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6"/>
  </p:notesMasterIdLst>
  <p:handoutMasterIdLst>
    <p:handoutMasterId r:id="rId37"/>
  </p:handoutMasterIdLst>
  <p:sldIdLst>
    <p:sldId id="256" r:id="rId2"/>
    <p:sldId id="486" r:id="rId3"/>
    <p:sldId id="591" r:id="rId4"/>
    <p:sldId id="592" r:id="rId5"/>
    <p:sldId id="549" r:id="rId6"/>
    <p:sldId id="596" r:id="rId7"/>
    <p:sldId id="598" r:id="rId8"/>
    <p:sldId id="600" r:id="rId9"/>
    <p:sldId id="601" r:id="rId10"/>
    <p:sldId id="551" r:id="rId11"/>
    <p:sldId id="555" r:id="rId12"/>
    <p:sldId id="557" r:id="rId13"/>
    <p:sldId id="590" r:id="rId14"/>
    <p:sldId id="568" r:id="rId15"/>
    <p:sldId id="567" r:id="rId16"/>
    <p:sldId id="589" r:id="rId17"/>
    <p:sldId id="560" r:id="rId18"/>
    <p:sldId id="588" r:id="rId19"/>
    <p:sldId id="577" r:id="rId20"/>
    <p:sldId id="569" r:id="rId21"/>
    <p:sldId id="584" r:id="rId22"/>
    <p:sldId id="572" r:id="rId23"/>
    <p:sldId id="587" r:id="rId24"/>
    <p:sldId id="573" r:id="rId25"/>
    <p:sldId id="574" r:id="rId26"/>
    <p:sldId id="575" r:id="rId27"/>
    <p:sldId id="576" r:id="rId28"/>
    <p:sldId id="579" r:id="rId29"/>
    <p:sldId id="582" r:id="rId30"/>
    <p:sldId id="580" r:id="rId31"/>
    <p:sldId id="581" r:id="rId32"/>
    <p:sldId id="586" r:id="rId33"/>
    <p:sldId id="583" r:id="rId34"/>
    <p:sldId id="297" r:id="rId35"/>
  </p:sldIdLst>
  <p:sldSz cx="9144000" cy="6858000" type="screen4x3"/>
  <p:notesSz cx="6858000" cy="9144000"/>
  <p:defaultTextStyle>
    <a:defPPr>
      <a:defRPr lang="zh-CN"/>
    </a:defPPr>
    <a:lvl1pPr algn="l" rtl="0" eaLnBrk="0" fontAlgn="base" hangingPunct="0">
      <a:spcBef>
        <a:spcPct val="0"/>
      </a:spcBef>
      <a:spcAft>
        <a:spcPct val="0"/>
      </a:spcAft>
      <a:defRPr sz="2800" kern="1200">
        <a:solidFill>
          <a:schemeClr val="tx1"/>
        </a:solidFill>
        <a:latin typeface="Arial" panose="020B0604020202020204" pitchFamily="34" charset="0"/>
        <a:ea typeface="楷体_GB2312" pitchFamily="49" charset="-122"/>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楷体_GB2312" pitchFamily="49" charset="-122"/>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楷体_GB2312" pitchFamily="49" charset="-122"/>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楷体_GB2312" pitchFamily="49" charset="-122"/>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sz="2800" kern="12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sz="2800" kern="12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sz="2800" kern="12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sz="2800" kern="12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663300"/>
    <a:srgbClr val="FF66CC"/>
    <a:srgbClr val="00CC00"/>
    <a:srgbClr val="008000"/>
    <a:srgbClr val="F26346"/>
    <a:srgbClr val="FFC1C1"/>
    <a:srgbClr val="FFC9C9"/>
    <a:srgbClr val="FF99CC"/>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8" autoAdjust="0"/>
    <p:restoredTop sz="82969" autoAdjust="0"/>
  </p:normalViewPr>
  <p:slideViewPr>
    <p:cSldViewPr>
      <p:cViewPr varScale="1">
        <p:scale>
          <a:sx n="59" d="100"/>
          <a:sy n="59" d="100"/>
        </p:scale>
        <p:origin x="153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9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2"/>
            <a:ext cx="2971800" cy="458788"/>
          </a:xfrm>
          <a:prstGeom prst="rect">
            <a:avLst/>
          </a:prstGeom>
        </p:spPr>
        <p:txBody>
          <a:bodyPr vert="horz" lIns="91436" tIns="45719" rIns="91436" bIns="45719" rtlCol="0"/>
          <a:lstStyle>
            <a:lvl1pPr algn="l">
              <a:defRPr sz="1200"/>
            </a:lvl1pPr>
          </a:lstStyle>
          <a:p>
            <a:endParaRPr lang="zh-CN" altLang="en-US"/>
          </a:p>
        </p:txBody>
      </p:sp>
      <p:sp>
        <p:nvSpPr>
          <p:cNvPr id="3" name="日期占位符 2"/>
          <p:cNvSpPr>
            <a:spLocks noGrp="1"/>
          </p:cNvSpPr>
          <p:nvPr>
            <p:ph type="dt" sz="quarter" idx="1"/>
          </p:nvPr>
        </p:nvSpPr>
        <p:spPr>
          <a:xfrm>
            <a:off x="3884614" y="2"/>
            <a:ext cx="2971800" cy="458788"/>
          </a:xfrm>
          <a:prstGeom prst="rect">
            <a:avLst/>
          </a:prstGeom>
        </p:spPr>
        <p:txBody>
          <a:bodyPr vert="horz" lIns="91436" tIns="45719" rIns="91436" bIns="45719" rtlCol="0"/>
          <a:lstStyle>
            <a:lvl1pPr algn="r">
              <a:defRPr sz="1200"/>
            </a:lvl1pPr>
          </a:lstStyle>
          <a:p>
            <a:fld id="{ACC9E227-BC2B-44B3-9CFF-B169BF57DD93}" type="datetimeFigureOut">
              <a:rPr lang="zh-CN" altLang="en-US" smtClean="0"/>
              <a:t>2017/9/12</a:t>
            </a:fld>
            <a:endParaRPr lang="zh-CN" altLang="en-US"/>
          </a:p>
        </p:txBody>
      </p:sp>
      <p:sp>
        <p:nvSpPr>
          <p:cNvPr id="4" name="页脚占位符 3"/>
          <p:cNvSpPr>
            <a:spLocks noGrp="1"/>
          </p:cNvSpPr>
          <p:nvPr>
            <p:ph type="ftr" sz="quarter" idx="2"/>
          </p:nvPr>
        </p:nvSpPr>
        <p:spPr>
          <a:xfrm>
            <a:off x="0" y="8685214"/>
            <a:ext cx="2971800" cy="458787"/>
          </a:xfrm>
          <a:prstGeom prst="rect">
            <a:avLst/>
          </a:prstGeom>
        </p:spPr>
        <p:txBody>
          <a:bodyPr vert="horz" lIns="91436" tIns="45719" rIns="91436" bIns="45719"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4" y="8685214"/>
            <a:ext cx="2971800" cy="458787"/>
          </a:xfrm>
          <a:prstGeom prst="rect">
            <a:avLst/>
          </a:prstGeom>
        </p:spPr>
        <p:txBody>
          <a:bodyPr vert="horz" lIns="91436" tIns="45719" rIns="91436" bIns="45719" rtlCol="0" anchor="b"/>
          <a:lstStyle>
            <a:lvl1pPr algn="r">
              <a:defRPr sz="1200"/>
            </a:lvl1pPr>
          </a:lstStyle>
          <a:p>
            <a:fld id="{43543D57-A471-40E8-974E-53146C1A573F}" type="slidenum">
              <a:rPr lang="zh-CN" altLang="en-US" smtClean="0"/>
              <a:t>‹#›</a:t>
            </a:fld>
            <a:endParaRPr lang="zh-CN" altLang="en-US"/>
          </a:p>
        </p:txBody>
      </p:sp>
    </p:spTree>
    <p:extLst>
      <p:ext uri="{BB962C8B-B14F-4D97-AF65-F5344CB8AC3E}">
        <p14:creationId xmlns:p14="http://schemas.microsoft.com/office/powerpoint/2010/main" val="382831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71800" cy="457200"/>
          </a:xfrm>
          <a:prstGeom prst="rect">
            <a:avLst/>
          </a:prstGeom>
        </p:spPr>
        <p:txBody>
          <a:bodyPr vert="horz" lIns="91436" tIns="45719" rIns="91436" bIns="45719" rtlCol="0"/>
          <a:lstStyle>
            <a:lvl1pPr algn="l" eaLnBrk="1" fontAlgn="t" hangingPunct="1">
              <a:spcBef>
                <a:spcPct val="20000"/>
              </a:spcBef>
              <a:buClr>
                <a:schemeClr val="tx2"/>
              </a:buClr>
              <a:buFont typeface="Wingdings" panose="05000000000000000000" pitchFamily="2" charset="2"/>
              <a:buChar char="v"/>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4" y="1"/>
            <a:ext cx="2971800" cy="457200"/>
          </a:xfrm>
          <a:prstGeom prst="rect">
            <a:avLst/>
          </a:prstGeom>
        </p:spPr>
        <p:txBody>
          <a:bodyPr vert="horz" lIns="91436" tIns="45719" rIns="91436" bIns="45719" rtlCol="0"/>
          <a:lstStyle>
            <a:lvl1pPr algn="r" eaLnBrk="1" fontAlgn="t" hangingPunct="1">
              <a:spcBef>
                <a:spcPct val="20000"/>
              </a:spcBef>
              <a:buClr>
                <a:schemeClr val="tx2"/>
              </a:buClr>
              <a:buFont typeface="Wingdings" panose="05000000000000000000" pitchFamily="2" charset="2"/>
              <a:buChar char="v"/>
              <a:defRPr sz="1200">
                <a:latin typeface="Arial" charset="0"/>
              </a:defRPr>
            </a:lvl1pPr>
          </a:lstStyle>
          <a:p>
            <a:pPr>
              <a:defRPr/>
            </a:pPr>
            <a:fld id="{13A26DF0-2432-462A-9835-12D3AC32F008}" type="datetimeFigureOut">
              <a:rPr lang="zh-CN" altLang="en-US"/>
              <a:pPr>
                <a:defRPr/>
              </a:pPr>
              <a:t>2017/9/12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36" tIns="45719" rIns="91436" bIns="45719"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36" tIns="45719" rIns="91436" bIns="4571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4"/>
            <a:ext cx="2971800" cy="457200"/>
          </a:xfrm>
          <a:prstGeom prst="rect">
            <a:avLst/>
          </a:prstGeom>
        </p:spPr>
        <p:txBody>
          <a:bodyPr vert="horz" lIns="91436" tIns="45719" rIns="91436" bIns="45719" rtlCol="0" anchor="b"/>
          <a:lstStyle>
            <a:lvl1pPr algn="l" eaLnBrk="1" fontAlgn="t" hangingPunct="1">
              <a:spcBef>
                <a:spcPct val="20000"/>
              </a:spcBef>
              <a:buClr>
                <a:schemeClr val="tx2"/>
              </a:buClr>
              <a:buFont typeface="Wingdings" panose="05000000000000000000" pitchFamily="2" charset="2"/>
              <a:buChar char="v"/>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4" y="8685214"/>
            <a:ext cx="2971800" cy="457200"/>
          </a:xfrm>
          <a:prstGeom prst="rect">
            <a:avLst/>
          </a:prstGeom>
        </p:spPr>
        <p:txBody>
          <a:bodyPr vert="horz" wrap="square" lIns="91436" tIns="45719" rIns="91436" bIns="45719" numCol="1" anchor="b" anchorCtr="0" compatLnSpc="1">
            <a:prstTxWarp prst="textNoShape">
              <a:avLst/>
            </a:prstTxWarp>
          </a:bodyPr>
          <a:lstStyle>
            <a:lvl1pPr algn="r" eaLnBrk="1" fontAlgn="t" hangingPunct="1">
              <a:spcBef>
                <a:spcPct val="20000"/>
              </a:spcBef>
              <a:buClr>
                <a:schemeClr val="tx2"/>
              </a:buClr>
              <a:buFont typeface="Wingdings" panose="05000000000000000000" pitchFamily="2" charset="2"/>
              <a:buChar char="v"/>
              <a:defRPr sz="1200" smtClean="0"/>
            </a:lvl1pPr>
          </a:lstStyle>
          <a:p>
            <a:pPr>
              <a:defRPr/>
            </a:pPr>
            <a:fld id="{7FDDB153-0A7D-4E0B-BCF5-120BFDB06157}" type="slidenum">
              <a:rPr lang="zh-CN" altLang="en-US"/>
              <a:pPr>
                <a:defRPr/>
              </a:pPr>
              <a:t>‹#›</a:t>
            </a:fld>
            <a:endParaRPr lang="zh-CN" altLang="en-US"/>
          </a:p>
        </p:txBody>
      </p:sp>
    </p:spTree>
    <p:extLst>
      <p:ext uri="{BB962C8B-B14F-4D97-AF65-F5344CB8AC3E}">
        <p14:creationId xmlns:p14="http://schemas.microsoft.com/office/powerpoint/2010/main" val="1107470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DDB153-0A7D-4E0B-BCF5-120BFDB06157}" type="slidenum">
              <a:rPr lang="zh-CN" altLang="en-US" smtClean="0"/>
              <a:pPr>
                <a:defRPr/>
              </a:pPr>
              <a:t>1</a:t>
            </a:fld>
            <a:endParaRPr lang="zh-CN" altLang="en-US"/>
          </a:p>
        </p:txBody>
      </p:sp>
    </p:spTree>
    <p:extLst>
      <p:ext uri="{BB962C8B-B14F-4D97-AF65-F5344CB8AC3E}">
        <p14:creationId xmlns:p14="http://schemas.microsoft.com/office/powerpoint/2010/main" val="910758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DDB153-0A7D-4E0B-BCF5-120BFDB06157}" type="slidenum">
              <a:rPr lang="zh-CN" altLang="en-US" smtClean="0"/>
              <a:pPr>
                <a:defRPr/>
              </a:pPr>
              <a:t>19</a:t>
            </a:fld>
            <a:endParaRPr lang="zh-CN" altLang="en-US"/>
          </a:p>
        </p:txBody>
      </p:sp>
    </p:spTree>
    <p:extLst>
      <p:ext uri="{BB962C8B-B14F-4D97-AF65-F5344CB8AC3E}">
        <p14:creationId xmlns:p14="http://schemas.microsoft.com/office/powerpoint/2010/main" val="71652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DDB153-0A7D-4E0B-BCF5-120BFDB06157}" type="slidenum">
              <a:rPr lang="zh-CN" altLang="en-US" smtClean="0"/>
              <a:pPr>
                <a:defRPr/>
              </a:pPr>
              <a:t>20</a:t>
            </a:fld>
            <a:endParaRPr lang="zh-CN" altLang="en-US"/>
          </a:p>
        </p:txBody>
      </p:sp>
    </p:spTree>
    <p:extLst>
      <p:ext uri="{BB962C8B-B14F-4D97-AF65-F5344CB8AC3E}">
        <p14:creationId xmlns:p14="http://schemas.microsoft.com/office/powerpoint/2010/main" val="2443884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DDB153-0A7D-4E0B-BCF5-120BFDB06157}" type="slidenum">
              <a:rPr lang="zh-CN" altLang="en-US" smtClean="0"/>
              <a:pPr>
                <a:defRPr/>
              </a:pPr>
              <a:t>21</a:t>
            </a:fld>
            <a:endParaRPr lang="zh-CN" altLang="en-US"/>
          </a:p>
        </p:txBody>
      </p:sp>
    </p:spTree>
    <p:extLst>
      <p:ext uri="{BB962C8B-B14F-4D97-AF65-F5344CB8AC3E}">
        <p14:creationId xmlns:p14="http://schemas.microsoft.com/office/powerpoint/2010/main" val="1520065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DDB153-0A7D-4E0B-BCF5-120BFDB06157}" type="slidenum">
              <a:rPr lang="zh-CN" altLang="en-US" smtClean="0"/>
              <a:pPr>
                <a:defRPr/>
              </a:pPr>
              <a:t>22</a:t>
            </a:fld>
            <a:endParaRPr lang="zh-CN" altLang="en-US"/>
          </a:p>
        </p:txBody>
      </p:sp>
    </p:spTree>
    <p:extLst>
      <p:ext uri="{BB962C8B-B14F-4D97-AF65-F5344CB8AC3E}">
        <p14:creationId xmlns:p14="http://schemas.microsoft.com/office/powerpoint/2010/main" val="3876085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DDB153-0A7D-4E0B-BCF5-120BFDB06157}" type="slidenum">
              <a:rPr lang="zh-CN" altLang="en-US" smtClean="0"/>
              <a:pPr>
                <a:defRPr/>
              </a:pPr>
              <a:t>23</a:t>
            </a:fld>
            <a:endParaRPr lang="zh-CN" altLang="en-US"/>
          </a:p>
        </p:txBody>
      </p:sp>
    </p:spTree>
    <p:extLst>
      <p:ext uri="{BB962C8B-B14F-4D97-AF65-F5344CB8AC3E}">
        <p14:creationId xmlns:p14="http://schemas.microsoft.com/office/powerpoint/2010/main" val="292683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DDB153-0A7D-4E0B-BCF5-120BFDB06157}" type="slidenum">
              <a:rPr lang="zh-CN" altLang="en-US" smtClean="0"/>
              <a:pPr>
                <a:defRPr/>
              </a:pPr>
              <a:t>24</a:t>
            </a:fld>
            <a:endParaRPr lang="zh-CN" altLang="en-US"/>
          </a:p>
        </p:txBody>
      </p:sp>
    </p:spTree>
    <p:extLst>
      <p:ext uri="{BB962C8B-B14F-4D97-AF65-F5344CB8AC3E}">
        <p14:creationId xmlns:p14="http://schemas.microsoft.com/office/powerpoint/2010/main" val="1121038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DDB153-0A7D-4E0B-BCF5-120BFDB06157}" type="slidenum">
              <a:rPr lang="zh-CN" altLang="en-US" smtClean="0"/>
              <a:pPr>
                <a:defRPr/>
              </a:pPr>
              <a:t>25</a:t>
            </a:fld>
            <a:endParaRPr lang="zh-CN" altLang="en-US"/>
          </a:p>
        </p:txBody>
      </p:sp>
    </p:spTree>
    <p:extLst>
      <p:ext uri="{BB962C8B-B14F-4D97-AF65-F5344CB8AC3E}">
        <p14:creationId xmlns:p14="http://schemas.microsoft.com/office/powerpoint/2010/main" val="1484286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DDB153-0A7D-4E0B-BCF5-120BFDB06157}" type="slidenum">
              <a:rPr lang="zh-CN" altLang="en-US" smtClean="0"/>
              <a:pPr>
                <a:defRPr/>
              </a:pPr>
              <a:t>26</a:t>
            </a:fld>
            <a:endParaRPr lang="zh-CN" altLang="en-US"/>
          </a:p>
        </p:txBody>
      </p:sp>
    </p:spTree>
    <p:extLst>
      <p:ext uri="{BB962C8B-B14F-4D97-AF65-F5344CB8AC3E}">
        <p14:creationId xmlns:p14="http://schemas.microsoft.com/office/powerpoint/2010/main" val="3795016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DDB153-0A7D-4E0B-BCF5-120BFDB06157}" type="slidenum">
              <a:rPr lang="zh-CN" altLang="en-US" smtClean="0"/>
              <a:pPr>
                <a:defRPr/>
              </a:pPr>
              <a:t>27</a:t>
            </a:fld>
            <a:endParaRPr lang="zh-CN" altLang="en-US"/>
          </a:p>
        </p:txBody>
      </p:sp>
    </p:spTree>
    <p:extLst>
      <p:ext uri="{BB962C8B-B14F-4D97-AF65-F5344CB8AC3E}">
        <p14:creationId xmlns:p14="http://schemas.microsoft.com/office/powerpoint/2010/main" val="4177716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DDB153-0A7D-4E0B-BCF5-120BFDB06157}" type="slidenum">
              <a:rPr lang="zh-CN" altLang="en-US" smtClean="0"/>
              <a:pPr>
                <a:defRPr/>
              </a:pPr>
              <a:t>28</a:t>
            </a:fld>
            <a:endParaRPr lang="zh-CN" altLang="en-US"/>
          </a:p>
        </p:txBody>
      </p:sp>
    </p:spTree>
    <p:extLst>
      <p:ext uri="{BB962C8B-B14F-4D97-AF65-F5344CB8AC3E}">
        <p14:creationId xmlns:p14="http://schemas.microsoft.com/office/powerpoint/2010/main" val="2702986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7030A0"/>
                </a:solidFill>
                <a:latin typeface="Times New Roman" panose="02020603050405020304" pitchFamily="18" charset="0"/>
              </a:rPr>
              <a:t>An important rationale for this practice has been the traditional assumption that as a result of social categorization, </a:t>
            </a:r>
            <a:r>
              <a:rPr lang="en-US" altLang="zh-CN" dirty="0">
                <a:solidFill>
                  <a:srgbClr val="FF0000"/>
                </a:solidFill>
                <a:latin typeface="Times New Roman" panose="02020603050405020304" pitchFamily="18" charset="0"/>
              </a:rPr>
              <a:t>within-group differences …</a:t>
            </a:r>
            <a:endParaRPr lang="zh-CN" altLang="en-US" b="0" dirty="0"/>
          </a:p>
        </p:txBody>
      </p:sp>
      <p:sp>
        <p:nvSpPr>
          <p:cNvPr id="4" name="灯片编号占位符 3"/>
          <p:cNvSpPr>
            <a:spLocks noGrp="1"/>
          </p:cNvSpPr>
          <p:nvPr>
            <p:ph type="sldNum" sz="quarter" idx="10"/>
          </p:nvPr>
        </p:nvSpPr>
        <p:spPr/>
        <p:txBody>
          <a:bodyPr/>
          <a:lstStyle/>
          <a:p>
            <a:pPr>
              <a:defRPr/>
            </a:pPr>
            <a:fld id="{7FDDB153-0A7D-4E0B-BCF5-120BFDB06157}" type="slidenum">
              <a:rPr lang="zh-CN" altLang="en-US" smtClean="0"/>
              <a:pPr>
                <a:defRPr/>
              </a:pPr>
              <a:t>10</a:t>
            </a:fld>
            <a:endParaRPr lang="zh-CN" altLang="en-US"/>
          </a:p>
        </p:txBody>
      </p:sp>
    </p:spTree>
    <p:extLst>
      <p:ext uri="{BB962C8B-B14F-4D97-AF65-F5344CB8AC3E}">
        <p14:creationId xmlns:p14="http://schemas.microsoft.com/office/powerpoint/2010/main" val="2701262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DDB153-0A7D-4E0B-BCF5-120BFDB06157}" type="slidenum">
              <a:rPr lang="zh-CN" altLang="en-US" smtClean="0"/>
              <a:pPr>
                <a:defRPr/>
              </a:pPr>
              <a:t>29</a:t>
            </a:fld>
            <a:endParaRPr lang="zh-CN" altLang="en-US"/>
          </a:p>
        </p:txBody>
      </p:sp>
    </p:spTree>
    <p:extLst>
      <p:ext uri="{BB962C8B-B14F-4D97-AF65-F5344CB8AC3E}">
        <p14:creationId xmlns:p14="http://schemas.microsoft.com/office/powerpoint/2010/main" val="3125494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DDB153-0A7D-4E0B-BCF5-120BFDB06157}" type="slidenum">
              <a:rPr lang="zh-CN" altLang="en-US" smtClean="0"/>
              <a:pPr>
                <a:defRPr/>
              </a:pPr>
              <a:t>30</a:t>
            </a:fld>
            <a:endParaRPr lang="zh-CN" altLang="en-US"/>
          </a:p>
        </p:txBody>
      </p:sp>
    </p:spTree>
    <p:extLst>
      <p:ext uri="{BB962C8B-B14F-4D97-AF65-F5344CB8AC3E}">
        <p14:creationId xmlns:p14="http://schemas.microsoft.com/office/powerpoint/2010/main" val="855641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DDB153-0A7D-4E0B-BCF5-120BFDB06157}" type="slidenum">
              <a:rPr lang="zh-CN" altLang="en-US" smtClean="0"/>
              <a:pPr>
                <a:defRPr/>
              </a:pPr>
              <a:t>31</a:t>
            </a:fld>
            <a:endParaRPr lang="zh-CN" altLang="en-US"/>
          </a:p>
        </p:txBody>
      </p:sp>
    </p:spTree>
    <p:extLst>
      <p:ext uri="{BB962C8B-B14F-4D97-AF65-F5344CB8AC3E}">
        <p14:creationId xmlns:p14="http://schemas.microsoft.com/office/powerpoint/2010/main" val="2846602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DDB153-0A7D-4E0B-BCF5-120BFDB06157}" type="slidenum">
              <a:rPr lang="zh-CN" altLang="en-US" smtClean="0"/>
              <a:pPr>
                <a:defRPr/>
              </a:pPr>
              <a:t>32</a:t>
            </a:fld>
            <a:endParaRPr lang="zh-CN" altLang="en-US"/>
          </a:p>
        </p:txBody>
      </p:sp>
    </p:spTree>
    <p:extLst>
      <p:ext uri="{BB962C8B-B14F-4D97-AF65-F5344CB8AC3E}">
        <p14:creationId xmlns:p14="http://schemas.microsoft.com/office/powerpoint/2010/main" val="3647163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DDB153-0A7D-4E0B-BCF5-120BFDB06157}" type="slidenum">
              <a:rPr lang="zh-CN" altLang="en-US" smtClean="0"/>
              <a:pPr>
                <a:defRPr/>
              </a:pPr>
              <a:t>33</a:t>
            </a:fld>
            <a:endParaRPr lang="zh-CN" altLang="en-US"/>
          </a:p>
        </p:txBody>
      </p:sp>
    </p:spTree>
    <p:extLst>
      <p:ext uri="{BB962C8B-B14F-4D97-AF65-F5344CB8AC3E}">
        <p14:creationId xmlns:p14="http://schemas.microsoft.com/office/powerpoint/2010/main" val="1915764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According</a:t>
            </a:r>
            <a:r>
              <a:rPr lang="en-US" altLang="zh-CN" baseline="0" dirty="0"/>
              <a:t> to theoretical analysis, combining pedagogy, the following hypothesis is proposed:</a:t>
            </a:r>
          </a:p>
        </p:txBody>
      </p:sp>
      <p:sp>
        <p:nvSpPr>
          <p:cNvPr id="4" name="灯片编号占位符 3"/>
          <p:cNvSpPr>
            <a:spLocks noGrp="1"/>
          </p:cNvSpPr>
          <p:nvPr>
            <p:ph type="sldNum" sz="quarter" idx="10"/>
          </p:nvPr>
        </p:nvSpPr>
        <p:spPr/>
        <p:txBody>
          <a:bodyPr/>
          <a:lstStyle/>
          <a:p>
            <a:pPr>
              <a:defRPr/>
            </a:pPr>
            <a:fld id="{7FDDB153-0A7D-4E0B-BCF5-120BFDB06157}" type="slidenum">
              <a:rPr lang="zh-CN" altLang="en-US" smtClean="0"/>
              <a:pPr>
                <a:defRPr/>
              </a:pPr>
              <a:t>12</a:t>
            </a:fld>
            <a:endParaRPr lang="zh-CN" altLang="en-US"/>
          </a:p>
        </p:txBody>
      </p:sp>
    </p:spTree>
    <p:extLst>
      <p:ext uri="{BB962C8B-B14F-4D97-AF65-F5344CB8AC3E}">
        <p14:creationId xmlns:p14="http://schemas.microsoft.com/office/powerpoint/2010/main" val="1938398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DDB153-0A7D-4E0B-BCF5-120BFDB06157}" type="slidenum">
              <a:rPr lang="zh-CN" altLang="en-US" smtClean="0"/>
              <a:pPr>
                <a:defRPr/>
              </a:pPr>
              <a:t>13</a:t>
            </a:fld>
            <a:endParaRPr lang="zh-CN" altLang="en-US"/>
          </a:p>
        </p:txBody>
      </p:sp>
    </p:spTree>
    <p:extLst>
      <p:ext uri="{BB962C8B-B14F-4D97-AF65-F5344CB8AC3E}">
        <p14:creationId xmlns:p14="http://schemas.microsoft.com/office/powerpoint/2010/main" val="3971645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DDB153-0A7D-4E0B-BCF5-120BFDB06157}" type="slidenum">
              <a:rPr lang="zh-CN" altLang="en-US" smtClean="0"/>
              <a:pPr>
                <a:defRPr/>
              </a:pPr>
              <a:t>14</a:t>
            </a:fld>
            <a:endParaRPr lang="zh-CN" altLang="en-US"/>
          </a:p>
        </p:txBody>
      </p:sp>
    </p:spTree>
    <p:extLst>
      <p:ext uri="{BB962C8B-B14F-4D97-AF65-F5344CB8AC3E}">
        <p14:creationId xmlns:p14="http://schemas.microsoft.com/office/powerpoint/2010/main" val="1078137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DDB153-0A7D-4E0B-BCF5-120BFDB06157}" type="slidenum">
              <a:rPr lang="zh-CN" altLang="en-US" smtClean="0"/>
              <a:pPr>
                <a:defRPr/>
              </a:pPr>
              <a:t>15</a:t>
            </a:fld>
            <a:endParaRPr lang="zh-CN" altLang="en-US"/>
          </a:p>
        </p:txBody>
      </p:sp>
    </p:spTree>
    <p:extLst>
      <p:ext uri="{BB962C8B-B14F-4D97-AF65-F5344CB8AC3E}">
        <p14:creationId xmlns:p14="http://schemas.microsoft.com/office/powerpoint/2010/main" val="3195022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DDB153-0A7D-4E0B-BCF5-120BFDB06157}" type="slidenum">
              <a:rPr lang="zh-CN" altLang="en-US" smtClean="0"/>
              <a:pPr>
                <a:defRPr/>
              </a:pPr>
              <a:t>16</a:t>
            </a:fld>
            <a:endParaRPr lang="zh-CN" altLang="en-US"/>
          </a:p>
        </p:txBody>
      </p:sp>
    </p:spTree>
    <p:extLst>
      <p:ext uri="{BB962C8B-B14F-4D97-AF65-F5344CB8AC3E}">
        <p14:creationId xmlns:p14="http://schemas.microsoft.com/office/powerpoint/2010/main" val="2070231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DDB153-0A7D-4E0B-BCF5-120BFDB06157}" type="slidenum">
              <a:rPr lang="zh-CN" altLang="en-US" smtClean="0"/>
              <a:pPr>
                <a:defRPr/>
              </a:pPr>
              <a:t>17</a:t>
            </a:fld>
            <a:endParaRPr lang="zh-CN" altLang="en-US"/>
          </a:p>
        </p:txBody>
      </p:sp>
    </p:spTree>
    <p:extLst>
      <p:ext uri="{BB962C8B-B14F-4D97-AF65-F5344CB8AC3E}">
        <p14:creationId xmlns:p14="http://schemas.microsoft.com/office/powerpoint/2010/main" val="1875246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DDB153-0A7D-4E0B-BCF5-120BFDB06157}" type="slidenum">
              <a:rPr lang="zh-CN" altLang="en-US" smtClean="0"/>
              <a:pPr>
                <a:defRPr/>
              </a:pPr>
              <a:t>18</a:t>
            </a:fld>
            <a:endParaRPr lang="zh-CN" altLang="en-US"/>
          </a:p>
        </p:txBody>
      </p:sp>
    </p:spTree>
    <p:extLst>
      <p:ext uri="{BB962C8B-B14F-4D97-AF65-F5344CB8AC3E}">
        <p14:creationId xmlns:p14="http://schemas.microsoft.com/office/powerpoint/2010/main" val="11851177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1" name="图片 20"/>
          <p:cNvPicPr>
            <a:picLocks noChangeAspect="1"/>
          </p:cNvPicPr>
          <p:nvPr userDrawn="1"/>
        </p:nvPicPr>
        <p:blipFill rotWithShape="1">
          <a:blip r:embed="rId2" cstate="print">
            <a:extLst>
              <a:ext uri="{28A0092B-C50C-407E-A947-70E740481C1C}">
                <a14:useLocalDpi xmlns:a14="http://schemas.microsoft.com/office/drawing/2010/main" val="0"/>
              </a:ext>
            </a:extLst>
          </a:blip>
          <a:srcRect l="23077" t="13071" r="23384" b="11112"/>
          <a:stretch/>
        </p:blipFill>
        <p:spPr>
          <a:xfrm>
            <a:off x="7799294" y="0"/>
            <a:ext cx="1356863" cy="1356863"/>
          </a:xfrm>
          <a:prstGeom prst="rect">
            <a:avLst/>
          </a:prstGeom>
        </p:spPr>
      </p:pic>
      <p:sp>
        <p:nvSpPr>
          <p:cNvPr id="4" name="Oval 2"/>
          <p:cNvSpPr>
            <a:spLocks noChangeArrowheads="1"/>
          </p:cNvSpPr>
          <p:nvPr/>
        </p:nvSpPr>
        <p:spPr bwMode="gray">
          <a:xfrm>
            <a:off x="6275" y="0"/>
            <a:ext cx="5905500" cy="5761038"/>
          </a:xfrm>
          <a:prstGeom prst="ellipse">
            <a:avLst/>
          </a:prstGeom>
          <a:gradFill rotWithShape="1">
            <a:gsLst>
              <a:gs pos="0">
                <a:schemeClr val="bg2">
                  <a:alpha val="48000"/>
                </a:schemeClr>
              </a:gs>
              <a:gs pos="100000">
                <a:schemeClr val="bg2">
                  <a:gamma/>
                  <a:tint val="0"/>
                  <a:invGamma/>
                  <a:alpha val="80000"/>
                </a:schemeClr>
              </a:gs>
            </a:gsLst>
            <a:lin ang="0" scaled="1"/>
          </a:gradFill>
          <a:ln w="9525">
            <a:noFill/>
            <a:round/>
            <a:headEnd/>
            <a:tailEnd/>
          </a:ln>
          <a:effectLst/>
        </p:spPr>
        <p:txBody>
          <a:bodyPr wrap="none" anchor="ctr"/>
          <a:lstStyle/>
          <a:p>
            <a:pPr algn="ctr" eaLnBrk="1" fontAlgn="t" hangingPunct="1">
              <a:spcBef>
                <a:spcPct val="20000"/>
              </a:spcBef>
              <a:buClr>
                <a:schemeClr val="tx2"/>
              </a:buClr>
              <a:buFont typeface="Wingdings" panose="05000000000000000000" pitchFamily="2" charset="2"/>
              <a:buChar char="v"/>
              <a:defRPr/>
            </a:pPr>
            <a:endParaRPr lang="zh-CN" altLang="en-US">
              <a:latin typeface="Arial" charset="0"/>
            </a:endParaRPr>
          </a:p>
        </p:txBody>
      </p:sp>
      <p:sp>
        <p:nvSpPr>
          <p:cNvPr id="5" name="Rectangle 3"/>
          <p:cNvSpPr>
            <a:spLocks noChangeArrowheads="1"/>
          </p:cNvSpPr>
          <p:nvPr/>
        </p:nvSpPr>
        <p:spPr bwMode="ltGray">
          <a:xfrm>
            <a:off x="0" y="4437063"/>
            <a:ext cx="9144000" cy="17287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6" name="Oval 4"/>
          <p:cNvSpPr>
            <a:spLocks noChangeArrowheads="1"/>
          </p:cNvSpPr>
          <p:nvPr/>
        </p:nvSpPr>
        <p:spPr bwMode="gray">
          <a:xfrm>
            <a:off x="606481" y="2165075"/>
            <a:ext cx="2244613" cy="2335488"/>
          </a:xfrm>
          <a:prstGeom prst="ellipse">
            <a:avLst/>
          </a:prstGeom>
          <a:solidFill>
            <a:schemeClr val="accent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8" name="Oval 6"/>
          <p:cNvSpPr>
            <a:spLocks noChangeArrowheads="1"/>
          </p:cNvSpPr>
          <p:nvPr/>
        </p:nvSpPr>
        <p:spPr bwMode="gray">
          <a:xfrm>
            <a:off x="4211638" y="2636838"/>
            <a:ext cx="1223962" cy="1223962"/>
          </a:xfrm>
          <a:prstGeom prst="ellipse">
            <a:avLst/>
          </a:prstGeom>
          <a:solidFill>
            <a:srgbClr val="1BABE5">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9" name="Oval 13"/>
          <p:cNvSpPr>
            <a:spLocks noChangeArrowheads="1"/>
          </p:cNvSpPr>
          <p:nvPr/>
        </p:nvSpPr>
        <p:spPr bwMode="gray">
          <a:xfrm>
            <a:off x="628706" y="2171700"/>
            <a:ext cx="2220379" cy="2308225"/>
          </a:xfrm>
          <a:prstGeom prst="ellipse">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eaLnBrk="1" hangingPunct="1"/>
            <a:endParaRPr lang="zh-CN" altLang="en-US"/>
          </a:p>
        </p:txBody>
      </p:sp>
      <p:grpSp>
        <p:nvGrpSpPr>
          <p:cNvPr id="2" name="组合 1"/>
          <p:cNvGrpSpPr/>
          <p:nvPr userDrawn="1"/>
        </p:nvGrpSpPr>
        <p:grpSpPr>
          <a:xfrm>
            <a:off x="1258888" y="260350"/>
            <a:ext cx="935037" cy="936625"/>
            <a:chOff x="1258888" y="260350"/>
            <a:chExt cx="935037" cy="936625"/>
          </a:xfrm>
        </p:grpSpPr>
        <p:sp>
          <p:nvSpPr>
            <p:cNvPr id="7" name="Oval 5"/>
            <p:cNvSpPr>
              <a:spLocks noChangeArrowheads="1"/>
            </p:cNvSpPr>
            <p:nvPr/>
          </p:nvSpPr>
          <p:spPr bwMode="gray">
            <a:xfrm>
              <a:off x="1258888" y="260350"/>
              <a:ext cx="935037" cy="936625"/>
            </a:xfrm>
            <a:prstGeom prst="ellipse">
              <a:avLst/>
            </a:prstGeom>
            <a:solidFill>
              <a:schemeClr val="tx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10" name="Oval 14"/>
            <p:cNvSpPr>
              <a:spLocks noChangeArrowheads="1"/>
            </p:cNvSpPr>
            <p:nvPr/>
          </p:nvSpPr>
          <p:spPr bwMode="gray">
            <a:xfrm>
              <a:off x="1276350" y="277813"/>
              <a:ext cx="900113" cy="900112"/>
            </a:xfrm>
            <a:prstGeom prst="ellipse">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eaLnBrk="1" hangingPunct="1"/>
              <a:endParaRPr lang="zh-CN" altLang="en-US"/>
            </a:p>
          </p:txBody>
        </p:sp>
      </p:grpSp>
      <p:sp>
        <p:nvSpPr>
          <p:cNvPr id="11" name="Oval 15"/>
          <p:cNvSpPr>
            <a:spLocks noChangeArrowheads="1"/>
          </p:cNvSpPr>
          <p:nvPr/>
        </p:nvSpPr>
        <p:spPr bwMode="gray">
          <a:xfrm>
            <a:off x="104906" y="3814488"/>
            <a:ext cx="1582737" cy="1582737"/>
          </a:xfrm>
          <a:prstGeom prst="ellipse">
            <a:avLst/>
          </a:prstGeom>
          <a:solidFill>
            <a:schemeClr val="folHlink"/>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eaLnBrk="1" fontAlgn="base" hangingPunct="1">
              <a:spcBef>
                <a:spcPct val="0"/>
              </a:spcBef>
              <a:buClrTx/>
              <a:buFontTx/>
              <a:buNone/>
            </a:pPr>
            <a:endParaRPr lang="zh-CN" altLang="zh-CN" sz="1800" b="1">
              <a:ea typeface="宋体" panose="02010600030101010101" pitchFamily="2" charset="-122"/>
            </a:endParaRPr>
          </a:p>
        </p:txBody>
      </p:sp>
      <p:sp>
        <p:nvSpPr>
          <p:cNvPr id="12" name="Oval 16"/>
          <p:cNvSpPr>
            <a:spLocks noChangeArrowheads="1"/>
          </p:cNvSpPr>
          <p:nvPr/>
        </p:nvSpPr>
        <p:spPr bwMode="gray">
          <a:xfrm>
            <a:off x="130306" y="3835125"/>
            <a:ext cx="1533525" cy="1543050"/>
          </a:xfrm>
          <a:prstGeom prst="ellipse">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13" name="Oval 17"/>
          <p:cNvSpPr>
            <a:spLocks noChangeArrowheads="1"/>
          </p:cNvSpPr>
          <p:nvPr/>
        </p:nvSpPr>
        <p:spPr bwMode="gray">
          <a:xfrm>
            <a:off x="271127" y="861081"/>
            <a:ext cx="1438275" cy="1511300"/>
          </a:xfrm>
          <a:prstGeom prst="ellipse">
            <a:avLst/>
          </a:prstGeom>
          <a:solidFill>
            <a:schemeClr val="folHlink"/>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14" name="Oval 18"/>
          <p:cNvSpPr>
            <a:spLocks noChangeArrowheads="1"/>
          </p:cNvSpPr>
          <p:nvPr/>
        </p:nvSpPr>
        <p:spPr bwMode="gray">
          <a:xfrm>
            <a:off x="277477" y="880131"/>
            <a:ext cx="1419225" cy="1462087"/>
          </a:xfrm>
          <a:prstGeom prst="ellipse">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55307" name="Rectangle 11"/>
          <p:cNvSpPr>
            <a:spLocks noGrp="1" noChangeArrowheads="1"/>
          </p:cNvSpPr>
          <p:nvPr>
            <p:ph type="ctrTitle"/>
          </p:nvPr>
        </p:nvSpPr>
        <p:spPr>
          <a:xfrm>
            <a:off x="3187700" y="884238"/>
            <a:ext cx="4495800" cy="1752600"/>
          </a:xfrm>
        </p:spPr>
        <p:txBody>
          <a:bodyPr/>
          <a:lstStyle>
            <a:lvl1pPr algn="r">
              <a:defRPr sz="4800">
                <a:solidFill>
                  <a:schemeClr val="tx2"/>
                </a:solidFill>
              </a:defRPr>
            </a:lvl1pPr>
          </a:lstStyle>
          <a:p>
            <a:r>
              <a:rPr lang="zh-CN" altLang="en-US" dirty="0"/>
              <a:t>单击此处编辑母版标题样式</a:t>
            </a:r>
          </a:p>
        </p:txBody>
      </p:sp>
      <p:sp>
        <p:nvSpPr>
          <p:cNvPr id="55308" name="Rectangle 12"/>
          <p:cNvSpPr>
            <a:spLocks noGrp="1" noChangeArrowheads="1"/>
          </p:cNvSpPr>
          <p:nvPr>
            <p:ph type="subTitle" idx="1"/>
          </p:nvPr>
        </p:nvSpPr>
        <p:spPr>
          <a:xfrm>
            <a:off x="685800" y="5486400"/>
            <a:ext cx="7620000" cy="304800"/>
          </a:xfrm>
        </p:spPr>
        <p:txBody>
          <a:bodyPr/>
          <a:lstStyle>
            <a:lvl1pPr marL="0" indent="0" algn="ctr">
              <a:buFont typeface="Wingdings" pitchFamily="2" charset="2"/>
              <a:buNone/>
              <a:defRPr sz="2000">
                <a:solidFill>
                  <a:schemeClr val="bg1"/>
                </a:solidFill>
              </a:defRPr>
            </a:lvl1pPr>
          </a:lstStyle>
          <a:p>
            <a:r>
              <a:rPr lang="zh-CN" altLang="en-US"/>
              <a:t>单击此处编辑母版副标题样式</a:t>
            </a:r>
          </a:p>
        </p:txBody>
      </p:sp>
      <p:sp>
        <p:nvSpPr>
          <p:cNvPr id="15" name="Rectangle 7"/>
          <p:cNvSpPr>
            <a:spLocks noGrp="1" noChangeArrowheads="1"/>
          </p:cNvSpPr>
          <p:nvPr>
            <p:ph type="dt" sz="half" idx="10"/>
          </p:nvPr>
        </p:nvSpPr>
        <p:spPr>
          <a:xfrm>
            <a:off x="3581400" y="6400800"/>
            <a:ext cx="2209800" cy="244475"/>
          </a:xfrm>
        </p:spPr>
        <p:txBody>
          <a:bodyPr/>
          <a:lstStyle>
            <a:lvl1pPr algn="ctr">
              <a:defRPr sz="1200"/>
            </a:lvl1pPr>
          </a:lstStyle>
          <a:p>
            <a:pPr>
              <a:defRPr/>
            </a:pPr>
            <a:endParaRPr lang="en-US" altLang="zh-CN"/>
          </a:p>
        </p:txBody>
      </p:sp>
      <p:sp>
        <p:nvSpPr>
          <p:cNvPr id="16" name="Rectangle 9"/>
          <p:cNvSpPr>
            <a:spLocks noGrp="1" noChangeArrowheads="1"/>
          </p:cNvSpPr>
          <p:nvPr>
            <p:ph type="sldNum" sz="quarter" idx="11"/>
          </p:nvPr>
        </p:nvSpPr>
        <p:spPr>
          <a:xfrm>
            <a:off x="381000" y="6400800"/>
            <a:ext cx="2133600" cy="244475"/>
          </a:xfrm>
        </p:spPr>
        <p:txBody>
          <a:bodyPr/>
          <a:lstStyle>
            <a:lvl1pPr algn="l">
              <a:defRPr sz="1200" smtClean="0"/>
            </a:lvl1pPr>
          </a:lstStyle>
          <a:p>
            <a:pPr>
              <a:defRPr/>
            </a:pPr>
            <a:fld id="{BDBC76DA-24BE-4904-BE0B-D2AB4F69394E}" type="slidenum">
              <a:rPr lang="en-US" altLang="zh-CN"/>
              <a:pPr>
                <a:defRPr/>
              </a:pPr>
              <a:t>‹#›</a:t>
            </a:fld>
            <a:endParaRPr lang="en-US" altLang="zh-CN"/>
          </a:p>
        </p:txBody>
      </p:sp>
    </p:spTree>
    <p:extLst>
      <p:ext uri="{BB962C8B-B14F-4D97-AF65-F5344CB8AC3E}">
        <p14:creationId xmlns:p14="http://schemas.microsoft.com/office/powerpoint/2010/main" val="1680741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5E6A37F9-C9CC-44EA-9D38-3FD32071C939}" type="slidenum">
              <a:rPr lang="en-US" altLang="zh-CN"/>
              <a:pPr>
                <a:defRPr/>
              </a:pPr>
              <a:t>‹#›</a:t>
            </a:fld>
            <a:endParaRPr lang="en-US" altLang="zh-CN"/>
          </a:p>
        </p:txBody>
      </p:sp>
      <p:sp>
        <p:nvSpPr>
          <p:cNvPr id="5" name="Rectangle 10"/>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20834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7975" y="609600"/>
            <a:ext cx="2066925"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609600"/>
            <a:ext cx="6048375"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D0D7B719-C64E-47CC-9D88-22C69410F2BB}" type="slidenum">
              <a:rPr lang="en-US" altLang="zh-CN"/>
              <a:pPr>
                <a:defRPr/>
              </a:pPr>
              <a:t>‹#›</a:t>
            </a:fld>
            <a:endParaRPr lang="en-US" altLang="zh-CN"/>
          </a:p>
        </p:txBody>
      </p:sp>
      <p:sp>
        <p:nvSpPr>
          <p:cNvPr id="5" name="Rectangle 10"/>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73813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802B060C-3E02-44BF-BCE2-DAC784FFC644}" type="slidenum">
              <a:rPr lang="en-US" altLang="zh-CN"/>
              <a:pPr>
                <a:defRPr/>
              </a:pPr>
              <a:t>‹#›</a:t>
            </a:fld>
            <a:endParaRPr lang="en-US" altLang="zh-CN"/>
          </a:p>
        </p:txBody>
      </p:sp>
      <p:sp>
        <p:nvSpPr>
          <p:cNvPr id="5" name="Rectangle 10"/>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10243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pPr>
              <a:defRPr/>
            </a:pPr>
            <a:fld id="{01A10893-FA2E-4A15-B3E7-CCCF5F03EB28}" type="slidenum">
              <a:rPr lang="en-US" altLang="zh-CN"/>
              <a:pPr>
                <a:defRPr/>
              </a:pPr>
              <a:t>‹#›</a:t>
            </a:fld>
            <a:endParaRPr lang="en-US" altLang="zh-CN"/>
          </a:p>
        </p:txBody>
      </p:sp>
      <p:sp>
        <p:nvSpPr>
          <p:cNvPr id="5" name="Rectangle 10"/>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30872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764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7250" y="16764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2CF90F39-19AB-4B40-B344-9579D5357390}" type="slidenum">
              <a:rPr lang="en-US" altLang="zh-CN"/>
              <a:pPr>
                <a:defRPr/>
              </a:pPr>
              <a:t>‹#›</a:t>
            </a:fld>
            <a:endParaRPr lang="en-US" altLang="zh-CN"/>
          </a:p>
        </p:txBody>
      </p:sp>
      <p:sp>
        <p:nvSpPr>
          <p:cNvPr id="6" name="Rectangle 10"/>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75898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sldNum" sz="quarter" idx="10"/>
          </p:nvPr>
        </p:nvSpPr>
        <p:spPr>
          <a:ln/>
        </p:spPr>
        <p:txBody>
          <a:bodyPr/>
          <a:lstStyle>
            <a:lvl1pPr>
              <a:defRPr/>
            </a:lvl1pPr>
          </a:lstStyle>
          <a:p>
            <a:pPr>
              <a:defRPr/>
            </a:pPr>
            <a:fld id="{86122C15-9B83-4D70-B362-AD664F077460}" type="slidenum">
              <a:rPr lang="en-US" altLang="zh-CN"/>
              <a:pPr>
                <a:defRPr/>
              </a:pPr>
              <a:t>‹#›</a:t>
            </a:fld>
            <a:endParaRPr lang="en-US" altLang="zh-CN"/>
          </a:p>
        </p:txBody>
      </p:sp>
      <p:sp>
        <p:nvSpPr>
          <p:cNvPr id="8" name="Rectangle 10"/>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61634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sldNum" sz="quarter" idx="10"/>
          </p:nvPr>
        </p:nvSpPr>
        <p:spPr>
          <a:ln/>
        </p:spPr>
        <p:txBody>
          <a:bodyPr/>
          <a:lstStyle>
            <a:lvl1pPr>
              <a:defRPr/>
            </a:lvl1pPr>
          </a:lstStyle>
          <a:p>
            <a:pPr>
              <a:defRPr/>
            </a:pPr>
            <a:fld id="{50AFABD2-848F-4699-97B3-AEAF51686A67}" type="slidenum">
              <a:rPr lang="en-US" altLang="zh-CN"/>
              <a:pPr>
                <a:defRPr/>
              </a:pPr>
              <a:t>‹#›</a:t>
            </a:fld>
            <a:endParaRPr lang="en-US" altLang="zh-CN"/>
          </a:p>
        </p:txBody>
      </p:sp>
      <p:sp>
        <p:nvSpPr>
          <p:cNvPr id="4" name="Rectangle 10"/>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08298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CBBCCD94-D51C-46C6-98CE-5C811B69C958}" type="slidenum">
              <a:rPr lang="en-US" altLang="zh-CN"/>
              <a:pPr>
                <a:defRPr/>
              </a:pPr>
              <a:t>‹#›</a:t>
            </a:fld>
            <a:endParaRPr lang="en-US" altLang="zh-CN"/>
          </a:p>
        </p:txBody>
      </p:sp>
      <p:sp>
        <p:nvSpPr>
          <p:cNvPr id="3" name="Rectangle 10"/>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89736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5DA3FF87-3673-4053-8BAD-AC739AC2AD21}" type="slidenum">
              <a:rPr lang="en-US" altLang="zh-CN"/>
              <a:pPr>
                <a:defRPr/>
              </a:pPr>
              <a:t>‹#›</a:t>
            </a:fld>
            <a:endParaRPr lang="en-US" altLang="zh-CN"/>
          </a:p>
        </p:txBody>
      </p:sp>
      <p:sp>
        <p:nvSpPr>
          <p:cNvPr id="6" name="Rectangle 10"/>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52938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9B8E583C-0357-4A54-A0AE-657750BC6B8C}" type="slidenum">
              <a:rPr lang="en-US" altLang="zh-CN"/>
              <a:pPr>
                <a:defRPr/>
              </a:pPr>
              <a:t>‹#›</a:t>
            </a:fld>
            <a:endParaRPr lang="en-US" altLang="zh-CN"/>
          </a:p>
        </p:txBody>
      </p:sp>
      <p:sp>
        <p:nvSpPr>
          <p:cNvPr id="6" name="Rectangle 10"/>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918756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jpeg"/><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54274" name="Oval 2"/>
          <p:cNvSpPr>
            <a:spLocks noChangeArrowheads="1"/>
          </p:cNvSpPr>
          <p:nvPr/>
        </p:nvSpPr>
        <p:spPr bwMode="gray">
          <a:xfrm>
            <a:off x="179388" y="0"/>
            <a:ext cx="6804025" cy="6858000"/>
          </a:xfrm>
          <a:prstGeom prst="ellipse">
            <a:avLst/>
          </a:prstGeom>
          <a:gradFill rotWithShape="1">
            <a:gsLst>
              <a:gs pos="0">
                <a:schemeClr val="bg2">
                  <a:alpha val="44000"/>
                </a:schemeClr>
              </a:gs>
              <a:gs pos="100000">
                <a:schemeClr val="bg2">
                  <a:gamma/>
                  <a:tint val="0"/>
                  <a:invGamma/>
                  <a:alpha val="0"/>
                </a:schemeClr>
              </a:gs>
            </a:gsLst>
            <a:lin ang="0" scaled="1"/>
          </a:gradFill>
          <a:ln w="9525">
            <a:noFill/>
            <a:round/>
            <a:headEnd/>
            <a:tailEnd/>
          </a:ln>
          <a:effectLst/>
        </p:spPr>
        <p:txBody>
          <a:bodyPr wrap="none" anchor="ctr"/>
          <a:lstStyle/>
          <a:p>
            <a:pPr algn="ctr" eaLnBrk="1" fontAlgn="t" hangingPunct="1">
              <a:spcBef>
                <a:spcPct val="20000"/>
              </a:spcBef>
              <a:buClr>
                <a:schemeClr val="tx2"/>
              </a:buClr>
              <a:buFont typeface="Wingdings" panose="05000000000000000000" pitchFamily="2" charset="2"/>
              <a:buChar char="v"/>
              <a:defRPr/>
            </a:pPr>
            <a:endParaRPr lang="zh-CN" altLang="en-US">
              <a:latin typeface="Arial" charset="0"/>
            </a:endParaRPr>
          </a:p>
        </p:txBody>
      </p:sp>
      <p:sp>
        <p:nvSpPr>
          <p:cNvPr id="1027" name="Rectangle 3"/>
          <p:cNvSpPr>
            <a:spLocks noChangeArrowheads="1"/>
          </p:cNvSpPr>
          <p:nvPr/>
        </p:nvSpPr>
        <p:spPr bwMode="gray">
          <a:xfrm>
            <a:off x="0" y="549275"/>
            <a:ext cx="9144000" cy="6477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1030" name="Rectangle 6"/>
          <p:cNvSpPr>
            <a:spLocks noGrp="1" noChangeArrowheads="1"/>
          </p:cNvSpPr>
          <p:nvPr>
            <p:ph type="body" idx="1"/>
          </p:nvPr>
        </p:nvSpPr>
        <p:spPr bwMode="gray">
          <a:xfrm>
            <a:off x="457200" y="1676400"/>
            <a:ext cx="82677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3"/>
            <a:r>
              <a:rPr lang="zh-CN" altLang="en-US" dirty="0"/>
              <a:t>第五级</a:t>
            </a:r>
          </a:p>
        </p:txBody>
      </p:sp>
      <p:sp>
        <p:nvSpPr>
          <p:cNvPr id="54280" name="Rectangle 8"/>
          <p:cNvSpPr>
            <a:spLocks noGrp="1" noChangeArrowheads="1"/>
          </p:cNvSpPr>
          <p:nvPr>
            <p:ph type="sldNum" sz="quarter" idx="4"/>
          </p:nvPr>
        </p:nvSpPr>
        <p:spPr bwMode="gray">
          <a:xfrm>
            <a:off x="4191000" y="6534150"/>
            <a:ext cx="8382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fontAlgn="base" hangingPunct="1">
              <a:spcBef>
                <a:spcPct val="0"/>
              </a:spcBef>
              <a:buClrTx/>
              <a:buFontTx/>
              <a:buNone/>
              <a:defRPr sz="1000" smtClean="0">
                <a:ea typeface="宋体" panose="02010600030101010101" pitchFamily="2" charset="-122"/>
              </a:defRPr>
            </a:lvl1pPr>
          </a:lstStyle>
          <a:p>
            <a:pPr>
              <a:defRPr/>
            </a:pPr>
            <a:fld id="{90D127F0-51A6-48E7-9385-E6D18C17AEEA}" type="slidenum">
              <a:rPr lang="en-US" altLang="zh-CN"/>
              <a:pPr>
                <a:defRPr/>
              </a:pPr>
              <a:t>‹#›</a:t>
            </a:fld>
            <a:endParaRPr lang="en-US" altLang="zh-CN"/>
          </a:p>
        </p:txBody>
      </p:sp>
      <p:sp>
        <p:nvSpPr>
          <p:cNvPr id="1032" name="Rectangle 9"/>
          <p:cNvSpPr>
            <a:spLocks noGrp="1" noChangeArrowheads="1"/>
          </p:cNvSpPr>
          <p:nvPr>
            <p:ph type="title"/>
          </p:nvPr>
        </p:nvSpPr>
        <p:spPr bwMode="gray">
          <a:xfrm>
            <a:off x="2057400" y="609600"/>
            <a:ext cx="60198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4282" name="Rectangle 10"/>
          <p:cNvSpPr>
            <a:spLocks noGrp="1" noChangeArrowheads="1"/>
          </p:cNvSpPr>
          <p:nvPr>
            <p:ph type="dt" sz="half" idx="2"/>
          </p:nvPr>
        </p:nvSpPr>
        <p:spPr bwMode="gray">
          <a:xfrm>
            <a:off x="381000" y="6534150"/>
            <a:ext cx="19050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fontAlgn="base" hangingPunct="1">
              <a:spcBef>
                <a:spcPct val="0"/>
              </a:spcBef>
              <a:buClrTx/>
              <a:buFontTx/>
              <a:buNone/>
              <a:defRPr sz="1000">
                <a:latin typeface="Arial" charset="0"/>
                <a:ea typeface="宋体" pitchFamily="2" charset="-122"/>
              </a:defRPr>
            </a:lvl1pPr>
          </a:lstStyle>
          <a:p>
            <a:pPr>
              <a:defRPr/>
            </a:pPr>
            <a:endParaRPr lang="en-US" altLang="zh-CN"/>
          </a:p>
        </p:txBody>
      </p:sp>
      <p:grpSp>
        <p:nvGrpSpPr>
          <p:cNvPr id="3" name="组合 2"/>
          <p:cNvGrpSpPr/>
          <p:nvPr userDrawn="1"/>
        </p:nvGrpSpPr>
        <p:grpSpPr>
          <a:xfrm>
            <a:off x="68907" y="309102"/>
            <a:ext cx="593580" cy="630372"/>
            <a:chOff x="179388" y="333375"/>
            <a:chExt cx="1152525" cy="1223963"/>
          </a:xfrm>
        </p:grpSpPr>
        <p:sp>
          <p:nvSpPr>
            <p:cNvPr id="1035" name="Oval 12"/>
            <p:cNvSpPr>
              <a:spLocks noChangeArrowheads="1"/>
            </p:cNvSpPr>
            <p:nvPr/>
          </p:nvSpPr>
          <p:spPr bwMode="gray">
            <a:xfrm>
              <a:off x="179388" y="333375"/>
              <a:ext cx="1152525" cy="1223963"/>
            </a:xfrm>
            <a:prstGeom prst="ellipse">
              <a:avLst/>
            </a:prstGeom>
            <a:solidFill>
              <a:schemeClr val="folHlink"/>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1036" name="Oval 13"/>
            <p:cNvSpPr>
              <a:spLocks noChangeArrowheads="1"/>
            </p:cNvSpPr>
            <p:nvPr/>
          </p:nvSpPr>
          <p:spPr bwMode="gray">
            <a:xfrm>
              <a:off x="190500" y="352425"/>
              <a:ext cx="1128713" cy="1185863"/>
            </a:xfrm>
            <a:prstGeom prst="ellipse">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eaLnBrk="1" hangingPunct="1"/>
              <a:endParaRPr lang="zh-CN" altLang="en-US"/>
            </a:p>
          </p:txBody>
        </p:sp>
      </p:grpSp>
      <p:grpSp>
        <p:nvGrpSpPr>
          <p:cNvPr id="2" name="组合 1"/>
          <p:cNvGrpSpPr/>
          <p:nvPr userDrawn="1"/>
        </p:nvGrpSpPr>
        <p:grpSpPr>
          <a:xfrm>
            <a:off x="27778" y="32273"/>
            <a:ext cx="353222" cy="370954"/>
            <a:chOff x="47625" y="-11905"/>
            <a:chExt cx="790575" cy="830262"/>
          </a:xfrm>
        </p:grpSpPr>
        <p:sp>
          <p:nvSpPr>
            <p:cNvPr id="1029" name="Oval 5"/>
            <p:cNvSpPr>
              <a:spLocks noChangeArrowheads="1"/>
            </p:cNvSpPr>
            <p:nvPr/>
          </p:nvSpPr>
          <p:spPr bwMode="gray">
            <a:xfrm>
              <a:off x="47625" y="-11905"/>
              <a:ext cx="790575" cy="830262"/>
            </a:xfrm>
            <a:prstGeom prst="ellipse">
              <a:avLst/>
            </a:prstGeom>
            <a:solidFill>
              <a:schemeClr val="tx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1037" name="Oval 14"/>
            <p:cNvSpPr>
              <a:spLocks noChangeArrowheads="1"/>
            </p:cNvSpPr>
            <p:nvPr/>
          </p:nvSpPr>
          <p:spPr bwMode="gray">
            <a:xfrm>
              <a:off x="66675" y="5557"/>
              <a:ext cx="757237" cy="795338"/>
            </a:xfrm>
            <a:prstGeom prst="ellipse">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eaLnBrk="1" hangingPunct="1"/>
              <a:endParaRPr lang="zh-CN" altLang="en-US"/>
            </a:p>
          </p:txBody>
        </p:sp>
      </p:grpSp>
      <p:pic>
        <p:nvPicPr>
          <p:cNvPr id="15" name="图片 14"/>
          <p:cNvPicPr>
            <a:picLocks noChangeAspect="1"/>
          </p:cNvPicPr>
          <p:nvPr userDrawn="1"/>
        </p:nvPicPr>
        <p:blipFill rotWithShape="1">
          <a:blip r:embed="rId15" cstate="print">
            <a:extLst>
              <a:ext uri="{28A0092B-C50C-407E-A947-70E740481C1C}">
                <a14:useLocalDpi xmlns:a14="http://schemas.microsoft.com/office/drawing/2010/main" val="0"/>
              </a:ext>
            </a:extLst>
          </a:blip>
          <a:srcRect l="23077" t="13071" r="23384" b="11112"/>
          <a:stretch/>
        </p:blipFill>
        <p:spPr>
          <a:xfrm>
            <a:off x="8347581" y="163158"/>
            <a:ext cx="754638" cy="754638"/>
          </a:xfrm>
          <a:prstGeom prst="rect">
            <a:avLst/>
          </a:prstGeom>
        </p:spPr>
      </p:pic>
      <p:grpSp>
        <p:nvGrpSpPr>
          <p:cNvPr id="18" name="组合 17"/>
          <p:cNvGrpSpPr/>
          <p:nvPr userDrawn="1"/>
        </p:nvGrpSpPr>
        <p:grpSpPr>
          <a:xfrm>
            <a:off x="21133" y="689240"/>
            <a:ext cx="467382" cy="468176"/>
            <a:chOff x="1258888" y="260350"/>
            <a:chExt cx="935037" cy="936625"/>
          </a:xfrm>
        </p:grpSpPr>
        <p:sp>
          <p:nvSpPr>
            <p:cNvPr id="19" name="Oval 5"/>
            <p:cNvSpPr>
              <a:spLocks noChangeArrowheads="1"/>
            </p:cNvSpPr>
            <p:nvPr/>
          </p:nvSpPr>
          <p:spPr bwMode="gray">
            <a:xfrm>
              <a:off x="1258888" y="260350"/>
              <a:ext cx="935037" cy="936625"/>
            </a:xfrm>
            <a:prstGeom prst="ellipse">
              <a:avLst/>
            </a:prstGeom>
            <a:solidFill>
              <a:schemeClr val="tx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20" name="Oval 14"/>
            <p:cNvSpPr>
              <a:spLocks noChangeArrowheads="1"/>
            </p:cNvSpPr>
            <p:nvPr/>
          </p:nvSpPr>
          <p:spPr bwMode="gray">
            <a:xfrm>
              <a:off x="1276350" y="277813"/>
              <a:ext cx="900113" cy="900112"/>
            </a:xfrm>
            <a:prstGeom prst="ellipse">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eaLnBrk="1" hangingPunct="1"/>
              <a:endParaRPr lang="zh-CN" altLang="en-US"/>
            </a:p>
          </p:txBody>
        </p:sp>
      </p:grpSp>
      <p:grpSp>
        <p:nvGrpSpPr>
          <p:cNvPr id="4" name="组合 3"/>
          <p:cNvGrpSpPr/>
          <p:nvPr userDrawn="1"/>
        </p:nvGrpSpPr>
        <p:grpSpPr>
          <a:xfrm>
            <a:off x="591300" y="469530"/>
            <a:ext cx="135833" cy="140070"/>
            <a:chOff x="1116013" y="58738"/>
            <a:chExt cx="865187" cy="892175"/>
          </a:xfrm>
        </p:grpSpPr>
        <p:sp>
          <p:nvSpPr>
            <p:cNvPr id="1028" name="Oval 4"/>
            <p:cNvSpPr>
              <a:spLocks noChangeArrowheads="1"/>
            </p:cNvSpPr>
            <p:nvPr/>
          </p:nvSpPr>
          <p:spPr bwMode="gray">
            <a:xfrm>
              <a:off x="1116013" y="58738"/>
              <a:ext cx="865187" cy="892175"/>
            </a:xfrm>
            <a:prstGeom prst="ellipse">
              <a:avLst/>
            </a:prstGeom>
            <a:solidFill>
              <a:schemeClr val="accent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1034" name="Oval 11"/>
            <p:cNvSpPr>
              <a:spLocks noChangeArrowheads="1"/>
            </p:cNvSpPr>
            <p:nvPr/>
          </p:nvSpPr>
          <p:spPr bwMode="gray">
            <a:xfrm>
              <a:off x="1133475" y="76200"/>
              <a:ext cx="828675" cy="857250"/>
            </a:xfrm>
            <a:prstGeom prst="ellipse">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eaLnBrk="1" hangingPunct="1"/>
              <a:endParaRPr lang="zh-CN" altLang="en-US"/>
            </a:p>
          </p:txBody>
        </p:sp>
      </p:grpSp>
    </p:spTree>
  </p:cSld>
  <p:clrMap bg1="lt1" tx1="dk1" bg2="lt2" tx2="dk2" accent1="accent1" accent2="accent2" accent3="accent3" accent4="accent4" accent5="accent5" accent6="accent6" hlink="hlink" folHlink="folHlink"/>
  <p:sldLayoutIdLst>
    <p:sldLayoutId id="2147483736"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charset="0"/>
        </a:defRPr>
      </a:lvl2pPr>
      <a:lvl3pPr algn="ctr" rtl="0" eaLnBrk="0" fontAlgn="base" hangingPunct="0">
        <a:spcBef>
          <a:spcPct val="0"/>
        </a:spcBef>
        <a:spcAft>
          <a:spcPct val="0"/>
        </a:spcAft>
        <a:defRPr sz="3200" b="1">
          <a:solidFill>
            <a:schemeClr val="bg1"/>
          </a:solidFill>
          <a:latin typeface="Arial" charset="0"/>
        </a:defRPr>
      </a:lvl3pPr>
      <a:lvl4pPr algn="ctr" rtl="0" eaLnBrk="0" fontAlgn="base" hangingPunct="0">
        <a:spcBef>
          <a:spcPct val="0"/>
        </a:spcBef>
        <a:spcAft>
          <a:spcPct val="0"/>
        </a:spcAft>
        <a:defRPr sz="3200" b="1">
          <a:solidFill>
            <a:schemeClr val="bg1"/>
          </a:solidFill>
          <a:latin typeface="Arial" charset="0"/>
        </a:defRPr>
      </a:lvl4pPr>
      <a:lvl5pPr algn="ctr" rtl="0" eaLnBrk="0" fontAlgn="base" hangingPunct="0">
        <a:spcBef>
          <a:spcPct val="0"/>
        </a:spcBef>
        <a:spcAft>
          <a:spcPct val="0"/>
        </a:spcAft>
        <a:defRPr sz="3200" b="1">
          <a:solidFill>
            <a:schemeClr val="bg1"/>
          </a:solidFill>
          <a:latin typeface="Arial" charset="0"/>
        </a:defRPr>
      </a:lvl5pPr>
      <a:lvl6pPr marL="457200" algn="ctr" rtl="0" fontAlgn="base">
        <a:spcBef>
          <a:spcPct val="0"/>
        </a:spcBef>
        <a:spcAft>
          <a:spcPct val="0"/>
        </a:spcAft>
        <a:defRPr sz="3200" b="1">
          <a:solidFill>
            <a:schemeClr val="bg1"/>
          </a:solidFill>
          <a:latin typeface="Arial" charset="0"/>
        </a:defRPr>
      </a:lvl6pPr>
      <a:lvl7pPr marL="914400" algn="ctr" rtl="0" fontAlgn="base">
        <a:spcBef>
          <a:spcPct val="0"/>
        </a:spcBef>
        <a:spcAft>
          <a:spcPct val="0"/>
        </a:spcAft>
        <a:defRPr sz="3200" b="1">
          <a:solidFill>
            <a:schemeClr val="bg1"/>
          </a:solidFill>
          <a:latin typeface="Arial" charset="0"/>
        </a:defRPr>
      </a:lvl7pPr>
      <a:lvl8pPr marL="1371600" algn="ctr" rtl="0" fontAlgn="base">
        <a:spcBef>
          <a:spcPct val="0"/>
        </a:spcBef>
        <a:spcAft>
          <a:spcPct val="0"/>
        </a:spcAft>
        <a:defRPr sz="3200" b="1">
          <a:solidFill>
            <a:schemeClr val="bg1"/>
          </a:solidFill>
          <a:latin typeface="Arial" charset="0"/>
        </a:defRPr>
      </a:lvl8pPr>
      <a:lvl9pPr marL="1828800" algn="ctr" rtl="0" fontAlgn="base">
        <a:spcBef>
          <a:spcPct val="0"/>
        </a:spcBef>
        <a:spcAft>
          <a:spcPct val="0"/>
        </a:spcAft>
        <a:defRPr sz="3200" b="1">
          <a:solidFill>
            <a:schemeClr val="bg1"/>
          </a:solidFill>
          <a:latin typeface="Arial"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slide" Target="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6172200" y="152400"/>
            <a:ext cx="1905000" cy="381000"/>
          </a:xfrm>
        </p:spPr>
        <p:txBody>
          <a:bodyPr/>
          <a:lstStyle/>
          <a:p>
            <a:pPr eaLnBrk="1" hangingPunct="1">
              <a:lnSpc>
                <a:spcPct val="90000"/>
              </a:lnSpc>
            </a:pPr>
            <a:r>
              <a:rPr lang="en-US" altLang="zh-CN" i="1" dirty="0">
                <a:solidFill>
                  <a:schemeClr val="tx1"/>
                </a:solidFill>
                <a:latin typeface="Times New Roman" panose="02020603050405020304" pitchFamily="18" charset="0"/>
                <a:ea typeface="宋体" panose="02010600030101010101" pitchFamily="2" charset="-122"/>
              </a:rPr>
              <a:t>ALTTAI 2017</a:t>
            </a:r>
          </a:p>
        </p:txBody>
      </p:sp>
      <p:sp>
        <p:nvSpPr>
          <p:cNvPr id="4" name="Rectangle 3"/>
          <p:cNvSpPr txBox="1">
            <a:spLocks noChangeArrowheads="1"/>
          </p:cNvSpPr>
          <p:nvPr/>
        </p:nvSpPr>
        <p:spPr bwMode="gray">
          <a:xfrm>
            <a:off x="7010400" y="4724400"/>
            <a:ext cx="168728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spcBef>
                <a:spcPct val="20000"/>
              </a:spcBef>
              <a:spcAft>
                <a:spcPct val="0"/>
              </a:spcAft>
              <a:buClr>
                <a:schemeClr val="tx2"/>
              </a:buClr>
              <a:buFont typeface="Wingdings" panose="05000000000000000000" pitchFamily="2" charset="2"/>
              <a:buNone/>
              <a:defRPr sz="2000">
                <a:solidFill>
                  <a:schemeClr val="bg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0000"/>
              </a:lnSpc>
              <a:defRPr/>
            </a:pPr>
            <a:r>
              <a:rPr lang="en-US" altLang="zh-CN" sz="2800" kern="0" dirty="0">
                <a:latin typeface="Times New Roman" panose="02020603050405020304" pitchFamily="18" charset="0"/>
                <a:ea typeface="宋体" panose="02010600030101010101" pitchFamily="2" charset="-122"/>
              </a:rPr>
              <a:t>CCNU</a:t>
            </a:r>
          </a:p>
        </p:txBody>
      </p:sp>
      <p:sp>
        <p:nvSpPr>
          <p:cNvPr id="5" name="Rectangle 3"/>
          <p:cNvSpPr txBox="1">
            <a:spLocks noChangeArrowheads="1"/>
          </p:cNvSpPr>
          <p:nvPr/>
        </p:nvSpPr>
        <p:spPr bwMode="gray">
          <a:xfrm>
            <a:off x="6716319" y="5410200"/>
            <a:ext cx="21936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spcBef>
                <a:spcPct val="20000"/>
              </a:spcBef>
              <a:spcAft>
                <a:spcPct val="0"/>
              </a:spcAft>
              <a:buClr>
                <a:schemeClr val="tx2"/>
              </a:buClr>
              <a:buFont typeface="Wingdings" panose="05000000000000000000" pitchFamily="2" charset="2"/>
              <a:buNone/>
              <a:defRPr sz="2000">
                <a:solidFill>
                  <a:schemeClr val="bg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0000"/>
              </a:lnSpc>
              <a:defRPr/>
            </a:pPr>
            <a:r>
              <a:rPr lang="en-US" altLang="zh-CN" i="1" kern="0" dirty="0">
                <a:latin typeface="Times New Roman" panose="02020603050405020304" pitchFamily="18" charset="0"/>
                <a:ea typeface="宋体" panose="02010600030101010101" pitchFamily="2" charset="-122"/>
              </a:rPr>
              <a:t>Yang Lei  </a:t>
            </a:r>
            <a:r>
              <a:rPr lang="zh-CN" altLang="en-US" kern="0" dirty="0">
                <a:latin typeface="Times New Roman" panose="02020603050405020304" pitchFamily="18" charset="0"/>
                <a:ea typeface="宋体" panose="02010600030101010101" pitchFamily="2" charset="-122"/>
              </a:rPr>
              <a:t>杨磊</a:t>
            </a:r>
            <a:endParaRPr lang="en-US" altLang="zh-CN" kern="0" dirty="0">
              <a:latin typeface="Times New Roman" panose="02020603050405020304" pitchFamily="18" charset="0"/>
              <a:ea typeface="宋体" panose="02010600030101010101" pitchFamily="2" charset="-122"/>
            </a:endParaRPr>
          </a:p>
        </p:txBody>
      </p:sp>
      <p:sp>
        <p:nvSpPr>
          <p:cNvPr id="6" name="Rectangle 2"/>
          <p:cNvSpPr txBox="1">
            <a:spLocks noChangeArrowheads="1"/>
          </p:cNvSpPr>
          <p:nvPr/>
        </p:nvSpPr>
        <p:spPr bwMode="gray">
          <a:xfrm>
            <a:off x="1676400" y="1035573"/>
            <a:ext cx="7464287" cy="2500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3200" b="1">
                <a:solidFill>
                  <a:schemeClr val="bg1"/>
                </a:solidFill>
                <a:latin typeface="Arial" charset="0"/>
              </a:defRPr>
            </a:lvl2pPr>
            <a:lvl3pPr algn="ctr" rtl="0" eaLnBrk="0" fontAlgn="base" hangingPunct="0">
              <a:spcBef>
                <a:spcPct val="0"/>
              </a:spcBef>
              <a:spcAft>
                <a:spcPct val="0"/>
              </a:spcAft>
              <a:defRPr sz="3200" b="1">
                <a:solidFill>
                  <a:schemeClr val="bg1"/>
                </a:solidFill>
                <a:latin typeface="Arial" charset="0"/>
              </a:defRPr>
            </a:lvl3pPr>
            <a:lvl4pPr algn="ctr" rtl="0" eaLnBrk="0" fontAlgn="base" hangingPunct="0">
              <a:spcBef>
                <a:spcPct val="0"/>
              </a:spcBef>
              <a:spcAft>
                <a:spcPct val="0"/>
              </a:spcAft>
              <a:defRPr sz="3200" b="1">
                <a:solidFill>
                  <a:schemeClr val="bg1"/>
                </a:solidFill>
                <a:latin typeface="Arial" charset="0"/>
              </a:defRPr>
            </a:lvl4pPr>
            <a:lvl5pPr algn="ctr" rtl="0" eaLnBrk="0" fontAlgn="base" hangingPunct="0">
              <a:spcBef>
                <a:spcPct val="0"/>
              </a:spcBef>
              <a:spcAft>
                <a:spcPct val="0"/>
              </a:spcAft>
              <a:defRPr sz="3200" b="1">
                <a:solidFill>
                  <a:schemeClr val="bg1"/>
                </a:solidFill>
                <a:latin typeface="Arial" charset="0"/>
              </a:defRPr>
            </a:lvl5pPr>
            <a:lvl6pPr marL="457200" algn="ctr" rtl="0" fontAlgn="base">
              <a:spcBef>
                <a:spcPct val="0"/>
              </a:spcBef>
              <a:spcAft>
                <a:spcPct val="0"/>
              </a:spcAft>
              <a:defRPr sz="3200" b="1">
                <a:solidFill>
                  <a:schemeClr val="bg1"/>
                </a:solidFill>
                <a:latin typeface="Arial" charset="0"/>
              </a:defRPr>
            </a:lvl6pPr>
            <a:lvl7pPr marL="914400" algn="ctr" rtl="0" fontAlgn="base">
              <a:spcBef>
                <a:spcPct val="0"/>
              </a:spcBef>
              <a:spcAft>
                <a:spcPct val="0"/>
              </a:spcAft>
              <a:defRPr sz="3200" b="1">
                <a:solidFill>
                  <a:schemeClr val="bg1"/>
                </a:solidFill>
                <a:latin typeface="Arial" charset="0"/>
              </a:defRPr>
            </a:lvl7pPr>
            <a:lvl8pPr marL="1371600" algn="ctr" rtl="0" fontAlgn="base">
              <a:spcBef>
                <a:spcPct val="0"/>
              </a:spcBef>
              <a:spcAft>
                <a:spcPct val="0"/>
              </a:spcAft>
              <a:defRPr sz="3200" b="1">
                <a:solidFill>
                  <a:schemeClr val="bg1"/>
                </a:solidFill>
                <a:latin typeface="Arial" charset="0"/>
              </a:defRPr>
            </a:lvl8pPr>
            <a:lvl9pPr marL="1828800" algn="ctr" rtl="0" fontAlgn="base">
              <a:spcBef>
                <a:spcPct val="0"/>
              </a:spcBef>
              <a:spcAft>
                <a:spcPct val="0"/>
              </a:spcAft>
              <a:defRPr sz="3200" b="1">
                <a:solidFill>
                  <a:schemeClr val="bg1"/>
                </a:solidFill>
                <a:latin typeface="Arial" charset="0"/>
              </a:defRPr>
            </a:lvl9pPr>
          </a:lstStyle>
          <a:p>
            <a:pPr algn="l" eaLnBrk="1" hangingPunct="1">
              <a:defRPr/>
            </a:pPr>
            <a:r>
              <a:rPr lang="de-DE" altLang="zh-CN" sz="4400" dirty="0">
                <a:solidFill>
                  <a:srgbClr val="0000CC"/>
                </a:solidFill>
                <a:latin typeface="Times New Roman" pitchFamily="18" charset="0"/>
                <a:ea typeface="宋体" pitchFamily="2" charset="-122"/>
                <a:cs typeface="+mn-cs"/>
              </a:rPr>
              <a:t>Experimental </a:t>
            </a:r>
            <a:r>
              <a:rPr lang="en-US" altLang="zh-CN" sz="4400" dirty="0">
                <a:solidFill>
                  <a:srgbClr val="0000CC"/>
                </a:solidFill>
                <a:latin typeface="Times New Roman" pitchFamily="18" charset="0"/>
                <a:ea typeface="宋体" pitchFamily="2" charset="-122"/>
                <a:cs typeface="+mn-cs"/>
              </a:rPr>
              <a:t>research</a:t>
            </a:r>
            <a:r>
              <a:rPr lang="de-DE" altLang="zh-CN" sz="4400" dirty="0">
                <a:solidFill>
                  <a:srgbClr val="0000CC"/>
                </a:solidFill>
                <a:latin typeface="Times New Roman" pitchFamily="18" charset="0"/>
                <a:ea typeface="宋体" pitchFamily="2" charset="-122"/>
                <a:cs typeface="+mn-cs"/>
              </a:rPr>
              <a:t> on </a:t>
            </a:r>
          </a:p>
          <a:p>
            <a:pPr algn="l" eaLnBrk="1" hangingPunct="1">
              <a:defRPr/>
            </a:pPr>
            <a:r>
              <a:rPr lang="de-DE" altLang="zh-CN" sz="4400" dirty="0">
                <a:solidFill>
                  <a:srgbClr val="0000CC"/>
                </a:solidFill>
                <a:latin typeface="Times New Roman" pitchFamily="18" charset="0"/>
                <a:ea typeface="宋体" pitchFamily="2" charset="-122"/>
                <a:cs typeface="+mn-cs"/>
              </a:rPr>
              <a:t>      role effect </a:t>
            </a:r>
            <a:r>
              <a:rPr lang="en-US" altLang="zh-CN" sz="4400" dirty="0">
                <a:solidFill>
                  <a:srgbClr val="0000CC"/>
                </a:solidFill>
                <a:latin typeface="Times New Roman" pitchFamily="18" charset="0"/>
                <a:ea typeface="宋体" pitchFamily="2" charset="-122"/>
                <a:cs typeface="+mn-cs"/>
              </a:rPr>
              <a:t>of mathematic </a:t>
            </a:r>
          </a:p>
          <a:p>
            <a:pPr algn="l" eaLnBrk="1" hangingPunct="1">
              <a:defRPr/>
            </a:pPr>
            <a:r>
              <a:rPr lang="en-US" altLang="zh-CN" sz="4400" dirty="0">
                <a:solidFill>
                  <a:srgbClr val="0000CC"/>
                </a:solidFill>
                <a:latin typeface="Times New Roman" pitchFamily="18" charset="0"/>
                <a:ea typeface="宋体" pitchFamily="2" charset="-122"/>
                <a:cs typeface="+mn-cs"/>
              </a:rPr>
              <a:t>		examples learning</a:t>
            </a:r>
            <a:endParaRPr lang="zh-CN" altLang="en-US" sz="4400" dirty="0">
              <a:solidFill>
                <a:srgbClr val="0000CC"/>
              </a:solidFill>
              <a:latin typeface="Times New Roman" pitchFamily="18" charset="0"/>
              <a:ea typeface="宋体" pitchFamily="2" charset="-122"/>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21213" y="595163"/>
            <a:ext cx="6510337" cy="663575"/>
          </a:xfrm>
        </p:spPr>
        <p:txBody>
          <a:bodyPr/>
          <a:lstStyle/>
          <a:p>
            <a:pPr algn="l" eaLnBrk="1" hangingPunct="1"/>
            <a:r>
              <a:rPr lang="en-US" altLang="zh-CN" sz="2400" dirty="0">
                <a:ea typeface="楷体_GB2312" pitchFamily="49" charset="-122"/>
              </a:rPr>
              <a:t>1. introduction</a:t>
            </a:r>
            <a:endParaRPr lang="zh-CN" altLang="en-US" sz="2400" dirty="0">
              <a:ea typeface="楷体_GB2312" pitchFamily="49" charset="-122"/>
            </a:endParaRPr>
          </a:p>
        </p:txBody>
      </p:sp>
      <p:sp>
        <p:nvSpPr>
          <p:cNvPr id="18" name="流程图: 过程 63">
            <a:extLst>
              <a:ext uri="{FF2B5EF4-FFF2-40B4-BE49-F238E27FC236}">
                <a16:creationId xmlns:a16="http://schemas.microsoft.com/office/drawing/2014/main" id="{3C366645-EEB5-44C3-85C2-0FE326B58507}"/>
              </a:ext>
            </a:extLst>
          </p:cNvPr>
          <p:cNvSpPr>
            <a:spLocks noChangeArrowheads="1"/>
          </p:cNvSpPr>
          <p:nvPr/>
        </p:nvSpPr>
        <p:spPr bwMode="auto">
          <a:xfrm>
            <a:off x="306863" y="1297686"/>
            <a:ext cx="8426359" cy="5331714"/>
          </a:xfrm>
          <a:prstGeom prst="flowChartProcess">
            <a:avLst/>
          </a:prstGeom>
          <a:solidFill>
            <a:srgbClr val="FFFFFF"/>
          </a:solidFill>
          <a:ln w="12700">
            <a:solidFill>
              <a:srgbClr val="FFC000"/>
            </a:solidFill>
            <a:miter lim="800000"/>
            <a:headEnd/>
            <a:tailEnd/>
          </a:ln>
          <a:effectLst>
            <a:outerShdw dist="38100" dir="2700000" algn="tl" rotWithShape="0">
              <a:srgbClr val="000000">
                <a:alpha val="39998"/>
              </a:srgbClr>
            </a:outerShdw>
          </a:effectLst>
        </p:spPr>
        <p:txBody>
          <a:bodyPr anchor="t" anchorCtr="0"/>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algn="l" eaLnBrk="1" hangingPunct="1">
              <a:buNone/>
            </a:pPr>
            <a:r>
              <a:rPr lang="en-US" altLang="zh-CN" sz="2400" b="1" dirty="0">
                <a:solidFill>
                  <a:srgbClr val="0000CC"/>
                </a:solidFill>
                <a:latin typeface="Times New Roman" panose="02020603050405020304" pitchFamily="18" charset="0"/>
                <a:cs typeface="Times New Roman" panose="02020603050405020304" pitchFamily="18" charset="0"/>
              </a:rPr>
              <a:t>Traditional analysis:</a:t>
            </a:r>
          </a:p>
          <a:p>
            <a:pPr algn="l" eaLnBrk="1" hangingPunct="1">
              <a:buFont typeface="Wingdings" panose="05000000000000000000" pitchFamily="2" charset="2"/>
              <a:buNone/>
            </a:pPr>
            <a:r>
              <a:rPr lang="en-US" altLang="zh-CN" sz="2400" b="1" dirty="0">
                <a:solidFill>
                  <a:srgbClr val="0000CC"/>
                </a:solidFill>
                <a:latin typeface="Times New Roman" panose="02020603050405020304" pitchFamily="18" charset="0"/>
                <a:cs typeface="Times New Roman" panose="02020603050405020304" pitchFamily="18" charset="0"/>
              </a:rPr>
              <a:t>Error: error-difference measure</a:t>
            </a:r>
          </a:p>
          <a:p>
            <a:pPr algn="l" eaLnBrk="1" hangingPunct="1">
              <a:buNone/>
            </a:pPr>
            <a:r>
              <a:rPr lang="en-US" altLang="zh-CN" sz="2000" b="1" dirty="0">
                <a:solidFill>
                  <a:schemeClr val="tx2">
                    <a:lumMod val="75000"/>
                  </a:schemeClr>
                </a:solidFill>
                <a:latin typeface="Times New Roman" panose="02020603050405020304" pitchFamily="18" charset="0"/>
              </a:rPr>
              <a:t>	within-category errors</a:t>
            </a:r>
          </a:p>
          <a:p>
            <a:pPr algn="l" eaLnBrk="1" hangingPunct="1">
              <a:buNone/>
            </a:pPr>
            <a:r>
              <a:rPr lang="en-US" altLang="zh-CN" sz="2000" b="1" dirty="0">
                <a:solidFill>
                  <a:schemeClr val="tx2">
                    <a:lumMod val="75000"/>
                  </a:schemeClr>
                </a:solidFill>
                <a:latin typeface="Times New Roman" panose="02020603050405020304" pitchFamily="18" charset="0"/>
              </a:rPr>
              <a:t>	between-categories errors</a:t>
            </a:r>
          </a:p>
          <a:p>
            <a:pPr algn="l" eaLnBrk="1" hangingPunct="1">
              <a:buFont typeface="Wingdings" panose="05000000000000000000" pitchFamily="2" charset="2"/>
              <a:buNone/>
            </a:pPr>
            <a:endParaRPr lang="en-US" altLang="zh-CN" sz="2000" b="1" dirty="0">
              <a:solidFill>
                <a:schemeClr val="tx2">
                  <a:lumMod val="75000"/>
                </a:schemeClr>
              </a:solidFill>
              <a:latin typeface="Times New Roman" panose="02020603050405020304" pitchFamily="18" charset="0"/>
            </a:endParaRPr>
          </a:p>
          <a:p>
            <a:pPr algn="l" eaLnBrk="1" hangingPunct="1">
              <a:buNone/>
            </a:pPr>
            <a:r>
              <a:rPr lang="en-US" altLang="zh-CN" sz="2400" b="1" dirty="0">
                <a:solidFill>
                  <a:srgbClr val="0000CC"/>
                </a:solidFill>
                <a:latin typeface="Times New Roman" panose="02020603050405020304" pitchFamily="18" charset="0"/>
                <a:cs typeface="Times New Roman" panose="02020603050405020304" pitchFamily="18" charset="0"/>
              </a:rPr>
              <a:t>An important rationale (social categorization):</a:t>
            </a:r>
          </a:p>
          <a:p>
            <a:pPr algn="l" eaLnBrk="1" hangingPunct="1">
              <a:buFont typeface="Wingdings" panose="05000000000000000000" pitchFamily="2" charset="2"/>
              <a:buNone/>
            </a:pPr>
            <a:r>
              <a:rPr lang="en-US" altLang="zh-CN" sz="2400" b="1" dirty="0">
                <a:solidFill>
                  <a:srgbClr val="0000CC"/>
                </a:solidFill>
                <a:latin typeface="Times New Roman" panose="02020603050405020304" pitchFamily="18" charset="0"/>
                <a:cs typeface="Times New Roman" panose="02020603050405020304" pitchFamily="18" charset="0"/>
              </a:rPr>
              <a:t>	</a:t>
            </a:r>
            <a:r>
              <a:rPr lang="en-US" altLang="zh-CN" sz="2000" b="1" dirty="0">
                <a:solidFill>
                  <a:schemeClr val="tx2">
                    <a:lumMod val="75000"/>
                  </a:schemeClr>
                </a:solidFill>
                <a:latin typeface="Times New Roman" panose="02020603050405020304" pitchFamily="18" charset="0"/>
              </a:rPr>
              <a:t>within-group differences are minimized and between-group differences are exaggerated, leading one to expect that the strength of categorization process is reflected in the differential likelihood of confusions within versus between categories.</a:t>
            </a:r>
          </a:p>
          <a:p>
            <a:pPr algn="l" eaLnBrk="1" hangingPunct="1">
              <a:buFont typeface="Wingdings" panose="05000000000000000000" pitchFamily="2" charset="2"/>
              <a:buNone/>
            </a:pPr>
            <a:endParaRPr lang="en-US" altLang="zh-CN" sz="2000" b="1" dirty="0">
              <a:solidFill>
                <a:srgbClr val="7030A0"/>
              </a:solidFill>
              <a:latin typeface="Times New Roman" panose="02020603050405020304" pitchFamily="18" charset="0"/>
            </a:endParaRPr>
          </a:p>
          <a:p>
            <a:pPr algn="l" eaLnBrk="1" hangingPunct="1">
              <a:buFont typeface="Wingdings" panose="05000000000000000000" pitchFamily="2" charset="2"/>
              <a:buNone/>
            </a:pPr>
            <a:r>
              <a:rPr lang="en-US" altLang="zh-CN" sz="2000" b="1" dirty="0">
                <a:solidFill>
                  <a:srgbClr val="7030A0"/>
                </a:solidFill>
                <a:latin typeface="Times New Roman" panose="02020603050405020304" pitchFamily="18" charset="0"/>
              </a:rPr>
              <a:t> </a:t>
            </a:r>
            <a:r>
              <a:rPr lang="en-US" altLang="zh-CN" sz="1400" b="1" i="1" dirty="0">
                <a:solidFill>
                  <a:srgbClr val="7030A0"/>
                </a:solidFill>
                <a:latin typeface="Times New Roman" panose="02020603050405020304" pitchFamily="18" charset="0"/>
              </a:rPr>
              <a:t>K. C. </a:t>
            </a:r>
            <a:r>
              <a:rPr lang="en-US" altLang="zh-CN" sz="1400" b="1" i="1" dirty="0" err="1">
                <a:solidFill>
                  <a:srgbClr val="7030A0"/>
                </a:solidFill>
                <a:latin typeface="Times New Roman" panose="02020603050405020304" pitchFamily="18" charset="0"/>
              </a:rPr>
              <a:t>Klauer</a:t>
            </a:r>
            <a:r>
              <a:rPr lang="en-US" altLang="zh-CN" sz="1400" b="1" i="1" dirty="0">
                <a:solidFill>
                  <a:srgbClr val="7030A0"/>
                </a:solidFill>
                <a:latin typeface="Times New Roman" panose="02020603050405020304" pitchFamily="18" charset="0"/>
              </a:rPr>
              <a:t> and I. Wegener, Unraveling social categorization in the “Who said What?” paradigm, 1998</a:t>
            </a:r>
          </a:p>
          <a:p>
            <a:pPr algn="l" eaLnBrk="1" hangingPunct="1">
              <a:buFont typeface="Wingdings" panose="05000000000000000000" pitchFamily="2" charset="2"/>
              <a:buNone/>
            </a:pPr>
            <a:endParaRPr lang="zh-CN" altLang="zh-CN" sz="2000" b="1" dirty="0">
              <a:solidFill>
                <a:srgbClr val="7030A0"/>
              </a:solidFill>
              <a:latin typeface="Times New Roman" panose="02020603050405020304" pitchFamily="18" charset="0"/>
            </a:endParaRPr>
          </a:p>
        </p:txBody>
      </p:sp>
    </p:spTree>
    <p:extLst>
      <p:ext uri="{BB962C8B-B14F-4D97-AF65-F5344CB8AC3E}">
        <p14:creationId xmlns:p14="http://schemas.microsoft.com/office/powerpoint/2010/main" val="9170879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5" end="5"/>
                                            </p:txEl>
                                          </p:spTgt>
                                        </p:tgtEl>
                                        <p:attrNameLst>
                                          <p:attrName>style.visibility</p:attrName>
                                        </p:attrNameLst>
                                      </p:cBhvr>
                                      <p:to>
                                        <p:strVal val="visible"/>
                                      </p:to>
                                    </p:set>
                                    <p:animEffect transition="in" filter="fade">
                                      <p:cBhvr>
                                        <p:cTn id="7" dur="500"/>
                                        <p:tgtEl>
                                          <p:spTgt spid="18">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xEl>
                                              <p:pRg st="6" end="6"/>
                                            </p:txEl>
                                          </p:spTgt>
                                        </p:tgtEl>
                                        <p:attrNameLst>
                                          <p:attrName>style.visibility</p:attrName>
                                        </p:attrNameLst>
                                      </p:cBhvr>
                                      <p:to>
                                        <p:strVal val="visible"/>
                                      </p:to>
                                    </p:set>
                                    <p:animEffect transition="in" filter="fade">
                                      <p:cBhvr>
                                        <p:cTn id="10" dur="500"/>
                                        <p:tgtEl>
                                          <p:spTgt spid="18">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xEl>
                                              <p:pRg st="8" end="8"/>
                                            </p:txEl>
                                          </p:spTgt>
                                        </p:tgtEl>
                                        <p:attrNameLst>
                                          <p:attrName>style.visibility</p:attrName>
                                        </p:attrNameLst>
                                      </p:cBhvr>
                                      <p:to>
                                        <p:strVal val="visible"/>
                                      </p:to>
                                    </p:set>
                                    <p:animEffect transition="in" filter="fade">
                                      <p:cBhvr>
                                        <p:cTn id="13" dur="500"/>
                                        <p:tgtEl>
                                          <p:spTgt spid="1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21213" y="595163"/>
            <a:ext cx="6510337" cy="663575"/>
          </a:xfrm>
        </p:spPr>
        <p:txBody>
          <a:bodyPr/>
          <a:lstStyle/>
          <a:p>
            <a:pPr algn="l" eaLnBrk="1" hangingPunct="1"/>
            <a:r>
              <a:rPr lang="en-US" altLang="zh-CN" sz="2400" dirty="0">
                <a:ea typeface="楷体_GB2312" pitchFamily="49" charset="-122"/>
              </a:rPr>
              <a:t>1. Introduction</a:t>
            </a:r>
            <a:endParaRPr lang="zh-CN" altLang="en-US" sz="2400" dirty="0">
              <a:ea typeface="楷体_GB2312" pitchFamily="49" charset="-122"/>
            </a:endParaRPr>
          </a:p>
        </p:txBody>
      </p:sp>
      <p:sp>
        <p:nvSpPr>
          <p:cNvPr id="18" name="流程图: 过程 63">
            <a:extLst>
              <a:ext uri="{FF2B5EF4-FFF2-40B4-BE49-F238E27FC236}">
                <a16:creationId xmlns:a16="http://schemas.microsoft.com/office/drawing/2014/main" id="{3C366645-EEB5-44C3-85C2-0FE326B58507}"/>
              </a:ext>
            </a:extLst>
          </p:cNvPr>
          <p:cNvSpPr>
            <a:spLocks noChangeArrowheads="1"/>
          </p:cNvSpPr>
          <p:nvPr/>
        </p:nvSpPr>
        <p:spPr bwMode="auto">
          <a:xfrm>
            <a:off x="306863" y="1297686"/>
            <a:ext cx="8426359" cy="5331714"/>
          </a:xfrm>
          <a:prstGeom prst="flowChartProcess">
            <a:avLst/>
          </a:prstGeom>
          <a:solidFill>
            <a:srgbClr val="FFFFFF"/>
          </a:solidFill>
          <a:ln w="12700">
            <a:solidFill>
              <a:srgbClr val="FFC000"/>
            </a:solidFill>
            <a:miter lim="800000"/>
            <a:headEnd/>
            <a:tailEnd/>
          </a:ln>
          <a:effectLst>
            <a:outerShdw dist="38100" dir="2700000" algn="tl" rotWithShape="0">
              <a:srgbClr val="000000">
                <a:alpha val="39998"/>
              </a:srgbClr>
            </a:outerShdw>
          </a:effectLst>
        </p:spPr>
        <p:txBody>
          <a:bodyPr anchor="t" anchorCtr="0"/>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algn="l" eaLnBrk="1" hangingPunct="1">
              <a:buFont typeface="Wingdings" panose="05000000000000000000" pitchFamily="2" charset="2"/>
              <a:buNone/>
            </a:pPr>
            <a:r>
              <a:rPr lang="en-US" altLang="zh-CN" sz="2400" b="1" dirty="0">
                <a:solidFill>
                  <a:srgbClr val="0000CC"/>
                </a:solidFill>
                <a:latin typeface="Times New Roman" panose="02020603050405020304" pitchFamily="18" charset="0"/>
                <a:cs typeface="Times New Roman" panose="02020603050405020304" pitchFamily="18" charset="0"/>
              </a:rPr>
              <a:t>Conventional Approach:</a:t>
            </a:r>
          </a:p>
          <a:p>
            <a:pPr algn="l" eaLnBrk="1" hangingPunct="1">
              <a:buFont typeface="Wingdings" panose="05000000000000000000" pitchFamily="2" charset="2"/>
              <a:buNone/>
            </a:pPr>
            <a:r>
              <a:rPr lang="en-US" altLang="zh-CN" sz="2400" b="1" dirty="0">
                <a:solidFill>
                  <a:srgbClr val="0000CC"/>
                </a:solidFill>
                <a:latin typeface="Times New Roman" panose="02020603050405020304" pitchFamily="18" charset="0"/>
                <a:cs typeface="Times New Roman" panose="02020603050405020304" pitchFamily="18" charset="0"/>
              </a:rPr>
              <a:t>	the difference of within-category and between-categories errors as dependent variable, or equivalently conducted analyses of variance (ANOVAs).  </a:t>
            </a:r>
          </a:p>
          <a:p>
            <a:pPr algn="l" eaLnBrk="1" hangingPunct="1">
              <a:buNone/>
            </a:pPr>
            <a:r>
              <a:rPr lang="en-US" altLang="zh-CN" sz="2000" b="1" dirty="0">
                <a:solidFill>
                  <a:schemeClr val="tx2">
                    <a:lumMod val="75000"/>
                  </a:schemeClr>
                </a:solidFill>
                <a:latin typeface="Times New Roman" panose="02020603050405020304" pitchFamily="18" charset="0"/>
              </a:rPr>
              <a:t>The error-difference measure have easy three confounded processes: </a:t>
            </a:r>
          </a:p>
          <a:p>
            <a:pPr marL="457200" indent="-457200" algn="l" eaLnBrk="1" hangingPunct="1">
              <a:buFont typeface="Wingdings" panose="05000000000000000000" pitchFamily="2" charset="2"/>
              <a:buAutoNum type="alphaLcParenR"/>
            </a:pPr>
            <a:r>
              <a:rPr lang="en-US" altLang="zh-CN" sz="2000" b="1" dirty="0">
                <a:solidFill>
                  <a:schemeClr val="tx2">
                    <a:lumMod val="75000"/>
                  </a:schemeClr>
                </a:solidFill>
                <a:latin typeface="Times New Roman" panose="02020603050405020304" pitchFamily="18" charset="0"/>
              </a:rPr>
              <a:t>Item discriminations</a:t>
            </a:r>
          </a:p>
          <a:p>
            <a:pPr marL="457200" indent="-457200" algn="l" eaLnBrk="1" hangingPunct="1">
              <a:buFont typeface="Wingdings" panose="05000000000000000000" pitchFamily="2" charset="2"/>
              <a:buAutoNum type="alphaLcParenR"/>
            </a:pPr>
            <a:r>
              <a:rPr lang="en-US" altLang="zh-CN" sz="2000" b="1" dirty="0">
                <a:solidFill>
                  <a:schemeClr val="tx2">
                    <a:lumMod val="75000"/>
                  </a:schemeClr>
                </a:solidFill>
                <a:latin typeface="Times New Roman" panose="02020603050405020304" pitchFamily="18" charset="0"/>
              </a:rPr>
              <a:t>Person discriminations</a:t>
            </a:r>
          </a:p>
          <a:p>
            <a:pPr marL="457200" indent="-457200" algn="l" eaLnBrk="1" hangingPunct="1">
              <a:buFont typeface="Wingdings" panose="05000000000000000000" pitchFamily="2" charset="2"/>
              <a:buAutoNum type="alphaLcParenR"/>
            </a:pPr>
            <a:r>
              <a:rPr lang="en-US" altLang="zh-CN" sz="2000" b="1" dirty="0">
                <a:solidFill>
                  <a:schemeClr val="tx2">
                    <a:lumMod val="75000"/>
                  </a:schemeClr>
                </a:solidFill>
                <a:latin typeface="Times New Roman" panose="02020603050405020304" pitchFamily="18" charset="0"/>
              </a:rPr>
              <a:t>Category discriminations</a:t>
            </a:r>
          </a:p>
          <a:p>
            <a:pPr marL="457200" indent="-457200" algn="l" eaLnBrk="1" hangingPunct="1">
              <a:buFont typeface="Wingdings" panose="05000000000000000000" pitchFamily="2" charset="2"/>
              <a:buAutoNum type="alphaLcParenR"/>
            </a:pPr>
            <a:r>
              <a:rPr lang="en-US" altLang="zh-CN" sz="2000" b="1" dirty="0">
                <a:solidFill>
                  <a:schemeClr val="tx2">
                    <a:lumMod val="75000"/>
                  </a:schemeClr>
                </a:solidFill>
                <a:latin typeface="Times New Roman" panose="02020603050405020304" pitchFamily="18" charset="0"/>
              </a:rPr>
              <a:t>Expectancy-base guessing</a:t>
            </a:r>
            <a:endParaRPr lang="en-US" altLang="zh-CN" sz="2400" b="1" dirty="0">
              <a:solidFill>
                <a:schemeClr val="tx2">
                  <a:lumMod val="75000"/>
                </a:schemeClr>
              </a:solidFill>
              <a:latin typeface="Times New Roman" panose="02020603050405020304" pitchFamily="18" charset="0"/>
            </a:endParaRPr>
          </a:p>
          <a:p>
            <a:pPr algn="l" eaLnBrk="1" hangingPunct="1">
              <a:buNone/>
            </a:pPr>
            <a:r>
              <a:rPr lang="en-US" altLang="zh-CN" sz="2000" b="1" dirty="0">
                <a:solidFill>
                  <a:schemeClr val="tx2">
                    <a:lumMod val="75000"/>
                  </a:schemeClr>
                </a:solidFill>
                <a:latin typeface="Times New Roman" panose="02020603050405020304" pitchFamily="18" charset="0"/>
              </a:rPr>
              <a:t>	The objective of MWSW paradigm is to propose and validate a substantive model of the processes involved in the “Who said what?” paradigm, that aims at disentangling the  separate contributions of these different process.</a:t>
            </a:r>
            <a:endParaRPr lang="en-US" altLang="zh-CN" sz="2400" b="1" dirty="0">
              <a:solidFill>
                <a:srgbClr val="7030A0"/>
              </a:solidFill>
              <a:latin typeface="Times New Roman" panose="02020603050405020304" pitchFamily="18" charset="0"/>
            </a:endParaRPr>
          </a:p>
          <a:p>
            <a:pPr algn="l" eaLnBrk="1" hangingPunct="1">
              <a:buFont typeface="Wingdings" panose="05000000000000000000" pitchFamily="2" charset="2"/>
              <a:buNone/>
            </a:pPr>
            <a:endParaRPr lang="en-US" altLang="zh-CN" sz="1400" b="1" i="1" dirty="0">
              <a:solidFill>
                <a:srgbClr val="7030A0"/>
              </a:solidFill>
              <a:latin typeface="Times New Roman" panose="02020603050405020304" pitchFamily="18" charset="0"/>
            </a:endParaRPr>
          </a:p>
          <a:p>
            <a:pPr algn="l" eaLnBrk="1" hangingPunct="1">
              <a:buFont typeface="Wingdings" panose="05000000000000000000" pitchFamily="2" charset="2"/>
              <a:buNone/>
            </a:pPr>
            <a:endParaRPr lang="zh-CN" altLang="zh-CN" sz="2000" b="1" dirty="0">
              <a:solidFill>
                <a:srgbClr val="7030A0"/>
              </a:solidFill>
              <a:latin typeface="Times New Roman" panose="02020603050405020304" pitchFamily="18" charset="0"/>
            </a:endParaRPr>
          </a:p>
        </p:txBody>
      </p:sp>
    </p:spTree>
    <p:extLst>
      <p:ext uri="{BB962C8B-B14F-4D97-AF65-F5344CB8AC3E}">
        <p14:creationId xmlns:p14="http://schemas.microsoft.com/office/powerpoint/2010/main" val="19867321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animEffect transition="in" filter="fade">
                                      <p:cBhvr>
                                        <p:cTn id="7" dur="500"/>
                                        <p:tgtEl>
                                          <p:spTgt spid="1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xEl>
                                              <p:pRg st="3" end="3"/>
                                            </p:txEl>
                                          </p:spTgt>
                                        </p:tgtEl>
                                        <p:attrNameLst>
                                          <p:attrName>style.visibility</p:attrName>
                                        </p:attrNameLst>
                                      </p:cBhvr>
                                      <p:to>
                                        <p:strVal val="visible"/>
                                      </p:to>
                                    </p:set>
                                    <p:animEffect transition="in" filter="fade">
                                      <p:cBhvr>
                                        <p:cTn id="10" dur="500"/>
                                        <p:tgtEl>
                                          <p:spTgt spid="1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xEl>
                                              <p:pRg st="4" end="4"/>
                                            </p:txEl>
                                          </p:spTgt>
                                        </p:tgtEl>
                                        <p:attrNameLst>
                                          <p:attrName>style.visibility</p:attrName>
                                        </p:attrNameLst>
                                      </p:cBhvr>
                                      <p:to>
                                        <p:strVal val="visible"/>
                                      </p:to>
                                    </p:set>
                                    <p:animEffect transition="in" filter="fade">
                                      <p:cBhvr>
                                        <p:cTn id="13" dur="500"/>
                                        <p:tgtEl>
                                          <p:spTgt spid="18">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xEl>
                                              <p:pRg st="5" end="5"/>
                                            </p:txEl>
                                          </p:spTgt>
                                        </p:tgtEl>
                                        <p:attrNameLst>
                                          <p:attrName>style.visibility</p:attrName>
                                        </p:attrNameLst>
                                      </p:cBhvr>
                                      <p:to>
                                        <p:strVal val="visible"/>
                                      </p:to>
                                    </p:set>
                                    <p:animEffect transition="in" filter="fade">
                                      <p:cBhvr>
                                        <p:cTn id="16" dur="500"/>
                                        <p:tgtEl>
                                          <p:spTgt spid="18">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8">
                                            <p:txEl>
                                              <p:pRg st="6" end="6"/>
                                            </p:txEl>
                                          </p:spTgt>
                                        </p:tgtEl>
                                        <p:attrNameLst>
                                          <p:attrName>style.visibility</p:attrName>
                                        </p:attrNameLst>
                                      </p:cBhvr>
                                      <p:to>
                                        <p:strVal val="visible"/>
                                      </p:to>
                                    </p:set>
                                    <p:animEffect transition="in" filter="fade">
                                      <p:cBhvr>
                                        <p:cTn id="19" dur="500"/>
                                        <p:tgtEl>
                                          <p:spTgt spid="18">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8">
                                            <p:txEl>
                                              <p:pRg st="7" end="7"/>
                                            </p:txEl>
                                          </p:spTgt>
                                        </p:tgtEl>
                                        <p:attrNameLst>
                                          <p:attrName>style.visibility</p:attrName>
                                        </p:attrNameLst>
                                      </p:cBhvr>
                                      <p:to>
                                        <p:strVal val="visible"/>
                                      </p:to>
                                    </p:set>
                                    <p:animEffect transition="in" filter="fade">
                                      <p:cBhvr>
                                        <p:cTn id="24" dur="500"/>
                                        <p:tgtEl>
                                          <p:spTgt spid="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21213" y="595163"/>
            <a:ext cx="6510337" cy="663575"/>
          </a:xfrm>
        </p:spPr>
        <p:txBody>
          <a:bodyPr/>
          <a:lstStyle/>
          <a:p>
            <a:pPr algn="l" eaLnBrk="1" hangingPunct="1"/>
            <a:r>
              <a:rPr lang="en-US" altLang="zh-CN" sz="2400" dirty="0">
                <a:ea typeface="楷体_GB2312" pitchFamily="49" charset="-122"/>
              </a:rPr>
              <a:t>2. Model, method and result</a:t>
            </a:r>
            <a:endParaRPr lang="zh-CN" altLang="en-US" sz="2400" dirty="0">
              <a:ea typeface="楷体_GB2312" pitchFamily="49" charset="-122"/>
            </a:endParaRPr>
          </a:p>
        </p:txBody>
      </p:sp>
      <p:sp>
        <p:nvSpPr>
          <p:cNvPr id="18" name="流程图: 过程 63">
            <a:extLst>
              <a:ext uri="{FF2B5EF4-FFF2-40B4-BE49-F238E27FC236}">
                <a16:creationId xmlns:a16="http://schemas.microsoft.com/office/drawing/2014/main" id="{3C366645-EEB5-44C3-85C2-0FE326B58507}"/>
              </a:ext>
            </a:extLst>
          </p:cNvPr>
          <p:cNvSpPr>
            <a:spLocks noChangeArrowheads="1"/>
          </p:cNvSpPr>
          <p:nvPr/>
        </p:nvSpPr>
        <p:spPr bwMode="auto">
          <a:xfrm>
            <a:off x="314538" y="1782851"/>
            <a:ext cx="8426359" cy="4922749"/>
          </a:xfrm>
          <a:prstGeom prst="flowChartProcess">
            <a:avLst/>
          </a:prstGeom>
          <a:solidFill>
            <a:srgbClr val="FFFFFF"/>
          </a:solidFill>
          <a:ln w="12700">
            <a:solidFill>
              <a:srgbClr val="FFC000"/>
            </a:solidFill>
            <a:miter lim="800000"/>
            <a:headEnd/>
            <a:tailEnd/>
          </a:ln>
          <a:effectLst>
            <a:outerShdw dist="38100" dir="2700000" algn="tl" rotWithShape="0">
              <a:srgbClr val="000000">
                <a:alpha val="39998"/>
              </a:srgbClr>
            </a:outerShdw>
          </a:effectLst>
        </p:spPr>
        <p:txBody>
          <a:bodyPr anchor="t" anchorCtr="0"/>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marL="0" indent="0" algn="l" eaLnBrk="1" hangingPunct="1">
              <a:buNone/>
            </a:pPr>
            <a:endParaRPr lang="en-US" altLang="zh-CN" b="1" dirty="0">
              <a:solidFill>
                <a:srgbClr val="0000CC"/>
              </a:solidFill>
              <a:latin typeface="Times New Roman" panose="02020603050405020304" pitchFamily="18" charset="0"/>
            </a:endParaRPr>
          </a:p>
          <a:p>
            <a:pPr marL="0" indent="0" algn="l" eaLnBrk="1" hangingPunct="1">
              <a:buNone/>
            </a:pPr>
            <a:r>
              <a:rPr lang="en-US" altLang="zh-CN" b="1" dirty="0">
                <a:solidFill>
                  <a:srgbClr val="0000CC"/>
                </a:solidFill>
                <a:latin typeface="Times New Roman" panose="02020603050405020304" pitchFamily="18" charset="0"/>
              </a:rPr>
              <a:t>Hypothesis</a:t>
            </a:r>
            <a:r>
              <a:rPr lang="zh-CN" altLang="en-US" b="1" dirty="0">
                <a:solidFill>
                  <a:srgbClr val="0000CC"/>
                </a:solidFill>
                <a:latin typeface="Times New Roman" panose="02020603050405020304" pitchFamily="18" charset="0"/>
              </a:rPr>
              <a:t>：</a:t>
            </a:r>
            <a:endParaRPr lang="en-US" altLang="zh-CN" b="1" dirty="0">
              <a:solidFill>
                <a:srgbClr val="0000CC"/>
              </a:solidFill>
              <a:latin typeface="Times New Roman" panose="02020603050405020304" pitchFamily="18" charset="0"/>
            </a:endParaRPr>
          </a:p>
          <a:p>
            <a:pPr marL="0" indent="0" algn="l" eaLnBrk="1" hangingPunct="1">
              <a:buNone/>
            </a:pPr>
            <a:r>
              <a:rPr lang="en-US" altLang="zh-CN" b="1" dirty="0">
                <a:solidFill>
                  <a:srgbClr val="0000CC"/>
                </a:solidFill>
                <a:latin typeface="Times New Roman" panose="02020603050405020304" pitchFamily="18" charset="0"/>
              </a:rPr>
              <a:t>Memory (parameter):</a:t>
            </a:r>
          </a:p>
          <a:p>
            <a:pPr marL="0" indent="0" algn="l" eaLnBrk="1" hangingPunct="1">
              <a:buNone/>
            </a:pPr>
            <a:r>
              <a:rPr lang="en-US" altLang="zh-CN" b="1" dirty="0">
                <a:solidFill>
                  <a:srgbClr val="0000CC"/>
                </a:solidFill>
                <a:latin typeface="Times New Roman" panose="02020603050405020304" pitchFamily="18" charset="0"/>
              </a:rPr>
              <a:t>	</a:t>
            </a:r>
            <a:r>
              <a:rPr lang="en-US" altLang="zh-CN" sz="2400" b="1" dirty="0">
                <a:solidFill>
                  <a:srgbClr val="0000CC"/>
                </a:solidFill>
                <a:latin typeface="Times New Roman" panose="02020603050405020304" pitchFamily="18" charset="0"/>
              </a:rPr>
              <a:t>statements by the teacher saying are easier to remember 	than by students</a:t>
            </a:r>
          </a:p>
          <a:p>
            <a:pPr marL="0" indent="0" algn="l" eaLnBrk="1" hangingPunct="1">
              <a:buNone/>
            </a:pPr>
            <a:r>
              <a:rPr lang="en-US" altLang="zh-CN" sz="2400" b="1" dirty="0">
                <a:solidFill>
                  <a:srgbClr val="0000CC"/>
                </a:solidFill>
                <a:latin typeface="Times New Roman" panose="02020603050405020304" pitchFamily="18" charset="0"/>
              </a:rPr>
              <a:t>	statements with script present are easier to remember </a:t>
            </a:r>
          </a:p>
          <a:p>
            <a:pPr marL="0" indent="0" algn="l" eaLnBrk="1" hangingPunct="1">
              <a:buNone/>
            </a:pPr>
            <a:r>
              <a:rPr lang="en-US" altLang="zh-CN" sz="2400" b="1" dirty="0">
                <a:solidFill>
                  <a:srgbClr val="0000CC"/>
                </a:solidFill>
                <a:latin typeface="Times New Roman" panose="02020603050405020304" pitchFamily="18" charset="0"/>
              </a:rPr>
              <a:t>	than with random present.</a:t>
            </a:r>
          </a:p>
          <a:p>
            <a:pPr marL="0" indent="0" algn="l" eaLnBrk="1" hangingPunct="1">
              <a:buNone/>
            </a:pPr>
            <a:r>
              <a:rPr lang="en-US" altLang="zh-CN" sz="2400" b="1" dirty="0">
                <a:solidFill>
                  <a:srgbClr val="0000CC">
                    <a:alpha val="50000"/>
                  </a:srgbClr>
                </a:solidFill>
                <a:latin typeface="Times New Roman" panose="02020603050405020304" pitchFamily="18" charset="0"/>
              </a:rPr>
              <a:t>Guessing (parameter)</a:t>
            </a:r>
            <a:r>
              <a:rPr lang="en-US" altLang="zh-CN" sz="2400" b="1" dirty="0">
                <a:solidFill>
                  <a:srgbClr val="0000CC">
                    <a:alpha val="50000"/>
                  </a:srgbClr>
                </a:solidFill>
                <a:latin typeface="Times New Roman" panose="02020603050405020304" pitchFamily="18" charset="0"/>
                <a:sym typeface="Wingdings" panose="05000000000000000000" pitchFamily="2" charset="2"/>
              </a:rPr>
              <a:t> (don’t verify in the present)</a:t>
            </a:r>
            <a:endParaRPr lang="en-US" altLang="zh-CN" sz="2400" b="1" dirty="0">
              <a:solidFill>
                <a:srgbClr val="0000CC">
                  <a:alpha val="50000"/>
                </a:srgbClr>
              </a:solidFill>
              <a:latin typeface="Times New Roman" panose="02020603050405020304" pitchFamily="18" charset="0"/>
            </a:endParaRPr>
          </a:p>
          <a:p>
            <a:pPr marL="0" indent="0" algn="l" eaLnBrk="1" hangingPunct="1">
              <a:buNone/>
            </a:pPr>
            <a:r>
              <a:rPr lang="en-US" altLang="zh-CN" sz="2400" b="1" dirty="0">
                <a:solidFill>
                  <a:srgbClr val="0000CC">
                    <a:alpha val="50000"/>
                  </a:srgbClr>
                </a:solidFill>
                <a:latin typeface="Times New Roman" panose="02020603050405020304" pitchFamily="18" charset="0"/>
              </a:rPr>
              <a:t>	positive examples tends to guess by teacher </a:t>
            </a:r>
          </a:p>
          <a:p>
            <a:pPr marL="0" indent="0" algn="l" eaLnBrk="1" hangingPunct="1">
              <a:buNone/>
            </a:pPr>
            <a:r>
              <a:rPr lang="en-US" altLang="zh-CN" sz="2400" b="1" dirty="0">
                <a:solidFill>
                  <a:srgbClr val="0000CC">
                    <a:alpha val="50000"/>
                  </a:srgbClr>
                </a:solidFill>
                <a:latin typeface="Times New Roman" panose="02020603050405020304" pitchFamily="18" charset="0"/>
              </a:rPr>
              <a:t>	negative examples is more likely to guess by students</a:t>
            </a:r>
          </a:p>
          <a:p>
            <a:pPr marL="0" indent="0" algn="l" eaLnBrk="1" hangingPunct="1">
              <a:buNone/>
            </a:pPr>
            <a:endParaRPr lang="en-US" altLang="zh-CN" sz="2400" b="1" dirty="0">
              <a:solidFill>
                <a:srgbClr val="0000CC"/>
              </a:solidFill>
              <a:latin typeface="Times New Roman" panose="02020603050405020304" pitchFamily="18" charset="0"/>
            </a:endParaRPr>
          </a:p>
        </p:txBody>
      </p:sp>
      <p:sp>
        <p:nvSpPr>
          <p:cNvPr id="5" name="流程图: 过程 63"/>
          <p:cNvSpPr>
            <a:spLocks noChangeArrowheads="1"/>
          </p:cNvSpPr>
          <p:nvPr/>
        </p:nvSpPr>
        <p:spPr bwMode="auto">
          <a:xfrm>
            <a:off x="314538" y="1288989"/>
            <a:ext cx="8418684" cy="387411"/>
          </a:xfrm>
          <a:prstGeom prst="flowChartProcess">
            <a:avLst/>
          </a:prstGeom>
          <a:solidFill>
            <a:srgbClr val="FFFFFF"/>
          </a:solidFill>
          <a:ln w="12700">
            <a:solidFill>
              <a:srgbClr val="00CC00"/>
            </a:solidFill>
            <a:miter lim="800000"/>
            <a:headEnd/>
            <a:tailEnd/>
          </a:ln>
          <a:effectLst>
            <a:outerShdw dist="38100" dir="2700000" algn="tl" rotWithShape="0">
              <a:srgbClr val="000000">
                <a:alpha val="39998"/>
              </a:srgbClr>
            </a:outerShdw>
          </a:effectLst>
        </p:spPr>
        <p:txBody>
          <a:bodyPr anchor="ctr"/>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algn="l" eaLnBrk="1" hangingPunct="1">
              <a:buNone/>
            </a:pPr>
            <a:r>
              <a:rPr lang="en-US" altLang="zh-CN" sz="2100" b="1" i="1" dirty="0">
                <a:solidFill>
                  <a:srgbClr val="C00000"/>
                </a:solidFill>
                <a:latin typeface="Times New Roman" panose="02020603050405020304" pitchFamily="18" charset="0"/>
              </a:rPr>
              <a:t>2.1  theory hypothesis</a:t>
            </a:r>
            <a:endParaRPr lang="en-US" altLang="zh-CN" sz="2100" b="1" i="1" dirty="0">
              <a:solidFill>
                <a:srgbClr val="0000CC"/>
              </a:solidFill>
              <a:latin typeface="Times New Roman" panose="02020603050405020304" pitchFamily="18" charset="0"/>
            </a:endParaRPr>
          </a:p>
        </p:txBody>
      </p:sp>
    </p:spTree>
    <p:extLst>
      <p:ext uri="{BB962C8B-B14F-4D97-AF65-F5344CB8AC3E}">
        <p14:creationId xmlns:p14="http://schemas.microsoft.com/office/powerpoint/2010/main" val="38084405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animEffect transition="in" filter="fade">
                                      <p:cBhvr>
                                        <p:cTn id="7" dur="500"/>
                                        <p:tgtEl>
                                          <p:spTgt spid="1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3" end="3"/>
                                            </p:txEl>
                                          </p:spTgt>
                                        </p:tgtEl>
                                        <p:attrNameLst>
                                          <p:attrName>style.visibility</p:attrName>
                                        </p:attrNameLst>
                                      </p:cBhvr>
                                      <p:to>
                                        <p:strVal val="visible"/>
                                      </p:to>
                                    </p:set>
                                    <p:animEffect transition="in" filter="fade">
                                      <p:cBhvr>
                                        <p:cTn id="12" dur="500"/>
                                        <p:tgtEl>
                                          <p:spTgt spid="1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4" end="4"/>
                                            </p:txEl>
                                          </p:spTgt>
                                        </p:tgtEl>
                                        <p:attrNameLst>
                                          <p:attrName>style.visibility</p:attrName>
                                        </p:attrNameLst>
                                      </p:cBhvr>
                                      <p:to>
                                        <p:strVal val="visible"/>
                                      </p:to>
                                    </p:set>
                                    <p:animEffect transition="in" filter="fade">
                                      <p:cBhvr>
                                        <p:cTn id="17" dur="500"/>
                                        <p:tgtEl>
                                          <p:spTgt spid="18">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8">
                                            <p:txEl>
                                              <p:pRg st="5" end="5"/>
                                            </p:txEl>
                                          </p:spTgt>
                                        </p:tgtEl>
                                        <p:attrNameLst>
                                          <p:attrName>style.visibility</p:attrName>
                                        </p:attrNameLst>
                                      </p:cBhvr>
                                      <p:to>
                                        <p:strVal val="visible"/>
                                      </p:to>
                                    </p:set>
                                    <p:animEffect transition="in" filter="fade">
                                      <p:cBhvr>
                                        <p:cTn id="20" dur="500"/>
                                        <p:tgtEl>
                                          <p:spTgt spid="18">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8">
                                            <p:txEl>
                                              <p:pRg st="6" end="6"/>
                                            </p:txEl>
                                          </p:spTgt>
                                        </p:tgtEl>
                                        <p:attrNameLst>
                                          <p:attrName>style.visibility</p:attrName>
                                        </p:attrNameLst>
                                      </p:cBhvr>
                                      <p:to>
                                        <p:strVal val="visible"/>
                                      </p:to>
                                    </p:set>
                                    <p:animEffect transition="in" filter="fade">
                                      <p:cBhvr>
                                        <p:cTn id="23" dur="500"/>
                                        <p:tgtEl>
                                          <p:spTgt spid="18">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xEl>
                                              <p:pRg st="7" end="7"/>
                                            </p:txEl>
                                          </p:spTgt>
                                        </p:tgtEl>
                                        <p:attrNameLst>
                                          <p:attrName>style.visibility</p:attrName>
                                        </p:attrNameLst>
                                      </p:cBhvr>
                                      <p:to>
                                        <p:strVal val="visible"/>
                                      </p:to>
                                    </p:set>
                                    <p:animEffect transition="in" filter="fade">
                                      <p:cBhvr>
                                        <p:cTn id="26" dur="500"/>
                                        <p:tgtEl>
                                          <p:spTgt spid="18">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xEl>
                                              <p:pRg st="8" end="8"/>
                                            </p:txEl>
                                          </p:spTgt>
                                        </p:tgtEl>
                                        <p:attrNameLst>
                                          <p:attrName>style.visibility</p:attrName>
                                        </p:attrNameLst>
                                      </p:cBhvr>
                                      <p:to>
                                        <p:strVal val="visible"/>
                                      </p:to>
                                    </p:set>
                                    <p:animEffect transition="in" filter="fade">
                                      <p:cBhvr>
                                        <p:cTn id="29" dur="500"/>
                                        <p:tgtEl>
                                          <p:spTgt spid="1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21213" y="595163"/>
            <a:ext cx="6510337" cy="663575"/>
          </a:xfrm>
        </p:spPr>
        <p:txBody>
          <a:bodyPr/>
          <a:lstStyle/>
          <a:p>
            <a:pPr algn="l" eaLnBrk="1" hangingPunct="1"/>
            <a:r>
              <a:rPr lang="en-US" altLang="zh-CN" sz="2400" dirty="0">
                <a:ea typeface="楷体_GB2312" pitchFamily="49" charset="-122"/>
              </a:rPr>
              <a:t>2. Model, method and result</a:t>
            </a:r>
            <a:endParaRPr lang="zh-CN" altLang="en-US" sz="2400" dirty="0">
              <a:ea typeface="楷体_GB2312" pitchFamily="49" charset="-122"/>
            </a:endParaRPr>
          </a:p>
        </p:txBody>
      </p:sp>
      <p:sp>
        <p:nvSpPr>
          <p:cNvPr id="18" name="流程图: 过程 63">
            <a:extLst>
              <a:ext uri="{FF2B5EF4-FFF2-40B4-BE49-F238E27FC236}">
                <a16:creationId xmlns:a16="http://schemas.microsoft.com/office/drawing/2014/main" id="{3C366645-EEB5-44C3-85C2-0FE326B58507}"/>
              </a:ext>
            </a:extLst>
          </p:cNvPr>
          <p:cNvSpPr>
            <a:spLocks noChangeArrowheads="1"/>
          </p:cNvSpPr>
          <p:nvPr/>
        </p:nvSpPr>
        <p:spPr bwMode="auto">
          <a:xfrm>
            <a:off x="314538" y="1828800"/>
            <a:ext cx="8426359" cy="4953000"/>
          </a:xfrm>
          <a:prstGeom prst="flowChartProcess">
            <a:avLst/>
          </a:prstGeom>
          <a:solidFill>
            <a:srgbClr val="FFFFFF"/>
          </a:solidFill>
          <a:ln w="12700">
            <a:solidFill>
              <a:srgbClr val="FFC000"/>
            </a:solidFill>
            <a:miter lim="800000"/>
            <a:headEnd/>
            <a:tailEnd/>
          </a:ln>
          <a:effectLst>
            <a:outerShdw dist="38100" dir="2700000" algn="tl" rotWithShape="0">
              <a:srgbClr val="000000">
                <a:alpha val="39998"/>
              </a:srgbClr>
            </a:outerShdw>
          </a:effectLst>
        </p:spPr>
        <p:txBody>
          <a:bodyPr anchor="ctr"/>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marL="0" indent="0" algn="l">
              <a:buNone/>
            </a:pPr>
            <a:endParaRPr lang="en-US" altLang="zh-CN" sz="2000" dirty="0">
              <a:solidFill>
                <a:srgbClr val="C00000"/>
              </a:solidFill>
              <a:latin typeface="Times New Roman" panose="02020603050405020304" pitchFamily="18" charset="0"/>
              <a:ea typeface="华文行楷" panose="02010800040101010101" pitchFamily="2" charset="-122"/>
              <a:cs typeface="Times New Roman" panose="02020603050405020304" pitchFamily="18" charset="0"/>
            </a:endParaRPr>
          </a:p>
        </p:txBody>
      </p:sp>
      <p:sp>
        <p:nvSpPr>
          <p:cNvPr id="5" name="流程图: 过程 63"/>
          <p:cNvSpPr>
            <a:spLocks noChangeArrowheads="1"/>
          </p:cNvSpPr>
          <p:nvPr/>
        </p:nvSpPr>
        <p:spPr bwMode="auto">
          <a:xfrm>
            <a:off x="314538" y="1288989"/>
            <a:ext cx="8418684" cy="387411"/>
          </a:xfrm>
          <a:prstGeom prst="flowChartProcess">
            <a:avLst/>
          </a:prstGeom>
          <a:solidFill>
            <a:srgbClr val="FFFFFF"/>
          </a:solidFill>
          <a:ln w="12700">
            <a:solidFill>
              <a:srgbClr val="00CC00"/>
            </a:solidFill>
            <a:miter lim="800000"/>
            <a:headEnd/>
            <a:tailEnd/>
          </a:ln>
          <a:effectLst>
            <a:outerShdw dist="38100" dir="2700000" algn="tl" rotWithShape="0">
              <a:srgbClr val="000000">
                <a:alpha val="39998"/>
              </a:srgbClr>
            </a:outerShdw>
          </a:effectLst>
        </p:spPr>
        <p:txBody>
          <a:bodyPr anchor="ctr"/>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algn="l" eaLnBrk="1" hangingPunct="1">
              <a:buNone/>
            </a:pPr>
            <a:r>
              <a:rPr lang="en-US" altLang="zh-CN" sz="2100" b="1" i="1" dirty="0">
                <a:solidFill>
                  <a:srgbClr val="C00000"/>
                </a:solidFill>
                <a:latin typeface="Times New Roman" panose="02020603050405020304" pitchFamily="18" charset="0"/>
              </a:rPr>
              <a:t>2.2 Model and Data Matrix</a:t>
            </a:r>
            <a:endParaRPr lang="en-US" altLang="zh-CN" sz="2100" b="1" i="1" dirty="0">
              <a:solidFill>
                <a:srgbClr val="0000CC"/>
              </a:solidFill>
              <a:latin typeface="Times New Roman" panose="02020603050405020304" pitchFamily="18" charset="0"/>
            </a:endParaRPr>
          </a:p>
        </p:txBody>
      </p:sp>
      <p:pic>
        <p:nvPicPr>
          <p:cNvPr id="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86" y="2041536"/>
            <a:ext cx="8153400" cy="434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66505" y="6050985"/>
            <a:ext cx="8140148" cy="707886"/>
          </a:xfrm>
          <a:prstGeom prst="rect">
            <a:avLst/>
          </a:prstGeom>
        </p:spPr>
        <p:txBody>
          <a:bodyPr wrap="square">
            <a:spAutoFit/>
          </a:bodyPr>
          <a:lstStyle/>
          <a:p>
            <a:r>
              <a:rPr lang="en-US" altLang="zh-CN" sz="2000" b="1"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7 parameters: </a:t>
            </a:r>
            <a:r>
              <a:rPr lang="en-US" altLang="zh-CN" sz="2000" i="1" dirty="0" err="1">
                <a:solidFill>
                  <a:srgbClr val="C00000"/>
                </a:solidFill>
                <a:latin typeface="Times New Roman" panose="02020603050405020304" pitchFamily="18" charset="0"/>
              </a:rPr>
              <a:t>Dtm</a:t>
            </a:r>
            <a:r>
              <a:rPr lang="en-US" altLang="zh-CN" sz="2000" i="1" dirty="0">
                <a:solidFill>
                  <a:srgbClr val="C00000"/>
                </a:solidFill>
                <a:latin typeface="Times New Roman" panose="02020603050405020304" pitchFamily="18" charset="0"/>
              </a:rPr>
              <a:t>, </a:t>
            </a:r>
            <a:r>
              <a:rPr lang="en-US" altLang="zh-CN" sz="2000" i="1" dirty="0" err="1">
                <a:solidFill>
                  <a:srgbClr val="C00000"/>
                </a:solidFill>
                <a:latin typeface="Times New Roman" panose="02020603050405020304" pitchFamily="18" charset="0"/>
              </a:rPr>
              <a:t>ctm</a:t>
            </a:r>
            <a:r>
              <a:rPr lang="en-US" altLang="zh-CN" sz="2000" i="1" dirty="0">
                <a:solidFill>
                  <a:srgbClr val="C00000"/>
                </a:solidFill>
                <a:latin typeface="Times New Roman" panose="02020603050405020304" pitchFamily="18" charset="0"/>
              </a:rPr>
              <a:t>, </a:t>
            </a:r>
            <a:r>
              <a:rPr lang="en-US" altLang="zh-CN" sz="2000" i="1" dirty="0" err="1">
                <a:solidFill>
                  <a:srgbClr val="C00000"/>
                </a:solidFill>
                <a:latin typeface="Times New Roman" panose="02020603050405020304" pitchFamily="18" charset="0"/>
              </a:rPr>
              <a:t>distm</a:t>
            </a:r>
            <a:r>
              <a:rPr lang="en-US" altLang="zh-CN" sz="2000" i="1" dirty="0">
                <a:solidFill>
                  <a:srgbClr val="C00000"/>
                </a:solidFill>
                <a:latin typeface="Times New Roman" panose="02020603050405020304" pitchFamily="18" charset="0"/>
              </a:rPr>
              <a:t>, </a:t>
            </a:r>
            <a:r>
              <a:rPr lang="en-US" altLang="zh-CN" sz="2000" i="1" dirty="0" err="1">
                <a:solidFill>
                  <a:srgbClr val="C00000"/>
                </a:solidFill>
                <a:latin typeface="Times New Roman" panose="02020603050405020304" pitchFamily="18" charset="0"/>
              </a:rPr>
              <a:t>att</a:t>
            </a:r>
            <a:r>
              <a:rPr lang="en-US" altLang="zh-CN" sz="2000" i="1" dirty="0">
                <a:solidFill>
                  <a:srgbClr val="C00000"/>
                </a:solidFill>
                <a:latin typeface="Times New Roman" panose="02020603050405020304" pitchFamily="18" charset="0"/>
              </a:rPr>
              <a:t>, </a:t>
            </a:r>
            <a:r>
              <a:rPr lang="en-US" altLang="zh-CN" sz="2000" i="1" dirty="0" err="1">
                <a:solidFill>
                  <a:srgbClr val="C00000"/>
                </a:solidFill>
                <a:latin typeface="Times New Roman" panose="02020603050405020304" pitchFamily="18" charset="0"/>
              </a:rPr>
              <a:t>bto</a:t>
            </a:r>
            <a:r>
              <a:rPr lang="en-US" altLang="zh-CN" sz="2000" i="1" dirty="0">
                <a:solidFill>
                  <a:srgbClr val="C00000"/>
                </a:solidFill>
                <a:latin typeface="Times New Roman" panose="02020603050405020304" pitchFamily="18" charset="0"/>
              </a:rPr>
              <a:t>, </a:t>
            </a:r>
            <a:r>
              <a:rPr lang="en-US" altLang="zh-CN" sz="2000" i="1" dirty="0" err="1">
                <a:solidFill>
                  <a:srgbClr val="C00000"/>
                </a:solidFill>
                <a:latin typeface="Times New Roman" panose="02020603050405020304" pitchFamily="18" charset="0"/>
              </a:rPr>
              <a:t>gtt</a:t>
            </a:r>
            <a:r>
              <a:rPr lang="en-US" altLang="zh-CN" sz="2000" i="1" dirty="0">
                <a:solidFill>
                  <a:srgbClr val="C00000"/>
                </a:solidFill>
                <a:latin typeface="Times New Roman" panose="02020603050405020304" pitchFamily="18" charset="0"/>
              </a:rPr>
              <a:t>, np;</a:t>
            </a:r>
            <a:endParaRPr lang="en-US" altLang="zh-CN" sz="2000" b="1"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endParaRPr>
          </a:p>
          <a:p>
            <a:r>
              <a:rPr lang="en-US" altLang="zh-CN" sz="2000" b="1"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 5 observe categories: </a:t>
            </a:r>
            <a:r>
              <a:rPr lang="en-US" altLang="zh-CN" sz="2000" i="1" dirty="0">
                <a:solidFill>
                  <a:srgbClr val="C00000"/>
                </a:solidFill>
                <a:latin typeface="Times New Roman" panose="02020603050405020304" pitchFamily="18" charset="0"/>
              </a:rPr>
              <a:t>TMTM, TMTF, TMSM, TMSF, TMN; </a:t>
            </a:r>
            <a:endParaRPr lang="en-US" altLang="zh-CN" sz="2000" b="1" dirty="0">
              <a:solidFill>
                <a:srgbClr val="FF0000"/>
              </a:solidFill>
              <a:latin typeface="Times New Roman" panose="02020603050405020304" pitchFamily="18" charset="0"/>
            </a:endParaRPr>
          </a:p>
        </p:txBody>
      </p:sp>
      <p:sp>
        <p:nvSpPr>
          <p:cNvPr id="9" name="矩形 8"/>
          <p:cNvSpPr/>
          <p:nvPr/>
        </p:nvSpPr>
        <p:spPr>
          <a:xfrm>
            <a:off x="533400" y="1818861"/>
            <a:ext cx="8397970" cy="400110"/>
          </a:xfrm>
          <a:prstGeom prst="rect">
            <a:avLst/>
          </a:prstGeom>
        </p:spPr>
        <p:txBody>
          <a:bodyPr wrap="square">
            <a:spAutoFit/>
          </a:bodyPr>
          <a:lstStyle/>
          <a:p>
            <a:r>
              <a:rPr lang="en-US" altLang="zh-CN" sz="2000" b="1"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Statements made by the male teacher (TM) category</a:t>
            </a:r>
            <a:endParaRPr lang="en-US" altLang="zh-CN" sz="2000" b="1"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17154502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21213" y="595163"/>
            <a:ext cx="6510337" cy="663575"/>
          </a:xfrm>
        </p:spPr>
        <p:txBody>
          <a:bodyPr/>
          <a:lstStyle/>
          <a:p>
            <a:pPr algn="l" eaLnBrk="1" hangingPunct="1"/>
            <a:r>
              <a:rPr lang="en-US" altLang="zh-CN" sz="2400" dirty="0">
                <a:ea typeface="楷体_GB2312" pitchFamily="49" charset="-122"/>
              </a:rPr>
              <a:t>2. Model, method and result</a:t>
            </a:r>
            <a:endParaRPr lang="zh-CN" altLang="en-US" sz="2400" dirty="0">
              <a:ea typeface="楷体_GB2312" pitchFamily="49" charset="-122"/>
            </a:endParaRPr>
          </a:p>
        </p:txBody>
      </p:sp>
      <p:sp>
        <p:nvSpPr>
          <p:cNvPr id="5" name="流程图: 过程 63"/>
          <p:cNvSpPr>
            <a:spLocks noChangeArrowheads="1"/>
          </p:cNvSpPr>
          <p:nvPr/>
        </p:nvSpPr>
        <p:spPr bwMode="auto">
          <a:xfrm>
            <a:off x="314538" y="1288989"/>
            <a:ext cx="8418684" cy="387411"/>
          </a:xfrm>
          <a:prstGeom prst="flowChartProcess">
            <a:avLst/>
          </a:prstGeom>
          <a:solidFill>
            <a:srgbClr val="FFFFFF"/>
          </a:solidFill>
          <a:ln w="12700">
            <a:solidFill>
              <a:srgbClr val="00CC00"/>
            </a:solidFill>
            <a:miter lim="800000"/>
            <a:headEnd/>
            <a:tailEnd/>
          </a:ln>
          <a:effectLst>
            <a:outerShdw dist="38100" dir="2700000" algn="tl" rotWithShape="0">
              <a:srgbClr val="000000">
                <a:alpha val="39998"/>
              </a:srgbClr>
            </a:outerShdw>
          </a:effectLst>
        </p:spPr>
        <p:txBody>
          <a:bodyPr anchor="ctr"/>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algn="l" eaLnBrk="1" hangingPunct="1">
              <a:buNone/>
            </a:pPr>
            <a:r>
              <a:rPr lang="en-US" altLang="zh-CN" sz="2100" b="1" i="1" dirty="0">
                <a:solidFill>
                  <a:srgbClr val="C00000"/>
                </a:solidFill>
                <a:latin typeface="Times New Roman" panose="02020603050405020304" pitchFamily="18" charset="0"/>
              </a:rPr>
              <a:t>2.2 Model and Data Matrix</a:t>
            </a:r>
            <a:endParaRPr lang="en-US" altLang="zh-CN" sz="2100" b="1" i="1" dirty="0">
              <a:solidFill>
                <a:srgbClr val="0000CC"/>
              </a:solidFill>
              <a:latin typeface="Times New Roman" panose="02020603050405020304" pitchFamily="18" charset="0"/>
            </a:endParaRPr>
          </a:p>
        </p:txBody>
      </p:sp>
      <p:sp>
        <p:nvSpPr>
          <p:cNvPr id="9" name="流程图: 过程 63">
            <a:extLst>
              <a:ext uri="{FF2B5EF4-FFF2-40B4-BE49-F238E27FC236}">
                <a16:creationId xmlns:a16="http://schemas.microsoft.com/office/drawing/2014/main" id="{3C366645-EEB5-44C3-85C2-0FE326B58507}"/>
              </a:ext>
            </a:extLst>
          </p:cNvPr>
          <p:cNvSpPr>
            <a:spLocks noChangeArrowheads="1"/>
          </p:cNvSpPr>
          <p:nvPr/>
        </p:nvSpPr>
        <p:spPr bwMode="auto">
          <a:xfrm>
            <a:off x="314538" y="1782851"/>
            <a:ext cx="8426359" cy="4922749"/>
          </a:xfrm>
          <a:prstGeom prst="flowChartProcess">
            <a:avLst/>
          </a:prstGeom>
          <a:solidFill>
            <a:srgbClr val="FFFFFF"/>
          </a:solidFill>
          <a:ln w="12700">
            <a:solidFill>
              <a:srgbClr val="FFC000"/>
            </a:solidFill>
            <a:miter lim="800000"/>
            <a:headEnd/>
            <a:tailEnd/>
          </a:ln>
          <a:effectLst>
            <a:outerShdw dist="38100" dir="2700000" algn="tl" rotWithShape="0">
              <a:srgbClr val="000000">
                <a:alpha val="39998"/>
              </a:srgbClr>
            </a:outerShdw>
          </a:effectLst>
        </p:spPr>
        <p:txBody>
          <a:bodyPr anchor="t" anchorCtr="0"/>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marL="0" indent="0" algn="l" eaLnBrk="1" hangingPunct="1">
              <a:buNone/>
            </a:pPr>
            <a:r>
              <a:rPr lang="en-US" altLang="zh-CN" sz="2400" b="1" dirty="0">
                <a:solidFill>
                  <a:srgbClr val="0000CC"/>
                </a:solidFill>
                <a:latin typeface="Times New Roman" panose="02020603050405020304" pitchFamily="18" charset="0"/>
              </a:rPr>
              <a:t>	Multinomial processing tree model (</a:t>
            </a:r>
            <a:r>
              <a:rPr lang="en-US" altLang="zh-CN" sz="2400" i="1" dirty="0" err="1">
                <a:solidFill>
                  <a:srgbClr val="0000CC"/>
                </a:solidFill>
                <a:latin typeface="Times New Roman" panose="02020603050405020304" pitchFamily="18" charset="0"/>
              </a:rPr>
              <a:t>Riefer</a:t>
            </a:r>
            <a:r>
              <a:rPr lang="en-US" altLang="zh-CN" sz="2400" i="1" dirty="0">
                <a:solidFill>
                  <a:srgbClr val="0000CC"/>
                </a:solidFill>
                <a:latin typeface="Times New Roman" panose="02020603050405020304" pitchFamily="18" charset="0"/>
              </a:rPr>
              <a:t> &amp; </a:t>
            </a:r>
            <a:r>
              <a:rPr lang="en-US" altLang="zh-CN" sz="2400" i="1" dirty="0" err="1">
                <a:solidFill>
                  <a:srgbClr val="0000CC"/>
                </a:solidFill>
                <a:latin typeface="Times New Roman" panose="02020603050405020304" pitchFamily="18" charset="0"/>
              </a:rPr>
              <a:t>Batehelder</a:t>
            </a:r>
            <a:r>
              <a:rPr lang="en-US" altLang="zh-CN" sz="2400" i="1" dirty="0">
                <a:solidFill>
                  <a:srgbClr val="0000CC"/>
                </a:solidFill>
                <a:latin typeface="Times New Roman" panose="02020603050405020304" pitchFamily="18" charset="0"/>
              </a:rPr>
              <a:t> 1988, Hu &amp; </a:t>
            </a:r>
            <a:r>
              <a:rPr lang="en-US" altLang="zh-CN" sz="2400" i="1" dirty="0" err="1">
                <a:solidFill>
                  <a:srgbClr val="0000CC"/>
                </a:solidFill>
                <a:latin typeface="Times New Roman" panose="02020603050405020304" pitchFamily="18" charset="0"/>
              </a:rPr>
              <a:t>Batchelder</a:t>
            </a:r>
            <a:r>
              <a:rPr lang="en-US" altLang="zh-CN" sz="2400" i="1" dirty="0">
                <a:solidFill>
                  <a:srgbClr val="0000CC"/>
                </a:solidFill>
                <a:latin typeface="Times New Roman" panose="02020603050405020304" pitchFamily="18" charset="0"/>
              </a:rPr>
              <a:t> 1994, </a:t>
            </a:r>
            <a:r>
              <a:rPr lang="en-US" altLang="zh-CN" sz="2400" i="1" dirty="0" err="1">
                <a:solidFill>
                  <a:srgbClr val="0000CC"/>
                </a:solidFill>
                <a:latin typeface="Times New Roman" panose="02020603050405020304" pitchFamily="18" charset="0"/>
              </a:rPr>
              <a:t>etc</a:t>
            </a:r>
            <a:r>
              <a:rPr lang="en-US" altLang="zh-CN" sz="2400" b="1" dirty="0">
                <a:solidFill>
                  <a:srgbClr val="0000CC"/>
                </a:solidFill>
                <a:latin typeface="Times New Roman" panose="02020603050405020304" pitchFamily="18" charset="0"/>
              </a:rPr>
              <a:t>) describes participants’ responses by means of the processes of item discrimination, person discrimination, and category discrimination as well as three guessing processes. </a:t>
            </a:r>
          </a:p>
          <a:p>
            <a:pPr marL="0" indent="0" algn="l" eaLnBrk="1" hangingPunct="1">
              <a:buNone/>
            </a:pPr>
            <a:r>
              <a:rPr lang="en-US" altLang="zh-CN" sz="2400" b="1" dirty="0">
                <a:solidFill>
                  <a:srgbClr val="0000CC"/>
                </a:solidFill>
                <a:latin typeface="Times New Roman" panose="02020603050405020304" pitchFamily="18" charset="0"/>
              </a:rPr>
              <a:t>The MWSW modified model has:</a:t>
            </a:r>
          </a:p>
          <a:p>
            <a:pPr marL="0" indent="0" algn="l" eaLnBrk="1" hangingPunct="1">
              <a:buNone/>
            </a:pPr>
            <a:r>
              <a:rPr lang="en-US" altLang="zh-CN" sz="2400" b="1" dirty="0">
                <a:solidFill>
                  <a:srgbClr val="0000CC"/>
                </a:solidFill>
                <a:latin typeface="Times New Roman" panose="02020603050405020304" pitchFamily="18" charset="0"/>
              </a:rPr>
              <a:t>5 trees </a:t>
            </a:r>
            <a:r>
              <a:rPr lang="en-US" altLang="zh-CN" sz="2000" b="1" dirty="0">
                <a:solidFill>
                  <a:srgbClr val="0000CC"/>
                </a:solidFill>
                <a:latin typeface="Times New Roman" panose="02020603050405020304" pitchFamily="18" charset="0"/>
              </a:rPr>
              <a:t>(</a:t>
            </a:r>
            <a:r>
              <a:rPr lang="en-US" altLang="zh-CN" sz="2000" i="1" dirty="0">
                <a:solidFill>
                  <a:srgbClr val="0000CC"/>
                </a:solidFill>
                <a:latin typeface="Times New Roman" panose="02020603050405020304" pitchFamily="18" charset="0"/>
              </a:rPr>
              <a:t>sources category: </a:t>
            </a:r>
            <a:r>
              <a:rPr lang="en-US" altLang="zh-CN" sz="2000" i="1" dirty="0">
                <a:solidFill>
                  <a:srgbClr val="C00000"/>
                </a:solidFill>
                <a:latin typeface="Times New Roman" panose="02020603050405020304" pitchFamily="18" charset="0"/>
              </a:rPr>
              <a:t>male teacher, </a:t>
            </a:r>
            <a:r>
              <a:rPr lang="en-US" altLang="zh-CN" sz="2000" i="1" dirty="0">
                <a:solidFill>
                  <a:srgbClr val="00B050"/>
                </a:solidFill>
                <a:latin typeface="Times New Roman" panose="02020603050405020304" pitchFamily="18" charset="0"/>
              </a:rPr>
              <a:t>female teacher;  </a:t>
            </a:r>
            <a:r>
              <a:rPr lang="en-US" altLang="zh-CN" sz="2000" i="1" dirty="0">
                <a:solidFill>
                  <a:srgbClr val="0000CC"/>
                </a:solidFill>
                <a:latin typeface="Times New Roman" panose="02020603050405020304" pitchFamily="18" charset="0"/>
              </a:rPr>
              <a:t>male student</a:t>
            </a:r>
            <a:r>
              <a:rPr lang="en-US" altLang="zh-CN" sz="2000" i="1" dirty="0">
                <a:solidFill>
                  <a:srgbClr val="C00000"/>
                </a:solidFill>
                <a:latin typeface="Times New Roman" panose="02020603050405020304" pitchFamily="18" charset="0"/>
              </a:rPr>
              <a:t>, </a:t>
            </a:r>
            <a:r>
              <a:rPr lang="en-US" altLang="zh-CN" sz="2000" i="1" dirty="0">
                <a:solidFill>
                  <a:srgbClr val="663300"/>
                </a:solidFill>
                <a:latin typeface="Times New Roman" panose="02020603050405020304" pitchFamily="18" charset="0"/>
              </a:rPr>
              <a:t>female student</a:t>
            </a:r>
            <a:r>
              <a:rPr lang="en-US" altLang="zh-CN" sz="2000" i="1" dirty="0">
                <a:solidFill>
                  <a:srgbClr val="C00000"/>
                </a:solidFill>
                <a:latin typeface="Times New Roman" panose="02020603050405020304" pitchFamily="18" charset="0"/>
              </a:rPr>
              <a:t>; </a:t>
            </a:r>
            <a:r>
              <a:rPr lang="en-US" altLang="zh-CN" sz="2000" i="1"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new item/ distracter </a:t>
            </a:r>
            <a:r>
              <a:rPr lang="en-US" altLang="zh-CN" sz="2000" b="1" dirty="0">
                <a:solidFill>
                  <a:srgbClr val="0000CC"/>
                </a:solidFill>
                <a:latin typeface="Times New Roman" panose="02020603050405020304" pitchFamily="18" charset="0"/>
              </a:rPr>
              <a:t>) </a:t>
            </a:r>
          </a:p>
          <a:p>
            <a:pPr marL="0" indent="0" algn="l" eaLnBrk="1" hangingPunct="1">
              <a:buNone/>
            </a:pPr>
            <a:r>
              <a:rPr lang="en-US" altLang="zh-CN" sz="2400" b="1" dirty="0">
                <a:solidFill>
                  <a:srgbClr val="0000CC"/>
                </a:solidFill>
                <a:latin typeface="Times New Roman" panose="02020603050405020304" pitchFamily="18" charset="0"/>
              </a:rPr>
              <a:t>25 observed categories </a:t>
            </a:r>
            <a:r>
              <a:rPr lang="en-US" altLang="zh-CN" sz="2000" b="1" dirty="0">
                <a:solidFill>
                  <a:srgbClr val="0000CC"/>
                </a:solidFill>
                <a:latin typeface="Times New Roman" panose="02020603050405020304" pitchFamily="18" charset="0"/>
              </a:rPr>
              <a:t>( </a:t>
            </a:r>
            <a:r>
              <a:rPr lang="en-US" altLang="zh-CN" sz="2000" i="1" dirty="0">
                <a:solidFill>
                  <a:srgbClr val="C00000"/>
                </a:solidFill>
                <a:latin typeface="Times New Roman" panose="02020603050405020304" pitchFamily="18" charset="0"/>
              </a:rPr>
              <a:t>TMTM, TMTF, TMSM, TMSF, TMN; </a:t>
            </a:r>
            <a:r>
              <a:rPr lang="en-US" altLang="zh-CN" sz="2000" i="1" dirty="0">
                <a:solidFill>
                  <a:srgbClr val="00B050"/>
                </a:solidFill>
                <a:latin typeface="Times New Roman" panose="02020603050405020304" pitchFamily="18" charset="0"/>
              </a:rPr>
              <a:t>TFTM, TFTF, TFSM, TFSF, TFN; </a:t>
            </a:r>
            <a:r>
              <a:rPr lang="en-US" altLang="zh-CN" sz="2000" i="1" dirty="0">
                <a:solidFill>
                  <a:srgbClr val="0000CC"/>
                </a:solidFill>
                <a:latin typeface="Times New Roman" panose="02020603050405020304" pitchFamily="18" charset="0"/>
              </a:rPr>
              <a:t>SMTM, SMTF, SMSM, SMSF, SMN; </a:t>
            </a:r>
            <a:r>
              <a:rPr lang="en-US" altLang="zh-CN" sz="2000" i="1" dirty="0">
                <a:solidFill>
                  <a:srgbClr val="663300"/>
                </a:solidFill>
                <a:latin typeface="Times New Roman" panose="02020603050405020304" pitchFamily="18" charset="0"/>
              </a:rPr>
              <a:t>SFTM, SFTF, SFSM, SFSF, SFN;</a:t>
            </a:r>
            <a:r>
              <a:rPr lang="en-US" altLang="zh-CN" sz="2000" i="1"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 NTM, NTF, NSM, NSF, NN</a:t>
            </a:r>
            <a:r>
              <a:rPr lang="en-US" altLang="zh-CN" sz="2000" i="1" dirty="0">
                <a:solidFill>
                  <a:srgbClr val="0000CC"/>
                </a:solidFill>
                <a:latin typeface="Times New Roman" panose="02020603050405020304" pitchFamily="18" charset="0"/>
              </a:rPr>
              <a:t> </a:t>
            </a:r>
            <a:r>
              <a:rPr lang="en-US" altLang="zh-CN" sz="2000" b="1" dirty="0">
                <a:solidFill>
                  <a:srgbClr val="0000CC"/>
                </a:solidFill>
                <a:latin typeface="Times New Roman" panose="02020603050405020304" pitchFamily="18" charset="0"/>
              </a:rPr>
              <a:t>) </a:t>
            </a:r>
          </a:p>
          <a:p>
            <a:pPr marL="0" indent="0" algn="l" eaLnBrk="1" hangingPunct="1">
              <a:buNone/>
            </a:pPr>
            <a:r>
              <a:rPr lang="en-US" altLang="zh-CN" sz="2400" b="1" dirty="0">
                <a:solidFill>
                  <a:srgbClr val="0000CC"/>
                </a:solidFill>
                <a:latin typeface="Times New Roman" panose="02020603050405020304" pitchFamily="18" charset="0"/>
              </a:rPr>
              <a:t>22 parameters </a:t>
            </a:r>
            <a:r>
              <a:rPr lang="en-US" altLang="zh-CN" sz="2000" b="1" dirty="0">
                <a:solidFill>
                  <a:srgbClr val="0000CC"/>
                </a:solidFill>
                <a:latin typeface="Times New Roman" panose="02020603050405020304" pitchFamily="18" charset="0"/>
              </a:rPr>
              <a:t>(</a:t>
            </a:r>
            <a:r>
              <a:rPr lang="en-US" altLang="zh-CN" sz="2000" i="1" dirty="0">
                <a:solidFill>
                  <a:srgbClr val="C00000"/>
                </a:solidFill>
                <a:latin typeface="Times New Roman" panose="02020603050405020304" pitchFamily="18" charset="0"/>
              </a:rPr>
              <a:t>ass, </a:t>
            </a:r>
            <a:r>
              <a:rPr lang="en-US" altLang="zh-CN" sz="2000" i="1" dirty="0" err="1">
                <a:solidFill>
                  <a:srgbClr val="C00000"/>
                </a:solidFill>
                <a:latin typeface="Times New Roman" panose="02020603050405020304" pitchFamily="18" charset="0"/>
              </a:rPr>
              <a:t>att</a:t>
            </a:r>
            <a:r>
              <a:rPr lang="en-US" altLang="zh-CN" sz="2000" i="1" dirty="0">
                <a:solidFill>
                  <a:srgbClr val="C00000"/>
                </a:solidFill>
                <a:latin typeface="Times New Roman" panose="02020603050405020304" pitchFamily="18" charset="0"/>
              </a:rPr>
              <a:t>, </a:t>
            </a:r>
            <a:r>
              <a:rPr lang="en-US" altLang="zh-CN" sz="2000" i="1" dirty="0" err="1">
                <a:solidFill>
                  <a:srgbClr val="C00000"/>
                </a:solidFill>
                <a:latin typeface="Times New Roman" panose="02020603050405020304" pitchFamily="18" charset="0"/>
              </a:rPr>
              <a:t>bno</a:t>
            </a:r>
            <a:r>
              <a:rPr lang="en-US" altLang="zh-CN" sz="2000" i="1" dirty="0">
                <a:solidFill>
                  <a:srgbClr val="C00000"/>
                </a:solidFill>
                <a:latin typeface="Times New Roman" panose="02020603050405020304" pitchFamily="18" charset="0"/>
              </a:rPr>
              <a:t>, </a:t>
            </a:r>
            <a:r>
              <a:rPr lang="en-US" altLang="zh-CN" sz="2000" i="1" dirty="0" err="1">
                <a:solidFill>
                  <a:srgbClr val="C00000"/>
                </a:solidFill>
                <a:latin typeface="Times New Roman" panose="02020603050405020304" pitchFamily="18" charset="0"/>
              </a:rPr>
              <a:t>bso</a:t>
            </a:r>
            <a:r>
              <a:rPr lang="en-US" altLang="zh-CN" sz="2000" i="1" dirty="0">
                <a:solidFill>
                  <a:srgbClr val="C00000"/>
                </a:solidFill>
                <a:latin typeface="Times New Roman" panose="02020603050405020304" pitchFamily="18" charset="0"/>
              </a:rPr>
              <a:t>, </a:t>
            </a:r>
            <a:r>
              <a:rPr lang="en-US" altLang="zh-CN" sz="2000" i="1" dirty="0" err="1">
                <a:solidFill>
                  <a:srgbClr val="C00000"/>
                </a:solidFill>
                <a:latin typeface="Times New Roman" panose="02020603050405020304" pitchFamily="18" charset="0"/>
              </a:rPr>
              <a:t>bto</a:t>
            </a:r>
            <a:r>
              <a:rPr lang="en-US" altLang="zh-CN" sz="2000" i="1" dirty="0">
                <a:solidFill>
                  <a:srgbClr val="C00000"/>
                </a:solidFill>
                <a:latin typeface="Times New Roman" panose="02020603050405020304" pitchFamily="18" charset="0"/>
              </a:rPr>
              <a:t>, </a:t>
            </a:r>
            <a:r>
              <a:rPr lang="en-US" altLang="zh-CN" sz="2000" i="1" dirty="0" err="1">
                <a:solidFill>
                  <a:srgbClr val="C00000"/>
                </a:solidFill>
                <a:latin typeface="Times New Roman" panose="02020603050405020304" pitchFamily="18" charset="0"/>
              </a:rPr>
              <a:t>csf</a:t>
            </a:r>
            <a:r>
              <a:rPr lang="en-US" altLang="zh-CN" sz="2000" i="1" dirty="0">
                <a:solidFill>
                  <a:srgbClr val="C00000"/>
                </a:solidFill>
                <a:latin typeface="Times New Roman" panose="02020603050405020304" pitchFamily="18" charset="0"/>
              </a:rPr>
              <a:t>, </a:t>
            </a:r>
            <a:r>
              <a:rPr lang="en-US" altLang="zh-CN" sz="2000" i="1" dirty="0" err="1">
                <a:solidFill>
                  <a:srgbClr val="C00000"/>
                </a:solidFill>
                <a:latin typeface="Times New Roman" panose="02020603050405020304" pitchFamily="18" charset="0"/>
              </a:rPr>
              <a:t>csm</a:t>
            </a:r>
            <a:r>
              <a:rPr lang="en-US" altLang="zh-CN" sz="2000" i="1" dirty="0">
                <a:solidFill>
                  <a:srgbClr val="C00000"/>
                </a:solidFill>
                <a:latin typeface="Times New Roman" panose="02020603050405020304" pitchFamily="18" charset="0"/>
              </a:rPr>
              <a:t>, </a:t>
            </a:r>
            <a:r>
              <a:rPr lang="en-US" altLang="zh-CN" sz="2000" i="1" dirty="0" err="1">
                <a:solidFill>
                  <a:srgbClr val="C00000"/>
                </a:solidFill>
                <a:latin typeface="Times New Roman" panose="02020603050405020304" pitchFamily="18" charset="0"/>
              </a:rPr>
              <a:t>ctf</a:t>
            </a:r>
            <a:r>
              <a:rPr lang="en-US" altLang="zh-CN" sz="2000" i="1" dirty="0">
                <a:solidFill>
                  <a:srgbClr val="C00000"/>
                </a:solidFill>
                <a:latin typeface="Times New Roman" panose="02020603050405020304" pitchFamily="18" charset="0"/>
              </a:rPr>
              <a:t>, </a:t>
            </a:r>
            <a:r>
              <a:rPr lang="en-US" altLang="zh-CN" sz="2000" i="1" dirty="0" err="1">
                <a:solidFill>
                  <a:srgbClr val="C00000"/>
                </a:solidFill>
                <a:latin typeface="Times New Roman" panose="02020603050405020304" pitchFamily="18" charset="0"/>
              </a:rPr>
              <a:t>ctm</a:t>
            </a:r>
            <a:r>
              <a:rPr lang="en-US" altLang="zh-CN" sz="2000" i="1" dirty="0">
                <a:solidFill>
                  <a:srgbClr val="C00000"/>
                </a:solidFill>
                <a:latin typeface="Times New Roman" panose="02020603050405020304" pitchFamily="18" charset="0"/>
              </a:rPr>
              <a:t>, </a:t>
            </a:r>
            <a:r>
              <a:rPr lang="en-US" altLang="zh-CN" sz="2000" i="1" dirty="0" err="1">
                <a:solidFill>
                  <a:srgbClr val="C00000"/>
                </a:solidFill>
                <a:latin typeface="Times New Roman" panose="02020603050405020304" pitchFamily="18" charset="0"/>
              </a:rPr>
              <a:t>dissf</a:t>
            </a:r>
            <a:r>
              <a:rPr lang="en-US" altLang="zh-CN" sz="2000" i="1" dirty="0">
                <a:solidFill>
                  <a:srgbClr val="C00000"/>
                </a:solidFill>
                <a:latin typeface="Times New Roman" panose="02020603050405020304" pitchFamily="18" charset="0"/>
              </a:rPr>
              <a:t>, </a:t>
            </a:r>
            <a:r>
              <a:rPr lang="en-US" altLang="zh-CN" sz="2000" i="1" dirty="0" err="1">
                <a:solidFill>
                  <a:srgbClr val="C00000"/>
                </a:solidFill>
                <a:latin typeface="Times New Roman" panose="02020603050405020304" pitchFamily="18" charset="0"/>
              </a:rPr>
              <a:t>dissm</a:t>
            </a:r>
            <a:r>
              <a:rPr lang="en-US" altLang="zh-CN" sz="2000" i="1" dirty="0">
                <a:solidFill>
                  <a:srgbClr val="C00000"/>
                </a:solidFill>
                <a:latin typeface="Times New Roman" panose="02020603050405020304" pitchFamily="18" charset="0"/>
              </a:rPr>
              <a:t>, </a:t>
            </a:r>
            <a:r>
              <a:rPr lang="en-US" altLang="zh-CN" sz="2000" i="1" dirty="0" err="1">
                <a:solidFill>
                  <a:srgbClr val="C00000"/>
                </a:solidFill>
                <a:latin typeface="Times New Roman" panose="02020603050405020304" pitchFamily="18" charset="0"/>
              </a:rPr>
              <a:t>distf</a:t>
            </a:r>
            <a:r>
              <a:rPr lang="en-US" altLang="zh-CN" sz="2000" i="1" dirty="0">
                <a:solidFill>
                  <a:srgbClr val="C00000"/>
                </a:solidFill>
                <a:latin typeface="Times New Roman" panose="02020603050405020304" pitchFamily="18" charset="0"/>
              </a:rPr>
              <a:t>, </a:t>
            </a:r>
            <a:r>
              <a:rPr lang="en-US" altLang="zh-CN" sz="2000" i="1" dirty="0" err="1">
                <a:solidFill>
                  <a:srgbClr val="C00000"/>
                </a:solidFill>
                <a:latin typeface="Times New Roman" panose="02020603050405020304" pitchFamily="18" charset="0"/>
              </a:rPr>
              <a:t>distm</a:t>
            </a:r>
            <a:r>
              <a:rPr lang="en-US" altLang="zh-CN" sz="2000" i="1" dirty="0">
                <a:solidFill>
                  <a:srgbClr val="C00000"/>
                </a:solidFill>
                <a:latin typeface="Times New Roman" panose="02020603050405020304" pitchFamily="18" charset="0"/>
              </a:rPr>
              <a:t>, </a:t>
            </a:r>
            <a:r>
              <a:rPr lang="en-US" altLang="zh-CN" sz="2000" i="1" dirty="0" err="1">
                <a:solidFill>
                  <a:srgbClr val="C00000"/>
                </a:solidFill>
                <a:latin typeface="Times New Roman" panose="02020603050405020304" pitchFamily="18" charset="0"/>
              </a:rPr>
              <a:t>Dsf</a:t>
            </a:r>
            <a:r>
              <a:rPr lang="en-US" altLang="zh-CN" sz="2000" i="1" dirty="0">
                <a:solidFill>
                  <a:srgbClr val="C00000"/>
                </a:solidFill>
                <a:latin typeface="Times New Roman" panose="02020603050405020304" pitchFamily="18" charset="0"/>
              </a:rPr>
              <a:t>, </a:t>
            </a:r>
            <a:r>
              <a:rPr lang="en-US" altLang="zh-CN" sz="2000" i="1" dirty="0" err="1">
                <a:solidFill>
                  <a:srgbClr val="C00000"/>
                </a:solidFill>
                <a:latin typeface="Times New Roman" panose="02020603050405020304" pitchFamily="18" charset="0"/>
              </a:rPr>
              <a:t>Dsm</a:t>
            </a:r>
            <a:r>
              <a:rPr lang="en-US" altLang="zh-CN" sz="2000" i="1" dirty="0">
                <a:solidFill>
                  <a:srgbClr val="C00000"/>
                </a:solidFill>
                <a:latin typeface="Times New Roman" panose="02020603050405020304" pitchFamily="18" charset="0"/>
              </a:rPr>
              <a:t>, Dtf, </a:t>
            </a:r>
            <a:r>
              <a:rPr lang="en-US" altLang="zh-CN" sz="2000" i="1" dirty="0" err="1">
                <a:solidFill>
                  <a:srgbClr val="C00000"/>
                </a:solidFill>
                <a:latin typeface="Times New Roman" panose="02020603050405020304" pitchFamily="18" charset="0"/>
              </a:rPr>
              <a:t>Dtm</a:t>
            </a:r>
            <a:r>
              <a:rPr lang="en-US" altLang="zh-CN" sz="2000" i="1" dirty="0">
                <a:solidFill>
                  <a:srgbClr val="C00000"/>
                </a:solidFill>
                <a:latin typeface="Times New Roman" panose="02020603050405020304" pitchFamily="18" charset="0"/>
              </a:rPr>
              <a:t>, </a:t>
            </a:r>
            <a:r>
              <a:rPr lang="en-US" altLang="zh-CN" sz="2000" i="1" dirty="0" err="1">
                <a:solidFill>
                  <a:srgbClr val="C00000"/>
                </a:solidFill>
                <a:latin typeface="Times New Roman" panose="02020603050405020304" pitchFamily="18" charset="0"/>
              </a:rPr>
              <a:t>Dn</a:t>
            </a:r>
            <a:r>
              <a:rPr lang="en-US" altLang="zh-CN" sz="2000" i="1" dirty="0">
                <a:solidFill>
                  <a:srgbClr val="C00000"/>
                </a:solidFill>
                <a:latin typeface="Times New Roman" panose="02020603050405020304" pitchFamily="18" charset="0"/>
              </a:rPr>
              <a:t>, </a:t>
            </a:r>
            <a:r>
              <a:rPr lang="en-US" altLang="zh-CN" sz="2000" i="1" dirty="0" err="1">
                <a:solidFill>
                  <a:srgbClr val="C00000"/>
                </a:solidFill>
                <a:latin typeface="Times New Roman" panose="02020603050405020304" pitchFamily="18" charset="0"/>
              </a:rPr>
              <a:t>gnt</a:t>
            </a:r>
            <a:r>
              <a:rPr lang="en-US" altLang="zh-CN" sz="2000" i="1" dirty="0">
                <a:solidFill>
                  <a:srgbClr val="C00000"/>
                </a:solidFill>
                <a:latin typeface="Times New Roman" panose="02020603050405020304" pitchFamily="18" charset="0"/>
              </a:rPr>
              <a:t>, </a:t>
            </a:r>
            <a:r>
              <a:rPr lang="en-US" altLang="zh-CN" sz="2000" i="1" dirty="0" err="1">
                <a:solidFill>
                  <a:srgbClr val="C00000"/>
                </a:solidFill>
                <a:latin typeface="Times New Roman" panose="02020603050405020304" pitchFamily="18" charset="0"/>
              </a:rPr>
              <a:t>gss</a:t>
            </a:r>
            <a:r>
              <a:rPr lang="en-US" altLang="zh-CN" sz="2000" i="1" dirty="0">
                <a:solidFill>
                  <a:srgbClr val="C00000"/>
                </a:solidFill>
                <a:latin typeface="Times New Roman" panose="02020603050405020304" pitchFamily="18" charset="0"/>
              </a:rPr>
              <a:t>, </a:t>
            </a:r>
            <a:r>
              <a:rPr lang="en-US" altLang="zh-CN" sz="2000" i="1" dirty="0" err="1">
                <a:solidFill>
                  <a:srgbClr val="C00000"/>
                </a:solidFill>
                <a:latin typeface="Times New Roman" panose="02020603050405020304" pitchFamily="18" charset="0"/>
              </a:rPr>
              <a:t>gtt</a:t>
            </a:r>
            <a:r>
              <a:rPr lang="en-US" altLang="zh-CN" sz="2000" i="1" dirty="0">
                <a:solidFill>
                  <a:srgbClr val="C00000"/>
                </a:solidFill>
                <a:latin typeface="Times New Roman" panose="02020603050405020304" pitchFamily="18" charset="0"/>
              </a:rPr>
              <a:t>, np</a:t>
            </a:r>
            <a:r>
              <a:rPr lang="en-US" altLang="zh-CN" sz="2000" i="1" dirty="0">
                <a:solidFill>
                  <a:srgbClr val="0000CC"/>
                </a:solidFill>
                <a:latin typeface="Times New Roman" panose="02020603050405020304" pitchFamily="18" charset="0"/>
              </a:rPr>
              <a:t> </a:t>
            </a:r>
            <a:r>
              <a:rPr lang="en-US" altLang="zh-CN" sz="2000" b="1" dirty="0">
                <a:solidFill>
                  <a:srgbClr val="0000CC"/>
                </a:solidFill>
                <a:latin typeface="Times New Roman" panose="02020603050405020304" pitchFamily="18" charset="0"/>
              </a:rPr>
              <a:t>) </a:t>
            </a:r>
          </a:p>
          <a:p>
            <a:pPr marL="0" indent="0" algn="l" eaLnBrk="1" hangingPunct="1">
              <a:buNone/>
            </a:pPr>
            <a:endParaRPr lang="en-US" altLang="zh-CN" sz="1800" b="1" dirty="0">
              <a:solidFill>
                <a:srgbClr val="0000CC"/>
              </a:solidFill>
              <a:latin typeface="Times New Roman" panose="02020603050405020304" pitchFamily="18" charset="0"/>
            </a:endParaRPr>
          </a:p>
        </p:txBody>
      </p:sp>
    </p:spTree>
    <p:extLst>
      <p:ext uri="{BB962C8B-B14F-4D97-AF65-F5344CB8AC3E}">
        <p14:creationId xmlns:p14="http://schemas.microsoft.com/office/powerpoint/2010/main" val="26459662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21213" y="595163"/>
            <a:ext cx="6510337" cy="663575"/>
          </a:xfrm>
        </p:spPr>
        <p:txBody>
          <a:bodyPr/>
          <a:lstStyle/>
          <a:p>
            <a:pPr algn="l" eaLnBrk="1" hangingPunct="1"/>
            <a:r>
              <a:rPr lang="en-US" altLang="zh-CN" sz="2400" dirty="0">
                <a:ea typeface="楷体_GB2312" pitchFamily="49" charset="-122"/>
              </a:rPr>
              <a:t>2. Model, method and result</a:t>
            </a:r>
            <a:endParaRPr lang="zh-CN" altLang="en-US" sz="2400" dirty="0">
              <a:ea typeface="楷体_GB2312" pitchFamily="49" charset="-122"/>
            </a:endParaRPr>
          </a:p>
        </p:txBody>
      </p:sp>
      <p:sp>
        <p:nvSpPr>
          <p:cNvPr id="18" name="流程图: 过程 63">
            <a:extLst>
              <a:ext uri="{FF2B5EF4-FFF2-40B4-BE49-F238E27FC236}">
                <a16:creationId xmlns:a16="http://schemas.microsoft.com/office/drawing/2014/main" id="{3C366645-EEB5-44C3-85C2-0FE326B58507}"/>
              </a:ext>
            </a:extLst>
          </p:cNvPr>
          <p:cNvSpPr>
            <a:spLocks noChangeArrowheads="1"/>
          </p:cNvSpPr>
          <p:nvPr/>
        </p:nvSpPr>
        <p:spPr bwMode="auto">
          <a:xfrm>
            <a:off x="314538" y="1828800"/>
            <a:ext cx="8426359" cy="4953000"/>
          </a:xfrm>
          <a:prstGeom prst="flowChartProcess">
            <a:avLst/>
          </a:prstGeom>
          <a:solidFill>
            <a:srgbClr val="FFFFFF"/>
          </a:solidFill>
          <a:ln w="12700">
            <a:solidFill>
              <a:srgbClr val="FFC000"/>
            </a:solidFill>
            <a:miter lim="800000"/>
            <a:headEnd/>
            <a:tailEnd/>
          </a:ln>
          <a:effectLst>
            <a:outerShdw dist="38100" dir="2700000" algn="tl" rotWithShape="0">
              <a:srgbClr val="000000">
                <a:alpha val="39998"/>
              </a:srgbClr>
            </a:outerShdw>
          </a:effectLst>
        </p:spPr>
        <p:txBody>
          <a:bodyPr anchor="ctr"/>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marL="0" indent="0" algn="l">
              <a:buNone/>
            </a:pPr>
            <a:endParaRPr lang="en-US" altLang="zh-CN" sz="2000" dirty="0">
              <a:solidFill>
                <a:srgbClr val="C00000"/>
              </a:solidFill>
              <a:latin typeface="Times New Roman" panose="02020603050405020304" pitchFamily="18" charset="0"/>
              <a:ea typeface="华文行楷" panose="02010800040101010101" pitchFamily="2" charset="-122"/>
              <a:cs typeface="Times New Roman" panose="02020603050405020304" pitchFamily="18" charset="0"/>
            </a:endParaRPr>
          </a:p>
        </p:txBody>
      </p:sp>
      <p:sp>
        <p:nvSpPr>
          <p:cNvPr id="5" name="流程图: 过程 63"/>
          <p:cNvSpPr>
            <a:spLocks noChangeArrowheads="1"/>
          </p:cNvSpPr>
          <p:nvPr/>
        </p:nvSpPr>
        <p:spPr bwMode="auto">
          <a:xfrm>
            <a:off x="314538" y="1288989"/>
            <a:ext cx="8418684" cy="387411"/>
          </a:xfrm>
          <a:prstGeom prst="flowChartProcess">
            <a:avLst/>
          </a:prstGeom>
          <a:solidFill>
            <a:srgbClr val="FFFFFF"/>
          </a:solidFill>
          <a:ln w="12700">
            <a:solidFill>
              <a:srgbClr val="00CC00"/>
            </a:solidFill>
            <a:miter lim="800000"/>
            <a:headEnd/>
            <a:tailEnd/>
          </a:ln>
          <a:effectLst>
            <a:outerShdw dist="38100" dir="2700000" algn="tl" rotWithShape="0">
              <a:srgbClr val="000000">
                <a:alpha val="39998"/>
              </a:srgbClr>
            </a:outerShdw>
          </a:effectLst>
        </p:spPr>
        <p:txBody>
          <a:bodyPr anchor="ctr"/>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algn="l" eaLnBrk="1" hangingPunct="1">
              <a:buNone/>
            </a:pPr>
            <a:r>
              <a:rPr lang="en-US" altLang="zh-CN" sz="2100" b="1" i="1" dirty="0">
                <a:solidFill>
                  <a:srgbClr val="C00000"/>
                </a:solidFill>
                <a:latin typeface="Times New Roman" panose="02020603050405020304" pitchFamily="18" charset="0"/>
              </a:rPr>
              <a:t>2.2 Model and Data Matrix</a:t>
            </a:r>
            <a:endParaRPr lang="en-US" altLang="zh-CN" sz="2100" b="1" i="1" dirty="0">
              <a:solidFill>
                <a:srgbClr val="0000CC"/>
              </a:solidFill>
              <a:latin typeface="Times New Roman" panose="02020603050405020304" pitchFamily="18" charset="0"/>
            </a:endParaRPr>
          </a:p>
        </p:txBody>
      </p:sp>
      <p:pic>
        <p:nvPicPr>
          <p:cNvPr id="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768" y="1800371"/>
            <a:ext cx="5042485" cy="2688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04" y="3681150"/>
            <a:ext cx="5583238"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2202" y="1879108"/>
            <a:ext cx="5583238"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5956" y="3751831"/>
            <a:ext cx="5215731" cy="2653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图片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11409" y="3338690"/>
            <a:ext cx="4887797" cy="158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921213" y="5933195"/>
            <a:ext cx="6319602" cy="707886"/>
          </a:xfrm>
          <a:prstGeom prst="rect">
            <a:avLst/>
          </a:prstGeom>
          <a:solidFill>
            <a:schemeClr val="bg1"/>
          </a:solidFill>
        </p:spPr>
        <p:txBody>
          <a:bodyPr wrap="square">
            <a:spAutoFit/>
          </a:bodyPr>
          <a:lstStyle/>
          <a:p>
            <a:pPr eaLnBrk="1" hangingPunct="1"/>
            <a:r>
              <a:rPr lang="en-US" altLang="zh-CN" sz="2000" b="1" dirty="0">
                <a:solidFill>
                  <a:srgbClr val="0000CC"/>
                </a:solidFill>
                <a:latin typeface="Times New Roman" panose="02020603050405020304" pitchFamily="18" charset="0"/>
              </a:rPr>
              <a:t>5 trees (</a:t>
            </a:r>
            <a:r>
              <a:rPr lang="en-US" altLang="zh-CN" sz="2000" i="1" dirty="0">
                <a:solidFill>
                  <a:srgbClr val="0000CC"/>
                </a:solidFill>
                <a:latin typeface="Times New Roman" panose="02020603050405020304" pitchFamily="18" charset="0"/>
              </a:rPr>
              <a:t>sources category: </a:t>
            </a:r>
            <a:r>
              <a:rPr lang="en-US" altLang="zh-CN" sz="2000" i="1" dirty="0">
                <a:solidFill>
                  <a:srgbClr val="C00000"/>
                </a:solidFill>
                <a:latin typeface="Times New Roman" panose="02020603050405020304" pitchFamily="18" charset="0"/>
              </a:rPr>
              <a:t>male teacher, </a:t>
            </a:r>
          </a:p>
          <a:p>
            <a:pPr eaLnBrk="1" hangingPunct="1"/>
            <a:endParaRPr lang="en-US" altLang="zh-CN" sz="2000" i="1" dirty="0">
              <a:solidFill>
                <a:srgbClr val="C00000"/>
              </a:solidFill>
              <a:latin typeface="Times New Roman" panose="02020603050405020304" pitchFamily="18" charset="0"/>
            </a:endParaRPr>
          </a:p>
        </p:txBody>
      </p:sp>
      <p:sp>
        <p:nvSpPr>
          <p:cNvPr id="13" name="矩形 12"/>
          <p:cNvSpPr/>
          <p:nvPr/>
        </p:nvSpPr>
        <p:spPr>
          <a:xfrm>
            <a:off x="2153348" y="6250508"/>
            <a:ext cx="1532969" cy="400110"/>
          </a:xfrm>
          <a:prstGeom prst="rect">
            <a:avLst/>
          </a:prstGeom>
          <a:noFill/>
        </p:spPr>
        <p:txBody>
          <a:bodyPr wrap="square">
            <a:spAutoFit/>
          </a:bodyPr>
          <a:lstStyle/>
          <a:p>
            <a:pPr eaLnBrk="1" hangingPunct="1"/>
            <a:r>
              <a:rPr lang="en-US" altLang="zh-CN" sz="2000" i="1" dirty="0">
                <a:solidFill>
                  <a:srgbClr val="0000CC"/>
                </a:solidFill>
                <a:latin typeface="Times New Roman" panose="02020603050405020304" pitchFamily="18" charset="0"/>
              </a:rPr>
              <a:t>male student,</a:t>
            </a:r>
            <a:r>
              <a:rPr lang="en-US" altLang="zh-CN" sz="2000" b="1" dirty="0">
                <a:solidFill>
                  <a:srgbClr val="0000CC"/>
                </a:solidFill>
                <a:latin typeface="Times New Roman" panose="02020603050405020304" pitchFamily="18" charset="0"/>
              </a:rPr>
              <a:t> </a:t>
            </a:r>
          </a:p>
        </p:txBody>
      </p:sp>
      <p:sp>
        <p:nvSpPr>
          <p:cNvPr id="14" name="矩形 13"/>
          <p:cNvSpPr/>
          <p:nvPr/>
        </p:nvSpPr>
        <p:spPr>
          <a:xfrm>
            <a:off x="5095239" y="5915097"/>
            <a:ext cx="1899298" cy="400110"/>
          </a:xfrm>
          <a:prstGeom prst="rect">
            <a:avLst/>
          </a:prstGeom>
          <a:noFill/>
        </p:spPr>
        <p:txBody>
          <a:bodyPr wrap="square">
            <a:spAutoFit/>
          </a:bodyPr>
          <a:lstStyle/>
          <a:p>
            <a:pPr eaLnBrk="1" hangingPunct="1"/>
            <a:r>
              <a:rPr lang="en-US" altLang="zh-CN" sz="2000" b="1" i="1" dirty="0">
                <a:solidFill>
                  <a:srgbClr val="00B050"/>
                </a:solidFill>
                <a:latin typeface="Times New Roman" panose="02020603050405020304" pitchFamily="18" charset="0"/>
              </a:rPr>
              <a:t>female teacher;  </a:t>
            </a:r>
            <a:endParaRPr lang="en-US" altLang="zh-CN" sz="2000" b="1" dirty="0">
              <a:solidFill>
                <a:srgbClr val="0000CC"/>
              </a:solidFill>
              <a:latin typeface="Times New Roman" panose="02020603050405020304" pitchFamily="18" charset="0"/>
            </a:endParaRPr>
          </a:p>
        </p:txBody>
      </p:sp>
      <p:sp>
        <p:nvSpPr>
          <p:cNvPr id="15" name="矩形 14"/>
          <p:cNvSpPr/>
          <p:nvPr/>
        </p:nvSpPr>
        <p:spPr>
          <a:xfrm>
            <a:off x="3595157" y="6255756"/>
            <a:ext cx="1819562" cy="400110"/>
          </a:xfrm>
          <a:prstGeom prst="rect">
            <a:avLst/>
          </a:prstGeom>
          <a:noFill/>
        </p:spPr>
        <p:txBody>
          <a:bodyPr wrap="square">
            <a:spAutoFit/>
          </a:bodyPr>
          <a:lstStyle/>
          <a:p>
            <a:pPr eaLnBrk="1" hangingPunct="1"/>
            <a:r>
              <a:rPr lang="en-US" altLang="zh-CN" sz="2000" i="1" dirty="0">
                <a:solidFill>
                  <a:srgbClr val="663300"/>
                </a:solidFill>
                <a:latin typeface="Times New Roman" panose="02020603050405020304" pitchFamily="18" charset="0"/>
              </a:rPr>
              <a:t>female student;</a:t>
            </a:r>
            <a:r>
              <a:rPr lang="en-US" altLang="zh-CN" sz="2000" b="1" dirty="0">
                <a:solidFill>
                  <a:srgbClr val="0000CC"/>
                </a:solidFill>
                <a:latin typeface="Times New Roman" panose="02020603050405020304" pitchFamily="18" charset="0"/>
              </a:rPr>
              <a:t> </a:t>
            </a:r>
          </a:p>
        </p:txBody>
      </p:sp>
      <p:sp>
        <p:nvSpPr>
          <p:cNvPr id="16" name="矩形 15"/>
          <p:cNvSpPr/>
          <p:nvPr/>
        </p:nvSpPr>
        <p:spPr>
          <a:xfrm>
            <a:off x="5207204" y="6255756"/>
            <a:ext cx="2636798" cy="400110"/>
          </a:xfrm>
          <a:prstGeom prst="rect">
            <a:avLst/>
          </a:prstGeom>
          <a:noFill/>
        </p:spPr>
        <p:txBody>
          <a:bodyPr wrap="square">
            <a:spAutoFit/>
          </a:bodyPr>
          <a:lstStyle/>
          <a:p>
            <a:pPr eaLnBrk="1" hangingPunct="1"/>
            <a:r>
              <a:rPr lang="en-US" altLang="zh-CN" sz="2000" i="1"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new item/ distracter </a:t>
            </a:r>
            <a:r>
              <a:rPr lang="en-US" altLang="zh-CN" sz="2000" b="1" dirty="0">
                <a:solidFill>
                  <a:srgbClr val="0000CC"/>
                </a:solidFill>
                <a:latin typeface="Times New Roman" panose="02020603050405020304" pitchFamily="18" charset="0"/>
              </a:rPr>
              <a:t>) </a:t>
            </a:r>
          </a:p>
        </p:txBody>
      </p:sp>
    </p:spTree>
    <p:extLst>
      <p:ext uri="{BB962C8B-B14F-4D97-AF65-F5344CB8AC3E}">
        <p14:creationId xmlns:p14="http://schemas.microsoft.com/office/powerpoint/2010/main" val="36531986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fade">
                                      <p:cBhvr>
                                        <p:cTn id="7" dur="500"/>
                                        <p:tgtEl>
                                          <p:spTgt spid="10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animEffect transition="in" filter="fade">
                                      <p:cBhvr>
                                        <p:cTn id="15" dur="500"/>
                                        <p:tgtEl>
                                          <p:spTgt spid="10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31"/>
                                        </p:tgtEl>
                                        <p:attrNameLst>
                                          <p:attrName>style.visibility</p:attrName>
                                        </p:attrNameLst>
                                      </p:cBhvr>
                                      <p:to>
                                        <p:strVal val="visible"/>
                                      </p:to>
                                    </p:set>
                                    <p:animEffect transition="in" filter="fade">
                                      <p:cBhvr>
                                        <p:cTn id="23" dur="500"/>
                                        <p:tgtEl>
                                          <p:spTgt spid="103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32"/>
                                        </p:tgtEl>
                                        <p:attrNameLst>
                                          <p:attrName>style.visibility</p:attrName>
                                        </p:attrNameLst>
                                      </p:cBhvr>
                                      <p:to>
                                        <p:strVal val="visible"/>
                                      </p:to>
                                    </p:set>
                                    <p:animEffect transition="in" filter="fade">
                                      <p:cBhvr>
                                        <p:cTn id="31" dur="500"/>
                                        <p:tgtEl>
                                          <p:spTgt spid="103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21213" y="595163"/>
            <a:ext cx="6510337" cy="663575"/>
          </a:xfrm>
        </p:spPr>
        <p:txBody>
          <a:bodyPr/>
          <a:lstStyle/>
          <a:p>
            <a:pPr algn="l" eaLnBrk="1" hangingPunct="1"/>
            <a:r>
              <a:rPr lang="en-US" altLang="zh-CN" sz="2400" dirty="0">
                <a:ea typeface="楷体_GB2312" pitchFamily="49" charset="-122"/>
              </a:rPr>
              <a:t>2. Model, method and result</a:t>
            </a:r>
            <a:endParaRPr lang="zh-CN" altLang="en-US" sz="2400" dirty="0">
              <a:ea typeface="楷体_GB2312" pitchFamily="49" charset="-122"/>
            </a:endParaRPr>
          </a:p>
        </p:txBody>
      </p:sp>
      <p:sp>
        <p:nvSpPr>
          <p:cNvPr id="5" name="流程图: 过程 63"/>
          <p:cNvSpPr>
            <a:spLocks noChangeArrowheads="1"/>
          </p:cNvSpPr>
          <p:nvPr/>
        </p:nvSpPr>
        <p:spPr bwMode="auto">
          <a:xfrm>
            <a:off x="314538" y="1288989"/>
            <a:ext cx="8418684" cy="387411"/>
          </a:xfrm>
          <a:prstGeom prst="flowChartProcess">
            <a:avLst/>
          </a:prstGeom>
          <a:solidFill>
            <a:srgbClr val="FFFFFF"/>
          </a:solidFill>
          <a:ln w="12700">
            <a:solidFill>
              <a:srgbClr val="00CC00"/>
            </a:solidFill>
            <a:miter lim="800000"/>
            <a:headEnd/>
            <a:tailEnd/>
          </a:ln>
          <a:effectLst>
            <a:outerShdw dist="38100" dir="2700000" algn="tl" rotWithShape="0">
              <a:srgbClr val="000000">
                <a:alpha val="39998"/>
              </a:srgbClr>
            </a:outerShdw>
          </a:effectLst>
        </p:spPr>
        <p:txBody>
          <a:bodyPr anchor="ctr"/>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algn="l" eaLnBrk="1" hangingPunct="1">
              <a:buNone/>
            </a:pPr>
            <a:r>
              <a:rPr lang="en-US" altLang="zh-CN" sz="2100" b="1" i="1" dirty="0">
                <a:solidFill>
                  <a:srgbClr val="C00000"/>
                </a:solidFill>
                <a:latin typeface="Times New Roman" panose="02020603050405020304" pitchFamily="18" charset="0"/>
              </a:rPr>
              <a:t>2.2 Model and Data Matrix</a:t>
            </a:r>
            <a:endParaRPr lang="en-US" altLang="zh-CN" sz="2100" b="1" i="1" dirty="0">
              <a:solidFill>
                <a:srgbClr val="0000CC"/>
              </a:solidFill>
              <a:latin typeface="Times New Roman" panose="02020603050405020304" pitchFamily="18" charset="0"/>
            </a:endParaRPr>
          </a:p>
        </p:txBody>
      </p:sp>
      <p:sp>
        <p:nvSpPr>
          <p:cNvPr id="9" name="流程图: 过程 63">
            <a:extLst>
              <a:ext uri="{FF2B5EF4-FFF2-40B4-BE49-F238E27FC236}">
                <a16:creationId xmlns:a16="http://schemas.microsoft.com/office/drawing/2014/main" id="{3C366645-EEB5-44C3-85C2-0FE326B58507}"/>
              </a:ext>
            </a:extLst>
          </p:cNvPr>
          <p:cNvSpPr>
            <a:spLocks noChangeArrowheads="1"/>
          </p:cNvSpPr>
          <p:nvPr/>
        </p:nvSpPr>
        <p:spPr bwMode="auto">
          <a:xfrm>
            <a:off x="314538" y="1782851"/>
            <a:ext cx="8426359" cy="4922749"/>
          </a:xfrm>
          <a:prstGeom prst="flowChartProcess">
            <a:avLst/>
          </a:prstGeom>
          <a:solidFill>
            <a:srgbClr val="FFFFFF"/>
          </a:solidFill>
          <a:ln w="12700">
            <a:solidFill>
              <a:srgbClr val="FFC000"/>
            </a:solidFill>
            <a:miter lim="800000"/>
            <a:headEnd/>
            <a:tailEnd/>
          </a:ln>
          <a:effectLst>
            <a:outerShdw dist="38100" dir="2700000" algn="tl" rotWithShape="0">
              <a:srgbClr val="000000">
                <a:alpha val="39998"/>
              </a:srgbClr>
            </a:outerShdw>
          </a:effectLst>
        </p:spPr>
        <p:txBody>
          <a:bodyPr anchor="t" anchorCtr="0"/>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marL="0" indent="0" algn="l" eaLnBrk="1" hangingPunct="1">
              <a:buNone/>
            </a:pPr>
            <a:r>
              <a:rPr lang="en-US" altLang="zh-CN" sz="2400" b="1" dirty="0">
                <a:solidFill>
                  <a:srgbClr val="0000CC"/>
                </a:solidFill>
                <a:latin typeface="Times New Roman" panose="02020603050405020304" pitchFamily="18" charset="0"/>
              </a:rPr>
              <a:t>22 parameters </a:t>
            </a:r>
            <a:r>
              <a:rPr lang="en-US" altLang="zh-CN" sz="2000" b="1" dirty="0">
                <a:solidFill>
                  <a:srgbClr val="0000CC"/>
                </a:solidFill>
                <a:latin typeface="Times New Roman" panose="02020603050405020304" pitchFamily="18" charset="0"/>
              </a:rPr>
              <a:t>(</a:t>
            </a:r>
            <a:r>
              <a:rPr lang="en-US" altLang="zh-CN" sz="2000" i="1" dirty="0">
                <a:solidFill>
                  <a:srgbClr val="0000CC"/>
                </a:solidFill>
                <a:latin typeface="Times New Roman" panose="02020603050405020304" pitchFamily="18" charset="0"/>
              </a:rPr>
              <a:t>ass, </a:t>
            </a:r>
            <a:r>
              <a:rPr lang="en-US" altLang="zh-CN" sz="2000" i="1" dirty="0" err="1">
                <a:solidFill>
                  <a:srgbClr val="0000CC"/>
                </a:solidFill>
                <a:latin typeface="Times New Roman" panose="02020603050405020304" pitchFamily="18" charset="0"/>
              </a:rPr>
              <a:t>att</a:t>
            </a: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bno</a:t>
            </a: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bso</a:t>
            </a: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bto</a:t>
            </a: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csf</a:t>
            </a: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csm</a:t>
            </a: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ctf</a:t>
            </a: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ctm</a:t>
            </a: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dissf</a:t>
            </a: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dissm</a:t>
            </a: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distf</a:t>
            </a: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distm</a:t>
            </a: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Dsf</a:t>
            </a: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Dsm</a:t>
            </a:r>
            <a:r>
              <a:rPr lang="en-US" altLang="zh-CN" sz="2000" i="1" dirty="0">
                <a:solidFill>
                  <a:srgbClr val="0000CC"/>
                </a:solidFill>
                <a:latin typeface="Times New Roman" panose="02020603050405020304" pitchFamily="18" charset="0"/>
              </a:rPr>
              <a:t>, Dtf, </a:t>
            </a:r>
            <a:r>
              <a:rPr lang="en-US" altLang="zh-CN" sz="2000" i="1" dirty="0" err="1">
                <a:solidFill>
                  <a:srgbClr val="0000CC"/>
                </a:solidFill>
                <a:latin typeface="Times New Roman" panose="02020603050405020304" pitchFamily="18" charset="0"/>
              </a:rPr>
              <a:t>Dtm</a:t>
            </a: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Dn</a:t>
            </a: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gnt</a:t>
            </a: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gss</a:t>
            </a: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gtt</a:t>
            </a:r>
            <a:r>
              <a:rPr lang="en-US" altLang="zh-CN" sz="2000" i="1" dirty="0">
                <a:solidFill>
                  <a:srgbClr val="0000CC"/>
                </a:solidFill>
                <a:latin typeface="Times New Roman" panose="02020603050405020304" pitchFamily="18" charset="0"/>
              </a:rPr>
              <a:t>, np </a:t>
            </a:r>
            <a:r>
              <a:rPr lang="en-US" altLang="zh-CN" sz="2000" b="1" dirty="0">
                <a:solidFill>
                  <a:srgbClr val="0000CC"/>
                </a:solidFill>
                <a:latin typeface="Times New Roman" panose="02020603050405020304" pitchFamily="18" charset="0"/>
              </a:rPr>
              <a:t>) </a:t>
            </a:r>
          </a:p>
          <a:p>
            <a:pPr marL="0" indent="0" algn="l" eaLnBrk="1" hangingPunct="1">
              <a:buNone/>
            </a:pPr>
            <a:r>
              <a:rPr lang="en-US" altLang="zh-CN" sz="2000" i="1" dirty="0">
                <a:solidFill>
                  <a:srgbClr val="002060"/>
                </a:solidFill>
                <a:latin typeface="Times New Roman" panose="02020603050405020304" pitchFamily="18" charset="0"/>
              </a:rPr>
              <a:t>memory parameters</a:t>
            </a:r>
            <a:r>
              <a:rPr lang="en-US" altLang="zh-CN" sz="2000" i="1" dirty="0">
                <a:solidFill>
                  <a:srgbClr val="C00000"/>
                </a:solidFill>
                <a:latin typeface="Times New Roman" panose="02020603050405020304" pitchFamily="18" charset="0"/>
              </a:rPr>
              <a:t>: </a:t>
            </a:r>
          </a:p>
          <a:p>
            <a:pPr marL="0" indent="0" algn="l" eaLnBrk="1" hangingPunct="1">
              <a:buNone/>
            </a:pP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Dsf</a:t>
            </a: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Dsm</a:t>
            </a:r>
            <a:r>
              <a:rPr lang="en-US" altLang="zh-CN" sz="2000" i="1" dirty="0">
                <a:solidFill>
                  <a:srgbClr val="0000CC"/>
                </a:solidFill>
                <a:latin typeface="Times New Roman" panose="02020603050405020304" pitchFamily="18" charset="0"/>
              </a:rPr>
              <a:t>, Dtf, </a:t>
            </a:r>
            <a:r>
              <a:rPr lang="en-US" altLang="zh-CN" sz="2000" i="1" dirty="0" err="1">
                <a:solidFill>
                  <a:srgbClr val="0000CC"/>
                </a:solidFill>
                <a:latin typeface="Times New Roman" panose="02020603050405020304" pitchFamily="18" charset="0"/>
              </a:rPr>
              <a:t>Dtm</a:t>
            </a: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Dn</a:t>
            </a:r>
            <a:r>
              <a:rPr lang="en-US" altLang="zh-CN" sz="2000" i="1" dirty="0">
                <a:solidFill>
                  <a:srgbClr val="0000CC"/>
                </a:solidFill>
                <a:latin typeface="Times New Roman" panose="02020603050405020304" pitchFamily="18" charset="0"/>
              </a:rPr>
              <a:t> </a:t>
            </a:r>
            <a:r>
              <a:rPr lang="en-US" altLang="zh-CN" sz="2000" i="1" dirty="0">
                <a:solidFill>
                  <a:srgbClr val="C00000"/>
                </a:solidFill>
                <a:latin typeface="Times New Roman" panose="02020603050405020304" pitchFamily="18" charset="0"/>
              </a:rPr>
              <a:t>(Item discrimination)</a:t>
            </a:r>
          </a:p>
          <a:p>
            <a:pPr marL="0" indent="0" algn="l" eaLnBrk="1" hangingPunct="1">
              <a:buNone/>
            </a:pP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csf</a:t>
            </a: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csm</a:t>
            </a: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ctf</a:t>
            </a: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ctm</a:t>
            </a:r>
            <a:r>
              <a:rPr lang="en-US" altLang="zh-CN" sz="2000" i="1" dirty="0">
                <a:solidFill>
                  <a:srgbClr val="0000CC"/>
                </a:solidFill>
                <a:latin typeface="Times New Roman" panose="02020603050405020304" pitchFamily="18" charset="0"/>
              </a:rPr>
              <a:t>  </a:t>
            </a:r>
            <a:r>
              <a:rPr lang="en-US" altLang="zh-CN" sz="2000" i="1" dirty="0">
                <a:solidFill>
                  <a:srgbClr val="C00000"/>
                </a:solidFill>
                <a:latin typeface="Times New Roman" panose="02020603050405020304" pitchFamily="18" charset="0"/>
              </a:rPr>
              <a:t>(Person discrimination)</a:t>
            </a:r>
          </a:p>
          <a:p>
            <a:pPr marL="0" indent="0" algn="l" eaLnBrk="1" hangingPunct="1">
              <a:buNone/>
            </a:pP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dissf</a:t>
            </a: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dissm</a:t>
            </a: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distf</a:t>
            </a: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distm</a:t>
            </a:r>
            <a:r>
              <a:rPr lang="en-US" altLang="zh-CN" sz="2000" i="1" dirty="0">
                <a:solidFill>
                  <a:srgbClr val="0000CC"/>
                </a:solidFill>
                <a:latin typeface="Times New Roman" panose="02020603050405020304" pitchFamily="18" charset="0"/>
              </a:rPr>
              <a:t> </a:t>
            </a:r>
            <a:r>
              <a:rPr lang="en-US" altLang="zh-CN" sz="2000" i="1" dirty="0">
                <a:solidFill>
                  <a:srgbClr val="C00000"/>
                </a:solidFill>
                <a:latin typeface="Times New Roman" panose="02020603050405020304" pitchFamily="18" charset="0"/>
              </a:rPr>
              <a:t>(Category discrimination)</a:t>
            </a:r>
          </a:p>
          <a:p>
            <a:pPr marL="0" indent="0" algn="l" eaLnBrk="1" hangingPunct="1">
              <a:buNone/>
            </a:pPr>
            <a:r>
              <a:rPr lang="en-US" altLang="zh-CN" sz="2000" i="1" dirty="0">
                <a:solidFill>
                  <a:srgbClr val="002060"/>
                </a:solidFill>
                <a:latin typeface="Times New Roman" panose="02020603050405020304" pitchFamily="18" charset="0"/>
              </a:rPr>
              <a:t>Guessing parameters:</a:t>
            </a:r>
          </a:p>
          <a:p>
            <a:pPr marL="0" indent="0" algn="l" eaLnBrk="1" hangingPunct="1">
              <a:buNone/>
            </a:pPr>
            <a:r>
              <a:rPr lang="en-US" altLang="zh-CN" sz="2000" i="1" dirty="0">
                <a:solidFill>
                  <a:srgbClr val="0000CC"/>
                </a:solidFill>
                <a:latin typeface="Times New Roman" panose="02020603050405020304" pitchFamily="18" charset="0"/>
              </a:rPr>
              <a:t>	ass, </a:t>
            </a:r>
            <a:r>
              <a:rPr lang="en-US" altLang="zh-CN" sz="2000" i="1" dirty="0" err="1">
                <a:solidFill>
                  <a:srgbClr val="0000CC"/>
                </a:solidFill>
                <a:latin typeface="Times New Roman" panose="02020603050405020304" pitchFamily="18" charset="0"/>
              </a:rPr>
              <a:t>att</a:t>
            </a: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gnt</a:t>
            </a: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gss</a:t>
            </a: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gtt</a:t>
            </a:r>
            <a:r>
              <a:rPr lang="en-US" altLang="zh-CN" sz="2000" i="1" dirty="0">
                <a:solidFill>
                  <a:srgbClr val="C00000"/>
                </a:solidFill>
                <a:latin typeface="Times New Roman" panose="02020603050405020304" pitchFamily="18" charset="0"/>
              </a:rPr>
              <a:t>; </a:t>
            </a:r>
            <a:r>
              <a:rPr lang="en-US" altLang="zh-CN" sz="2000" i="1" dirty="0">
                <a:solidFill>
                  <a:srgbClr val="0000CC"/>
                </a:solidFill>
                <a:latin typeface="Times New Roman" panose="02020603050405020304" pitchFamily="18" charset="0"/>
              </a:rPr>
              <a:t>np</a:t>
            </a:r>
            <a:r>
              <a:rPr lang="en-US" altLang="zh-CN" sz="2000" i="1" dirty="0">
                <a:solidFill>
                  <a:srgbClr val="C00000"/>
                </a:solidFill>
                <a:latin typeface="Times New Roman" panose="02020603050405020304" pitchFamily="18" charset="0"/>
              </a:rPr>
              <a:t> </a:t>
            </a:r>
          </a:p>
          <a:p>
            <a:pPr marL="0" indent="0" algn="l" eaLnBrk="1" hangingPunct="1">
              <a:buNone/>
            </a:pPr>
            <a:r>
              <a:rPr lang="en-US" altLang="zh-CN" sz="2000" i="1" dirty="0">
                <a:solidFill>
                  <a:srgbClr val="002060"/>
                </a:solidFill>
                <a:latin typeface="Times New Roman" panose="02020603050405020304" pitchFamily="18" charset="0"/>
              </a:rPr>
              <a:t>Bias parameters: </a:t>
            </a:r>
          </a:p>
          <a:p>
            <a:pPr marL="0" indent="0" algn="l" eaLnBrk="1" hangingPunct="1">
              <a:buNone/>
            </a:pPr>
            <a:r>
              <a:rPr lang="en-US" altLang="zh-CN" sz="2000" i="1" dirty="0">
                <a:solidFill>
                  <a:srgbClr val="002060"/>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bno</a:t>
            </a: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bso</a:t>
            </a:r>
            <a:r>
              <a:rPr lang="en-US" altLang="zh-CN" sz="2000" i="1" dirty="0">
                <a:solidFill>
                  <a:srgbClr val="0000CC"/>
                </a:solidFill>
                <a:latin typeface="Times New Roman" panose="02020603050405020304" pitchFamily="18" charset="0"/>
              </a:rPr>
              <a:t>, </a:t>
            </a:r>
            <a:r>
              <a:rPr lang="en-US" altLang="zh-CN" sz="2000" i="1" dirty="0" err="1">
                <a:solidFill>
                  <a:srgbClr val="0000CC"/>
                </a:solidFill>
                <a:latin typeface="Times New Roman" panose="02020603050405020304" pitchFamily="18" charset="0"/>
              </a:rPr>
              <a:t>bto</a:t>
            </a:r>
            <a:r>
              <a:rPr lang="en-US" altLang="zh-CN" sz="2000" i="1" dirty="0">
                <a:solidFill>
                  <a:srgbClr val="0000CC"/>
                </a:solidFill>
                <a:latin typeface="Times New Roman" panose="02020603050405020304" pitchFamily="18" charset="0"/>
              </a:rPr>
              <a:t> </a:t>
            </a:r>
            <a:endParaRPr lang="en-US" altLang="zh-CN" sz="2000" i="1" dirty="0">
              <a:solidFill>
                <a:srgbClr val="C00000"/>
              </a:solidFill>
              <a:latin typeface="Times New Roman" panose="02020603050405020304" pitchFamily="18" charset="0"/>
            </a:endParaRPr>
          </a:p>
        </p:txBody>
      </p:sp>
    </p:spTree>
    <p:extLst>
      <p:ext uri="{BB962C8B-B14F-4D97-AF65-F5344CB8AC3E}">
        <p14:creationId xmlns:p14="http://schemas.microsoft.com/office/powerpoint/2010/main" val="1851337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500"/>
                                        <p:tgtEl>
                                          <p:spTgt spid="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fade">
                                      <p:cBhvr>
                                        <p:cTn id="10" dur="500"/>
                                        <p:tgtEl>
                                          <p:spTgt spid="9">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fade">
                                      <p:cBhvr>
                                        <p:cTn id="13" dur="500"/>
                                        <p:tgtEl>
                                          <p:spTgt spid="9">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4" end="4"/>
                                            </p:txEl>
                                          </p:spTgt>
                                        </p:tgtEl>
                                        <p:attrNameLst>
                                          <p:attrName>style.visibility</p:attrName>
                                        </p:attrNameLst>
                                      </p:cBhvr>
                                      <p:to>
                                        <p:strVal val="visible"/>
                                      </p:to>
                                    </p:set>
                                    <p:animEffect transition="in" filter="fade">
                                      <p:cBhvr>
                                        <p:cTn id="16" dur="500"/>
                                        <p:tgtEl>
                                          <p:spTgt spid="9">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animEffect transition="in" filter="fade">
                                      <p:cBhvr>
                                        <p:cTn id="21" dur="500"/>
                                        <p:tgtEl>
                                          <p:spTgt spid="9">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fade">
                                      <p:cBhvr>
                                        <p:cTn id="24" dur="500"/>
                                        <p:tgtEl>
                                          <p:spTgt spid="9">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animEffect transition="in" filter="fade">
                                      <p:cBhvr>
                                        <p:cTn id="29" dur="500"/>
                                        <p:tgtEl>
                                          <p:spTgt spid="9">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fade">
                                      <p:cBhvr>
                                        <p:cTn id="32"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21213" y="595163"/>
            <a:ext cx="6510337" cy="663575"/>
          </a:xfrm>
        </p:spPr>
        <p:txBody>
          <a:bodyPr/>
          <a:lstStyle/>
          <a:p>
            <a:pPr algn="l" eaLnBrk="1" hangingPunct="1"/>
            <a:r>
              <a:rPr lang="en-US" altLang="zh-CN" sz="2400" dirty="0">
                <a:ea typeface="楷体_GB2312" pitchFamily="49" charset="-122"/>
              </a:rPr>
              <a:t>2. Model, method and result</a:t>
            </a:r>
            <a:endParaRPr lang="zh-CN" altLang="en-US" sz="2400" dirty="0">
              <a:ea typeface="楷体_GB2312" pitchFamily="49" charset="-122"/>
            </a:endParaRPr>
          </a:p>
        </p:txBody>
      </p:sp>
      <p:sp>
        <p:nvSpPr>
          <p:cNvPr id="18" name="流程图: 过程 63">
            <a:extLst>
              <a:ext uri="{FF2B5EF4-FFF2-40B4-BE49-F238E27FC236}">
                <a16:creationId xmlns:a16="http://schemas.microsoft.com/office/drawing/2014/main" id="{3C366645-EEB5-44C3-85C2-0FE326B58507}"/>
              </a:ext>
            </a:extLst>
          </p:cNvPr>
          <p:cNvSpPr>
            <a:spLocks noChangeArrowheads="1"/>
          </p:cNvSpPr>
          <p:nvPr/>
        </p:nvSpPr>
        <p:spPr bwMode="auto">
          <a:xfrm>
            <a:off x="314538" y="1828800"/>
            <a:ext cx="8426359" cy="4953000"/>
          </a:xfrm>
          <a:prstGeom prst="flowChartProcess">
            <a:avLst/>
          </a:prstGeom>
          <a:solidFill>
            <a:srgbClr val="FFFFFF"/>
          </a:solidFill>
          <a:ln w="12700">
            <a:solidFill>
              <a:srgbClr val="FFC000"/>
            </a:solidFill>
            <a:miter lim="800000"/>
            <a:headEnd/>
            <a:tailEnd/>
          </a:ln>
          <a:effectLst>
            <a:outerShdw dist="38100" dir="2700000" algn="tl" rotWithShape="0">
              <a:srgbClr val="000000">
                <a:alpha val="39998"/>
              </a:srgbClr>
            </a:outerShdw>
          </a:effectLst>
        </p:spPr>
        <p:txBody>
          <a:bodyPr anchor="ctr"/>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marL="0" indent="0" algn="l">
              <a:buNone/>
            </a:pPr>
            <a:endParaRPr lang="en-US" altLang="zh-CN" sz="2000" dirty="0">
              <a:solidFill>
                <a:srgbClr val="C00000"/>
              </a:solidFill>
              <a:latin typeface="Times New Roman" panose="02020603050405020304" pitchFamily="18" charset="0"/>
              <a:ea typeface="华文行楷" panose="02010800040101010101" pitchFamily="2" charset="-122"/>
              <a:cs typeface="Times New Roman" panose="02020603050405020304" pitchFamily="18" charset="0"/>
            </a:endParaRPr>
          </a:p>
        </p:txBody>
      </p:sp>
      <p:sp>
        <p:nvSpPr>
          <p:cNvPr id="5" name="流程图: 过程 63"/>
          <p:cNvSpPr>
            <a:spLocks noChangeArrowheads="1"/>
          </p:cNvSpPr>
          <p:nvPr/>
        </p:nvSpPr>
        <p:spPr bwMode="auto">
          <a:xfrm>
            <a:off x="314538" y="1288989"/>
            <a:ext cx="8418684" cy="387411"/>
          </a:xfrm>
          <a:prstGeom prst="flowChartProcess">
            <a:avLst/>
          </a:prstGeom>
          <a:solidFill>
            <a:srgbClr val="FFFFFF"/>
          </a:solidFill>
          <a:ln w="12700">
            <a:solidFill>
              <a:srgbClr val="00CC00"/>
            </a:solidFill>
            <a:miter lim="800000"/>
            <a:headEnd/>
            <a:tailEnd/>
          </a:ln>
          <a:effectLst>
            <a:outerShdw dist="38100" dir="2700000" algn="tl" rotWithShape="0">
              <a:srgbClr val="000000">
                <a:alpha val="39998"/>
              </a:srgbClr>
            </a:outerShdw>
          </a:effectLst>
        </p:spPr>
        <p:txBody>
          <a:bodyPr anchor="ctr"/>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algn="l" eaLnBrk="1" hangingPunct="1">
              <a:buNone/>
            </a:pPr>
            <a:r>
              <a:rPr lang="en-US" altLang="zh-CN" sz="2100" b="1" i="1" dirty="0">
                <a:solidFill>
                  <a:srgbClr val="C00000"/>
                </a:solidFill>
                <a:latin typeface="Times New Roman" panose="02020603050405020304" pitchFamily="18" charset="0"/>
              </a:rPr>
              <a:t>2.2 Model and Data Matrix</a:t>
            </a:r>
            <a:endParaRPr lang="en-US" altLang="zh-CN" sz="2100" b="1" i="1" dirty="0">
              <a:solidFill>
                <a:srgbClr val="0000CC"/>
              </a:solidFill>
              <a:latin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452565" y="1879937"/>
            <a:ext cx="8234235" cy="3733800"/>
          </a:xfrm>
          <a:prstGeom prst="rect">
            <a:avLst/>
          </a:prstGeom>
        </p:spPr>
      </p:pic>
      <p:sp>
        <p:nvSpPr>
          <p:cNvPr id="6" name="矩形 5"/>
          <p:cNvSpPr/>
          <p:nvPr/>
        </p:nvSpPr>
        <p:spPr>
          <a:xfrm>
            <a:off x="339937" y="5613737"/>
            <a:ext cx="8393285" cy="1015663"/>
          </a:xfrm>
          <a:prstGeom prst="rect">
            <a:avLst/>
          </a:prstGeom>
        </p:spPr>
        <p:txBody>
          <a:bodyPr wrap="square">
            <a:spAutoFit/>
          </a:bodyPr>
          <a:lstStyle/>
          <a:p>
            <a:r>
              <a:rPr lang="en-US" altLang="zh-CN" sz="2000" b="1" i="1" dirty="0">
                <a:solidFill>
                  <a:srgbClr val="C00000"/>
                </a:solidFill>
                <a:latin typeface="Times New Roman" panose="02020603050405020304" pitchFamily="18" charset="0"/>
                <a:ea typeface="华文行楷" panose="02010800040101010101" pitchFamily="2" charset="-122"/>
                <a:cs typeface="Times New Roman" panose="02020603050405020304" pitchFamily="18" charset="0"/>
              </a:rPr>
              <a:t>Note: </a:t>
            </a:r>
            <a:r>
              <a:rPr lang="en-US" altLang="zh-CN" sz="2000" b="1"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T: Teacher; S: Student;  M: Male; F: Female; N: New Item/Distracter</a:t>
            </a:r>
          </a:p>
          <a:p>
            <a:r>
              <a:rPr lang="en-US" altLang="zh-CN" sz="2000" b="1" i="1" dirty="0">
                <a:solidFill>
                  <a:srgbClr val="C00000"/>
                </a:solidFill>
                <a:latin typeface="Times New Roman" panose="02020603050405020304" pitchFamily="18" charset="0"/>
                <a:ea typeface="华文行楷" panose="02010800040101010101" pitchFamily="2" charset="-122"/>
                <a:cs typeface="Times New Roman" panose="02020603050405020304" pitchFamily="18" charset="0"/>
              </a:rPr>
              <a:t>Means : </a:t>
            </a:r>
            <a:r>
              <a:rPr lang="en-US" altLang="zh-CN" sz="2000" b="1" i="1"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TMSF</a:t>
            </a:r>
            <a:r>
              <a:rPr lang="en-US" altLang="zh-CN" sz="2000" b="1"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 the statement from the </a:t>
            </a:r>
            <a:r>
              <a:rPr lang="en-US" altLang="zh-CN" sz="2000" b="1"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M</a:t>
            </a:r>
            <a:r>
              <a:rPr lang="en-US" altLang="zh-CN" sz="2000" b="1"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ale </a:t>
            </a:r>
            <a:r>
              <a:rPr lang="en-US" altLang="zh-CN" sz="2000" b="1"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T</a:t>
            </a:r>
            <a:r>
              <a:rPr lang="en-US" altLang="zh-CN" sz="2000" b="1"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eacher was assigned to the wrong speaker as a </a:t>
            </a:r>
            <a:r>
              <a:rPr lang="en-US" altLang="zh-CN" sz="2000" b="1"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F</a:t>
            </a:r>
            <a:r>
              <a:rPr lang="en-US" altLang="zh-CN" sz="2000" b="1"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emale </a:t>
            </a:r>
            <a:r>
              <a:rPr lang="en-US" altLang="zh-CN" sz="2000" b="1"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S</a:t>
            </a:r>
            <a:r>
              <a:rPr lang="en-US" altLang="zh-CN" sz="2000" b="1"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tudent. </a:t>
            </a:r>
            <a:endParaRPr lang="en-US" altLang="zh-CN" sz="2000" b="1"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18780348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21213" y="595163"/>
            <a:ext cx="6510337" cy="663575"/>
          </a:xfrm>
        </p:spPr>
        <p:txBody>
          <a:bodyPr/>
          <a:lstStyle/>
          <a:p>
            <a:pPr algn="l" eaLnBrk="1" hangingPunct="1"/>
            <a:r>
              <a:rPr lang="en-US" altLang="zh-CN" sz="2400" dirty="0">
                <a:ea typeface="楷体_GB2312" pitchFamily="49" charset="-122"/>
              </a:rPr>
              <a:t>2. Model, method and result</a:t>
            </a:r>
            <a:endParaRPr lang="zh-CN" altLang="en-US" sz="2400" dirty="0">
              <a:ea typeface="楷体_GB2312" pitchFamily="49" charset="-122"/>
            </a:endParaRPr>
          </a:p>
        </p:txBody>
      </p:sp>
      <p:sp>
        <p:nvSpPr>
          <p:cNvPr id="18" name="流程图: 过程 63">
            <a:extLst>
              <a:ext uri="{FF2B5EF4-FFF2-40B4-BE49-F238E27FC236}">
                <a16:creationId xmlns:a16="http://schemas.microsoft.com/office/drawing/2014/main" id="{3C366645-EEB5-44C3-85C2-0FE326B58507}"/>
              </a:ext>
            </a:extLst>
          </p:cNvPr>
          <p:cNvSpPr>
            <a:spLocks noChangeArrowheads="1"/>
          </p:cNvSpPr>
          <p:nvPr/>
        </p:nvSpPr>
        <p:spPr bwMode="auto">
          <a:xfrm>
            <a:off x="314538" y="1828800"/>
            <a:ext cx="8426359" cy="4953000"/>
          </a:xfrm>
          <a:prstGeom prst="flowChartProcess">
            <a:avLst/>
          </a:prstGeom>
          <a:solidFill>
            <a:srgbClr val="FFFFFF"/>
          </a:solidFill>
          <a:ln w="12700">
            <a:solidFill>
              <a:srgbClr val="FFC000"/>
            </a:solidFill>
            <a:miter lim="800000"/>
            <a:headEnd/>
            <a:tailEnd/>
          </a:ln>
          <a:effectLst>
            <a:outerShdw dist="38100" dir="2700000" algn="tl" rotWithShape="0">
              <a:srgbClr val="000000">
                <a:alpha val="39998"/>
              </a:srgbClr>
            </a:outerShdw>
          </a:effectLst>
        </p:spPr>
        <p:txBody>
          <a:bodyPr anchor="ctr"/>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marL="0" indent="0" algn="l">
              <a:buNone/>
            </a:pPr>
            <a:endParaRPr lang="en-US" altLang="zh-CN" sz="2000" dirty="0">
              <a:solidFill>
                <a:srgbClr val="C00000"/>
              </a:solidFill>
              <a:latin typeface="Times New Roman" panose="02020603050405020304" pitchFamily="18" charset="0"/>
              <a:ea typeface="华文行楷" panose="02010800040101010101" pitchFamily="2" charset="-122"/>
              <a:cs typeface="Times New Roman" panose="02020603050405020304" pitchFamily="18" charset="0"/>
            </a:endParaRPr>
          </a:p>
        </p:txBody>
      </p:sp>
      <p:sp>
        <p:nvSpPr>
          <p:cNvPr id="5" name="流程图: 过程 63"/>
          <p:cNvSpPr>
            <a:spLocks noChangeArrowheads="1"/>
          </p:cNvSpPr>
          <p:nvPr/>
        </p:nvSpPr>
        <p:spPr bwMode="auto">
          <a:xfrm>
            <a:off x="314538" y="1288989"/>
            <a:ext cx="8418684" cy="387411"/>
          </a:xfrm>
          <a:prstGeom prst="flowChartProcess">
            <a:avLst/>
          </a:prstGeom>
          <a:solidFill>
            <a:srgbClr val="FFFFFF"/>
          </a:solidFill>
          <a:ln w="12700">
            <a:solidFill>
              <a:srgbClr val="00CC00"/>
            </a:solidFill>
            <a:miter lim="800000"/>
            <a:headEnd/>
            <a:tailEnd/>
          </a:ln>
          <a:effectLst>
            <a:outerShdw dist="38100" dir="2700000" algn="tl" rotWithShape="0">
              <a:srgbClr val="000000">
                <a:alpha val="39998"/>
              </a:srgbClr>
            </a:outerShdw>
          </a:effectLst>
        </p:spPr>
        <p:txBody>
          <a:bodyPr anchor="ctr"/>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algn="l" eaLnBrk="1" hangingPunct="1">
              <a:buNone/>
            </a:pPr>
            <a:r>
              <a:rPr lang="en-US" altLang="zh-CN" sz="2100" b="1" i="1" dirty="0">
                <a:solidFill>
                  <a:srgbClr val="C00000"/>
                </a:solidFill>
                <a:latin typeface="Times New Roman" panose="02020603050405020304" pitchFamily="18" charset="0"/>
              </a:rPr>
              <a:t>2.2 Model and Data Matrix</a:t>
            </a:r>
            <a:endParaRPr lang="en-US" altLang="zh-CN" sz="2100" b="1" i="1" dirty="0">
              <a:solidFill>
                <a:srgbClr val="0000CC"/>
              </a:solidFill>
              <a:latin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452565" y="1879937"/>
            <a:ext cx="8234235" cy="3733800"/>
          </a:xfrm>
          <a:prstGeom prst="rect">
            <a:avLst/>
          </a:prstGeom>
        </p:spPr>
      </p:pic>
      <p:sp>
        <p:nvSpPr>
          <p:cNvPr id="6" name="矩形 5"/>
          <p:cNvSpPr/>
          <p:nvPr/>
        </p:nvSpPr>
        <p:spPr>
          <a:xfrm>
            <a:off x="339937" y="5613737"/>
            <a:ext cx="8393285" cy="1015663"/>
          </a:xfrm>
          <a:prstGeom prst="rect">
            <a:avLst/>
          </a:prstGeom>
        </p:spPr>
        <p:txBody>
          <a:bodyPr wrap="square">
            <a:spAutoFit/>
          </a:bodyPr>
          <a:lstStyle/>
          <a:p>
            <a:r>
              <a:rPr lang="en-US" altLang="zh-CN" sz="2000" b="1" i="1" dirty="0">
                <a:solidFill>
                  <a:srgbClr val="C00000"/>
                </a:solidFill>
                <a:latin typeface="Times New Roman" panose="02020603050405020304" pitchFamily="18" charset="0"/>
                <a:ea typeface="华文行楷" panose="02010800040101010101" pitchFamily="2" charset="-122"/>
                <a:cs typeface="Times New Roman" panose="02020603050405020304" pitchFamily="18" charset="0"/>
              </a:rPr>
              <a:t>Note: </a:t>
            </a:r>
            <a:r>
              <a:rPr lang="en-US" altLang="zh-CN" sz="2000" b="1"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T: Teacher; S: Student;  M: Male; F: Female; N: New Item/Distracter</a:t>
            </a:r>
            <a:br>
              <a:rPr lang="en-US" altLang="zh-CN" sz="2000" b="1"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br>
            <a:r>
              <a:rPr lang="en-US" altLang="zh-CN" sz="2000" b="1" i="1" dirty="0">
                <a:solidFill>
                  <a:srgbClr val="C00000"/>
                </a:solidFill>
                <a:latin typeface="Times New Roman" panose="02020603050405020304" pitchFamily="18" charset="0"/>
                <a:ea typeface="华文行楷" panose="02010800040101010101" pitchFamily="2" charset="-122"/>
                <a:cs typeface="Times New Roman" panose="02020603050405020304" pitchFamily="18" charset="0"/>
              </a:rPr>
              <a:t>Means : </a:t>
            </a:r>
            <a:r>
              <a:rPr lang="en-US" altLang="zh-CN" sz="2000" b="1" i="1"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TMSF</a:t>
            </a:r>
            <a:r>
              <a:rPr lang="en-US" altLang="zh-CN" sz="2000" b="1"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 the statement from the </a:t>
            </a:r>
            <a:r>
              <a:rPr lang="en-US" altLang="zh-CN" sz="2000" b="1"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M</a:t>
            </a:r>
            <a:r>
              <a:rPr lang="en-US" altLang="zh-CN" sz="2000" b="1"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ale </a:t>
            </a:r>
            <a:r>
              <a:rPr lang="en-US" altLang="zh-CN" sz="2000" b="1"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T</a:t>
            </a:r>
            <a:r>
              <a:rPr lang="en-US" altLang="zh-CN" sz="2000" b="1"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eacher was assigned to the wrong speaker as a </a:t>
            </a:r>
            <a:r>
              <a:rPr lang="en-US" altLang="zh-CN" sz="2000" b="1"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F</a:t>
            </a:r>
            <a:r>
              <a:rPr lang="en-US" altLang="zh-CN" sz="2000" b="1"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emale </a:t>
            </a:r>
            <a:r>
              <a:rPr lang="en-US" altLang="zh-CN" sz="2000" b="1"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S</a:t>
            </a:r>
            <a:r>
              <a:rPr lang="en-US" altLang="zh-CN" sz="2000" b="1"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tudent. </a:t>
            </a:r>
            <a:endParaRPr lang="en-US" altLang="zh-CN" sz="2000" b="1" dirty="0">
              <a:solidFill>
                <a:srgbClr val="FF0000"/>
              </a:solidFill>
              <a:latin typeface="Times New Roman" panose="02020603050405020304" pitchFamily="18" charset="0"/>
            </a:endParaRPr>
          </a:p>
        </p:txBody>
      </p:sp>
      <p:grpSp>
        <p:nvGrpSpPr>
          <p:cNvPr id="10" name="组合 9"/>
          <p:cNvGrpSpPr/>
          <p:nvPr/>
        </p:nvGrpSpPr>
        <p:grpSpPr>
          <a:xfrm>
            <a:off x="685800" y="1984176"/>
            <a:ext cx="4267200" cy="1786068"/>
            <a:chOff x="685800" y="1984176"/>
            <a:chExt cx="4267200" cy="1786068"/>
          </a:xfrm>
        </p:grpSpPr>
        <p:sp>
          <p:nvSpPr>
            <p:cNvPr id="7" name="矩形 6"/>
            <p:cNvSpPr/>
            <p:nvPr/>
          </p:nvSpPr>
          <p:spPr>
            <a:xfrm>
              <a:off x="685800" y="1984176"/>
              <a:ext cx="2775041" cy="400110"/>
            </a:xfrm>
            <a:prstGeom prst="rect">
              <a:avLst/>
            </a:prstGeom>
            <a:ln>
              <a:solidFill>
                <a:srgbClr val="FF0000"/>
              </a:solidFill>
            </a:ln>
          </p:spPr>
          <p:txBody>
            <a:bodyPr wrap="square">
              <a:spAutoFit/>
            </a:bodyPr>
            <a:lstStyle/>
            <a:p>
              <a:pPr eaLnBrk="1" hangingPunct="1"/>
              <a:r>
                <a:rPr lang="en-US" altLang="zh-CN" sz="2000" b="1" dirty="0">
                  <a:solidFill>
                    <a:srgbClr val="FF0000"/>
                  </a:solidFill>
                  <a:latin typeface="Times New Roman" panose="02020603050405020304" pitchFamily="18" charset="0"/>
                  <a:cs typeface="Times New Roman" panose="02020603050405020304" pitchFamily="18" charset="0"/>
                </a:rPr>
                <a:t>within-category errors</a:t>
              </a:r>
            </a:p>
          </p:txBody>
        </p:sp>
        <p:sp>
          <p:nvSpPr>
            <p:cNvPr id="2" name="矩形 1"/>
            <p:cNvSpPr/>
            <p:nvPr/>
          </p:nvSpPr>
          <p:spPr bwMode="auto">
            <a:xfrm>
              <a:off x="4176381" y="3380877"/>
              <a:ext cx="776619" cy="389367"/>
            </a:xfrm>
            <a:prstGeom prst="rect">
              <a:avLst/>
            </a:prstGeom>
            <a:noFill/>
            <a:ln w="28575"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t" latinLnBrk="0" hangingPunct="1">
                <a:lnSpc>
                  <a:spcPct val="100000"/>
                </a:lnSpc>
                <a:spcBef>
                  <a:spcPct val="20000"/>
                </a:spcBef>
                <a:spcAft>
                  <a:spcPct val="0"/>
                </a:spcAft>
                <a:buClr>
                  <a:schemeClr val="tx2"/>
                </a:buClr>
                <a:buSzTx/>
                <a:buFont typeface="Wingdings" pitchFamily="2" charset="2"/>
                <a:buChar char="v"/>
                <a:tabLst/>
              </a:pPr>
              <a:endParaRPr kumimoji="0" lang="zh-CN" altLang="en-US" sz="2800" b="0" i="0" u="none" strike="noStrike" cap="none" normalizeH="0" baseline="0">
                <a:ln>
                  <a:noFill/>
                </a:ln>
                <a:solidFill>
                  <a:schemeClr val="tx1"/>
                </a:solidFill>
                <a:effectLst/>
                <a:latin typeface="Arial" charset="0"/>
                <a:ea typeface="楷体_GB2312" pitchFamily="49" charset="-122"/>
              </a:endParaRPr>
            </a:p>
          </p:txBody>
        </p:sp>
        <p:cxnSp>
          <p:nvCxnSpPr>
            <p:cNvPr id="9" name="直接箭头连接符 8"/>
            <p:cNvCxnSpPr>
              <a:stCxn id="7" idx="2"/>
              <a:endCxn id="2" idx="0"/>
            </p:cNvCxnSpPr>
            <p:nvPr/>
          </p:nvCxnSpPr>
          <p:spPr bwMode="auto">
            <a:xfrm>
              <a:off x="2073321" y="2384286"/>
              <a:ext cx="2491370" cy="996591"/>
            </a:xfrm>
            <a:prstGeom prst="straightConnector1">
              <a:avLst/>
            </a:prstGeom>
            <a:gradFill rotWithShape="1">
              <a:gsLst>
                <a:gs pos="0">
                  <a:srgbClr val="C0C0C0"/>
                </a:gs>
                <a:gs pos="100000">
                  <a:srgbClr val="C0C0C0">
                    <a:gamma/>
                    <a:tint val="33725"/>
                    <a:invGamma/>
                  </a:srgbClr>
                </a:gs>
              </a:gsLst>
              <a:lin ang="5400000" scaled="1"/>
            </a:gradFill>
            <a:ln w="28575" cap="flat" cmpd="sng" algn="ctr">
              <a:solidFill>
                <a:srgbClr val="FF0000"/>
              </a:solidFill>
              <a:prstDash val="solid"/>
              <a:round/>
              <a:headEnd type="none" w="med" len="med"/>
              <a:tailEnd type="triangle"/>
            </a:ln>
            <a:effectLst/>
          </p:spPr>
        </p:cxnSp>
      </p:grpSp>
      <p:grpSp>
        <p:nvGrpSpPr>
          <p:cNvPr id="11" name="组合 10"/>
          <p:cNvGrpSpPr/>
          <p:nvPr/>
        </p:nvGrpSpPr>
        <p:grpSpPr>
          <a:xfrm>
            <a:off x="5376219" y="1717290"/>
            <a:ext cx="3310581" cy="2039702"/>
            <a:chOff x="5376219" y="1717290"/>
            <a:chExt cx="3310581" cy="2039702"/>
          </a:xfrm>
        </p:grpSpPr>
        <p:sp>
          <p:nvSpPr>
            <p:cNvPr id="8" name="矩形 7"/>
            <p:cNvSpPr/>
            <p:nvPr/>
          </p:nvSpPr>
          <p:spPr>
            <a:xfrm>
              <a:off x="5643435" y="1717290"/>
              <a:ext cx="3043365" cy="400110"/>
            </a:xfrm>
            <a:prstGeom prst="rect">
              <a:avLst/>
            </a:prstGeom>
            <a:solidFill>
              <a:schemeClr val="bg1"/>
            </a:solidFill>
            <a:ln>
              <a:solidFill>
                <a:srgbClr val="FF66CC"/>
              </a:solidFill>
            </a:ln>
          </p:spPr>
          <p:txBody>
            <a:bodyPr wrap="square">
              <a:spAutoFit/>
            </a:bodyPr>
            <a:lstStyle/>
            <a:p>
              <a:pPr eaLnBrk="1" hangingPunct="1"/>
              <a:r>
                <a:rPr lang="en-US" altLang="zh-CN" sz="2000" b="1" dirty="0">
                  <a:solidFill>
                    <a:srgbClr val="FF0000"/>
                  </a:solidFill>
                  <a:latin typeface="Times New Roman" panose="02020603050405020304" pitchFamily="18" charset="0"/>
                  <a:cs typeface="Times New Roman" panose="02020603050405020304" pitchFamily="18" charset="0"/>
                </a:rPr>
                <a:t>between-categories errors</a:t>
              </a:r>
            </a:p>
          </p:txBody>
        </p:sp>
        <p:cxnSp>
          <p:nvCxnSpPr>
            <p:cNvPr id="15" name="直接箭头连接符 14"/>
            <p:cNvCxnSpPr>
              <a:stCxn id="8" idx="2"/>
              <a:endCxn id="19" idx="0"/>
            </p:cNvCxnSpPr>
            <p:nvPr/>
          </p:nvCxnSpPr>
          <p:spPr bwMode="auto">
            <a:xfrm flipH="1">
              <a:off x="6307610" y="2117400"/>
              <a:ext cx="857508" cy="1243599"/>
            </a:xfrm>
            <a:prstGeom prst="straightConnector1">
              <a:avLst/>
            </a:prstGeom>
            <a:gradFill rotWithShape="1">
              <a:gsLst>
                <a:gs pos="0">
                  <a:srgbClr val="C0C0C0"/>
                </a:gs>
                <a:gs pos="100000">
                  <a:srgbClr val="C0C0C0">
                    <a:gamma/>
                    <a:tint val="33725"/>
                    <a:invGamma/>
                  </a:srgbClr>
                </a:gs>
              </a:gsLst>
              <a:lin ang="5400000" scaled="1"/>
            </a:gradFill>
            <a:ln w="28575" cap="flat" cmpd="sng" algn="ctr">
              <a:solidFill>
                <a:srgbClr val="FF66CC"/>
              </a:solidFill>
              <a:prstDash val="solid"/>
              <a:round/>
              <a:headEnd type="none" w="med" len="med"/>
              <a:tailEnd type="triangle"/>
            </a:ln>
            <a:effectLst/>
          </p:spPr>
        </p:cxnSp>
        <p:sp>
          <p:nvSpPr>
            <p:cNvPr id="19" name="矩形 18"/>
            <p:cNvSpPr/>
            <p:nvPr/>
          </p:nvSpPr>
          <p:spPr bwMode="auto">
            <a:xfrm>
              <a:off x="5376219" y="3360999"/>
              <a:ext cx="1862781" cy="395993"/>
            </a:xfrm>
            <a:prstGeom prst="rect">
              <a:avLst/>
            </a:prstGeom>
            <a:noFill/>
            <a:ln w="28575" cap="flat" cmpd="sng" algn="ctr">
              <a:solidFill>
                <a:srgbClr val="FF66CC"/>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t" latinLnBrk="0" hangingPunct="1">
                <a:lnSpc>
                  <a:spcPct val="100000"/>
                </a:lnSpc>
                <a:spcBef>
                  <a:spcPct val="20000"/>
                </a:spcBef>
                <a:spcAft>
                  <a:spcPct val="0"/>
                </a:spcAft>
                <a:buClr>
                  <a:schemeClr val="tx2"/>
                </a:buClr>
                <a:buSzTx/>
                <a:buFont typeface="Wingdings" pitchFamily="2" charset="2"/>
                <a:buChar char="v"/>
                <a:tabLst/>
              </a:pPr>
              <a:endParaRPr kumimoji="0" lang="zh-CN" altLang="en-US" sz="2800" b="0" i="0" u="none" strike="noStrike" cap="none" normalizeH="0" baseline="0">
                <a:ln>
                  <a:noFill/>
                </a:ln>
                <a:solidFill>
                  <a:schemeClr val="tx1"/>
                </a:solidFill>
                <a:effectLst/>
                <a:latin typeface="Arial" charset="0"/>
                <a:ea typeface="楷体_GB2312" pitchFamily="49" charset="-122"/>
              </a:endParaRPr>
            </a:p>
          </p:txBody>
        </p:sp>
      </p:grpSp>
      <p:grpSp>
        <p:nvGrpSpPr>
          <p:cNvPr id="3" name="组合 2"/>
          <p:cNvGrpSpPr/>
          <p:nvPr/>
        </p:nvGrpSpPr>
        <p:grpSpPr>
          <a:xfrm>
            <a:off x="708991" y="2536686"/>
            <a:ext cx="3253410" cy="1237825"/>
            <a:chOff x="708991" y="2536686"/>
            <a:chExt cx="3253410" cy="1237825"/>
          </a:xfrm>
        </p:grpSpPr>
        <p:sp>
          <p:nvSpPr>
            <p:cNvPr id="21" name="矩形 20"/>
            <p:cNvSpPr/>
            <p:nvPr/>
          </p:nvSpPr>
          <p:spPr>
            <a:xfrm>
              <a:off x="708991" y="2536686"/>
              <a:ext cx="1096323" cy="400110"/>
            </a:xfrm>
            <a:prstGeom prst="rect">
              <a:avLst/>
            </a:prstGeom>
            <a:ln>
              <a:solidFill>
                <a:srgbClr val="00CC00"/>
              </a:solidFill>
            </a:ln>
          </p:spPr>
          <p:txBody>
            <a:bodyPr wrap="square">
              <a:spAutoFit/>
            </a:bodyPr>
            <a:lstStyle/>
            <a:p>
              <a:pPr eaLnBrk="1" hangingPunct="1"/>
              <a:r>
                <a:rPr lang="en-US" altLang="zh-CN" sz="2000" b="1" dirty="0">
                  <a:solidFill>
                    <a:srgbClr val="00CC00"/>
                  </a:solidFill>
                  <a:latin typeface="Times New Roman" panose="02020603050405020304" pitchFamily="18" charset="0"/>
                  <a:cs typeface="Times New Roman" panose="02020603050405020304" pitchFamily="18" charset="0"/>
                </a:rPr>
                <a:t>correct</a:t>
              </a:r>
            </a:p>
          </p:txBody>
        </p:sp>
        <p:cxnSp>
          <p:nvCxnSpPr>
            <p:cNvPr id="22" name="直接箭头连接符 21"/>
            <p:cNvCxnSpPr>
              <a:stCxn id="21" idx="3"/>
              <a:endCxn id="23" idx="0"/>
            </p:cNvCxnSpPr>
            <p:nvPr/>
          </p:nvCxnSpPr>
          <p:spPr bwMode="auto">
            <a:xfrm>
              <a:off x="1805314" y="2736741"/>
              <a:ext cx="1718214" cy="641777"/>
            </a:xfrm>
            <a:prstGeom prst="straightConnector1">
              <a:avLst/>
            </a:prstGeom>
            <a:gradFill rotWithShape="1">
              <a:gsLst>
                <a:gs pos="0">
                  <a:srgbClr val="C0C0C0"/>
                </a:gs>
                <a:gs pos="100000">
                  <a:srgbClr val="C0C0C0">
                    <a:gamma/>
                    <a:tint val="33725"/>
                    <a:invGamma/>
                  </a:srgbClr>
                </a:gs>
              </a:gsLst>
              <a:lin ang="5400000" scaled="1"/>
            </a:gradFill>
            <a:ln w="28575" cap="flat" cmpd="sng" algn="ctr">
              <a:solidFill>
                <a:srgbClr val="00CC00"/>
              </a:solidFill>
              <a:prstDash val="solid"/>
              <a:round/>
              <a:headEnd type="none" w="med" len="med"/>
              <a:tailEnd type="triangle"/>
            </a:ln>
            <a:effectLst/>
          </p:spPr>
        </p:cxnSp>
        <p:sp>
          <p:nvSpPr>
            <p:cNvPr id="23" name="矩形 22"/>
            <p:cNvSpPr/>
            <p:nvPr/>
          </p:nvSpPr>
          <p:spPr bwMode="auto">
            <a:xfrm>
              <a:off x="3084655" y="3378518"/>
              <a:ext cx="877746" cy="395993"/>
            </a:xfrm>
            <a:prstGeom prst="rect">
              <a:avLst/>
            </a:prstGeom>
            <a:noFill/>
            <a:ln w="28575" cap="flat" cmpd="sng" algn="ctr">
              <a:solidFill>
                <a:srgbClr val="00CC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t" latinLnBrk="0" hangingPunct="1">
                <a:lnSpc>
                  <a:spcPct val="100000"/>
                </a:lnSpc>
                <a:spcBef>
                  <a:spcPct val="20000"/>
                </a:spcBef>
                <a:spcAft>
                  <a:spcPct val="0"/>
                </a:spcAft>
                <a:buClr>
                  <a:schemeClr val="tx2"/>
                </a:buClr>
                <a:buSzTx/>
                <a:buFont typeface="Wingdings" pitchFamily="2" charset="2"/>
                <a:buChar char="v"/>
                <a:tabLst/>
              </a:pPr>
              <a:endParaRPr kumimoji="0" lang="zh-CN" altLang="en-US" sz="2800" b="0" i="0" u="none" strike="noStrike" cap="none" normalizeH="0" baseline="0">
                <a:ln>
                  <a:noFill/>
                </a:ln>
                <a:solidFill>
                  <a:schemeClr val="tx1"/>
                </a:solidFill>
                <a:effectLst/>
                <a:latin typeface="Arial" charset="0"/>
                <a:ea typeface="楷体_GB2312" pitchFamily="49" charset="-122"/>
              </a:endParaRPr>
            </a:p>
          </p:txBody>
        </p:sp>
      </p:grpSp>
    </p:spTree>
    <p:extLst>
      <p:ext uri="{BB962C8B-B14F-4D97-AF65-F5344CB8AC3E}">
        <p14:creationId xmlns:p14="http://schemas.microsoft.com/office/powerpoint/2010/main" val="38861425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21213" y="595163"/>
            <a:ext cx="6510337" cy="663575"/>
          </a:xfrm>
        </p:spPr>
        <p:txBody>
          <a:bodyPr/>
          <a:lstStyle/>
          <a:p>
            <a:pPr algn="l" eaLnBrk="1" hangingPunct="1"/>
            <a:r>
              <a:rPr lang="en-US" altLang="zh-CN" sz="2400" dirty="0">
                <a:ea typeface="楷体_GB2312" pitchFamily="49" charset="-122"/>
              </a:rPr>
              <a:t>2. Model, method and result</a:t>
            </a:r>
            <a:endParaRPr lang="zh-CN" altLang="en-US" sz="2400" dirty="0">
              <a:ea typeface="楷体_GB2312" pitchFamily="49" charset="-122"/>
            </a:endParaRPr>
          </a:p>
        </p:txBody>
      </p:sp>
      <p:sp>
        <p:nvSpPr>
          <p:cNvPr id="18" name="流程图: 过程 63">
            <a:extLst>
              <a:ext uri="{FF2B5EF4-FFF2-40B4-BE49-F238E27FC236}">
                <a16:creationId xmlns:a16="http://schemas.microsoft.com/office/drawing/2014/main" id="{3C366645-EEB5-44C3-85C2-0FE326B58507}"/>
              </a:ext>
            </a:extLst>
          </p:cNvPr>
          <p:cNvSpPr>
            <a:spLocks noChangeArrowheads="1"/>
          </p:cNvSpPr>
          <p:nvPr/>
        </p:nvSpPr>
        <p:spPr bwMode="auto">
          <a:xfrm>
            <a:off x="314538" y="1828800"/>
            <a:ext cx="8426359" cy="4953000"/>
          </a:xfrm>
          <a:prstGeom prst="flowChartProcess">
            <a:avLst/>
          </a:prstGeom>
          <a:solidFill>
            <a:srgbClr val="FFFFFF"/>
          </a:solidFill>
          <a:ln w="12700">
            <a:solidFill>
              <a:srgbClr val="FFC000"/>
            </a:solidFill>
            <a:miter lim="800000"/>
            <a:headEnd/>
            <a:tailEnd/>
          </a:ln>
          <a:effectLst>
            <a:outerShdw dist="38100" dir="2700000" algn="tl" rotWithShape="0">
              <a:srgbClr val="000000">
                <a:alpha val="39998"/>
              </a:srgbClr>
            </a:outerShdw>
          </a:effectLst>
        </p:spPr>
        <p:txBody>
          <a:bodyPr anchor="ctr"/>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marL="0" indent="0" algn="l">
              <a:buNone/>
            </a:pPr>
            <a:endParaRPr lang="en-US" altLang="zh-CN" sz="2000" dirty="0">
              <a:solidFill>
                <a:srgbClr val="C00000"/>
              </a:solidFill>
              <a:latin typeface="Times New Roman" panose="02020603050405020304" pitchFamily="18" charset="0"/>
              <a:ea typeface="华文行楷" panose="02010800040101010101" pitchFamily="2" charset="-122"/>
              <a:cs typeface="Times New Roman" panose="02020603050405020304" pitchFamily="18" charset="0"/>
            </a:endParaRPr>
          </a:p>
        </p:txBody>
      </p:sp>
      <p:sp>
        <p:nvSpPr>
          <p:cNvPr id="5" name="流程图: 过程 63"/>
          <p:cNvSpPr>
            <a:spLocks noChangeArrowheads="1"/>
          </p:cNvSpPr>
          <p:nvPr/>
        </p:nvSpPr>
        <p:spPr bwMode="auto">
          <a:xfrm>
            <a:off x="314538" y="1288989"/>
            <a:ext cx="8418684" cy="387411"/>
          </a:xfrm>
          <a:prstGeom prst="flowChartProcess">
            <a:avLst/>
          </a:prstGeom>
          <a:solidFill>
            <a:srgbClr val="FFFFFF"/>
          </a:solidFill>
          <a:ln w="12700">
            <a:solidFill>
              <a:srgbClr val="00CC00"/>
            </a:solidFill>
            <a:miter lim="800000"/>
            <a:headEnd/>
            <a:tailEnd/>
          </a:ln>
          <a:effectLst>
            <a:outerShdw dist="38100" dir="2700000" algn="tl" rotWithShape="0">
              <a:srgbClr val="000000">
                <a:alpha val="39998"/>
              </a:srgbClr>
            </a:outerShdw>
          </a:effectLst>
        </p:spPr>
        <p:txBody>
          <a:bodyPr anchor="ctr"/>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algn="l" eaLnBrk="1" hangingPunct="1">
              <a:buNone/>
            </a:pPr>
            <a:r>
              <a:rPr lang="en-US" altLang="zh-CN" sz="2100" b="1" i="1" dirty="0">
                <a:solidFill>
                  <a:srgbClr val="C00000"/>
                </a:solidFill>
                <a:latin typeface="Times New Roman" panose="02020603050405020304" pitchFamily="18" charset="0"/>
              </a:rPr>
              <a:t>2.2 Model and Data Matrix</a:t>
            </a:r>
            <a:endParaRPr lang="en-US" altLang="zh-CN" sz="2100" b="1" i="1" dirty="0">
              <a:solidFill>
                <a:srgbClr val="0000CC"/>
              </a:solidFill>
              <a:latin typeface="Times New Roman" panose="02020603050405020304" pitchFamily="18" charset="0"/>
            </a:endParaRPr>
          </a:p>
        </p:txBody>
      </p:sp>
      <p:sp>
        <p:nvSpPr>
          <p:cNvPr id="6" name="矩形 5"/>
          <p:cNvSpPr/>
          <p:nvPr/>
        </p:nvSpPr>
        <p:spPr>
          <a:xfrm>
            <a:off x="339937" y="5613737"/>
            <a:ext cx="8393285" cy="1015663"/>
          </a:xfrm>
          <a:prstGeom prst="rect">
            <a:avLst/>
          </a:prstGeom>
        </p:spPr>
        <p:txBody>
          <a:bodyPr wrap="square">
            <a:spAutoFit/>
          </a:bodyPr>
          <a:lstStyle/>
          <a:p>
            <a:r>
              <a:rPr lang="en-US" altLang="zh-CN" sz="2000" b="1" i="1" dirty="0">
                <a:solidFill>
                  <a:srgbClr val="C00000"/>
                </a:solidFill>
                <a:latin typeface="Times New Roman" panose="02020603050405020304" pitchFamily="18" charset="0"/>
                <a:ea typeface="华文行楷" panose="02010800040101010101" pitchFamily="2" charset="-122"/>
                <a:cs typeface="Times New Roman" panose="02020603050405020304" pitchFamily="18" charset="0"/>
              </a:rPr>
              <a:t>Note: </a:t>
            </a:r>
            <a:r>
              <a:rPr lang="en-US" altLang="zh-CN" sz="2000" b="1"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T: Teacher; S: Student;  M: Male; F: Female; N: New Item/Distracter</a:t>
            </a:r>
            <a:br>
              <a:rPr lang="en-US" altLang="zh-CN" sz="2000" b="1"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br>
            <a:r>
              <a:rPr lang="en-US" altLang="zh-CN" sz="2000" b="1" i="1"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Means : </a:t>
            </a:r>
            <a:r>
              <a:rPr lang="en-US" altLang="zh-CN" sz="2000" b="1"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TMSF: the statement from the male teacher was assigned to the wrong speaker as a female student. </a:t>
            </a:r>
            <a:r>
              <a:rPr lang="en-US" altLang="zh-CN" sz="2000" b="1"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a:t>
            </a:r>
            <a:endParaRPr lang="en-US" altLang="zh-CN" sz="2000" b="1" dirty="0">
              <a:solidFill>
                <a:srgbClr val="FF0000"/>
              </a:solidFill>
              <a:latin typeface="Times New Roman" panose="02020603050405020304" pitchFamily="18" charset="0"/>
            </a:endParaRPr>
          </a:p>
        </p:txBody>
      </p:sp>
      <p:pic>
        <p:nvPicPr>
          <p:cNvPr id="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828800"/>
            <a:ext cx="900464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193311" y="5987774"/>
            <a:ext cx="8539911" cy="400110"/>
          </a:xfrm>
          <a:prstGeom prst="rect">
            <a:avLst/>
          </a:prstGeom>
          <a:solidFill>
            <a:schemeClr val="bg1"/>
          </a:solidFill>
        </p:spPr>
        <p:txBody>
          <a:bodyPr wrap="square">
            <a:spAutoFit/>
          </a:bodyPr>
          <a:lstStyle/>
          <a:p>
            <a:r>
              <a:rPr lang="en-US" altLang="zh-CN" sz="2000" b="1" i="1" dirty="0" err="1">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Pr</a:t>
            </a:r>
            <a:r>
              <a:rPr lang="en-US" altLang="zh-CN" sz="2000" b="1" i="1"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{TMTM} = </a:t>
            </a:r>
          </a:p>
        </p:txBody>
      </p:sp>
      <p:sp>
        <p:nvSpPr>
          <p:cNvPr id="2" name="矩形 1"/>
          <p:cNvSpPr/>
          <p:nvPr/>
        </p:nvSpPr>
        <p:spPr bwMode="auto">
          <a:xfrm>
            <a:off x="8077200" y="2093844"/>
            <a:ext cx="1003645" cy="268356"/>
          </a:xfrm>
          <a:prstGeom prst="rect">
            <a:avLst/>
          </a:prstGeom>
          <a:noFill/>
          <a:ln w="28575" cap="flat" cmpd="sng" algn="ctr">
            <a:solidFill>
              <a:srgbClr val="FF0000"/>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t" latinLnBrk="0" hangingPunct="1">
              <a:lnSpc>
                <a:spcPct val="100000"/>
              </a:lnSpc>
              <a:spcBef>
                <a:spcPct val="20000"/>
              </a:spcBef>
              <a:spcAft>
                <a:spcPct val="0"/>
              </a:spcAft>
              <a:buClr>
                <a:schemeClr val="tx2"/>
              </a:buClr>
              <a:buSzTx/>
              <a:buFont typeface="Wingdings" pitchFamily="2" charset="2"/>
              <a:buChar char="v"/>
              <a:tabLst/>
            </a:pPr>
            <a:endParaRPr kumimoji="0" lang="zh-CN" altLang="en-US" sz="2800" b="0" i="0" u="none" strike="noStrike" cap="none" normalizeH="0" baseline="0">
              <a:ln>
                <a:noFill/>
              </a:ln>
              <a:solidFill>
                <a:schemeClr val="tx1"/>
              </a:solidFill>
              <a:effectLst/>
              <a:latin typeface="Arial" charset="0"/>
              <a:ea typeface="楷体_GB2312" pitchFamily="49" charset="-122"/>
            </a:endParaRPr>
          </a:p>
        </p:txBody>
      </p:sp>
      <p:sp>
        <p:nvSpPr>
          <p:cNvPr id="9" name="矩形 8"/>
          <p:cNvSpPr/>
          <p:nvPr/>
        </p:nvSpPr>
        <p:spPr bwMode="auto">
          <a:xfrm>
            <a:off x="1676400" y="6042164"/>
            <a:ext cx="1066800" cy="308940"/>
          </a:xfrm>
          <a:prstGeom prst="rect">
            <a:avLst/>
          </a:prstGeom>
          <a:noFill/>
          <a:ln w="28575" cap="flat" cmpd="sng" algn="ctr">
            <a:solidFill>
              <a:srgbClr val="FF0000"/>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t" latinLnBrk="0" hangingPunct="1">
              <a:lnSpc>
                <a:spcPct val="100000"/>
              </a:lnSpc>
              <a:spcBef>
                <a:spcPct val="20000"/>
              </a:spcBef>
              <a:spcAft>
                <a:spcPct val="0"/>
              </a:spcAft>
              <a:buClr>
                <a:schemeClr val="tx2"/>
              </a:buClr>
              <a:buSzTx/>
              <a:buFont typeface="Wingdings" pitchFamily="2" charset="2"/>
              <a:buChar char="v"/>
              <a:tabLst/>
            </a:pPr>
            <a:endParaRPr kumimoji="0" lang="zh-CN" altLang="en-US" sz="2800" b="0" i="0" u="none" strike="noStrike" cap="none" normalizeH="0" baseline="0">
              <a:ln>
                <a:noFill/>
              </a:ln>
              <a:solidFill>
                <a:schemeClr val="tx1"/>
              </a:solidFill>
              <a:effectLst/>
              <a:latin typeface="Arial" charset="0"/>
              <a:ea typeface="楷体_GB2312" pitchFamily="49" charset="-122"/>
            </a:endParaRPr>
          </a:p>
        </p:txBody>
      </p:sp>
      <p:sp>
        <p:nvSpPr>
          <p:cNvPr id="10" name="矩形 9"/>
          <p:cNvSpPr/>
          <p:nvPr/>
        </p:nvSpPr>
        <p:spPr bwMode="auto">
          <a:xfrm>
            <a:off x="8077199" y="2465733"/>
            <a:ext cx="1003645" cy="230256"/>
          </a:xfrm>
          <a:prstGeom prst="rect">
            <a:avLst/>
          </a:prstGeom>
          <a:noFill/>
          <a:ln w="28575" cap="flat" cmpd="sng" algn="ctr">
            <a:solidFill>
              <a:srgbClr val="00B050"/>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t" latinLnBrk="0" hangingPunct="1">
              <a:lnSpc>
                <a:spcPct val="100000"/>
              </a:lnSpc>
              <a:spcBef>
                <a:spcPct val="20000"/>
              </a:spcBef>
              <a:spcAft>
                <a:spcPct val="0"/>
              </a:spcAft>
              <a:buClr>
                <a:schemeClr val="tx2"/>
              </a:buClr>
              <a:buSzTx/>
              <a:buFont typeface="Wingdings" pitchFamily="2" charset="2"/>
              <a:buChar char="v"/>
              <a:tabLst/>
            </a:pPr>
            <a:endParaRPr kumimoji="0" lang="zh-CN" altLang="en-US" sz="2800" b="0" i="0" u="none" strike="noStrike" cap="none" normalizeH="0" baseline="0">
              <a:ln>
                <a:noFill/>
              </a:ln>
              <a:solidFill>
                <a:schemeClr val="tx1"/>
              </a:solidFill>
              <a:effectLst/>
              <a:latin typeface="Arial" charset="0"/>
              <a:ea typeface="楷体_GB2312" pitchFamily="49" charset="-122"/>
            </a:endParaRPr>
          </a:p>
        </p:txBody>
      </p:sp>
      <p:sp>
        <p:nvSpPr>
          <p:cNvPr id="11" name="矩形 10"/>
          <p:cNvSpPr/>
          <p:nvPr/>
        </p:nvSpPr>
        <p:spPr bwMode="auto">
          <a:xfrm>
            <a:off x="2883897" y="6042164"/>
            <a:ext cx="2602503" cy="305628"/>
          </a:xfrm>
          <a:prstGeom prst="rect">
            <a:avLst/>
          </a:prstGeom>
          <a:noFill/>
          <a:ln w="28575" cap="flat" cmpd="sng" algn="ctr">
            <a:solidFill>
              <a:srgbClr val="00B050"/>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t" latinLnBrk="0" hangingPunct="1">
              <a:lnSpc>
                <a:spcPct val="100000"/>
              </a:lnSpc>
              <a:spcBef>
                <a:spcPct val="20000"/>
              </a:spcBef>
              <a:spcAft>
                <a:spcPct val="0"/>
              </a:spcAft>
              <a:buClr>
                <a:schemeClr val="tx2"/>
              </a:buClr>
              <a:buSzTx/>
              <a:buFont typeface="Wingdings" pitchFamily="2" charset="2"/>
              <a:buChar char="v"/>
              <a:tabLst/>
            </a:pPr>
            <a:endParaRPr kumimoji="0" lang="zh-CN" altLang="en-US" sz="2800" b="0" i="0" u="none" strike="noStrike" cap="none" normalizeH="0" baseline="0">
              <a:ln>
                <a:noFill/>
              </a:ln>
              <a:solidFill>
                <a:schemeClr val="tx1"/>
              </a:solidFill>
              <a:effectLst/>
              <a:latin typeface="Arial" charset="0"/>
              <a:ea typeface="楷体_GB2312" pitchFamily="49" charset="-122"/>
            </a:endParaRPr>
          </a:p>
        </p:txBody>
      </p:sp>
      <p:sp>
        <p:nvSpPr>
          <p:cNvPr id="12" name="矩形 11"/>
          <p:cNvSpPr/>
          <p:nvPr/>
        </p:nvSpPr>
        <p:spPr bwMode="auto">
          <a:xfrm>
            <a:off x="8077198" y="3188866"/>
            <a:ext cx="1003645" cy="230256"/>
          </a:xfrm>
          <a:prstGeom prst="rect">
            <a:avLst/>
          </a:prstGeom>
          <a:noFill/>
          <a:ln w="28575" cap="flat" cmpd="sng" algn="ctr">
            <a:solidFill>
              <a:srgbClr val="FF66CC"/>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t" latinLnBrk="0" hangingPunct="1">
              <a:lnSpc>
                <a:spcPct val="100000"/>
              </a:lnSpc>
              <a:spcBef>
                <a:spcPct val="20000"/>
              </a:spcBef>
              <a:spcAft>
                <a:spcPct val="0"/>
              </a:spcAft>
              <a:buClr>
                <a:schemeClr val="tx2"/>
              </a:buClr>
              <a:buSzTx/>
              <a:buFont typeface="Wingdings" pitchFamily="2" charset="2"/>
              <a:buChar char="v"/>
              <a:tabLst/>
            </a:pPr>
            <a:endParaRPr kumimoji="0" lang="zh-CN" altLang="en-US" sz="2800" b="0" i="0" u="none" strike="noStrike" cap="none" normalizeH="0" baseline="0">
              <a:ln>
                <a:noFill/>
              </a:ln>
              <a:solidFill>
                <a:schemeClr val="tx1"/>
              </a:solidFill>
              <a:effectLst/>
              <a:latin typeface="Arial" charset="0"/>
              <a:ea typeface="楷体_GB2312" pitchFamily="49" charset="-122"/>
            </a:endParaRPr>
          </a:p>
        </p:txBody>
      </p:sp>
      <p:sp>
        <p:nvSpPr>
          <p:cNvPr id="13" name="矩形 12"/>
          <p:cNvSpPr/>
          <p:nvPr/>
        </p:nvSpPr>
        <p:spPr bwMode="auto">
          <a:xfrm>
            <a:off x="1600200" y="6401522"/>
            <a:ext cx="3284275" cy="294138"/>
          </a:xfrm>
          <a:prstGeom prst="rect">
            <a:avLst/>
          </a:prstGeom>
          <a:noFill/>
          <a:ln w="28575" cap="flat" cmpd="sng" algn="ctr">
            <a:solidFill>
              <a:srgbClr val="FF66CC"/>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t" latinLnBrk="0" hangingPunct="1">
              <a:lnSpc>
                <a:spcPct val="100000"/>
              </a:lnSpc>
              <a:spcBef>
                <a:spcPct val="20000"/>
              </a:spcBef>
              <a:spcAft>
                <a:spcPct val="0"/>
              </a:spcAft>
              <a:buClr>
                <a:schemeClr val="tx2"/>
              </a:buClr>
              <a:buSzTx/>
              <a:buFont typeface="Wingdings" pitchFamily="2" charset="2"/>
              <a:buChar char="v"/>
              <a:tabLst/>
            </a:pPr>
            <a:endParaRPr kumimoji="0" lang="zh-CN" altLang="en-US" sz="2800" b="0" i="0" u="none" strike="noStrike" cap="none" normalizeH="0" baseline="0">
              <a:ln>
                <a:noFill/>
              </a:ln>
              <a:solidFill>
                <a:schemeClr val="tx1"/>
              </a:solidFill>
              <a:effectLst/>
              <a:latin typeface="Arial" charset="0"/>
              <a:ea typeface="楷体_GB2312" pitchFamily="49" charset="-122"/>
            </a:endParaRPr>
          </a:p>
        </p:txBody>
      </p:sp>
      <p:sp>
        <p:nvSpPr>
          <p:cNvPr id="14" name="矩形 13"/>
          <p:cNvSpPr/>
          <p:nvPr/>
        </p:nvSpPr>
        <p:spPr bwMode="auto">
          <a:xfrm>
            <a:off x="8077197" y="4645808"/>
            <a:ext cx="1003645" cy="230256"/>
          </a:xfrm>
          <a:prstGeom prst="rect">
            <a:avLst/>
          </a:prstGeom>
          <a:noFill/>
          <a:ln w="28575" cap="flat" cmpd="sng" algn="ctr">
            <a:solidFill>
              <a:srgbClr val="FFC000"/>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t" latinLnBrk="0" hangingPunct="1">
              <a:lnSpc>
                <a:spcPct val="100000"/>
              </a:lnSpc>
              <a:spcBef>
                <a:spcPct val="20000"/>
              </a:spcBef>
              <a:spcAft>
                <a:spcPct val="0"/>
              </a:spcAft>
              <a:buClr>
                <a:schemeClr val="tx2"/>
              </a:buClr>
              <a:buSzTx/>
              <a:buFont typeface="Wingdings" pitchFamily="2" charset="2"/>
              <a:buChar char="v"/>
              <a:tabLst/>
            </a:pPr>
            <a:endParaRPr kumimoji="0" lang="zh-CN" altLang="en-US" sz="2800" b="0" i="0" u="none" strike="noStrike" cap="none" normalizeH="0" baseline="0">
              <a:ln>
                <a:noFill/>
              </a:ln>
              <a:solidFill>
                <a:schemeClr val="tx1"/>
              </a:solidFill>
              <a:effectLst/>
              <a:latin typeface="Arial" charset="0"/>
              <a:ea typeface="楷体_GB2312" pitchFamily="49" charset="-122"/>
            </a:endParaRPr>
          </a:p>
        </p:txBody>
      </p:sp>
      <p:sp>
        <p:nvSpPr>
          <p:cNvPr id="16" name="矩形 15"/>
          <p:cNvSpPr/>
          <p:nvPr/>
        </p:nvSpPr>
        <p:spPr bwMode="auto">
          <a:xfrm>
            <a:off x="5105400" y="6376313"/>
            <a:ext cx="2377611" cy="302783"/>
          </a:xfrm>
          <a:prstGeom prst="rect">
            <a:avLst/>
          </a:prstGeom>
          <a:noFill/>
          <a:ln w="28575" cap="flat" cmpd="sng" algn="ctr">
            <a:solidFill>
              <a:srgbClr val="FFC000"/>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t" latinLnBrk="0" hangingPunct="1">
              <a:lnSpc>
                <a:spcPct val="100000"/>
              </a:lnSpc>
              <a:spcBef>
                <a:spcPct val="20000"/>
              </a:spcBef>
              <a:spcAft>
                <a:spcPct val="0"/>
              </a:spcAft>
              <a:buClr>
                <a:schemeClr val="tx2"/>
              </a:buClr>
              <a:buSzTx/>
              <a:buFont typeface="Wingdings" pitchFamily="2" charset="2"/>
              <a:buChar char="v"/>
              <a:tabLst/>
            </a:pPr>
            <a:endParaRPr kumimoji="0" lang="zh-CN" altLang="en-US" sz="2800" b="0" i="0" u="none" strike="noStrike" cap="none" normalizeH="0" baseline="0">
              <a:ln>
                <a:noFill/>
              </a:ln>
              <a:solidFill>
                <a:schemeClr val="tx1"/>
              </a:solidFill>
              <a:effectLst/>
              <a:latin typeface="Arial" charset="0"/>
              <a:ea typeface="楷体_GB2312" pitchFamily="49" charset="-122"/>
            </a:endParaRPr>
          </a:p>
        </p:txBody>
      </p:sp>
      <p:sp>
        <p:nvSpPr>
          <p:cNvPr id="17" name="矩形 16"/>
          <p:cNvSpPr/>
          <p:nvPr/>
        </p:nvSpPr>
        <p:spPr>
          <a:xfrm>
            <a:off x="2894433" y="5973533"/>
            <a:ext cx="3276600" cy="400110"/>
          </a:xfrm>
          <a:prstGeom prst="rect">
            <a:avLst/>
          </a:prstGeom>
          <a:noFill/>
        </p:spPr>
        <p:txBody>
          <a:bodyPr wrap="square">
            <a:spAutoFit/>
          </a:bodyPr>
          <a:lstStyle/>
          <a:p>
            <a:r>
              <a:rPr lang="en-US" altLang="zh-CN" sz="2000" b="1" i="1" dirty="0" err="1">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Dtm</a:t>
            </a:r>
            <a:r>
              <a:rPr lang="en-US" altLang="zh-CN" sz="2000" b="1" i="1"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*(1-ctm)*</a:t>
            </a:r>
            <a:r>
              <a:rPr lang="en-US" altLang="zh-CN" sz="2000" b="1" i="1" dirty="0" err="1">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distm</a:t>
            </a:r>
            <a:r>
              <a:rPr lang="en-US" altLang="zh-CN" sz="2000" b="1" i="1"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*np</a:t>
            </a:r>
          </a:p>
        </p:txBody>
      </p:sp>
      <p:sp>
        <p:nvSpPr>
          <p:cNvPr id="19" name="矩形 18"/>
          <p:cNvSpPr/>
          <p:nvPr/>
        </p:nvSpPr>
        <p:spPr>
          <a:xfrm>
            <a:off x="1577013" y="6328335"/>
            <a:ext cx="3672059" cy="400110"/>
          </a:xfrm>
          <a:prstGeom prst="rect">
            <a:avLst/>
          </a:prstGeom>
          <a:noFill/>
        </p:spPr>
        <p:txBody>
          <a:bodyPr wrap="square">
            <a:spAutoFit/>
          </a:bodyPr>
          <a:lstStyle/>
          <a:p>
            <a:r>
              <a:rPr lang="en-US" altLang="zh-CN" sz="2000" b="1" i="1"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a:t>
            </a:r>
            <a:r>
              <a:rPr lang="en-US" altLang="zh-CN" sz="2000" b="1" i="1" dirty="0" err="1">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Dtm</a:t>
            </a:r>
            <a:r>
              <a:rPr lang="en-US" altLang="zh-CN" sz="2000" b="1" i="1"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*(1-ctm)*(1-distm)*a*np</a:t>
            </a:r>
          </a:p>
        </p:txBody>
      </p:sp>
      <p:sp>
        <p:nvSpPr>
          <p:cNvPr id="20" name="矩形 19"/>
          <p:cNvSpPr/>
          <p:nvPr/>
        </p:nvSpPr>
        <p:spPr>
          <a:xfrm>
            <a:off x="4854561" y="6308587"/>
            <a:ext cx="2605259" cy="400110"/>
          </a:xfrm>
          <a:prstGeom prst="rect">
            <a:avLst/>
          </a:prstGeom>
          <a:noFill/>
        </p:spPr>
        <p:txBody>
          <a:bodyPr wrap="square">
            <a:spAutoFit/>
          </a:bodyPr>
          <a:lstStyle/>
          <a:p>
            <a:r>
              <a:rPr lang="en-US" altLang="zh-CN" sz="2000" b="1" i="1"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 (1-Dtm)*</a:t>
            </a:r>
            <a:r>
              <a:rPr lang="en-US" altLang="zh-CN" sz="2000" b="1" i="1" dirty="0" err="1">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bto</a:t>
            </a:r>
            <a:r>
              <a:rPr lang="en-US" altLang="zh-CN" sz="2000" b="1" i="1"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a:t>
            </a:r>
            <a:r>
              <a:rPr lang="en-US" altLang="zh-CN" sz="2000" b="1" i="1" dirty="0" err="1">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gtt</a:t>
            </a:r>
            <a:r>
              <a:rPr lang="en-US" altLang="zh-CN" sz="2000" b="1" i="1"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*np</a:t>
            </a:r>
          </a:p>
        </p:txBody>
      </p:sp>
      <p:sp>
        <p:nvSpPr>
          <p:cNvPr id="21" name="矩形 20"/>
          <p:cNvSpPr/>
          <p:nvPr/>
        </p:nvSpPr>
        <p:spPr>
          <a:xfrm>
            <a:off x="1642094" y="5976203"/>
            <a:ext cx="1600243" cy="400110"/>
          </a:xfrm>
          <a:prstGeom prst="rect">
            <a:avLst/>
          </a:prstGeom>
          <a:noFill/>
        </p:spPr>
        <p:txBody>
          <a:bodyPr wrap="square">
            <a:spAutoFit/>
          </a:bodyPr>
          <a:lstStyle/>
          <a:p>
            <a:r>
              <a:rPr lang="en-US" altLang="zh-CN" sz="2000" b="1" i="1" dirty="0" err="1">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Dtm</a:t>
            </a:r>
            <a:r>
              <a:rPr lang="en-US" altLang="zh-CN" sz="2000" b="1" i="1"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a:t>
            </a:r>
            <a:r>
              <a:rPr lang="en-US" altLang="zh-CN" sz="2000" b="1" i="1" dirty="0" err="1">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ctm</a:t>
            </a:r>
            <a:r>
              <a:rPr lang="en-US" altLang="zh-CN" sz="2000" b="1" i="1"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 + </a:t>
            </a:r>
          </a:p>
        </p:txBody>
      </p:sp>
    </p:spTree>
    <p:extLst>
      <p:ext uri="{BB962C8B-B14F-4D97-AF65-F5344CB8AC3E}">
        <p14:creationId xmlns:p14="http://schemas.microsoft.com/office/powerpoint/2010/main" val="18631049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P spid="12" grpId="0" animBg="1"/>
      <p:bldP spid="13" grpId="0" animBg="1"/>
      <p:bldP spid="14" grpId="0" animBg="1"/>
      <p:bldP spid="16" grpId="0" animBg="1"/>
      <p:bldP spid="17" grpId="0"/>
      <p:bldP spid="19" grpId="0"/>
      <p:bldP spid="20"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8200" y="533400"/>
            <a:ext cx="6510337" cy="663575"/>
          </a:xfrm>
        </p:spPr>
        <p:txBody>
          <a:bodyPr/>
          <a:lstStyle/>
          <a:p>
            <a:pPr eaLnBrk="1" hangingPunct="1"/>
            <a:r>
              <a:rPr lang="en-US" altLang="zh-CN" dirty="0">
                <a:ea typeface="楷体_GB2312" pitchFamily="49" charset="-122"/>
              </a:rPr>
              <a:t>Content</a:t>
            </a:r>
            <a:endParaRPr lang="zh-CN" altLang="en-US" dirty="0">
              <a:ea typeface="楷体_GB2312" pitchFamily="49" charset="-122"/>
            </a:endParaRPr>
          </a:p>
        </p:txBody>
      </p:sp>
      <p:sp>
        <p:nvSpPr>
          <p:cNvPr id="18" name="流程图: 过程 63">
            <a:extLst>
              <a:ext uri="{FF2B5EF4-FFF2-40B4-BE49-F238E27FC236}">
                <a16:creationId xmlns:a16="http://schemas.microsoft.com/office/drawing/2014/main" id="{3C366645-EEB5-44C3-85C2-0FE326B58507}"/>
              </a:ext>
            </a:extLst>
          </p:cNvPr>
          <p:cNvSpPr>
            <a:spLocks noChangeArrowheads="1"/>
          </p:cNvSpPr>
          <p:nvPr/>
        </p:nvSpPr>
        <p:spPr bwMode="auto">
          <a:xfrm>
            <a:off x="473868" y="1295400"/>
            <a:ext cx="8136732" cy="4648200"/>
          </a:xfrm>
          <a:prstGeom prst="flowChartProcess">
            <a:avLst/>
          </a:prstGeom>
          <a:solidFill>
            <a:srgbClr val="FFFFFF"/>
          </a:solidFill>
          <a:ln w="12700">
            <a:solidFill>
              <a:srgbClr val="FFC000"/>
            </a:solidFill>
            <a:miter lim="800000"/>
            <a:headEnd/>
            <a:tailEnd/>
          </a:ln>
          <a:effectLst>
            <a:outerShdw dist="38100" dir="2700000" algn="tl" rotWithShape="0">
              <a:srgbClr val="000000">
                <a:alpha val="39998"/>
              </a:srgbClr>
            </a:outerShdw>
          </a:effectLst>
        </p:spPr>
        <p:txBody>
          <a:bodyPr anchor="t" anchorCtr="0"/>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marL="2416175" indent="-260350" algn="l" eaLnBrk="1" hangingPunct="1">
              <a:buAutoNum type="arabicPeriod"/>
            </a:pPr>
            <a:endParaRPr lang="en-US" altLang="zh-CN" sz="3200" b="1" dirty="0">
              <a:solidFill>
                <a:srgbClr val="7030A0"/>
              </a:solidFill>
              <a:latin typeface="Times New Roman" panose="02020603050405020304" pitchFamily="18" charset="0"/>
            </a:endParaRPr>
          </a:p>
          <a:p>
            <a:pPr marL="2416175" indent="-260350" algn="l" eaLnBrk="1" hangingPunct="1">
              <a:buAutoNum type="arabicPeriod"/>
            </a:pPr>
            <a:endParaRPr lang="en-US" altLang="zh-CN" sz="3200" b="1" dirty="0">
              <a:solidFill>
                <a:srgbClr val="7030A0"/>
              </a:solidFill>
              <a:latin typeface="Times New Roman" panose="02020603050405020304" pitchFamily="18" charset="0"/>
            </a:endParaRPr>
          </a:p>
          <a:p>
            <a:pPr marL="2416175" indent="-260350" algn="l" eaLnBrk="1" hangingPunct="1">
              <a:buAutoNum type="arabicPeriod"/>
            </a:pPr>
            <a:r>
              <a:rPr lang="en-US" altLang="zh-CN" sz="3200" b="1" dirty="0">
                <a:solidFill>
                  <a:schemeClr val="tx2"/>
                </a:solidFill>
                <a:latin typeface="Times New Roman" panose="02020603050405020304" pitchFamily="18" charset="0"/>
              </a:rPr>
              <a:t>Introduction</a:t>
            </a:r>
          </a:p>
          <a:p>
            <a:pPr marL="2416175" indent="-260350" algn="l" eaLnBrk="1" hangingPunct="1">
              <a:buAutoNum type="arabicPeriod"/>
            </a:pPr>
            <a:r>
              <a:rPr lang="en-US" altLang="zh-CN" sz="3200" b="1" dirty="0">
                <a:solidFill>
                  <a:schemeClr val="tx2"/>
                </a:solidFill>
                <a:latin typeface="Times New Roman" panose="02020603050405020304" pitchFamily="18" charset="0"/>
              </a:rPr>
              <a:t>Model, method and result</a:t>
            </a:r>
          </a:p>
          <a:p>
            <a:pPr marL="2416175" indent="-260350" algn="l" eaLnBrk="1" hangingPunct="1">
              <a:buAutoNum type="arabicPeriod"/>
            </a:pPr>
            <a:r>
              <a:rPr lang="en-US" altLang="zh-CN" sz="3200" b="1" dirty="0">
                <a:solidFill>
                  <a:schemeClr val="tx2"/>
                </a:solidFill>
                <a:latin typeface="Times New Roman" panose="02020603050405020304" pitchFamily="18" charset="0"/>
              </a:rPr>
              <a:t>Future works</a:t>
            </a:r>
          </a:p>
        </p:txBody>
      </p:sp>
    </p:spTree>
    <p:extLst>
      <p:ext uri="{BB962C8B-B14F-4D97-AF65-F5344CB8AC3E}">
        <p14:creationId xmlns:p14="http://schemas.microsoft.com/office/powerpoint/2010/main" val="125872790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21213" y="595163"/>
            <a:ext cx="6510337" cy="663575"/>
          </a:xfrm>
        </p:spPr>
        <p:txBody>
          <a:bodyPr/>
          <a:lstStyle/>
          <a:p>
            <a:pPr algn="l" eaLnBrk="1" hangingPunct="1"/>
            <a:r>
              <a:rPr lang="en-US" altLang="zh-CN" sz="2400" dirty="0">
                <a:ea typeface="楷体_GB2312" pitchFamily="49" charset="-122"/>
              </a:rPr>
              <a:t>2. Model, method and result</a:t>
            </a:r>
            <a:endParaRPr lang="zh-CN" altLang="en-US" sz="2400" dirty="0">
              <a:ea typeface="楷体_GB2312" pitchFamily="49" charset="-122"/>
            </a:endParaRPr>
          </a:p>
        </p:txBody>
      </p:sp>
      <p:sp>
        <p:nvSpPr>
          <p:cNvPr id="5" name="流程图: 过程 63"/>
          <p:cNvSpPr>
            <a:spLocks noChangeArrowheads="1"/>
          </p:cNvSpPr>
          <p:nvPr/>
        </p:nvSpPr>
        <p:spPr bwMode="auto">
          <a:xfrm>
            <a:off x="314538" y="1288989"/>
            <a:ext cx="8418684" cy="387411"/>
          </a:xfrm>
          <a:prstGeom prst="flowChartProcess">
            <a:avLst/>
          </a:prstGeom>
          <a:solidFill>
            <a:srgbClr val="FFFFFF"/>
          </a:solidFill>
          <a:ln w="12700">
            <a:solidFill>
              <a:srgbClr val="00CC00"/>
            </a:solidFill>
            <a:miter lim="800000"/>
            <a:headEnd/>
            <a:tailEnd/>
          </a:ln>
          <a:effectLst>
            <a:outerShdw dist="38100" dir="2700000" algn="tl" rotWithShape="0">
              <a:srgbClr val="000000">
                <a:alpha val="39998"/>
              </a:srgbClr>
            </a:outerShdw>
          </a:effectLst>
        </p:spPr>
        <p:txBody>
          <a:bodyPr anchor="ctr"/>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algn="l" eaLnBrk="1" hangingPunct="1">
              <a:buNone/>
            </a:pPr>
            <a:r>
              <a:rPr lang="en-US" altLang="zh-CN" sz="2100" b="1" i="1" dirty="0">
                <a:solidFill>
                  <a:srgbClr val="C00000"/>
                </a:solidFill>
                <a:latin typeface="Times New Roman" panose="02020603050405020304" pitchFamily="18" charset="0"/>
              </a:rPr>
              <a:t>2.2 Model and Data Matrix</a:t>
            </a:r>
            <a:endParaRPr lang="en-US" altLang="zh-CN" sz="2100" b="1" i="1" dirty="0">
              <a:solidFill>
                <a:srgbClr val="0000CC"/>
              </a:solidFill>
              <a:latin typeface="Times New Roman" panose="02020603050405020304" pitchFamily="18" charset="0"/>
            </a:endParaRPr>
          </a:p>
        </p:txBody>
      </p:sp>
      <p:sp>
        <p:nvSpPr>
          <p:cNvPr id="9" name="流程图: 过程 63">
            <a:extLst>
              <a:ext uri="{FF2B5EF4-FFF2-40B4-BE49-F238E27FC236}">
                <a16:creationId xmlns:a16="http://schemas.microsoft.com/office/drawing/2014/main" id="{3C366645-EEB5-44C3-85C2-0FE326B58507}"/>
              </a:ext>
            </a:extLst>
          </p:cNvPr>
          <p:cNvSpPr>
            <a:spLocks noChangeArrowheads="1"/>
          </p:cNvSpPr>
          <p:nvPr/>
        </p:nvSpPr>
        <p:spPr bwMode="auto">
          <a:xfrm>
            <a:off x="314538" y="1782851"/>
            <a:ext cx="8426359" cy="4922749"/>
          </a:xfrm>
          <a:prstGeom prst="flowChartProcess">
            <a:avLst/>
          </a:prstGeom>
          <a:solidFill>
            <a:srgbClr val="FFFFFF"/>
          </a:solidFill>
          <a:ln w="12700">
            <a:solidFill>
              <a:srgbClr val="FFC000"/>
            </a:solidFill>
            <a:miter lim="800000"/>
            <a:headEnd/>
            <a:tailEnd/>
          </a:ln>
          <a:effectLst>
            <a:outerShdw dist="38100" dir="2700000" algn="tl" rotWithShape="0">
              <a:srgbClr val="000000">
                <a:alpha val="39998"/>
              </a:srgbClr>
            </a:outerShdw>
          </a:effectLst>
        </p:spPr>
        <p:txBody>
          <a:bodyPr anchor="t" anchorCtr="0"/>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marL="0" indent="0" algn="l" eaLnBrk="1" hangingPunct="1">
              <a:buNone/>
            </a:pPr>
            <a:r>
              <a:rPr lang="en-US" altLang="zh-CN" sz="2000" dirty="0">
                <a:solidFill>
                  <a:srgbClr val="0000CC"/>
                </a:solidFill>
                <a:latin typeface="Times New Roman" panose="02020603050405020304" pitchFamily="18" charset="0"/>
                <a:cs typeface="Times New Roman" panose="02020603050405020304" pitchFamily="18" charset="0"/>
              </a:rPr>
              <a:t>Source: Male Teacher (TM) </a:t>
            </a:r>
            <a:r>
              <a:rPr lang="en-US" altLang="zh-CN" sz="2000" dirty="0">
                <a:solidFill>
                  <a:srgbClr val="FF0000"/>
                </a:solidFill>
                <a:latin typeface="Times New Roman" panose="02020603050405020304" pitchFamily="18" charset="0"/>
                <a:cs typeface="Times New Roman" panose="02020603050405020304" pitchFamily="18" charset="0"/>
              </a:rPr>
              <a:t>5 equations</a:t>
            </a:r>
            <a:endParaRPr lang="en-US" altLang="zh-CN" sz="2000" dirty="0">
              <a:solidFill>
                <a:srgbClr val="002060"/>
              </a:solidFill>
              <a:latin typeface="Times New Roman" panose="02020603050405020304" pitchFamily="18" charset="0"/>
              <a:cs typeface="Times New Roman" panose="02020603050405020304" pitchFamily="18" charset="0"/>
            </a:endParaRPr>
          </a:p>
          <a:p>
            <a:pPr marL="0" indent="0" algn="l" eaLnBrk="1" hangingPunct="1">
              <a:buNone/>
            </a:pPr>
            <a:r>
              <a:rPr lang="en-US" altLang="zh-CN" sz="2000" i="1" dirty="0" err="1">
                <a:solidFill>
                  <a:srgbClr val="002060"/>
                </a:solidFill>
                <a:latin typeface="Times New Roman" panose="02020603050405020304" pitchFamily="18" charset="0"/>
                <a:cs typeface="Times New Roman" panose="02020603050405020304" pitchFamily="18" charset="0"/>
              </a:rPr>
              <a:t>Pr</a:t>
            </a:r>
            <a:r>
              <a:rPr lang="en-US" altLang="zh-CN" sz="2000" i="1" dirty="0">
                <a:solidFill>
                  <a:srgbClr val="002060"/>
                </a:solidFill>
                <a:latin typeface="Times New Roman" panose="02020603050405020304" pitchFamily="18" charset="0"/>
                <a:cs typeface="Times New Roman" panose="02020603050405020304" pitchFamily="18" charset="0"/>
              </a:rPr>
              <a:t>{TMN} = (1-D)*(1-b)</a:t>
            </a:r>
          </a:p>
          <a:p>
            <a:pPr marL="0" indent="0" algn="l" eaLnBrk="1" hangingPunct="1">
              <a:buNone/>
            </a:pPr>
            <a:r>
              <a:rPr lang="en-US" altLang="zh-CN" sz="2000" i="1" dirty="0" err="1">
                <a:solidFill>
                  <a:srgbClr val="002060"/>
                </a:solidFill>
                <a:latin typeface="Times New Roman" panose="02020603050405020304" pitchFamily="18" charset="0"/>
                <a:cs typeface="Times New Roman" panose="02020603050405020304" pitchFamily="18" charset="0"/>
              </a:rPr>
              <a:t>Pr</a:t>
            </a:r>
            <a:r>
              <a:rPr lang="en-US" altLang="zh-CN" sz="2000" i="1" dirty="0">
                <a:solidFill>
                  <a:srgbClr val="002060"/>
                </a:solidFill>
                <a:latin typeface="Times New Roman" panose="02020603050405020304" pitchFamily="18" charset="0"/>
                <a:cs typeface="Times New Roman" panose="02020603050405020304" pitchFamily="18" charset="0"/>
              </a:rPr>
              <a:t>{TMSF} = D*(1-ct)*(1-dist)*(1-a)*(1-np) + (1-D)*b*(1-a)*(1-np)</a:t>
            </a:r>
          </a:p>
          <a:p>
            <a:pPr marL="0" indent="0" algn="l" eaLnBrk="1" hangingPunct="1">
              <a:buNone/>
            </a:pPr>
            <a:r>
              <a:rPr lang="en-US" altLang="zh-CN" sz="2000" i="1" dirty="0" err="1">
                <a:solidFill>
                  <a:srgbClr val="002060"/>
                </a:solidFill>
                <a:latin typeface="Times New Roman" panose="02020603050405020304" pitchFamily="18" charset="0"/>
                <a:cs typeface="Times New Roman" panose="02020603050405020304" pitchFamily="18" charset="0"/>
              </a:rPr>
              <a:t>Pr</a:t>
            </a:r>
            <a:r>
              <a:rPr lang="en-US" altLang="zh-CN" sz="2000" i="1" dirty="0">
                <a:solidFill>
                  <a:srgbClr val="002060"/>
                </a:solidFill>
                <a:latin typeface="Times New Roman" panose="02020603050405020304" pitchFamily="18" charset="0"/>
                <a:cs typeface="Times New Roman" panose="02020603050405020304" pitchFamily="18" charset="0"/>
              </a:rPr>
              <a:t>{TMSM} = D*(1-ct)*(1-dist)*(1-a)*np + (1-D)*b*(1-a)*np</a:t>
            </a:r>
          </a:p>
          <a:p>
            <a:pPr marL="0" indent="0" algn="l" eaLnBrk="1" hangingPunct="1">
              <a:buNone/>
            </a:pPr>
            <a:r>
              <a:rPr lang="en-US" altLang="zh-CN" sz="2000" i="1" dirty="0" err="1">
                <a:solidFill>
                  <a:srgbClr val="002060"/>
                </a:solidFill>
                <a:latin typeface="Times New Roman" panose="02020603050405020304" pitchFamily="18" charset="0"/>
                <a:cs typeface="Times New Roman" panose="02020603050405020304" pitchFamily="18" charset="0"/>
              </a:rPr>
              <a:t>Pr</a:t>
            </a:r>
            <a:r>
              <a:rPr lang="en-US" altLang="zh-CN" sz="2000" i="1" dirty="0">
                <a:solidFill>
                  <a:srgbClr val="002060"/>
                </a:solidFill>
                <a:latin typeface="Times New Roman" panose="02020603050405020304" pitchFamily="18" charset="0"/>
                <a:cs typeface="Times New Roman" panose="02020603050405020304" pitchFamily="18" charset="0"/>
              </a:rPr>
              <a:t>{TMTF} =    D*(1-ct)*</a:t>
            </a:r>
            <a:r>
              <a:rPr lang="en-US" altLang="zh-CN" sz="2000" i="1" dirty="0" err="1">
                <a:solidFill>
                  <a:srgbClr val="002060"/>
                </a:solidFill>
                <a:latin typeface="Times New Roman" panose="02020603050405020304" pitchFamily="18" charset="0"/>
                <a:cs typeface="Times New Roman" panose="02020603050405020304" pitchFamily="18" charset="0"/>
              </a:rPr>
              <a:t>dist</a:t>
            </a:r>
            <a:r>
              <a:rPr lang="en-US" altLang="zh-CN" sz="2000" i="1" dirty="0">
                <a:solidFill>
                  <a:srgbClr val="002060"/>
                </a:solidFill>
                <a:latin typeface="Times New Roman" panose="02020603050405020304" pitchFamily="18" charset="0"/>
                <a:cs typeface="Times New Roman" panose="02020603050405020304" pitchFamily="18" charset="0"/>
              </a:rPr>
              <a:t>*(1-np) + D*(1-ct)*(1-dist)*a*(1-np) + (1-D)*b*a*(1-np)</a:t>
            </a:r>
          </a:p>
          <a:p>
            <a:pPr marL="0" indent="0" algn="l" eaLnBrk="1" hangingPunct="1">
              <a:buNone/>
            </a:pPr>
            <a:r>
              <a:rPr lang="en-US" altLang="zh-CN" sz="2000" i="1" dirty="0">
                <a:solidFill>
                  <a:srgbClr val="002060"/>
                </a:solidFill>
                <a:latin typeface="Times New Roman" panose="02020603050405020304" pitchFamily="18" charset="0"/>
                <a:cs typeface="Times New Roman" panose="02020603050405020304" pitchFamily="18" charset="0"/>
              </a:rPr>
              <a:t> </a:t>
            </a:r>
            <a:r>
              <a:rPr lang="en-US" altLang="zh-CN" sz="2000" i="1" dirty="0" err="1">
                <a:solidFill>
                  <a:srgbClr val="002060"/>
                </a:solidFill>
                <a:latin typeface="Times New Roman" panose="02020603050405020304" pitchFamily="18" charset="0"/>
                <a:cs typeface="Times New Roman" panose="02020603050405020304" pitchFamily="18" charset="0"/>
              </a:rPr>
              <a:t>Pr</a:t>
            </a:r>
            <a:r>
              <a:rPr lang="en-US" altLang="zh-CN" sz="2000" i="1" dirty="0">
                <a:solidFill>
                  <a:srgbClr val="002060"/>
                </a:solidFill>
                <a:latin typeface="Times New Roman" panose="02020603050405020304" pitchFamily="18" charset="0"/>
                <a:cs typeface="Times New Roman" panose="02020603050405020304" pitchFamily="18" charset="0"/>
              </a:rPr>
              <a:t>{TMTM} =    D*</a:t>
            </a:r>
            <a:r>
              <a:rPr lang="en-US" altLang="zh-CN" sz="2000" i="1" dirty="0" err="1">
                <a:solidFill>
                  <a:srgbClr val="002060"/>
                </a:solidFill>
                <a:latin typeface="Times New Roman" panose="02020603050405020304" pitchFamily="18" charset="0"/>
                <a:cs typeface="Times New Roman" panose="02020603050405020304" pitchFamily="18" charset="0"/>
              </a:rPr>
              <a:t>ct</a:t>
            </a:r>
            <a:r>
              <a:rPr lang="en-US" altLang="zh-CN" sz="2000" i="1" dirty="0">
                <a:solidFill>
                  <a:srgbClr val="002060"/>
                </a:solidFill>
                <a:latin typeface="Times New Roman" panose="02020603050405020304" pitchFamily="18" charset="0"/>
                <a:cs typeface="Times New Roman" panose="02020603050405020304" pitchFamily="18" charset="0"/>
              </a:rPr>
              <a:t> + D*(1-ct)*</a:t>
            </a:r>
            <a:r>
              <a:rPr lang="en-US" altLang="zh-CN" sz="2000" i="1" dirty="0" err="1">
                <a:solidFill>
                  <a:srgbClr val="002060"/>
                </a:solidFill>
                <a:latin typeface="Times New Roman" panose="02020603050405020304" pitchFamily="18" charset="0"/>
                <a:cs typeface="Times New Roman" panose="02020603050405020304" pitchFamily="18" charset="0"/>
              </a:rPr>
              <a:t>dist</a:t>
            </a:r>
            <a:r>
              <a:rPr lang="en-US" altLang="zh-CN" sz="2000" i="1" dirty="0">
                <a:solidFill>
                  <a:srgbClr val="002060"/>
                </a:solidFill>
                <a:latin typeface="Times New Roman" panose="02020603050405020304" pitchFamily="18" charset="0"/>
                <a:cs typeface="Times New Roman" panose="02020603050405020304" pitchFamily="18" charset="0"/>
              </a:rPr>
              <a:t>*np + D*(1-ct)*(1-dist)*a*np + (1-D)*b*a*np</a:t>
            </a:r>
          </a:p>
          <a:p>
            <a:pPr marL="0" indent="0" algn="l" eaLnBrk="1" hangingPunct="1">
              <a:buNone/>
            </a:pPr>
            <a:endParaRPr lang="zh-CN" altLang="zh-CN" sz="2000" i="1" dirty="0">
              <a:solidFill>
                <a:srgbClr val="002060"/>
              </a:solidFill>
              <a:latin typeface="Times New Roman" panose="02020603050405020304" pitchFamily="18" charset="0"/>
              <a:cs typeface="Times New Roman" panose="02020603050405020304" pitchFamily="18" charset="0"/>
            </a:endParaRPr>
          </a:p>
          <a:p>
            <a:pPr marL="0" indent="0" algn="l" eaLnBrk="1" hangingPunct="1">
              <a:buNone/>
            </a:pPr>
            <a:r>
              <a:rPr lang="en-US" altLang="zh-CN" sz="2000" dirty="0">
                <a:solidFill>
                  <a:srgbClr val="0000CC"/>
                </a:solidFill>
                <a:latin typeface="Times New Roman" panose="02020603050405020304" pitchFamily="18" charset="0"/>
                <a:cs typeface="Times New Roman" panose="02020603050405020304" pitchFamily="18" charset="0"/>
              </a:rPr>
              <a:t>Source: Female Teacher (TF), Male Student (SM), Female Student (SF), </a:t>
            </a:r>
          </a:p>
          <a:p>
            <a:pPr marL="0" indent="0" algn="l" eaLnBrk="1" hangingPunct="1">
              <a:buNone/>
            </a:pPr>
            <a:r>
              <a:rPr lang="en-US" altLang="zh-CN" sz="2000" dirty="0">
                <a:solidFill>
                  <a:srgbClr val="002060"/>
                </a:solidFill>
                <a:latin typeface="Times New Roman" panose="02020603050405020304" pitchFamily="18" charset="0"/>
                <a:cs typeface="Times New Roman" panose="02020603050405020304" pitchFamily="18" charset="0"/>
              </a:rPr>
              <a:t>                  </a:t>
            </a:r>
            <a:r>
              <a:rPr lang="en-US" altLang="zh-CN" sz="2000" dirty="0">
                <a:solidFill>
                  <a:srgbClr val="FF0000"/>
                </a:solidFill>
                <a:latin typeface="Times New Roman" panose="02020603050405020304" pitchFamily="18" charset="0"/>
                <a:cs typeface="Times New Roman" panose="02020603050405020304" pitchFamily="18" charset="0"/>
              </a:rPr>
              <a:t>Each source has 5 equations</a:t>
            </a:r>
          </a:p>
          <a:p>
            <a:pPr marL="0" indent="0" algn="l" eaLnBrk="1" hangingPunct="1">
              <a:buNone/>
            </a:pPr>
            <a:r>
              <a:rPr lang="en-US" altLang="zh-CN" sz="2000" dirty="0">
                <a:solidFill>
                  <a:srgbClr val="FF0000"/>
                </a:solidFill>
                <a:latin typeface="Times New Roman" panose="02020603050405020304" pitchFamily="18" charset="0"/>
                <a:cs typeface="Times New Roman" panose="02020603050405020304" pitchFamily="18" charset="0"/>
              </a:rPr>
              <a:t>Total 25 equations /observe categories</a:t>
            </a:r>
            <a:endParaRPr lang="en-US" altLang="zh-CN" sz="2000" dirty="0">
              <a:solidFill>
                <a:srgbClr val="002060"/>
              </a:solidFill>
              <a:latin typeface="Times New Roman" panose="02020603050405020304" pitchFamily="18" charset="0"/>
              <a:cs typeface="Times New Roman" panose="02020603050405020304" pitchFamily="18" charset="0"/>
            </a:endParaRPr>
          </a:p>
          <a:p>
            <a:pPr marL="0" indent="0" algn="l" eaLnBrk="1" hangingPunct="1">
              <a:buNone/>
            </a:pPr>
            <a:endParaRPr lang="en-US" altLang="zh-CN"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0424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animEffect transition="in" filter="fade">
                                      <p:cBhvr>
                                        <p:cTn id="7" dur="500"/>
                                        <p:tgtEl>
                                          <p:spTgt spid="9">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8" end="8"/>
                                            </p:txEl>
                                          </p:spTgt>
                                        </p:tgtEl>
                                        <p:attrNameLst>
                                          <p:attrName>style.visibility</p:attrName>
                                        </p:attrNameLst>
                                      </p:cBhvr>
                                      <p:to>
                                        <p:strVal val="visible"/>
                                      </p:to>
                                    </p:set>
                                    <p:animEffect transition="in" filter="fade">
                                      <p:cBhvr>
                                        <p:cTn id="10" dur="500"/>
                                        <p:tgtEl>
                                          <p:spTgt spid="9">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animEffect transition="in" filter="fade">
                                      <p:cBhvr>
                                        <p:cTn id="15"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21213" y="595163"/>
            <a:ext cx="6510337" cy="663575"/>
          </a:xfrm>
        </p:spPr>
        <p:txBody>
          <a:bodyPr/>
          <a:lstStyle/>
          <a:p>
            <a:pPr algn="l" eaLnBrk="1" hangingPunct="1"/>
            <a:r>
              <a:rPr lang="en-US" altLang="zh-CN" sz="2400" dirty="0">
                <a:ea typeface="楷体_GB2312" pitchFamily="49" charset="-122"/>
              </a:rPr>
              <a:t>2. Model, method and result</a:t>
            </a:r>
            <a:endParaRPr lang="zh-CN" altLang="en-US" sz="2400" dirty="0">
              <a:ea typeface="楷体_GB2312" pitchFamily="49" charset="-122"/>
            </a:endParaRPr>
          </a:p>
        </p:txBody>
      </p:sp>
      <p:sp>
        <p:nvSpPr>
          <p:cNvPr id="5" name="流程图: 过程 63"/>
          <p:cNvSpPr>
            <a:spLocks noChangeArrowheads="1"/>
          </p:cNvSpPr>
          <p:nvPr/>
        </p:nvSpPr>
        <p:spPr bwMode="auto">
          <a:xfrm>
            <a:off x="314538" y="1288989"/>
            <a:ext cx="8418684" cy="387411"/>
          </a:xfrm>
          <a:prstGeom prst="flowChartProcess">
            <a:avLst/>
          </a:prstGeom>
          <a:solidFill>
            <a:srgbClr val="FFFFFF"/>
          </a:solidFill>
          <a:ln w="12700">
            <a:solidFill>
              <a:srgbClr val="00CC00"/>
            </a:solidFill>
            <a:miter lim="800000"/>
            <a:headEnd/>
            <a:tailEnd/>
          </a:ln>
          <a:effectLst>
            <a:outerShdw dist="38100" dir="2700000" algn="tl" rotWithShape="0">
              <a:srgbClr val="000000">
                <a:alpha val="39998"/>
              </a:srgbClr>
            </a:outerShdw>
          </a:effectLst>
        </p:spPr>
        <p:txBody>
          <a:bodyPr anchor="ctr"/>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algn="l" eaLnBrk="1" hangingPunct="1">
              <a:buNone/>
            </a:pPr>
            <a:r>
              <a:rPr lang="en-US" altLang="zh-CN" sz="2100" b="1" i="1" dirty="0">
                <a:solidFill>
                  <a:srgbClr val="C00000"/>
                </a:solidFill>
                <a:latin typeface="Times New Roman" panose="02020603050405020304" pitchFamily="18" charset="0"/>
              </a:rPr>
              <a:t>2.2 Model and Data Matrix</a:t>
            </a:r>
            <a:endParaRPr lang="en-US" altLang="zh-CN" sz="2100" b="1" i="1" dirty="0">
              <a:solidFill>
                <a:srgbClr val="0000CC"/>
              </a:solidFill>
              <a:latin typeface="Times New Roman" panose="02020603050405020304" pitchFamily="18" charset="0"/>
            </a:endParaRPr>
          </a:p>
        </p:txBody>
      </p:sp>
      <p:sp>
        <p:nvSpPr>
          <p:cNvPr id="9" name="流程图: 过程 63">
            <a:extLst>
              <a:ext uri="{FF2B5EF4-FFF2-40B4-BE49-F238E27FC236}">
                <a16:creationId xmlns:a16="http://schemas.microsoft.com/office/drawing/2014/main" id="{3C366645-EEB5-44C3-85C2-0FE326B58507}"/>
              </a:ext>
            </a:extLst>
          </p:cNvPr>
          <p:cNvSpPr>
            <a:spLocks noChangeArrowheads="1"/>
          </p:cNvSpPr>
          <p:nvPr/>
        </p:nvSpPr>
        <p:spPr bwMode="auto">
          <a:xfrm>
            <a:off x="314538" y="1782851"/>
            <a:ext cx="8426359" cy="4922749"/>
          </a:xfrm>
          <a:prstGeom prst="flowChartProcess">
            <a:avLst/>
          </a:prstGeom>
          <a:solidFill>
            <a:srgbClr val="FFFFFF"/>
          </a:solidFill>
          <a:ln w="12700">
            <a:solidFill>
              <a:srgbClr val="FFC000"/>
            </a:solidFill>
            <a:miter lim="800000"/>
            <a:headEnd/>
            <a:tailEnd/>
          </a:ln>
          <a:effectLst>
            <a:outerShdw dist="38100" dir="2700000" algn="tl" rotWithShape="0">
              <a:srgbClr val="000000">
                <a:alpha val="39998"/>
              </a:srgbClr>
            </a:outerShdw>
          </a:effectLst>
        </p:spPr>
        <p:txBody>
          <a:bodyPr anchor="t" anchorCtr="0"/>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marL="0" indent="0" algn="l" eaLnBrk="1" hangingPunct="1">
              <a:buNone/>
            </a:pPr>
            <a:r>
              <a:rPr lang="en-US" altLang="zh-CN" sz="2400" b="1" dirty="0">
                <a:solidFill>
                  <a:srgbClr val="0000CC"/>
                </a:solidFill>
                <a:latin typeface="Times New Roman" panose="02020603050405020304" pitchFamily="18" charset="0"/>
              </a:rPr>
              <a:t> the degree of freedom:</a:t>
            </a:r>
          </a:p>
          <a:p>
            <a:pPr marL="0" indent="0" algn="l">
              <a:buNone/>
            </a:pPr>
            <a:r>
              <a:rPr lang="en-US" altLang="zh-CN" sz="2000" dirty="0">
                <a:solidFill>
                  <a:srgbClr val="002060"/>
                </a:solidFill>
                <a:latin typeface="Times New Roman" panose="02020603050405020304" pitchFamily="18" charset="0"/>
                <a:cs typeface="Times New Roman" panose="02020603050405020304" pitchFamily="18" charset="0"/>
              </a:rPr>
              <a:t>          </a:t>
            </a:r>
            <a:r>
              <a:rPr lang="en-US" altLang="zh-CN" sz="2000" dirty="0" err="1">
                <a:solidFill>
                  <a:srgbClr val="002060"/>
                </a:solidFill>
                <a:latin typeface="Times New Roman" panose="02020603050405020304" pitchFamily="18" charset="0"/>
                <a:cs typeface="Times New Roman" panose="02020603050405020304" pitchFamily="18" charset="0"/>
              </a:rPr>
              <a:t>df</a:t>
            </a:r>
            <a:r>
              <a:rPr lang="en-US" altLang="zh-CN" sz="2000" dirty="0">
                <a:solidFill>
                  <a:srgbClr val="002060"/>
                </a:solidFill>
                <a:latin typeface="Times New Roman" panose="02020603050405020304" pitchFamily="18" charset="0"/>
                <a:cs typeface="Times New Roman" panose="02020603050405020304" pitchFamily="18" charset="0"/>
              </a:rPr>
              <a:t>= NOC- NOT - (NOP-NOPCP)</a:t>
            </a:r>
          </a:p>
          <a:p>
            <a:pPr marL="0" indent="0" algn="l">
              <a:buNone/>
            </a:pPr>
            <a:r>
              <a:rPr lang="en-US" altLang="zh-CN" sz="2000" dirty="0">
                <a:solidFill>
                  <a:srgbClr val="002060"/>
                </a:solidFill>
                <a:latin typeface="Times New Roman" panose="02020603050405020304" pitchFamily="18" charset="0"/>
                <a:cs typeface="Times New Roman" panose="02020603050405020304" pitchFamily="18" charset="0"/>
              </a:rPr>
              <a:t>	  NOC = # of Observed categories</a:t>
            </a:r>
            <a:endParaRPr lang="zh-CN" altLang="zh-CN" sz="2000" dirty="0">
              <a:solidFill>
                <a:srgbClr val="002060"/>
              </a:solidFill>
              <a:latin typeface="Times New Roman" panose="02020603050405020304" pitchFamily="18" charset="0"/>
              <a:cs typeface="Times New Roman" panose="02020603050405020304" pitchFamily="18" charset="0"/>
            </a:endParaRPr>
          </a:p>
          <a:p>
            <a:pPr marL="0" indent="0" algn="l">
              <a:buNone/>
            </a:pPr>
            <a:r>
              <a:rPr lang="en-US" altLang="zh-CN" sz="2000" dirty="0">
                <a:solidFill>
                  <a:srgbClr val="002060"/>
                </a:solidFill>
                <a:latin typeface="Times New Roman" panose="02020603050405020304" pitchFamily="18" charset="0"/>
                <a:cs typeface="Times New Roman" panose="02020603050405020304" pitchFamily="18" charset="0"/>
              </a:rPr>
              <a:t>	  NOT = # of Trees </a:t>
            </a:r>
          </a:p>
          <a:p>
            <a:pPr marL="0" indent="0" algn="l">
              <a:buNone/>
            </a:pPr>
            <a:r>
              <a:rPr lang="en-US" altLang="zh-CN" sz="2000" dirty="0">
                <a:solidFill>
                  <a:srgbClr val="002060"/>
                </a:solidFill>
                <a:latin typeface="Times New Roman" panose="02020603050405020304" pitchFamily="18" charset="0"/>
                <a:cs typeface="Times New Roman" panose="02020603050405020304" pitchFamily="18" charset="0"/>
              </a:rPr>
              <a:t>	  NOP = # of Parameters</a:t>
            </a:r>
            <a:endParaRPr lang="zh-CN" altLang="zh-CN" sz="2000" dirty="0">
              <a:solidFill>
                <a:srgbClr val="002060"/>
              </a:solidFill>
              <a:latin typeface="Times New Roman" panose="02020603050405020304" pitchFamily="18" charset="0"/>
              <a:cs typeface="Times New Roman" panose="02020603050405020304" pitchFamily="18" charset="0"/>
            </a:endParaRPr>
          </a:p>
          <a:p>
            <a:pPr marL="0" indent="0" algn="l">
              <a:buNone/>
            </a:pPr>
            <a:r>
              <a:rPr lang="en-US" altLang="zh-CN" sz="2000" dirty="0">
                <a:solidFill>
                  <a:srgbClr val="002060"/>
                </a:solidFill>
                <a:latin typeface="Times New Roman" panose="02020603050405020304" pitchFamily="18" charset="0"/>
                <a:cs typeface="Times New Roman" panose="02020603050405020304" pitchFamily="18" charset="0"/>
              </a:rPr>
              <a:t>	  NOPCP = # of Parameters Set as Constant Probability</a:t>
            </a:r>
            <a:endParaRPr lang="zh-CN" altLang="zh-CN" sz="2000" dirty="0">
              <a:solidFill>
                <a:srgbClr val="002060"/>
              </a:solidFill>
              <a:latin typeface="Times New Roman" panose="02020603050405020304" pitchFamily="18" charset="0"/>
              <a:cs typeface="Times New Roman" panose="02020603050405020304" pitchFamily="18" charset="0"/>
            </a:endParaRPr>
          </a:p>
          <a:p>
            <a:pPr marL="0" indent="0" algn="l">
              <a:buNone/>
            </a:pPr>
            <a:r>
              <a:rPr lang="en-US" altLang="zh-CN" sz="2400" b="1" dirty="0">
                <a:solidFill>
                  <a:srgbClr val="0000CC"/>
                </a:solidFill>
                <a:latin typeface="Times New Roman" panose="02020603050405020304" pitchFamily="18" charset="0"/>
              </a:rPr>
              <a:t>The degree of freedom of the MWSW model:</a:t>
            </a:r>
          </a:p>
          <a:p>
            <a:pPr marL="0" indent="0" algn="l">
              <a:buNone/>
            </a:pPr>
            <a:r>
              <a:rPr lang="en-US" altLang="zh-CN" sz="2000" dirty="0" err="1">
                <a:solidFill>
                  <a:srgbClr val="002060"/>
                </a:solidFill>
                <a:latin typeface="Times New Roman" panose="02020603050405020304" pitchFamily="18" charset="0"/>
                <a:cs typeface="Times New Roman" panose="02020603050405020304" pitchFamily="18" charset="0"/>
              </a:rPr>
              <a:t>df</a:t>
            </a:r>
            <a:r>
              <a:rPr lang="en-US" altLang="zh-CN" sz="2000" dirty="0">
                <a:solidFill>
                  <a:srgbClr val="002060"/>
                </a:solidFill>
                <a:latin typeface="Times New Roman" panose="02020603050405020304" pitchFamily="18" charset="0"/>
                <a:cs typeface="Times New Roman" panose="02020603050405020304" pitchFamily="18" charset="0"/>
              </a:rPr>
              <a:t>= NOC- NOT - (NOP-NOPCP)=25 - 5 - ( 22 - 0 ) = -2</a:t>
            </a:r>
            <a:endParaRPr lang="zh-CN" altLang="zh-CN" sz="2000" dirty="0">
              <a:solidFill>
                <a:srgbClr val="002060"/>
              </a:solidFill>
              <a:latin typeface="Times New Roman" panose="02020603050405020304" pitchFamily="18" charset="0"/>
              <a:cs typeface="Times New Roman" panose="02020603050405020304" pitchFamily="18" charset="0"/>
            </a:endParaRPr>
          </a:p>
          <a:p>
            <a:pPr marL="0" indent="0" algn="l" eaLnBrk="1" hangingPunct="1">
              <a:buNone/>
            </a:pPr>
            <a:r>
              <a:rPr lang="en-US" altLang="zh-CN" sz="2400" b="1" dirty="0">
                <a:solidFill>
                  <a:srgbClr val="0000CC"/>
                </a:solidFill>
                <a:latin typeface="Times New Roman" panose="02020603050405020304" pitchFamily="18" charset="0"/>
              </a:rPr>
              <a:t>Unrecognized model</a:t>
            </a:r>
          </a:p>
          <a:p>
            <a:pPr marL="0" indent="0" algn="l">
              <a:buNone/>
            </a:pPr>
            <a:r>
              <a:rPr lang="en-US" altLang="zh-CN" sz="2400" b="1" dirty="0">
                <a:solidFill>
                  <a:srgbClr val="0000CC"/>
                </a:solidFill>
                <a:latin typeface="Times New Roman" panose="02020603050405020304" pitchFamily="18" charset="0"/>
              </a:rPr>
              <a:t>Constraint parameter (</a:t>
            </a:r>
            <a:r>
              <a:rPr lang="en-US" altLang="zh-CN" sz="2400" b="1" dirty="0" err="1">
                <a:solidFill>
                  <a:srgbClr val="0000CC"/>
                </a:solidFill>
                <a:latin typeface="Times New Roman" panose="02020603050405020304" pitchFamily="18" charset="0"/>
              </a:rPr>
              <a:t>e.g.:</a:t>
            </a:r>
            <a:r>
              <a:rPr lang="en-US" altLang="zh-CN" sz="2400" i="1" dirty="0" err="1">
                <a:solidFill>
                  <a:srgbClr val="C00000"/>
                </a:solidFill>
                <a:latin typeface="Times New Roman" panose="02020603050405020304" pitchFamily="18" charset="0"/>
              </a:rPr>
              <a:t>D</a:t>
            </a:r>
            <a:r>
              <a:rPr lang="en-US" altLang="zh-CN" sz="2400" i="1" dirty="0">
                <a:solidFill>
                  <a:srgbClr val="C00000"/>
                </a:solidFill>
                <a:latin typeface="Times New Roman" panose="02020603050405020304" pitchFamily="18" charset="0"/>
              </a:rPr>
              <a:t>=</a:t>
            </a:r>
            <a:r>
              <a:rPr lang="en-US" altLang="zh-CN" sz="2400" i="1" dirty="0" err="1">
                <a:solidFill>
                  <a:srgbClr val="C00000"/>
                </a:solidFill>
                <a:latin typeface="Times New Roman" panose="02020603050405020304" pitchFamily="18" charset="0"/>
              </a:rPr>
              <a:t>Dsf</a:t>
            </a:r>
            <a:r>
              <a:rPr lang="en-US" altLang="zh-CN" sz="2400" i="1" dirty="0">
                <a:solidFill>
                  <a:srgbClr val="C00000"/>
                </a:solidFill>
                <a:latin typeface="Times New Roman" panose="02020603050405020304" pitchFamily="18" charset="0"/>
              </a:rPr>
              <a:t>=</a:t>
            </a:r>
            <a:r>
              <a:rPr lang="en-US" altLang="zh-CN" sz="2400" i="1" dirty="0" err="1">
                <a:solidFill>
                  <a:srgbClr val="C00000"/>
                </a:solidFill>
                <a:latin typeface="Times New Roman" panose="02020603050405020304" pitchFamily="18" charset="0"/>
              </a:rPr>
              <a:t>Dsm</a:t>
            </a:r>
            <a:r>
              <a:rPr lang="en-US" altLang="zh-CN" sz="2400" i="1" dirty="0">
                <a:solidFill>
                  <a:srgbClr val="C00000"/>
                </a:solidFill>
                <a:latin typeface="Times New Roman" panose="02020603050405020304" pitchFamily="18" charset="0"/>
              </a:rPr>
              <a:t>=Dtf=</a:t>
            </a:r>
            <a:r>
              <a:rPr lang="en-US" altLang="zh-CN" sz="2400" i="1" dirty="0" err="1">
                <a:solidFill>
                  <a:srgbClr val="C00000"/>
                </a:solidFill>
                <a:latin typeface="Times New Roman" panose="02020603050405020304" pitchFamily="18" charset="0"/>
              </a:rPr>
              <a:t>Dtm</a:t>
            </a:r>
            <a:r>
              <a:rPr lang="en-US" altLang="zh-CN" sz="2400" i="1" dirty="0">
                <a:solidFill>
                  <a:srgbClr val="C00000"/>
                </a:solidFill>
                <a:latin typeface="Times New Roman" panose="02020603050405020304" pitchFamily="18" charset="0"/>
              </a:rPr>
              <a:t>=</a:t>
            </a:r>
            <a:r>
              <a:rPr lang="en-US" altLang="zh-CN" sz="2400" i="1" dirty="0" err="1">
                <a:solidFill>
                  <a:srgbClr val="C00000"/>
                </a:solidFill>
                <a:latin typeface="Times New Roman" panose="02020603050405020304" pitchFamily="18" charset="0"/>
              </a:rPr>
              <a:t>Dn</a:t>
            </a:r>
            <a:r>
              <a:rPr lang="en-US" altLang="zh-CN" sz="2400" i="1" dirty="0">
                <a:solidFill>
                  <a:srgbClr val="C00000"/>
                </a:solidFill>
                <a:latin typeface="Times New Roman" panose="02020603050405020304" pitchFamily="18" charset="0"/>
              </a:rPr>
              <a:t>, a=ass=</a:t>
            </a:r>
            <a:r>
              <a:rPr lang="en-US" altLang="zh-CN" sz="2400" i="1" dirty="0" err="1">
                <a:solidFill>
                  <a:srgbClr val="C00000"/>
                </a:solidFill>
                <a:latin typeface="Times New Roman" panose="02020603050405020304" pitchFamily="18" charset="0"/>
              </a:rPr>
              <a:t>att</a:t>
            </a:r>
            <a:r>
              <a:rPr lang="en-US" altLang="zh-CN" sz="2400" i="1" dirty="0">
                <a:solidFill>
                  <a:srgbClr val="C00000"/>
                </a:solidFill>
                <a:latin typeface="Times New Roman" panose="02020603050405020304" pitchFamily="18" charset="0"/>
              </a:rPr>
              <a:t>=</a:t>
            </a:r>
            <a:r>
              <a:rPr lang="en-US" altLang="zh-CN" sz="2400" i="1" dirty="0" err="1">
                <a:solidFill>
                  <a:srgbClr val="C00000"/>
                </a:solidFill>
                <a:latin typeface="Times New Roman" panose="02020603050405020304" pitchFamily="18" charset="0"/>
              </a:rPr>
              <a:t>gnt</a:t>
            </a:r>
            <a:r>
              <a:rPr lang="en-US" altLang="zh-CN" sz="2400" i="1" dirty="0">
                <a:solidFill>
                  <a:srgbClr val="C00000"/>
                </a:solidFill>
                <a:latin typeface="Times New Roman" panose="02020603050405020304" pitchFamily="18" charset="0"/>
              </a:rPr>
              <a:t>=</a:t>
            </a:r>
            <a:r>
              <a:rPr lang="en-US" altLang="zh-CN" sz="2400" i="1" dirty="0" err="1">
                <a:solidFill>
                  <a:srgbClr val="C00000"/>
                </a:solidFill>
                <a:latin typeface="Times New Roman" panose="02020603050405020304" pitchFamily="18" charset="0"/>
              </a:rPr>
              <a:t>gss</a:t>
            </a:r>
            <a:r>
              <a:rPr lang="en-US" altLang="zh-CN" sz="2400" i="1" dirty="0">
                <a:solidFill>
                  <a:srgbClr val="C00000"/>
                </a:solidFill>
                <a:latin typeface="Times New Roman" panose="02020603050405020304" pitchFamily="18" charset="0"/>
              </a:rPr>
              <a:t>=</a:t>
            </a:r>
            <a:r>
              <a:rPr lang="en-US" altLang="zh-CN" sz="2400" i="1" dirty="0" err="1">
                <a:solidFill>
                  <a:srgbClr val="C00000"/>
                </a:solidFill>
                <a:latin typeface="Times New Roman" panose="02020603050405020304" pitchFamily="18" charset="0"/>
              </a:rPr>
              <a:t>gtt</a:t>
            </a:r>
            <a:r>
              <a:rPr lang="en-US" altLang="zh-CN" sz="2400" i="1" dirty="0">
                <a:solidFill>
                  <a:srgbClr val="C00000"/>
                </a:solidFill>
                <a:latin typeface="Times New Roman" panose="02020603050405020304" pitchFamily="18" charset="0"/>
              </a:rPr>
              <a:t>, b=</a:t>
            </a:r>
            <a:r>
              <a:rPr lang="en-US" altLang="zh-CN" sz="2400" i="1" dirty="0" err="1">
                <a:solidFill>
                  <a:srgbClr val="C00000"/>
                </a:solidFill>
                <a:latin typeface="Times New Roman" panose="02020603050405020304" pitchFamily="18" charset="0"/>
              </a:rPr>
              <a:t>bno</a:t>
            </a:r>
            <a:r>
              <a:rPr lang="en-US" altLang="zh-CN" sz="2400" i="1" dirty="0">
                <a:solidFill>
                  <a:srgbClr val="C00000"/>
                </a:solidFill>
                <a:latin typeface="Times New Roman" panose="02020603050405020304" pitchFamily="18" charset="0"/>
              </a:rPr>
              <a:t>=</a:t>
            </a:r>
            <a:r>
              <a:rPr lang="en-US" altLang="zh-CN" sz="2400" i="1" dirty="0" err="1">
                <a:solidFill>
                  <a:srgbClr val="C00000"/>
                </a:solidFill>
                <a:latin typeface="Times New Roman" panose="02020603050405020304" pitchFamily="18" charset="0"/>
              </a:rPr>
              <a:t>bso</a:t>
            </a:r>
            <a:r>
              <a:rPr lang="en-US" altLang="zh-CN" sz="2400" i="1" dirty="0">
                <a:solidFill>
                  <a:srgbClr val="C00000"/>
                </a:solidFill>
                <a:latin typeface="Times New Roman" panose="02020603050405020304" pitchFamily="18" charset="0"/>
              </a:rPr>
              <a:t>=</a:t>
            </a:r>
            <a:r>
              <a:rPr lang="en-US" altLang="zh-CN" sz="2400" i="1" dirty="0" err="1">
                <a:solidFill>
                  <a:srgbClr val="C00000"/>
                </a:solidFill>
                <a:latin typeface="Times New Roman" panose="02020603050405020304" pitchFamily="18" charset="0"/>
              </a:rPr>
              <a:t>bto</a:t>
            </a:r>
            <a:r>
              <a:rPr lang="en-US" altLang="zh-CN" sz="2400" i="1" dirty="0">
                <a:solidFill>
                  <a:srgbClr val="C00000"/>
                </a:solidFill>
                <a:latin typeface="Times New Roman" panose="02020603050405020304" pitchFamily="18" charset="0"/>
              </a:rPr>
              <a:t>, </a:t>
            </a:r>
            <a:r>
              <a:rPr lang="en-US" altLang="zh-CN" sz="2400" i="1" dirty="0" err="1">
                <a:solidFill>
                  <a:srgbClr val="C00000"/>
                </a:solidFill>
                <a:latin typeface="Times New Roman" panose="02020603050405020304" pitchFamily="18" charset="0"/>
              </a:rPr>
              <a:t>cs</a:t>
            </a:r>
            <a:r>
              <a:rPr lang="en-US" altLang="zh-CN" sz="2400" i="1" dirty="0">
                <a:solidFill>
                  <a:srgbClr val="C00000"/>
                </a:solidFill>
                <a:latin typeface="Times New Roman" panose="02020603050405020304" pitchFamily="18" charset="0"/>
              </a:rPr>
              <a:t>=</a:t>
            </a:r>
            <a:r>
              <a:rPr lang="en-US" altLang="zh-CN" sz="2400" i="1" dirty="0" err="1">
                <a:solidFill>
                  <a:srgbClr val="C00000"/>
                </a:solidFill>
                <a:latin typeface="Times New Roman" panose="02020603050405020304" pitchFamily="18" charset="0"/>
              </a:rPr>
              <a:t>csf</a:t>
            </a:r>
            <a:r>
              <a:rPr lang="en-US" altLang="zh-CN" sz="2400" i="1" dirty="0">
                <a:solidFill>
                  <a:srgbClr val="C00000"/>
                </a:solidFill>
                <a:latin typeface="Times New Roman" panose="02020603050405020304" pitchFamily="18" charset="0"/>
              </a:rPr>
              <a:t>=</a:t>
            </a:r>
            <a:r>
              <a:rPr lang="en-US" altLang="zh-CN" sz="2400" i="1" dirty="0" err="1">
                <a:solidFill>
                  <a:srgbClr val="C00000"/>
                </a:solidFill>
                <a:latin typeface="Times New Roman" panose="02020603050405020304" pitchFamily="18" charset="0"/>
              </a:rPr>
              <a:t>csm</a:t>
            </a:r>
            <a:r>
              <a:rPr lang="en-US" altLang="zh-CN" sz="2400" i="1" dirty="0">
                <a:solidFill>
                  <a:srgbClr val="C00000"/>
                </a:solidFill>
                <a:latin typeface="Times New Roman" panose="02020603050405020304" pitchFamily="18" charset="0"/>
              </a:rPr>
              <a:t>, </a:t>
            </a:r>
            <a:r>
              <a:rPr lang="en-US" altLang="zh-CN" sz="2400" i="1" dirty="0" err="1">
                <a:solidFill>
                  <a:srgbClr val="C00000"/>
                </a:solidFill>
                <a:latin typeface="Times New Roman" panose="02020603050405020304" pitchFamily="18" charset="0"/>
              </a:rPr>
              <a:t>ct</a:t>
            </a:r>
            <a:r>
              <a:rPr lang="en-US" altLang="zh-CN" sz="2400" i="1" dirty="0">
                <a:solidFill>
                  <a:srgbClr val="C00000"/>
                </a:solidFill>
                <a:latin typeface="Times New Roman" panose="02020603050405020304" pitchFamily="18" charset="0"/>
              </a:rPr>
              <a:t>=</a:t>
            </a:r>
            <a:r>
              <a:rPr lang="en-US" altLang="zh-CN" sz="2400" i="1" dirty="0" err="1">
                <a:solidFill>
                  <a:srgbClr val="C00000"/>
                </a:solidFill>
                <a:latin typeface="Times New Roman" panose="02020603050405020304" pitchFamily="18" charset="0"/>
              </a:rPr>
              <a:t>ctf</a:t>
            </a:r>
            <a:r>
              <a:rPr lang="en-US" altLang="zh-CN" sz="2400" i="1" dirty="0">
                <a:solidFill>
                  <a:srgbClr val="C00000"/>
                </a:solidFill>
                <a:latin typeface="Times New Roman" panose="02020603050405020304" pitchFamily="18" charset="0"/>
              </a:rPr>
              <a:t>=</a:t>
            </a:r>
            <a:r>
              <a:rPr lang="en-US" altLang="zh-CN" sz="2400" i="1" dirty="0" err="1">
                <a:solidFill>
                  <a:srgbClr val="C00000"/>
                </a:solidFill>
                <a:latin typeface="Times New Roman" panose="02020603050405020304" pitchFamily="18" charset="0"/>
              </a:rPr>
              <a:t>ctm</a:t>
            </a:r>
            <a:r>
              <a:rPr lang="en-US" altLang="zh-CN" sz="2400" i="1" dirty="0">
                <a:solidFill>
                  <a:srgbClr val="C00000"/>
                </a:solidFill>
                <a:latin typeface="Times New Roman" panose="02020603050405020304" pitchFamily="18" charset="0"/>
              </a:rPr>
              <a:t>, </a:t>
            </a:r>
            <a:r>
              <a:rPr lang="en-US" altLang="zh-CN" sz="2400" i="1" dirty="0" err="1">
                <a:solidFill>
                  <a:srgbClr val="C00000"/>
                </a:solidFill>
                <a:latin typeface="Times New Roman" panose="02020603050405020304" pitchFamily="18" charset="0"/>
              </a:rPr>
              <a:t>diss</a:t>
            </a:r>
            <a:r>
              <a:rPr lang="en-US" altLang="zh-CN" sz="2400" i="1" dirty="0">
                <a:solidFill>
                  <a:srgbClr val="C00000"/>
                </a:solidFill>
                <a:latin typeface="Times New Roman" panose="02020603050405020304" pitchFamily="18" charset="0"/>
              </a:rPr>
              <a:t>=</a:t>
            </a:r>
            <a:r>
              <a:rPr lang="en-US" altLang="zh-CN" sz="2400" i="1" dirty="0" err="1">
                <a:solidFill>
                  <a:srgbClr val="C00000"/>
                </a:solidFill>
                <a:latin typeface="Times New Roman" panose="02020603050405020304" pitchFamily="18" charset="0"/>
              </a:rPr>
              <a:t>dissf</a:t>
            </a:r>
            <a:r>
              <a:rPr lang="en-US" altLang="zh-CN" sz="2400" i="1" dirty="0">
                <a:solidFill>
                  <a:srgbClr val="C00000"/>
                </a:solidFill>
                <a:latin typeface="Times New Roman" panose="02020603050405020304" pitchFamily="18" charset="0"/>
              </a:rPr>
              <a:t>= </a:t>
            </a:r>
            <a:r>
              <a:rPr lang="en-US" altLang="zh-CN" sz="2400" i="1" dirty="0" err="1">
                <a:solidFill>
                  <a:srgbClr val="C00000"/>
                </a:solidFill>
                <a:latin typeface="Times New Roman" panose="02020603050405020304" pitchFamily="18" charset="0"/>
              </a:rPr>
              <a:t>dissm</a:t>
            </a:r>
            <a:r>
              <a:rPr lang="en-US" altLang="zh-CN" sz="2400" i="1" dirty="0">
                <a:solidFill>
                  <a:srgbClr val="C00000"/>
                </a:solidFill>
                <a:latin typeface="Times New Roman" panose="02020603050405020304" pitchFamily="18" charset="0"/>
              </a:rPr>
              <a:t>, </a:t>
            </a:r>
            <a:r>
              <a:rPr lang="en-US" altLang="zh-CN" sz="2400" i="1" dirty="0" err="1">
                <a:solidFill>
                  <a:srgbClr val="C00000"/>
                </a:solidFill>
                <a:latin typeface="Times New Roman" panose="02020603050405020304" pitchFamily="18" charset="0"/>
              </a:rPr>
              <a:t>dist</a:t>
            </a:r>
            <a:r>
              <a:rPr lang="en-US" altLang="zh-CN" sz="2400" i="1" dirty="0">
                <a:solidFill>
                  <a:srgbClr val="C00000"/>
                </a:solidFill>
                <a:latin typeface="Times New Roman" panose="02020603050405020304" pitchFamily="18" charset="0"/>
              </a:rPr>
              <a:t>=</a:t>
            </a:r>
            <a:r>
              <a:rPr lang="en-US" altLang="zh-CN" sz="2400" i="1" dirty="0" err="1">
                <a:solidFill>
                  <a:srgbClr val="C00000"/>
                </a:solidFill>
                <a:latin typeface="Times New Roman" panose="02020603050405020304" pitchFamily="18" charset="0"/>
              </a:rPr>
              <a:t>distf</a:t>
            </a:r>
            <a:r>
              <a:rPr lang="en-US" altLang="zh-CN" sz="2400" i="1" dirty="0">
                <a:solidFill>
                  <a:srgbClr val="C00000"/>
                </a:solidFill>
                <a:latin typeface="Times New Roman" panose="02020603050405020304" pitchFamily="18" charset="0"/>
              </a:rPr>
              <a:t>=</a:t>
            </a:r>
            <a:r>
              <a:rPr lang="en-US" altLang="zh-CN" sz="2400" i="1" dirty="0" err="1">
                <a:solidFill>
                  <a:srgbClr val="C00000"/>
                </a:solidFill>
                <a:latin typeface="Times New Roman" panose="02020603050405020304" pitchFamily="18" charset="0"/>
              </a:rPr>
              <a:t>distm</a:t>
            </a:r>
            <a:r>
              <a:rPr lang="en-US" altLang="zh-CN" sz="2400" i="1" dirty="0">
                <a:solidFill>
                  <a:srgbClr val="C00000"/>
                </a:solidFill>
                <a:latin typeface="Times New Roman" panose="02020603050405020304" pitchFamily="18" charset="0"/>
              </a:rPr>
              <a:t>, np=0.5</a:t>
            </a:r>
            <a:r>
              <a:rPr lang="en-US" altLang="zh-CN" sz="2400" i="1" dirty="0">
                <a:solidFill>
                  <a:srgbClr val="0000CC"/>
                </a:solidFill>
                <a:latin typeface="Times New Roman" panose="02020603050405020304" pitchFamily="18" charset="0"/>
              </a:rPr>
              <a:t> </a:t>
            </a:r>
            <a:r>
              <a:rPr lang="en-US" altLang="zh-CN" sz="2400" b="1" dirty="0">
                <a:solidFill>
                  <a:srgbClr val="0000CC"/>
                </a:solidFill>
                <a:latin typeface="Times New Roman" panose="02020603050405020304" pitchFamily="18" charset="0"/>
              </a:rPr>
              <a:t>) </a:t>
            </a:r>
            <a:endParaRPr lang="en-US" altLang="zh-CN" sz="1800" b="1" dirty="0">
              <a:solidFill>
                <a:srgbClr val="0000CC"/>
              </a:solidFill>
              <a:latin typeface="Times New Roman" panose="02020603050405020304" pitchFamily="18" charset="0"/>
            </a:endParaRPr>
          </a:p>
        </p:txBody>
      </p:sp>
    </p:spTree>
    <p:extLst>
      <p:ext uri="{BB962C8B-B14F-4D97-AF65-F5344CB8AC3E}">
        <p14:creationId xmlns:p14="http://schemas.microsoft.com/office/powerpoint/2010/main" val="22182547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animEffect transition="in" filter="fade">
                                      <p:cBhvr>
                                        <p:cTn id="7" dur="500"/>
                                        <p:tgtEl>
                                          <p:spTgt spid="9">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7" end="7"/>
                                            </p:txEl>
                                          </p:spTgt>
                                        </p:tgtEl>
                                        <p:attrNameLst>
                                          <p:attrName>style.visibility</p:attrName>
                                        </p:attrNameLst>
                                      </p:cBhvr>
                                      <p:to>
                                        <p:strVal val="visible"/>
                                      </p:to>
                                    </p:set>
                                    <p:animEffect transition="in" filter="fade">
                                      <p:cBhvr>
                                        <p:cTn id="10" dur="500"/>
                                        <p:tgtEl>
                                          <p:spTgt spid="9">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animEffect transition="in" filter="fade">
                                      <p:cBhvr>
                                        <p:cTn id="15" dur="500"/>
                                        <p:tgtEl>
                                          <p:spTgt spid="9">
                                            <p:txEl>
                                              <p:pRg st="8" end="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xEl>
                                              <p:pRg st="9" end="9"/>
                                            </p:txEl>
                                          </p:spTgt>
                                        </p:tgtEl>
                                        <p:attrNameLst>
                                          <p:attrName>style.visibility</p:attrName>
                                        </p:attrNameLst>
                                      </p:cBhvr>
                                      <p:to>
                                        <p:strVal val="visible"/>
                                      </p:to>
                                    </p:set>
                                    <p:animEffect transition="in" filter="fade">
                                      <p:cBhvr>
                                        <p:cTn id="20"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21213" y="595163"/>
            <a:ext cx="6510337" cy="663575"/>
          </a:xfrm>
        </p:spPr>
        <p:txBody>
          <a:bodyPr/>
          <a:lstStyle/>
          <a:p>
            <a:pPr algn="l" eaLnBrk="1" hangingPunct="1"/>
            <a:r>
              <a:rPr lang="en-US" altLang="zh-CN" sz="2400" dirty="0">
                <a:ea typeface="楷体_GB2312" pitchFamily="49" charset="-122"/>
              </a:rPr>
              <a:t>2. Model, method and result</a:t>
            </a:r>
            <a:endParaRPr lang="zh-CN" altLang="en-US" sz="2400" dirty="0">
              <a:ea typeface="楷体_GB2312" pitchFamily="49" charset="-122"/>
            </a:endParaRPr>
          </a:p>
        </p:txBody>
      </p:sp>
      <p:sp>
        <p:nvSpPr>
          <p:cNvPr id="5" name="流程图: 过程 63"/>
          <p:cNvSpPr>
            <a:spLocks noChangeArrowheads="1"/>
          </p:cNvSpPr>
          <p:nvPr/>
        </p:nvSpPr>
        <p:spPr bwMode="auto">
          <a:xfrm>
            <a:off x="314538" y="1288989"/>
            <a:ext cx="8418684" cy="387411"/>
          </a:xfrm>
          <a:prstGeom prst="flowChartProcess">
            <a:avLst/>
          </a:prstGeom>
          <a:solidFill>
            <a:srgbClr val="FFFFFF"/>
          </a:solidFill>
          <a:ln w="12700">
            <a:solidFill>
              <a:srgbClr val="00CC00"/>
            </a:solidFill>
            <a:miter lim="800000"/>
            <a:headEnd/>
            <a:tailEnd/>
          </a:ln>
          <a:effectLst>
            <a:outerShdw dist="38100" dir="2700000" algn="tl" rotWithShape="0">
              <a:srgbClr val="000000">
                <a:alpha val="39998"/>
              </a:srgbClr>
            </a:outerShdw>
          </a:effectLst>
        </p:spPr>
        <p:txBody>
          <a:bodyPr anchor="ctr"/>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algn="l" eaLnBrk="1" hangingPunct="1">
              <a:buNone/>
            </a:pPr>
            <a:r>
              <a:rPr lang="en-US" altLang="zh-CN" sz="2100" b="1" i="1" dirty="0">
                <a:solidFill>
                  <a:srgbClr val="C00000"/>
                </a:solidFill>
                <a:latin typeface="Times New Roman" panose="02020603050405020304" pitchFamily="18" charset="0"/>
              </a:rPr>
              <a:t>2.3 Method</a:t>
            </a:r>
            <a:endParaRPr lang="en-US" altLang="zh-CN" sz="2100" b="1" i="1" dirty="0">
              <a:solidFill>
                <a:srgbClr val="0000CC"/>
              </a:solidFill>
              <a:latin typeface="Times New Roman" panose="02020603050405020304" pitchFamily="18" charset="0"/>
            </a:endParaRPr>
          </a:p>
        </p:txBody>
      </p:sp>
      <p:sp>
        <p:nvSpPr>
          <p:cNvPr id="9" name="流程图: 过程 63">
            <a:extLst>
              <a:ext uri="{FF2B5EF4-FFF2-40B4-BE49-F238E27FC236}">
                <a16:creationId xmlns:a16="http://schemas.microsoft.com/office/drawing/2014/main" id="{3C366645-EEB5-44C3-85C2-0FE326B58507}"/>
              </a:ext>
            </a:extLst>
          </p:cNvPr>
          <p:cNvSpPr>
            <a:spLocks noChangeArrowheads="1"/>
          </p:cNvSpPr>
          <p:nvPr/>
        </p:nvSpPr>
        <p:spPr bwMode="auto">
          <a:xfrm>
            <a:off x="314538" y="1782851"/>
            <a:ext cx="8426359" cy="4922749"/>
          </a:xfrm>
          <a:prstGeom prst="flowChartProcess">
            <a:avLst/>
          </a:prstGeom>
          <a:solidFill>
            <a:srgbClr val="FFFFFF"/>
          </a:solidFill>
          <a:ln w="12700">
            <a:solidFill>
              <a:srgbClr val="FFC000"/>
            </a:solidFill>
            <a:miter lim="800000"/>
            <a:headEnd/>
            <a:tailEnd/>
          </a:ln>
          <a:effectLst>
            <a:outerShdw dist="38100" dir="2700000" algn="tl" rotWithShape="0">
              <a:srgbClr val="000000">
                <a:alpha val="39998"/>
              </a:srgbClr>
            </a:outerShdw>
          </a:effectLst>
        </p:spPr>
        <p:txBody>
          <a:bodyPr anchor="t" anchorCtr="0"/>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marL="0" indent="0" algn="l" eaLnBrk="1" hangingPunct="1">
              <a:buNone/>
            </a:pPr>
            <a:r>
              <a:rPr lang="en-US" altLang="zh-CN" sz="2400" b="1" dirty="0">
                <a:solidFill>
                  <a:srgbClr val="0000CC"/>
                </a:solidFill>
                <a:latin typeface="Times New Roman" panose="02020603050405020304" pitchFamily="18" charset="0"/>
              </a:rPr>
              <a:t> Participants:</a:t>
            </a:r>
          </a:p>
          <a:p>
            <a:pPr marL="0" indent="0" algn="l" eaLnBrk="1" hangingPunct="1">
              <a:buNone/>
            </a:pPr>
            <a:r>
              <a:rPr lang="en-US" altLang="zh-CN" sz="2400" b="1" dirty="0">
                <a:solidFill>
                  <a:srgbClr val="0000CC"/>
                </a:solidFill>
                <a:latin typeface="Times New Roman" panose="02020603050405020304" pitchFamily="18" charset="0"/>
              </a:rPr>
              <a:t> </a:t>
            </a:r>
            <a:r>
              <a:rPr lang="en-US" altLang="zh-CN" sz="2400" i="1" dirty="0">
                <a:solidFill>
                  <a:srgbClr val="C00000"/>
                </a:solidFill>
                <a:latin typeface="Times New Roman" panose="02020603050405020304" pitchFamily="18" charset="0"/>
              </a:rPr>
              <a:t>62 male and female students from the science and technology college. </a:t>
            </a:r>
          </a:p>
          <a:p>
            <a:pPr marL="0" indent="0" algn="l" eaLnBrk="1" hangingPunct="1">
              <a:buNone/>
            </a:pPr>
            <a:r>
              <a:rPr lang="en-US" altLang="zh-CN" sz="2400" b="1" dirty="0">
                <a:solidFill>
                  <a:srgbClr val="0000CC"/>
                </a:solidFill>
                <a:latin typeface="Times New Roman" panose="02020603050405020304" pitchFamily="18" charset="0"/>
              </a:rPr>
              <a:t>Pool of statements: </a:t>
            </a:r>
          </a:p>
          <a:p>
            <a:pPr marL="0" indent="0" algn="l" eaLnBrk="1" hangingPunct="1">
              <a:buNone/>
            </a:pPr>
            <a:r>
              <a:rPr lang="en-US" altLang="zh-CN" sz="2400" i="1" dirty="0">
                <a:solidFill>
                  <a:srgbClr val="C00000"/>
                </a:solidFill>
                <a:latin typeface="Times New Roman" panose="02020603050405020304" pitchFamily="18" charset="0"/>
              </a:rPr>
              <a:t>The 48 examples, including 8 knowledge points of elementary mathematic, with each point containing 6 examples which consist of 3 positive examples and 3 negative examples, thus, are made up of 24 positive examples and 24 negative examples.</a:t>
            </a:r>
          </a:p>
          <a:p>
            <a:pPr marL="0" indent="0" algn="l" eaLnBrk="1" hangingPunct="1">
              <a:buNone/>
            </a:pPr>
            <a:r>
              <a:rPr lang="en-US" altLang="zh-CN" sz="2400" i="1" dirty="0">
                <a:solidFill>
                  <a:srgbClr val="0000CC"/>
                </a:solidFill>
                <a:latin typeface="Times New Roman" panose="02020603050405020304" pitchFamily="18" charset="0"/>
              </a:rPr>
              <a:t>Study phase: </a:t>
            </a:r>
            <a:r>
              <a:rPr lang="en-US" altLang="zh-CN" sz="2400" i="1" dirty="0">
                <a:solidFill>
                  <a:srgbClr val="C00000"/>
                </a:solidFill>
                <a:latin typeface="Times New Roman" panose="02020603050405020304" pitchFamily="18" charset="0"/>
              </a:rPr>
              <a:t>Six knowledge points which include 2 positive and negative examples were random selected from 8 knowledge points.</a:t>
            </a:r>
          </a:p>
          <a:p>
            <a:pPr marL="0" indent="0" algn="l" eaLnBrk="1" hangingPunct="1">
              <a:buNone/>
            </a:pPr>
            <a:r>
              <a:rPr lang="en-US" altLang="zh-CN" sz="2400" i="1" dirty="0">
                <a:solidFill>
                  <a:srgbClr val="0000CC"/>
                </a:solidFill>
                <a:latin typeface="Times New Roman" panose="02020603050405020304" pitchFamily="18" charset="0"/>
              </a:rPr>
              <a:t>Test phase: </a:t>
            </a:r>
            <a:r>
              <a:rPr lang="en-US" altLang="zh-CN" sz="2400" i="1" dirty="0">
                <a:solidFill>
                  <a:srgbClr val="C00000"/>
                </a:solidFill>
                <a:latin typeface="Times New Roman" panose="02020603050405020304" pitchFamily="18" charset="0"/>
              </a:rPr>
              <a:t>total 48 examples were randomly presented.</a:t>
            </a:r>
          </a:p>
          <a:p>
            <a:pPr marL="0" indent="0" algn="l" eaLnBrk="1" hangingPunct="1">
              <a:buNone/>
            </a:pPr>
            <a:r>
              <a:rPr lang="en-US" altLang="zh-CN" sz="2400" i="1" dirty="0">
                <a:solidFill>
                  <a:srgbClr val="C00000"/>
                </a:solidFill>
                <a:latin typeface="Times New Roman" panose="02020603050405020304" pitchFamily="18" charset="0"/>
              </a:rPr>
              <a:t>  (old: 12 positive and 12 negative examples;  24 new items)</a:t>
            </a:r>
          </a:p>
        </p:txBody>
      </p:sp>
    </p:spTree>
    <p:extLst>
      <p:ext uri="{BB962C8B-B14F-4D97-AF65-F5344CB8AC3E}">
        <p14:creationId xmlns:p14="http://schemas.microsoft.com/office/powerpoint/2010/main" val="40353491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fade">
                                      <p:cBhvr>
                                        <p:cTn id="17" dur="5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fade">
                                      <p:cBhvr>
                                        <p:cTn id="27" dur="500"/>
                                        <p:tgtEl>
                                          <p:spTgt spid="9">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6" end="6"/>
                                            </p:txEl>
                                          </p:spTgt>
                                        </p:tgtEl>
                                        <p:attrNameLst>
                                          <p:attrName>style.visibility</p:attrName>
                                        </p:attrNameLst>
                                      </p:cBhvr>
                                      <p:to>
                                        <p:strVal val="visible"/>
                                      </p:to>
                                    </p:set>
                                    <p:animEffect transition="in" filter="fade">
                                      <p:cBhvr>
                                        <p:cTn id="30"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21213" y="595163"/>
            <a:ext cx="6510337" cy="663575"/>
          </a:xfrm>
        </p:spPr>
        <p:txBody>
          <a:bodyPr/>
          <a:lstStyle/>
          <a:p>
            <a:pPr algn="l" eaLnBrk="1" hangingPunct="1"/>
            <a:r>
              <a:rPr lang="en-US" altLang="zh-CN" sz="2400" dirty="0">
                <a:ea typeface="楷体_GB2312" pitchFamily="49" charset="-122"/>
              </a:rPr>
              <a:t>2. Model, method and result</a:t>
            </a:r>
            <a:endParaRPr lang="zh-CN" altLang="en-US" sz="2400" dirty="0">
              <a:ea typeface="楷体_GB2312" pitchFamily="49" charset="-122"/>
            </a:endParaRPr>
          </a:p>
        </p:txBody>
      </p:sp>
      <p:sp>
        <p:nvSpPr>
          <p:cNvPr id="5" name="流程图: 过程 63"/>
          <p:cNvSpPr>
            <a:spLocks noChangeArrowheads="1"/>
          </p:cNvSpPr>
          <p:nvPr/>
        </p:nvSpPr>
        <p:spPr bwMode="auto">
          <a:xfrm>
            <a:off x="314538" y="1288989"/>
            <a:ext cx="8418684" cy="387411"/>
          </a:xfrm>
          <a:prstGeom prst="flowChartProcess">
            <a:avLst/>
          </a:prstGeom>
          <a:solidFill>
            <a:srgbClr val="FFFFFF"/>
          </a:solidFill>
          <a:ln w="12700">
            <a:solidFill>
              <a:srgbClr val="00CC00"/>
            </a:solidFill>
            <a:miter lim="800000"/>
            <a:headEnd/>
            <a:tailEnd/>
          </a:ln>
          <a:effectLst>
            <a:outerShdw dist="38100" dir="2700000" algn="tl" rotWithShape="0">
              <a:srgbClr val="000000">
                <a:alpha val="39998"/>
              </a:srgbClr>
            </a:outerShdw>
          </a:effectLst>
        </p:spPr>
        <p:txBody>
          <a:bodyPr anchor="ctr"/>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algn="l" eaLnBrk="1" hangingPunct="1">
              <a:buNone/>
            </a:pPr>
            <a:r>
              <a:rPr lang="en-US" altLang="zh-CN" sz="2100" b="1" i="1" dirty="0">
                <a:solidFill>
                  <a:srgbClr val="C00000"/>
                </a:solidFill>
                <a:latin typeface="Times New Roman" panose="02020603050405020304" pitchFamily="18" charset="0"/>
              </a:rPr>
              <a:t>2.3 Method</a:t>
            </a:r>
            <a:endParaRPr lang="en-US" altLang="zh-CN" sz="2100" b="1" i="1" dirty="0">
              <a:solidFill>
                <a:srgbClr val="0000CC"/>
              </a:solidFill>
              <a:latin typeface="Times New Roman" panose="02020603050405020304" pitchFamily="18" charset="0"/>
            </a:endParaRPr>
          </a:p>
        </p:txBody>
      </p:sp>
      <p:sp>
        <p:nvSpPr>
          <p:cNvPr id="9" name="流程图: 过程 63">
            <a:extLst>
              <a:ext uri="{FF2B5EF4-FFF2-40B4-BE49-F238E27FC236}">
                <a16:creationId xmlns:a16="http://schemas.microsoft.com/office/drawing/2014/main" id="{3C366645-EEB5-44C3-85C2-0FE326B58507}"/>
              </a:ext>
            </a:extLst>
          </p:cNvPr>
          <p:cNvSpPr>
            <a:spLocks noChangeArrowheads="1"/>
          </p:cNvSpPr>
          <p:nvPr/>
        </p:nvSpPr>
        <p:spPr bwMode="auto">
          <a:xfrm>
            <a:off x="314538" y="1782851"/>
            <a:ext cx="8426359" cy="4922749"/>
          </a:xfrm>
          <a:prstGeom prst="flowChartProcess">
            <a:avLst/>
          </a:prstGeom>
          <a:solidFill>
            <a:srgbClr val="FFFFFF"/>
          </a:solidFill>
          <a:ln w="12700">
            <a:solidFill>
              <a:srgbClr val="FFC000"/>
            </a:solidFill>
            <a:miter lim="800000"/>
            <a:headEnd/>
            <a:tailEnd/>
          </a:ln>
          <a:effectLst>
            <a:outerShdw dist="38100" dir="2700000" algn="tl" rotWithShape="0">
              <a:srgbClr val="000000">
                <a:alpha val="39998"/>
              </a:srgbClr>
            </a:outerShdw>
          </a:effectLst>
        </p:spPr>
        <p:txBody>
          <a:bodyPr anchor="t" anchorCtr="0"/>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marL="0" indent="0" algn="l" eaLnBrk="1" hangingPunct="1">
              <a:buNone/>
            </a:pPr>
            <a:r>
              <a:rPr lang="en-US" altLang="zh-CN" sz="2400" i="1" dirty="0">
                <a:solidFill>
                  <a:srgbClr val="C00000"/>
                </a:solidFill>
                <a:latin typeface="Times New Roman" panose="02020603050405020304" pitchFamily="18" charset="0"/>
              </a:rPr>
              <a:t>Examples:</a:t>
            </a:r>
          </a:p>
        </p:txBody>
      </p:sp>
      <p:pic>
        <p:nvPicPr>
          <p:cNvPr id="2" name="图片 1"/>
          <p:cNvPicPr>
            <a:picLocks noChangeAspect="1"/>
          </p:cNvPicPr>
          <p:nvPr/>
        </p:nvPicPr>
        <p:blipFill>
          <a:blip r:embed="rId3"/>
          <a:stretch>
            <a:fillRect/>
          </a:stretch>
        </p:blipFill>
        <p:spPr>
          <a:xfrm>
            <a:off x="533400" y="2286000"/>
            <a:ext cx="6218397" cy="4257521"/>
          </a:xfrm>
          <a:prstGeom prst="rect">
            <a:avLst/>
          </a:prstGeom>
        </p:spPr>
      </p:pic>
      <p:sp>
        <p:nvSpPr>
          <p:cNvPr id="3" name="矩形 2"/>
          <p:cNvSpPr/>
          <p:nvPr/>
        </p:nvSpPr>
        <p:spPr>
          <a:xfrm>
            <a:off x="6651844" y="3962400"/>
            <a:ext cx="2492156" cy="1384995"/>
          </a:xfrm>
          <a:prstGeom prst="rect">
            <a:avLst/>
          </a:prstGeom>
        </p:spPr>
        <p:txBody>
          <a:bodyPr wrap="square">
            <a:spAutoFit/>
          </a:bodyPr>
          <a:lstStyle/>
          <a:p>
            <a:r>
              <a:rPr lang="en-US" altLang="zh-CN" i="1" dirty="0">
                <a:solidFill>
                  <a:srgbClr val="C00000"/>
                </a:solidFill>
                <a:latin typeface="Times New Roman" panose="02020603050405020304" pitchFamily="18" charset="0"/>
              </a:rPr>
              <a:t>Randomly presented</a:t>
            </a:r>
          </a:p>
          <a:p>
            <a:r>
              <a:rPr lang="en-US" altLang="zh-CN" i="1" dirty="0">
                <a:solidFill>
                  <a:srgbClr val="C00000"/>
                </a:solidFill>
                <a:latin typeface="Times New Roman" panose="02020603050405020304" pitchFamily="18" charset="0"/>
              </a:rPr>
              <a:t> 2 of the 3.</a:t>
            </a:r>
            <a:endParaRPr lang="zh-CN" altLang="en-US" dirty="0"/>
          </a:p>
        </p:txBody>
      </p:sp>
      <p:sp>
        <p:nvSpPr>
          <p:cNvPr id="7" name="矩形 6"/>
          <p:cNvSpPr/>
          <p:nvPr/>
        </p:nvSpPr>
        <p:spPr bwMode="auto">
          <a:xfrm>
            <a:off x="533400" y="3309947"/>
            <a:ext cx="6118444" cy="1566853"/>
          </a:xfrm>
          <a:prstGeom prst="rect">
            <a:avLst/>
          </a:prstGeom>
          <a:noFill/>
          <a:ln w="28575" cap="flat" cmpd="sng" algn="ctr">
            <a:solidFill>
              <a:srgbClr val="FF0000"/>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t" latinLnBrk="0" hangingPunct="1">
              <a:lnSpc>
                <a:spcPct val="100000"/>
              </a:lnSpc>
              <a:spcBef>
                <a:spcPct val="20000"/>
              </a:spcBef>
              <a:spcAft>
                <a:spcPct val="0"/>
              </a:spcAft>
              <a:buClr>
                <a:schemeClr val="tx2"/>
              </a:buClr>
              <a:buSzTx/>
              <a:buFont typeface="Wingdings" pitchFamily="2" charset="2"/>
              <a:buChar char="v"/>
              <a:tabLst/>
            </a:pPr>
            <a:endParaRPr kumimoji="0" lang="zh-CN" altLang="en-US" sz="2800" b="0" i="0" u="none" strike="noStrike" cap="none" normalizeH="0" baseline="0">
              <a:ln>
                <a:noFill/>
              </a:ln>
              <a:solidFill>
                <a:schemeClr val="tx1"/>
              </a:solidFill>
              <a:effectLst/>
              <a:latin typeface="Arial" charset="0"/>
              <a:ea typeface="楷体_GB2312" pitchFamily="49" charset="-122"/>
            </a:endParaRPr>
          </a:p>
        </p:txBody>
      </p:sp>
      <p:sp>
        <p:nvSpPr>
          <p:cNvPr id="8" name="矩形 7"/>
          <p:cNvSpPr/>
          <p:nvPr/>
        </p:nvSpPr>
        <p:spPr bwMode="auto">
          <a:xfrm>
            <a:off x="552450" y="4961603"/>
            <a:ext cx="6099394" cy="1566853"/>
          </a:xfrm>
          <a:prstGeom prst="rect">
            <a:avLst/>
          </a:prstGeom>
          <a:noFill/>
          <a:ln w="28575" cap="flat" cmpd="sng" algn="ctr">
            <a:solidFill>
              <a:srgbClr val="FF0000"/>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t" latinLnBrk="0" hangingPunct="1">
              <a:lnSpc>
                <a:spcPct val="100000"/>
              </a:lnSpc>
              <a:spcBef>
                <a:spcPct val="20000"/>
              </a:spcBef>
              <a:spcAft>
                <a:spcPct val="0"/>
              </a:spcAft>
              <a:buClr>
                <a:schemeClr val="tx2"/>
              </a:buClr>
              <a:buSzTx/>
              <a:buFont typeface="Wingdings" pitchFamily="2" charset="2"/>
              <a:buChar char="v"/>
              <a:tabLst/>
            </a:pPr>
            <a:endParaRPr kumimoji="0" lang="zh-CN" altLang="en-US" sz="2800" b="0" i="0" u="none" strike="noStrike" cap="none" normalizeH="0" baseline="0">
              <a:ln>
                <a:noFill/>
              </a:ln>
              <a:solidFill>
                <a:schemeClr val="tx1"/>
              </a:solidFill>
              <a:effectLst/>
              <a:latin typeface="Arial" charset="0"/>
              <a:ea typeface="楷体_GB2312" pitchFamily="49" charset="-122"/>
            </a:endParaRPr>
          </a:p>
        </p:txBody>
      </p:sp>
    </p:spTree>
    <p:extLst>
      <p:ext uri="{BB962C8B-B14F-4D97-AF65-F5344CB8AC3E}">
        <p14:creationId xmlns:p14="http://schemas.microsoft.com/office/powerpoint/2010/main" val="21103303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21213" y="595163"/>
            <a:ext cx="6510337" cy="663575"/>
          </a:xfrm>
        </p:spPr>
        <p:txBody>
          <a:bodyPr/>
          <a:lstStyle/>
          <a:p>
            <a:pPr algn="l" eaLnBrk="1" hangingPunct="1"/>
            <a:r>
              <a:rPr lang="en-US" altLang="zh-CN" sz="2400" dirty="0">
                <a:ea typeface="楷体_GB2312" pitchFamily="49" charset="-122"/>
              </a:rPr>
              <a:t>2. Model, method and result</a:t>
            </a:r>
            <a:endParaRPr lang="zh-CN" altLang="en-US" sz="2400" dirty="0">
              <a:ea typeface="楷体_GB2312" pitchFamily="49" charset="-122"/>
            </a:endParaRPr>
          </a:p>
        </p:txBody>
      </p:sp>
      <p:sp>
        <p:nvSpPr>
          <p:cNvPr id="5" name="流程图: 过程 63"/>
          <p:cNvSpPr>
            <a:spLocks noChangeArrowheads="1"/>
          </p:cNvSpPr>
          <p:nvPr/>
        </p:nvSpPr>
        <p:spPr bwMode="auto">
          <a:xfrm>
            <a:off x="314538" y="1288989"/>
            <a:ext cx="8418684" cy="387411"/>
          </a:xfrm>
          <a:prstGeom prst="flowChartProcess">
            <a:avLst/>
          </a:prstGeom>
          <a:solidFill>
            <a:srgbClr val="FFFFFF"/>
          </a:solidFill>
          <a:ln w="12700">
            <a:solidFill>
              <a:srgbClr val="00CC00"/>
            </a:solidFill>
            <a:miter lim="800000"/>
            <a:headEnd/>
            <a:tailEnd/>
          </a:ln>
          <a:effectLst>
            <a:outerShdw dist="38100" dir="2700000" algn="tl" rotWithShape="0">
              <a:srgbClr val="000000">
                <a:alpha val="39998"/>
              </a:srgbClr>
            </a:outerShdw>
          </a:effectLst>
        </p:spPr>
        <p:txBody>
          <a:bodyPr anchor="ctr"/>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algn="l" eaLnBrk="1" hangingPunct="1">
              <a:buNone/>
            </a:pPr>
            <a:r>
              <a:rPr lang="en-US" altLang="zh-CN" sz="2100" b="1" i="1" dirty="0">
                <a:solidFill>
                  <a:srgbClr val="C00000"/>
                </a:solidFill>
                <a:latin typeface="Times New Roman" panose="02020603050405020304" pitchFamily="18" charset="0"/>
              </a:rPr>
              <a:t>2.3 Method</a:t>
            </a:r>
            <a:endParaRPr lang="en-US" altLang="zh-CN" sz="2100" b="1" i="1" dirty="0">
              <a:solidFill>
                <a:srgbClr val="0000CC"/>
              </a:solidFill>
              <a:latin typeface="Times New Roman" panose="02020603050405020304" pitchFamily="18" charset="0"/>
            </a:endParaRPr>
          </a:p>
        </p:txBody>
      </p:sp>
      <p:sp>
        <p:nvSpPr>
          <p:cNvPr id="9" name="流程图: 过程 63">
            <a:extLst>
              <a:ext uri="{FF2B5EF4-FFF2-40B4-BE49-F238E27FC236}">
                <a16:creationId xmlns:a16="http://schemas.microsoft.com/office/drawing/2014/main" id="{3C366645-EEB5-44C3-85C2-0FE326B58507}"/>
              </a:ext>
            </a:extLst>
          </p:cNvPr>
          <p:cNvSpPr>
            <a:spLocks noChangeArrowheads="1"/>
          </p:cNvSpPr>
          <p:nvPr/>
        </p:nvSpPr>
        <p:spPr bwMode="auto">
          <a:xfrm>
            <a:off x="314538" y="1772912"/>
            <a:ext cx="8426359" cy="4922749"/>
          </a:xfrm>
          <a:prstGeom prst="flowChartProcess">
            <a:avLst/>
          </a:prstGeom>
          <a:solidFill>
            <a:srgbClr val="FFFFFF"/>
          </a:solidFill>
          <a:ln w="12700">
            <a:solidFill>
              <a:srgbClr val="FFC000"/>
            </a:solidFill>
            <a:miter lim="800000"/>
            <a:headEnd/>
            <a:tailEnd/>
          </a:ln>
          <a:effectLst>
            <a:outerShdw dist="38100" dir="2700000" algn="tl" rotWithShape="0">
              <a:srgbClr val="000000">
                <a:alpha val="39998"/>
              </a:srgbClr>
            </a:outerShdw>
          </a:effectLst>
        </p:spPr>
        <p:txBody>
          <a:bodyPr anchor="t" anchorCtr="0"/>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marL="0" indent="0" algn="l" eaLnBrk="1" hangingPunct="1">
              <a:buNone/>
            </a:pPr>
            <a:r>
              <a:rPr lang="en-US" altLang="zh-CN" sz="2400" b="1" dirty="0">
                <a:solidFill>
                  <a:srgbClr val="0000CC"/>
                </a:solidFill>
                <a:latin typeface="Times New Roman" panose="02020603050405020304" pitchFamily="18" charset="0"/>
              </a:rPr>
              <a:t>Roles:</a:t>
            </a:r>
          </a:p>
          <a:p>
            <a:pPr marL="0" indent="0" algn="l" eaLnBrk="1" hangingPunct="1">
              <a:buNone/>
            </a:pPr>
            <a:r>
              <a:rPr lang="en-US" altLang="zh-CN" sz="2400" i="1" dirty="0">
                <a:solidFill>
                  <a:srgbClr val="C00000"/>
                </a:solidFill>
                <a:latin typeface="Times New Roman" panose="02020603050405020304" pitchFamily="18" charset="0"/>
              </a:rPr>
              <a:t>male teacher,       female teacher,     male student,   female student</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420" y="3129051"/>
            <a:ext cx="1980952" cy="2514286"/>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8182" y="3149915"/>
            <a:ext cx="1980952" cy="2514286"/>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3325" y="3107581"/>
            <a:ext cx="1980952" cy="2514286"/>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7200" y="3141133"/>
            <a:ext cx="1980952" cy="2514286"/>
          </a:xfrm>
          <a:prstGeom prst="rect">
            <a:avLst/>
          </a:prstGeom>
        </p:spPr>
      </p:pic>
    </p:spTree>
    <p:extLst>
      <p:ext uri="{BB962C8B-B14F-4D97-AF65-F5344CB8AC3E}">
        <p14:creationId xmlns:p14="http://schemas.microsoft.com/office/powerpoint/2010/main" val="182750940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21213" y="595163"/>
            <a:ext cx="6510337" cy="663575"/>
          </a:xfrm>
        </p:spPr>
        <p:txBody>
          <a:bodyPr/>
          <a:lstStyle/>
          <a:p>
            <a:pPr algn="l" eaLnBrk="1" hangingPunct="1"/>
            <a:r>
              <a:rPr lang="en-US" altLang="zh-CN" sz="2400" dirty="0">
                <a:ea typeface="楷体_GB2312" pitchFamily="49" charset="-122"/>
              </a:rPr>
              <a:t>2. Model, method and result</a:t>
            </a:r>
            <a:endParaRPr lang="zh-CN" altLang="en-US" sz="2400" dirty="0">
              <a:ea typeface="楷体_GB2312" pitchFamily="49" charset="-122"/>
            </a:endParaRPr>
          </a:p>
        </p:txBody>
      </p:sp>
      <p:sp>
        <p:nvSpPr>
          <p:cNvPr id="5" name="流程图: 过程 63"/>
          <p:cNvSpPr>
            <a:spLocks noChangeArrowheads="1"/>
          </p:cNvSpPr>
          <p:nvPr/>
        </p:nvSpPr>
        <p:spPr bwMode="auto">
          <a:xfrm>
            <a:off x="314538" y="1288989"/>
            <a:ext cx="8418684" cy="387411"/>
          </a:xfrm>
          <a:prstGeom prst="flowChartProcess">
            <a:avLst/>
          </a:prstGeom>
          <a:solidFill>
            <a:srgbClr val="FFFFFF"/>
          </a:solidFill>
          <a:ln w="12700">
            <a:solidFill>
              <a:srgbClr val="00CC00"/>
            </a:solidFill>
            <a:miter lim="800000"/>
            <a:headEnd/>
            <a:tailEnd/>
          </a:ln>
          <a:effectLst>
            <a:outerShdw dist="38100" dir="2700000" algn="tl" rotWithShape="0">
              <a:srgbClr val="000000">
                <a:alpha val="39998"/>
              </a:srgbClr>
            </a:outerShdw>
          </a:effectLst>
        </p:spPr>
        <p:txBody>
          <a:bodyPr anchor="ctr"/>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algn="l" eaLnBrk="1" hangingPunct="1">
              <a:buNone/>
            </a:pPr>
            <a:r>
              <a:rPr lang="en-US" altLang="zh-CN" sz="2100" b="1" i="1" dirty="0">
                <a:solidFill>
                  <a:srgbClr val="C00000"/>
                </a:solidFill>
                <a:latin typeface="Times New Roman" panose="02020603050405020304" pitchFamily="18" charset="0"/>
              </a:rPr>
              <a:t>2.3 Method</a:t>
            </a:r>
            <a:endParaRPr lang="en-US" altLang="zh-CN" sz="2100" b="1" i="1" dirty="0">
              <a:solidFill>
                <a:srgbClr val="0000CC"/>
              </a:solidFill>
              <a:latin typeface="Times New Roman" panose="02020603050405020304" pitchFamily="18" charset="0"/>
            </a:endParaRPr>
          </a:p>
        </p:txBody>
      </p:sp>
      <p:sp>
        <p:nvSpPr>
          <p:cNvPr id="9" name="流程图: 过程 63">
            <a:extLst>
              <a:ext uri="{FF2B5EF4-FFF2-40B4-BE49-F238E27FC236}">
                <a16:creationId xmlns:a16="http://schemas.microsoft.com/office/drawing/2014/main" id="{3C366645-EEB5-44C3-85C2-0FE326B58507}"/>
              </a:ext>
            </a:extLst>
          </p:cNvPr>
          <p:cNvSpPr>
            <a:spLocks noChangeArrowheads="1"/>
          </p:cNvSpPr>
          <p:nvPr/>
        </p:nvSpPr>
        <p:spPr bwMode="auto">
          <a:xfrm>
            <a:off x="314538" y="1782851"/>
            <a:ext cx="8426359" cy="4922749"/>
          </a:xfrm>
          <a:prstGeom prst="flowChartProcess">
            <a:avLst/>
          </a:prstGeom>
          <a:solidFill>
            <a:srgbClr val="FFFFFF"/>
          </a:solidFill>
          <a:ln w="12700">
            <a:solidFill>
              <a:srgbClr val="FFC000"/>
            </a:solidFill>
            <a:miter lim="800000"/>
            <a:headEnd/>
            <a:tailEnd/>
          </a:ln>
          <a:effectLst>
            <a:outerShdw dist="38100" dir="2700000" algn="tl" rotWithShape="0">
              <a:srgbClr val="000000">
                <a:alpha val="39998"/>
              </a:srgbClr>
            </a:outerShdw>
          </a:effectLst>
        </p:spPr>
        <p:txBody>
          <a:bodyPr anchor="t" anchorCtr="0"/>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marL="0" indent="0" algn="l" eaLnBrk="1" hangingPunct="1">
              <a:buNone/>
            </a:pPr>
            <a:r>
              <a:rPr lang="en-US" altLang="zh-CN" sz="2400" b="1" dirty="0">
                <a:solidFill>
                  <a:srgbClr val="0000CC"/>
                </a:solidFill>
                <a:latin typeface="Times New Roman" panose="02020603050405020304" pitchFamily="18" charset="0"/>
              </a:rPr>
              <a:t>Procedure: </a:t>
            </a:r>
            <a:r>
              <a:rPr lang="en-US" altLang="zh-CN" sz="2400" i="1" dirty="0">
                <a:solidFill>
                  <a:srgbClr val="C00000"/>
                </a:solidFill>
                <a:latin typeface="Times New Roman" panose="02020603050405020304" pitchFamily="18" charset="0"/>
              </a:rPr>
              <a:t>study phase and test phase</a:t>
            </a:r>
          </a:p>
          <a:p>
            <a:pPr marL="0" indent="0" algn="l" eaLnBrk="1" hangingPunct="1">
              <a:buNone/>
            </a:pPr>
            <a:endParaRPr lang="en-US" altLang="zh-CN" sz="2400" b="1" dirty="0">
              <a:solidFill>
                <a:srgbClr val="0000CC"/>
              </a:solidFill>
              <a:latin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2518040" y="2209800"/>
            <a:ext cx="6092560" cy="4390298"/>
          </a:xfrm>
          <a:prstGeom prst="rect">
            <a:avLst/>
          </a:prstGeom>
        </p:spPr>
      </p:pic>
      <p:sp>
        <p:nvSpPr>
          <p:cNvPr id="2" name="矩形 1"/>
          <p:cNvSpPr/>
          <p:nvPr/>
        </p:nvSpPr>
        <p:spPr>
          <a:xfrm>
            <a:off x="539061" y="2547101"/>
            <a:ext cx="1867819" cy="523220"/>
          </a:xfrm>
          <a:prstGeom prst="rect">
            <a:avLst/>
          </a:prstGeom>
        </p:spPr>
        <p:txBody>
          <a:bodyPr wrap="none">
            <a:spAutoFit/>
          </a:bodyPr>
          <a:lstStyle/>
          <a:p>
            <a:pPr eaLnBrk="1" hangingPunct="1"/>
            <a:r>
              <a:rPr lang="en-US" altLang="zh-CN" i="1" dirty="0">
                <a:solidFill>
                  <a:srgbClr val="008000"/>
                </a:solidFill>
                <a:latin typeface="Times New Roman" panose="02020603050405020304" pitchFamily="18" charset="0"/>
              </a:rPr>
              <a:t>study phase</a:t>
            </a:r>
          </a:p>
        </p:txBody>
      </p:sp>
      <p:sp>
        <p:nvSpPr>
          <p:cNvPr id="3" name="矩形 2"/>
          <p:cNvSpPr/>
          <p:nvPr/>
        </p:nvSpPr>
        <p:spPr>
          <a:xfrm>
            <a:off x="779610" y="4800600"/>
            <a:ext cx="1608133" cy="523220"/>
          </a:xfrm>
          <a:prstGeom prst="rect">
            <a:avLst/>
          </a:prstGeom>
        </p:spPr>
        <p:txBody>
          <a:bodyPr wrap="none">
            <a:spAutoFit/>
          </a:bodyPr>
          <a:lstStyle/>
          <a:p>
            <a:pPr eaLnBrk="1" hangingPunct="1"/>
            <a:r>
              <a:rPr lang="en-US" altLang="zh-CN" i="1" dirty="0">
                <a:solidFill>
                  <a:srgbClr val="C00000"/>
                </a:solidFill>
                <a:latin typeface="Times New Roman" panose="02020603050405020304" pitchFamily="18" charset="0"/>
              </a:rPr>
              <a:t>test phase</a:t>
            </a:r>
          </a:p>
        </p:txBody>
      </p:sp>
      <p:sp>
        <p:nvSpPr>
          <p:cNvPr id="4" name="圆角矩形 3"/>
          <p:cNvSpPr/>
          <p:nvPr/>
        </p:nvSpPr>
        <p:spPr bwMode="auto">
          <a:xfrm>
            <a:off x="2334057" y="3657600"/>
            <a:ext cx="6399165" cy="3048000"/>
          </a:xfrm>
          <a:prstGeom prst="roundRect">
            <a:avLst/>
          </a:prstGeom>
          <a:noFill/>
          <a:ln w="9525" cap="flat" cmpd="sng" algn="ctr">
            <a:solidFill>
              <a:srgbClr val="C00000"/>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t" latinLnBrk="0" hangingPunct="1">
              <a:lnSpc>
                <a:spcPct val="100000"/>
              </a:lnSpc>
              <a:spcBef>
                <a:spcPct val="20000"/>
              </a:spcBef>
              <a:spcAft>
                <a:spcPct val="0"/>
              </a:spcAft>
              <a:buClr>
                <a:schemeClr val="tx2"/>
              </a:buClr>
              <a:buSzTx/>
              <a:buFont typeface="Wingdings" pitchFamily="2" charset="2"/>
              <a:buChar char="v"/>
              <a:tabLst/>
            </a:pPr>
            <a:endParaRPr kumimoji="0" lang="zh-CN" altLang="en-US" sz="2800" b="0" i="0" u="none" strike="noStrike" cap="none" normalizeH="0" baseline="0">
              <a:ln>
                <a:noFill/>
              </a:ln>
              <a:solidFill>
                <a:schemeClr val="tx1"/>
              </a:solidFill>
              <a:effectLst/>
              <a:latin typeface="Arial" charset="0"/>
              <a:ea typeface="楷体_GB2312" pitchFamily="49" charset="-122"/>
            </a:endParaRPr>
          </a:p>
        </p:txBody>
      </p:sp>
      <p:sp>
        <p:nvSpPr>
          <p:cNvPr id="10" name="圆角矩形 9"/>
          <p:cNvSpPr/>
          <p:nvPr/>
        </p:nvSpPr>
        <p:spPr bwMode="auto">
          <a:xfrm>
            <a:off x="2406880" y="2179725"/>
            <a:ext cx="6399165" cy="1371424"/>
          </a:xfrm>
          <a:prstGeom prst="roundRect">
            <a:avLst/>
          </a:prstGeom>
          <a:noFill/>
          <a:ln w="9525" cap="flat" cmpd="sng" algn="ctr">
            <a:solidFill>
              <a:srgbClr val="00B050"/>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t" latinLnBrk="0" hangingPunct="1">
              <a:lnSpc>
                <a:spcPct val="100000"/>
              </a:lnSpc>
              <a:spcBef>
                <a:spcPct val="20000"/>
              </a:spcBef>
              <a:spcAft>
                <a:spcPct val="0"/>
              </a:spcAft>
              <a:buClr>
                <a:schemeClr val="tx2"/>
              </a:buClr>
              <a:buSzTx/>
              <a:buFont typeface="Wingdings" pitchFamily="2" charset="2"/>
              <a:buChar char="v"/>
              <a:tabLst/>
            </a:pPr>
            <a:endParaRPr kumimoji="0" lang="zh-CN" altLang="en-US" sz="2800" b="0" i="0" u="none" strike="noStrike" cap="none" normalizeH="0" baseline="0">
              <a:ln>
                <a:noFill/>
              </a:ln>
              <a:solidFill>
                <a:schemeClr val="tx1"/>
              </a:solidFill>
              <a:effectLst/>
              <a:latin typeface="Arial" charset="0"/>
              <a:ea typeface="楷体_GB2312" pitchFamily="49" charset="-122"/>
            </a:endParaRPr>
          </a:p>
        </p:txBody>
      </p:sp>
    </p:spTree>
    <p:extLst>
      <p:ext uri="{BB962C8B-B14F-4D97-AF65-F5344CB8AC3E}">
        <p14:creationId xmlns:p14="http://schemas.microsoft.com/office/powerpoint/2010/main" val="8067947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21213" y="595163"/>
            <a:ext cx="6510337" cy="663575"/>
          </a:xfrm>
        </p:spPr>
        <p:txBody>
          <a:bodyPr/>
          <a:lstStyle/>
          <a:p>
            <a:pPr algn="l" eaLnBrk="1" hangingPunct="1"/>
            <a:r>
              <a:rPr lang="en-US" altLang="zh-CN" sz="2400" dirty="0">
                <a:ea typeface="楷体_GB2312" pitchFamily="49" charset="-122"/>
              </a:rPr>
              <a:t>2. Model, method and result</a:t>
            </a:r>
            <a:endParaRPr lang="zh-CN" altLang="en-US" sz="2400" dirty="0">
              <a:ea typeface="楷体_GB2312" pitchFamily="49" charset="-122"/>
            </a:endParaRPr>
          </a:p>
        </p:txBody>
      </p:sp>
      <p:sp>
        <p:nvSpPr>
          <p:cNvPr id="5" name="流程图: 过程 63"/>
          <p:cNvSpPr>
            <a:spLocks noChangeArrowheads="1"/>
          </p:cNvSpPr>
          <p:nvPr/>
        </p:nvSpPr>
        <p:spPr bwMode="auto">
          <a:xfrm>
            <a:off x="314538" y="1288989"/>
            <a:ext cx="8418684" cy="387411"/>
          </a:xfrm>
          <a:prstGeom prst="flowChartProcess">
            <a:avLst/>
          </a:prstGeom>
          <a:solidFill>
            <a:srgbClr val="FFFFFF"/>
          </a:solidFill>
          <a:ln w="12700">
            <a:solidFill>
              <a:srgbClr val="00CC00"/>
            </a:solidFill>
            <a:miter lim="800000"/>
            <a:headEnd/>
            <a:tailEnd/>
          </a:ln>
          <a:effectLst>
            <a:outerShdw dist="38100" dir="2700000" algn="tl" rotWithShape="0">
              <a:srgbClr val="000000">
                <a:alpha val="39998"/>
              </a:srgbClr>
            </a:outerShdw>
          </a:effectLst>
        </p:spPr>
        <p:txBody>
          <a:bodyPr anchor="ctr"/>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algn="l" eaLnBrk="1" hangingPunct="1">
              <a:buNone/>
            </a:pPr>
            <a:r>
              <a:rPr lang="en-US" altLang="zh-CN" sz="2100" b="1" i="1" dirty="0">
                <a:solidFill>
                  <a:srgbClr val="C00000"/>
                </a:solidFill>
                <a:latin typeface="Times New Roman" panose="02020603050405020304" pitchFamily="18" charset="0"/>
              </a:rPr>
              <a:t>2.3 Method</a:t>
            </a:r>
            <a:endParaRPr lang="en-US" altLang="zh-CN" sz="2100" b="1" i="1" dirty="0">
              <a:solidFill>
                <a:srgbClr val="0000CC"/>
              </a:solidFill>
              <a:latin typeface="Times New Roman" panose="02020603050405020304" pitchFamily="18" charset="0"/>
            </a:endParaRPr>
          </a:p>
        </p:txBody>
      </p:sp>
      <p:sp>
        <p:nvSpPr>
          <p:cNvPr id="9" name="流程图: 过程 63">
            <a:extLst>
              <a:ext uri="{FF2B5EF4-FFF2-40B4-BE49-F238E27FC236}">
                <a16:creationId xmlns:a16="http://schemas.microsoft.com/office/drawing/2014/main" id="{3C366645-EEB5-44C3-85C2-0FE326B58507}"/>
              </a:ext>
            </a:extLst>
          </p:cNvPr>
          <p:cNvSpPr>
            <a:spLocks noChangeArrowheads="1"/>
          </p:cNvSpPr>
          <p:nvPr/>
        </p:nvSpPr>
        <p:spPr bwMode="auto">
          <a:xfrm>
            <a:off x="314538" y="1782851"/>
            <a:ext cx="8426359" cy="4922749"/>
          </a:xfrm>
          <a:prstGeom prst="flowChartProcess">
            <a:avLst/>
          </a:prstGeom>
          <a:solidFill>
            <a:srgbClr val="FFFFFF"/>
          </a:solidFill>
          <a:ln w="12700">
            <a:solidFill>
              <a:srgbClr val="FFC000"/>
            </a:solidFill>
            <a:miter lim="800000"/>
            <a:headEnd/>
            <a:tailEnd/>
          </a:ln>
          <a:effectLst>
            <a:outerShdw dist="38100" dir="2700000" algn="tl" rotWithShape="0">
              <a:srgbClr val="000000">
                <a:alpha val="39998"/>
              </a:srgbClr>
            </a:outerShdw>
          </a:effectLst>
        </p:spPr>
        <p:txBody>
          <a:bodyPr anchor="t" anchorCtr="0"/>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marL="0" indent="0" algn="l">
              <a:buNone/>
            </a:pPr>
            <a:r>
              <a:rPr lang="en-US" altLang="zh-CN" sz="2400"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Experiments:</a:t>
            </a:r>
          </a:p>
          <a:p>
            <a:pPr marL="0" indent="0" algn="l">
              <a:buNone/>
            </a:pPr>
            <a:r>
              <a:rPr lang="en-US" altLang="zh-CN" sz="2400" i="1" dirty="0">
                <a:solidFill>
                  <a:srgbClr val="0000CC"/>
                </a:solidFill>
                <a:latin typeface="Times New Roman" panose="02020603050405020304" pitchFamily="18" charset="0"/>
              </a:rPr>
              <a:t>Experiment 1: </a:t>
            </a:r>
            <a:r>
              <a:rPr lang="en-US" altLang="zh-CN" sz="2400" i="1" dirty="0">
                <a:solidFill>
                  <a:srgbClr val="C00000"/>
                </a:solidFill>
                <a:latin typeface="Times New Roman" panose="02020603050405020304" pitchFamily="18" charset="0"/>
              </a:rPr>
              <a:t>Examples were presented at </a:t>
            </a:r>
            <a:r>
              <a:rPr lang="en-US" altLang="zh-CN" sz="2400" i="1" dirty="0">
                <a:solidFill>
                  <a:srgbClr val="0000CC"/>
                </a:solidFill>
                <a:latin typeface="Times New Roman" panose="02020603050405020304" pitchFamily="18" charset="0"/>
              </a:rPr>
              <a:t>random.</a:t>
            </a:r>
          </a:p>
          <a:p>
            <a:pPr marL="0" indent="0" algn="l">
              <a:buNone/>
            </a:pPr>
            <a:r>
              <a:rPr lang="en-US" altLang="zh-CN" sz="2400" i="1" dirty="0">
                <a:solidFill>
                  <a:srgbClr val="0000CC"/>
                </a:solidFill>
                <a:latin typeface="Times New Roman" panose="02020603050405020304" pitchFamily="18" charset="0"/>
              </a:rPr>
              <a:t>Experiment 2: </a:t>
            </a:r>
            <a:r>
              <a:rPr lang="en-US" altLang="zh-CN" sz="2400" i="1" dirty="0">
                <a:solidFill>
                  <a:srgbClr val="C00000"/>
                </a:solidFill>
                <a:latin typeface="Times New Roman" panose="02020603050405020304" pitchFamily="18" charset="0"/>
              </a:rPr>
              <a:t>Examples were presented at </a:t>
            </a:r>
            <a:r>
              <a:rPr lang="en-US" altLang="zh-CN" sz="2400" i="1" dirty="0">
                <a:solidFill>
                  <a:srgbClr val="0000CC"/>
                </a:solidFill>
                <a:latin typeface="Times New Roman" panose="02020603050405020304" pitchFamily="18" charset="0"/>
              </a:rPr>
              <a:t>script.</a:t>
            </a:r>
          </a:p>
          <a:p>
            <a:pPr marL="0" indent="0" algn="l" eaLnBrk="1" hangingPunct="1">
              <a:buNone/>
            </a:pPr>
            <a:endParaRPr lang="en-US" altLang="zh-CN" sz="1800" b="1" dirty="0">
              <a:solidFill>
                <a:srgbClr val="7030A0"/>
              </a:solidFill>
              <a:latin typeface="Times New Roman" panose="02020603050405020304" pitchFamily="18" charset="0"/>
            </a:endParaRPr>
          </a:p>
          <a:p>
            <a:pPr marL="0" indent="0" algn="l" eaLnBrk="1" hangingPunct="1">
              <a:buNone/>
            </a:pPr>
            <a:r>
              <a:rPr lang="en-US" altLang="zh-CN" sz="2400"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Random: </a:t>
            </a:r>
            <a:r>
              <a:rPr lang="en-US" altLang="zh-CN" sz="2400" i="1" dirty="0">
                <a:solidFill>
                  <a:srgbClr val="C00000"/>
                </a:solidFill>
                <a:latin typeface="Times New Roman" panose="02020603050405020304" pitchFamily="18" charset="0"/>
              </a:rPr>
              <a:t>Twelve positive and 12 negative examples  are presented randomly.</a:t>
            </a:r>
          </a:p>
          <a:p>
            <a:pPr marL="0" indent="0" algn="l" eaLnBrk="1" hangingPunct="1">
              <a:buNone/>
            </a:pPr>
            <a:r>
              <a:rPr lang="en-US" altLang="zh-CN" sz="2400"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t>Script: </a:t>
            </a:r>
            <a:r>
              <a:rPr lang="en-US" altLang="zh-CN" sz="2400" i="1" dirty="0">
                <a:solidFill>
                  <a:srgbClr val="C00000"/>
                </a:solidFill>
                <a:latin typeface="Times New Roman" panose="02020603050405020304" pitchFamily="18" charset="0"/>
              </a:rPr>
              <a:t>Six knowledge points are presented randomly one by one, and each knowledge point present randomly 2 positive and 2 negative examples.</a:t>
            </a:r>
          </a:p>
          <a:p>
            <a:pPr marL="0" indent="0" algn="l" eaLnBrk="1" hangingPunct="1">
              <a:buNone/>
            </a:pPr>
            <a:endParaRPr lang="en-US" altLang="zh-CN" sz="2400" i="1" dirty="0">
              <a:solidFill>
                <a:srgbClr val="C00000"/>
              </a:solidFill>
              <a:latin typeface="Times New Roman" panose="02020603050405020304" pitchFamily="18" charset="0"/>
            </a:endParaRPr>
          </a:p>
          <a:p>
            <a:pPr marL="0" indent="0" algn="l" eaLnBrk="1" hangingPunct="1">
              <a:buNone/>
            </a:pPr>
            <a:r>
              <a:rPr lang="en-US" altLang="zh-CN" sz="1800" b="1" dirty="0">
                <a:solidFill>
                  <a:srgbClr val="7030A0"/>
                </a:solidFill>
                <a:latin typeface="Times New Roman" panose="02020603050405020304" pitchFamily="18" charset="0"/>
              </a:rPr>
              <a:t>To evaluate the role effect of virtual agents, two experiments, in which learning content was presented in random and organized way separately were done.</a:t>
            </a:r>
            <a:endParaRPr lang="en-US" altLang="zh-CN" sz="1800" b="1" dirty="0">
              <a:solidFill>
                <a:srgbClr val="0000CC"/>
              </a:solidFill>
              <a:latin typeface="Times New Roman" panose="02020603050405020304" pitchFamily="18" charset="0"/>
            </a:endParaRPr>
          </a:p>
          <a:p>
            <a:pPr marL="0" indent="0" algn="l" eaLnBrk="1" hangingPunct="1">
              <a:buNone/>
            </a:pPr>
            <a:endParaRPr lang="en-US" altLang="zh-CN" sz="2400" b="1" dirty="0">
              <a:solidFill>
                <a:srgbClr val="0000CC"/>
              </a:solidFill>
              <a:latin typeface="Times New Roman" panose="02020603050405020304" pitchFamily="18" charset="0"/>
            </a:endParaRPr>
          </a:p>
          <a:p>
            <a:pPr marL="0" indent="0" algn="l" eaLnBrk="1" hangingPunct="1">
              <a:buNone/>
            </a:pPr>
            <a:endParaRPr lang="en-US" altLang="zh-CN" sz="2400" b="1" dirty="0">
              <a:solidFill>
                <a:srgbClr val="0000CC"/>
              </a:solidFill>
              <a:latin typeface="Times New Roman" panose="02020603050405020304" pitchFamily="18" charset="0"/>
            </a:endParaRPr>
          </a:p>
          <a:p>
            <a:pPr marL="0" indent="0" algn="l" eaLnBrk="1" hangingPunct="1">
              <a:buNone/>
            </a:pPr>
            <a:endParaRPr lang="en-US" altLang="zh-CN" sz="2400" b="1" dirty="0">
              <a:solidFill>
                <a:srgbClr val="0000CC"/>
              </a:solidFill>
              <a:latin typeface="Times New Roman" panose="02020603050405020304" pitchFamily="18" charset="0"/>
            </a:endParaRPr>
          </a:p>
        </p:txBody>
      </p:sp>
    </p:spTree>
    <p:extLst>
      <p:ext uri="{BB962C8B-B14F-4D97-AF65-F5344CB8AC3E}">
        <p14:creationId xmlns:p14="http://schemas.microsoft.com/office/powerpoint/2010/main" val="8568259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Effect transition="in" filter="fade">
                                      <p:cBhvr>
                                        <p:cTn id="7" dur="500"/>
                                        <p:tgtEl>
                                          <p:spTgt spid="9">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5" end="5"/>
                                            </p:txEl>
                                          </p:spTgt>
                                        </p:tgtEl>
                                        <p:attrNameLst>
                                          <p:attrName>style.visibility</p:attrName>
                                        </p:attrNameLst>
                                      </p:cBhvr>
                                      <p:to>
                                        <p:strVal val="visible"/>
                                      </p:to>
                                    </p:set>
                                    <p:animEffect transition="in" filter="fade">
                                      <p:cBhvr>
                                        <p:cTn id="12" dur="500"/>
                                        <p:tgtEl>
                                          <p:spTgt spid="9">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animEffect transition="in" filter="fade">
                                      <p:cBhvr>
                                        <p:cTn id="17"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21213" y="595163"/>
            <a:ext cx="6510337" cy="663575"/>
          </a:xfrm>
        </p:spPr>
        <p:txBody>
          <a:bodyPr/>
          <a:lstStyle/>
          <a:p>
            <a:pPr algn="l" eaLnBrk="1" hangingPunct="1"/>
            <a:r>
              <a:rPr lang="en-US" altLang="zh-CN" sz="2400" dirty="0">
                <a:ea typeface="楷体_GB2312" pitchFamily="49" charset="-122"/>
              </a:rPr>
              <a:t>2. Model, method and result</a:t>
            </a:r>
            <a:endParaRPr lang="zh-CN" altLang="en-US" sz="2400" dirty="0">
              <a:ea typeface="楷体_GB2312" pitchFamily="49" charset="-122"/>
            </a:endParaRPr>
          </a:p>
        </p:txBody>
      </p:sp>
      <p:sp>
        <p:nvSpPr>
          <p:cNvPr id="5" name="流程图: 过程 63"/>
          <p:cNvSpPr>
            <a:spLocks noChangeArrowheads="1"/>
          </p:cNvSpPr>
          <p:nvPr/>
        </p:nvSpPr>
        <p:spPr bwMode="auto">
          <a:xfrm>
            <a:off x="314538" y="1288989"/>
            <a:ext cx="8418684" cy="387411"/>
          </a:xfrm>
          <a:prstGeom prst="flowChartProcess">
            <a:avLst/>
          </a:prstGeom>
          <a:solidFill>
            <a:srgbClr val="FFFFFF"/>
          </a:solidFill>
          <a:ln w="12700">
            <a:solidFill>
              <a:srgbClr val="00CC00"/>
            </a:solidFill>
            <a:miter lim="800000"/>
            <a:headEnd/>
            <a:tailEnd/>
          </a:ln>
          <a:effectLst>
            <a:outerShdw dist="38100" dir="2700000" algn="tl" rotWithShape="0">
              <a:srgbClr val="000000">
                <a:alpha val="39998"/>
              </a:srgbClr>
            </a:outerShdw>
          </a:effectLst>
        </p:spPr>
        <p:txBody>
          <a:bodyPr anchor="ctr"/>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algn="l" eaLnBrk="1" hangingPunct="1">
              <a:buNone/>
            </a:pPr>
            <a:r>
              <a:rPr lang="en-US" altLang="zh-CN" sz="2100" b="1" i="1" dirty="0">
                <a:solidFill>
                  <a:srgbClr val="C00000"/>
                </a:solidFill>
                <a:latin typeface="Times New Roman" panose="02020603050405020304" pitchFamily="18" charset="0"/>
              </a:rPr>
              <a:t>2.4 Results</a:t>
            </a:r>
            <a:endParaRPr lang="en-US" altLang="zh-CN" sz="2100" b="1" i="1" dirty="0">
              <a:solidFill>
                <a:srgbClr val="0000CC"/>
              </a:solidFill>
              <a:latin typeface="Times New Roman" panose="02020603050405020304" pitchFamily="18" charset="0"/>
            </a:endParaRPr>
          </a:p>
        </p:txBody>
      </p:sp>
      <p:sp>
        <p:nvSpPr>
          <p:cNvPr id="9" name="流程图: 过程 63">
            <a:extLst>
              <a:ext uri="{FF2B5EF4-FFF2-40B4-BE49-F238E27FC236}">
                <a16:creationId xmlns:a16="http://schemas.microsoft.com/office/drawing/2014/main" id="{3C366645-EEB5-44C3-85C2-0FE326B58507}"/>
              </a:ext>
            </a:extLst>
          </p:cNvPr>
          <p:cNvSpPr>
            <a:spLocks noChangeArrowheads="1"/>
          </p:cNvSpPr>
          <p:nvPr/>
        </p:nvSpPr>
        <p:spPr bwMode="auto">
          <a:xfrm>
            <a:off x="314538" y="1782851"/>
            <a:ext cx="8426359" cy="4922749"/>
          </a:xfrm>
          <a:prstGeom prst="flowChartProcess">
            <a:avLst/>
          </a:prstGeom>
          <a:solidFill>
            <a:srgbClr val="FFFFFF"/>
          </a:solidFill>
          <a:ln w="12700">
            <a:solidFill>
              <a:srgbClr val="FFC000"/>
            </a:solidFill>
            <a:miter lim="800000"/>
            <a:headEnd/>
            <a:tailEnd/>
          </a:ln>
          <a:effectLst>
            <a:outerShdw dist="38100" dir="2700000" algn="tl" rotWithShape="0">
              <a:srgbClr val="000000">
                <a:alpha val="39998"/>
              </a:srgbClr>
            </a:outerShdw>
          </a:effectLst>
        </p:spPr>
        <p:txBody>
          <a:bodyPr anchor="t" anchorCtr="0"/>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marL="0" indent="0" algn="l" eaLnBrk="1" hangingPunct="1">
              <a:buNone/>
            </a:pPr>
            <a:r>
              <a:rPr lang="en-US" altLang="zh-CN" sz="2400" b="1" dirty="0">
                <a:solidFill>
                  <a:srgbClr val="0000CC"/>
                </a:solidFill>
                <a:latin typeface="Times New Roman" panose="02020603050405020304" pitchFamily="18" charset="0"/>
              </a:rPr>
              <a:t>Data matrix of </a:t>
            </a:r>
          </a:p>
          <a:p>
            <a:pPr marL="0" indent="0" algn="l" eaLnBrk="1" hangingPunct="1">
              <a:buNone/>
            </a:pPr>
            <a:r>
              <a:rPr lang="en-US" altLang="zh-CN" sz="2400" b="1" dirty="0">
                <a:solidFill>
                  <a:srgbClr val="0000CC"/>
                </a:solidFill>
                <a:latin typeface="Times New Roman" panose="02020603050405020304" pitchFamily="18" charset="0"/>
              </a:rPr>
              <a:t>experiments:</a:t>
            </a:r>
          </a:p>
          <a:p>
            <a:pPr marL="0" indent="0" algn="l" eaLnBrk="1" hangingPunct="1">
              <a:buNone/>
            </a:pPr>
            <a:r>
              <a:rPr lang="en-US" altLang="zh-CN" sz="2400" dirty="0">
                <a:solidFill>
                  <a:srgbClr val="0000CC"/>
                </a:solidFill>
                <a:latin typeface="Times New Roman" panose="02020603050405020304" pitchFamily="18" charset="0"/>
              </a:rPr>
              <a:t>Experiment 1:</a:t>
            </a:r>
          </a:p>
          <a:p>
            <a:pPr marL="0" indent="0" algn="l" eaLnBrk="1" hangingPunct="1">
              <a:buNone/>
            </a:pPr>
            <a:r>
              <a:rPr lang="en-US" altLang="zh-CN" sz="2400" i="1" dirty="0">
                <a:solidFill>
                  <a:srgbClr val="C00000"/>
                </a:solidFill>
                <a:latin typeface="Times New Roman" panose="02020603050405020304" pitchFamily="18" charset="0"/>
              </a:rPr>
              <a:t>Random present</a:t>
            </a:r>
          </a:p>
          <a:p>
            <a:pPr marL="0" indent="0" algn="l" eaLnBrk="1" hangingPunct="1">
              <a:buNone/>
            </a:pPr>
            <a:endParaRPr lang="en-US" altLang="zh-CN" sz="2400" i="1" dirty="0">
              <a:solidFill>
                <a:srgbClr val="C00000"/>
              </a:solidFill>
              <a:latin typeface="Times New Roman" panose="02020603050405020304" pitchFamily="18" charset="0"/>
            </a:endParaRPr>
          </a:p>
          <a:p>
            <a:pPr marL="0" indent="0" algn="l" eaLnBrk="1" hangingPunct="1">
              <a:buNone/>
            </a:pPr>
            <a:endParaRPr lang="en-US" altLang="zh-CN" sz="2400" b="1" dirty="0">
              <a:solidFill>
                <a:srgbClr val="0000CC"/>
              </a:solidFill>
              <a:latin typeface="Times New Roman" panose="02020603050405020304" pitchFamily="18" charset="0"/>
            </a:endParaRPr>
          </a:p>
          <a:p>
            <a:pPr marL="0" indent="0" algn="l" eaLnBrk="1" hangingPunct="1">
              <a:buNone/>
            </a:pPr>
            <a:endParaRPr lang="en-US" altLang="zh-CN" sz="2400" b="1" dirty="0">
              <a:solidFill>
                <a:srgbClr val="0000CC"/>
              </a:solidFill>
              <a:latin typeface="Times New Roman" panose="02020603050405020304" pitchFamily="18" charset="0"/>
            </a:endParaRPr>
          </a:p>
          <a:p>
            <a:pPr marL="0" indent="0" algn="l" eaLnBrk="1" hangingPunct="1">
              <a:buNone/>
            </a:pPr>
            <a:endParaRPr lang="en-US" altLang="zh-CN" sz="2400" b="1" dirty="0">
              <a:solidFill>
                <a:srgbClr val="0000CC"/>
              </a:solidFill>
              <a:latin typeface="Times New Roman" panose="02020603050405020304" pitchFamily="18" charset="0"/>
            </a:endParaRPr>
          </a:p>
          <a:p>
            <a:pPr marL="0" indent="0" algn="l" eaLnBrk="1" hangingPunct="1">
              <a:buNone/>
            </a:pPr>
            <a:endParaRPr lang="en-US" altLang="zh-CN" sz="2400" b="1" dirty="0">
              <a:solidFill>
                <a:srgbClr val="0000CC"/>
              </a:solidFill>
              <a:latin typeface="Times New Roman" panose="02020603050405020304" pitchFamily="18" charset="0"/>
            </a:endParaRPr>
          </a:p>
          <a:p>
            <a:pPr marL="0" indent="0" algn="l" eaLnBrk="1" hangingPunct="1">
              <a:buNone/>
            </a:pPr>
            <a:endParaRPr lang="en-US" altLang="zh-CN" sz="2400" b="1" dirty="0">
              <a:solidFill>
                <a:srgbClr val="0000CC"/>
              </a:solidFill>
              <a:latin typeface="Times New Roman" panose="02020603050405020304" pitchFamily="18" charset="0"/>
            </a:endParaRPr>
          </a:p>
        </p:txBody>
      </p:sp>
      <p:sp>
        <p:nvSpPr>
          <p:cNvPr id="4" name="矩形 3"/>
          <p:cNvSpPr/>
          <p:nvPr/>
        </p:nvSpPr>
        <p:spPr>
          <a:xfrm>
            <a:off x="387392" y="5105400"/>
            <a:ext cx="4572000" cy="830997"/>
          </a:xfrm>
          <a:prstGeom prst="rect">
            <a:avLst/>
          </a:prstGeom>
        </p:spPr>
        <p:txBody>
          <a:bodyPr>
            <a:spAutoFit/>
          </a:bodyPr>
          <a:lstStyle/>
          <a:p>
            <a:pPr eaLnBrk="1" hangingPunct="1"/>
            <a:r>
              <a:rPr lang="en-US" altLang="zh-CN" sz="2400" dirty="0">
                <a:solidFill>
                  <a:srgbClr val="0000CC"/>
                </a:solidFill>
                <a:latin typeface="Times New Roman" panose="02020603050405020304" pitchFamily="18" charset="0"/>
              </a:rPr>
              <a:t>Experiment 2:</a:t>
            </a:r>
          </a:p>
          <a:p>
            <a:pPr eaLnBrk="1" hangingPunct="1"/>
            <a:r>
              <a:rPr lang="en-US" altLang="zh-CN" sz="2400" i="1" dirty="0">
                <a:solidFill>
                  <a:srgbClr val="C00000"/>
                </a:solidFill>
                <a:latin typeface="Times New Roman" panose="02020603050405020304" pitchFamily="18" charset="0"/>
              </a:rPr>
              <a:t>Script present</a:t>
            </a:r>
          </a:p>
        </p:txBody>
      </p:sp>
      <p:pic>
        <p:nvPicPr>
          <p:cNvPr id="6" name="图片 5"/>
          <p:cNvPicPr>
            <a:picLocks noChangeAspect="1"/>
          </p:cNvPicPr>
          <p:nvPr/>
        </p:nvPicPr>
        <p:blipFill>
          <a:blip r:embed="rId3"/>
          <a:stretch>
            <a:fillRect/>
          </a:stretch>
        </p:blipFill>
        <p:spPr>
          <a:xfrm>
            <a:off x="2486890" y="1676400"/>
            <a:ext cx="6123710" cy="2590800"/>
          </a:xfrm>
          <a:prstGeom prst="rect">
            <a:avLst/>
          </a:prstGeom>
        </p:spPr>
      </p:pic>
      <p:pic>
        <p:nvPicPr>
          <p:cNvPr id="7" name="图片 6"/>
          <p:cNvPicPr>
            <a:picLocks noChangeAspect="1"/>
          </p:cNvPicPr>
          <p:nvPr/>
        </p:nvPicPr>
        <p:blipFill>
          <a:blip r:embed="rId4"/>
          <a:stretch>
            <a:fillRect/>
          </a:stretch>
        </p:blipFill>
        <p:spPr>
          <a:xfrm>
            <a:off x="2467012" y="4186881"/>
            <a:ext cx="6135596" cy="2492215"/>
          </a:xfrm>
          <a:prstGeom prst="rect">
            <a:avLst/>
          </a:prstGeom>
        </p:spPr>
      </p:pic>
    </p:spTree>
    <p:extLst>
      <p:ext uri="{BB962C8B-B14F-4D97-AF65-F5344CB8AC3E}">
        <p14:creationId xmlns:p14="http://schemas.microsoft.com/office/powerpoint/2010/main" val="446786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21213" y="595163"/>
            <a:ext cx="6510337" cy="663575"/>
          </a:xfrm>
        </p:spPr>
        <p:txBody>
          <a:bodyPr/>
          <a:lstStyle/>
          <a:p>
            <a:pPr algn="l" eaLnBrk="1" hangingPunct="1"/>
            <a:r>
              <a:rPr lang="en-US" altLang="zh-CN" sz="2400" dirty="0">
                <a:ea typeface="楷体_GB2312" pitchFamily="49" charset="-122"/>
              </a:rPr>
              <a:t>2. Model, method and result</a:t>
            </a:r>
            <a:endParaRPr lang="zh-CN" altLang="en-US" sz="2400" dirty="0">
              <a:ea typeface="楷体_GB2312" pitchFamily="49" charset="-122"/>
            </a:endParaRPr>
          </a:p>
        </p:txBody>
      </p:sp>
      <p:sp>
        <p:nvSpPr>
          <p:cNvPr id="5" name="流程图: 过程 63"/>
          <p:cNvSpPr>
            <a:spLocks noChangeArrowheads="1"/>
          </p:cNvSpPr>
          <p:nvPr/>
        </p:nvSpPr>
        <p:spPr bwMode="auto">
          <a:xfrm>
            <a:off x="314538" y="1288989"/>
            <a:ext cx="8418684" cy="387411"/>
          </a:xfrm>
          <a:prstGeom prst="flowChartProcess">
            <a:avLst/>
          </a:prstGeom>
          <a:solidFill>
            <a:srgbClr val="FFFFFF"/>
          </a:solidFill>
          <a:ln w="12700">
            <a:solidFill>
              <a:srgbClr val="00CC00"/>
            </a:solidFill>
            <a:miter lim="800000"/>
            <a:headEnd/>
            <a:tailEnd/>
          </a:ln>
          <a:effectLst>
            <a:outerShdw dist="38100" dir="2700000" algn="tl" rotWithShape="0">
              <a:srgbClr val="000000">
                <a:alpha val="39998"/>
              </a:srgbClr>
            </a:outerShdw>
          </a:effectLst>
        </p:spPr>
        <p:txBody>
          <a:bodyPr anchor="ctr"/>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algn="l" eaLnBrk="1" hangingPunct="1">
              <a:buNone/>
            </a:pPr>
            <a:r>
              <a:rPr lang="en-US" altLang="zh-CN" sz="2100" b="1" i="1" dirty="0">
                <a:solidFill>
                  <a:srgbClr val="C00000"/>
                </a:solidFill>
                <a:latin typeface="Times New Roman" panose="02020603050405020304" pitchFamily="18" charset="0"/>
              </a:rPr>
              <a:t>2.4 Results</a:t>
            </a:r>
            <a:endParaRPr lang="en-US" altLang="zh-CN" sz="2100" b="1" i="1" dirty="0">
              <a:solidFill>
                <a:srgbClr val="0000CC"/>
              </a:solidFill>
              <a:latin typeface="Times New Roman" panose="02020603050405020304" pitchFamily="18" charset="0"/>
            </a:endParaRPr>
          </a:p>
        </p:txBody>
      </p:sp>
      <p:sp>
        <p:nvSpPr>
          <p:cNvPr id="9" name="流程图: 过程 63">
            <a:extLst>
              <a:ext uri="{FF2B5EF4-FFF2-40B4-BE49-F238E27FC236}">
                <a16:creationId xmlns:a16="http://schemas.microsoft.com/office/drawing/2014/main" id="{3C366645-EEB5-44C3-85C2-0FE326B58507}"/>
              </a:ext>
            </a:extLst>
          </p:cNvPr>
          <p:cNvSpPr>
            <a:spLocks noChangeArrowheads="1"/>
          </p:cNvSpPr>
          <p:nvPr/>
        </p:nvSpPr>
        <p:spPr bwMode="auto">
          <a:xfrm>
            <a:off x="314538" y="1782851"/>
            <a:ext cx="8426359" cy="4922749"/>
          </a:xfrm>
          <a:prstGeom prst="flowChartProcess">
            <a:avLst/>
          </a:prstGeom>
          <a:solidFill>
            <a:srgbClr val="FFFFFF"/>
          </a:solidFill>
          <a:ln w="12700">
            <a:solidFill>
              <a:srgbClr val="FFC000"/>
            </a:solidFill>
            <a:miter lim="800000"/>
            <a:headEnd/>
            <a:tailEnd/>
          </a:ln>
          <a:effectLst>
            <a:outerShdw dist="38100" dir="2700000" algn="tl" rotWithShape="0">
              <a:srgbClr val="000000">
                <a:alpha val="39998"/>
              </a:srgbClr>
            </a:outerShdw>
          </a:effectLst>
        </p:spPr>
        <p:txBody>
          <a:bodyPr anchor="t" anchorCtr="0"/>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marL="0" indent="0" algn="l" eaLnBrk="1" hangingPunct="1">
              <a:buNone/>
            </a:pPr>
            <a:r>
              <a:rPr lang="en-US" altLang="zh-CN" sz="2400" b="1" dirty="0">
                <a:solidFill>
                  <a:srgbClr val="0000CC"/>
                </a:solidFill>
                <a:latin typeface="Times New Roman" panose="02020603050405020304" pitchFamily="18" charset="0"/>
              </a:rPr>
              <a:t>Data analysis software:</a:t>
            </a:r>
          </a:p>
          <a:p>
            <a:pPr marL="0" indent="0" algn="l" eaLnBrk="1" hangingPunct="1">
              <a:buNone/>
            </a:pPr>
            <a:r>
              <a:rPr lang="en-US" altLang="zh-CN" sz="2400" i="1" dirty="0">
                <a:solidFill>
                  <a:srgbClr val="C00000"/>
                </a:solidFill>
                <a:latin typeface="Times New Roman" panose="02020603050405020304" pitchFamily="18" charset="0"/>
              </a:rPr>
              <a:t>GPT</a:t>
            </a:r>
            <a:r>
              <a:rPr lang="zh-CN" altLang="en-US" sz="2400" i="1" dirty="0">
                <a:solidFill>
                  <a:srgbClr val="C00000"/>
                </a:solidFill>
                <a:latin typeface="Times New Roman" panose="02020603050405020304" pitchFamily="18" charset="0"/>
              </a:rPr>
              <a:t>，</a:t>
            </a:r>
            <a:r>
              <a:rPr lang="en-US" altLang="zh-CN" sz="2400" i="1" dirty="0" err="1">
                <a:solidFill>
                  <a:srgbClr val="C00000"/>
                </a:solidFill>
                <a:latin typeface="Times New Roman" panose="02020603050405020304" pitchFamily="18" charset="0"/>
              </a:rPr>
              <a:t>MPTinR</a:t>
            </a:r>
            <a:br>
              <a:rPr lang="en-US" altLang="zh-CN" sz="2400"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br>
            <a:endParaRPr lang="en-US" altLang="zh-CN" sz="2400" b="1" dirty="0">
              <a:solidFill>
                <a:srgbClr val="0000CC"/>
              </a:solidFill>
              <a:latin typeface="Times New Roman" panose="02020603050405020304" pitchFamily="18" charset="0"/>
            </a:endParaRPr>
          </a:p>
          <a:p>
            <a:pPr marL="0" indent="0" algn="l" eaLnBrk="1" hangingPunct="1">
              <a:buNone/>
            </a:pPr>
            <a:endParaRPr lang="en-US" altLang="zh-CN" sz="2400" b="1" dirty="0">
              <a:solidFill>
                <a:srgbClr val="0000CC"/>
              </a:solidFill>
              <a:latin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2702913" y="2723321"/>
            <a:ext cx="2560277" cy="4087133"/>
          </a:xfrm>
          <a:prstGeom prst="rect">
            <a:avLst/>
          </a:prstGeom>
        </p:spPr>
      </p:pic>
      <p:pic>
        <p:nvPicPr>
          <p:cNvPr id="8" name="图片 7"/>
          <p:cNvPicPr>
            <a:picLocks noChangeAspect="1"/>
          </p:cNvPicPr>
          <p:nvPr/>
        </p:nvPicPr>
        <p:blipFill>
          <a:blip r:embed="rId4"/>
          <a:stretch>
            <a:fillRect/>
          </a:stretch>
        </p:blipFill>
        <p:spPr>
          <a:xfrm>
            <a:off x="457201" y="2743199"/>
            <a:ext cx="2093110" cy="4068851"/>
          </a:xfrm>
          <a:prstGeom prst="rect">
            <a:avLst/>
          </a:prstGeom>
        </p:spPr>
      </p:pic>
      <p:pic>
        <p:nvPicPr>
          <p:cNvPr id="10" name="图片 9"/>
          <p:cNvPicPr>
            <a:picLocks noChangeAspect="1"/>
          </p:cNvPicPr>
          <p:nvPr/>
        </p:nvPicPr>
        <p:blipFill>
          <a:blip r:embed="rId5"/>
          <a:stretch>
            <a:fillRect/>
          </a:stretch>
        </p:blipFill>
        <p:spPr>
          <a:xfrm>
            <a:off x="5921565" y="1383519"/>
            <a:ext cx="2310177" cy="2719360"/>
          </a:xfrm>
          <a:prstGeom prst="rect">
            <a:avLst/>
          </a:prstGeom>
        </p:spPr>
      </p:pic>
      <p:pic>
        <p:nvPicPr>
          <p:cNvPr id="11" name="图片 10"/>
          <p:cNvPicPr>
            <a:picLocks noChangeAspect="1"/>
          </p:cNvPicPr>
          <p:nvPr/>
        </p:nvPicPr>
        <p:blipFill>
          <a:blip r:embed="rId6"/>
          <a:stretch>
            <a:fillRect/>
          </a:stretch>
        </p:blipFill>
        <p:spPr>
          <a:xfrm>
            <a:off x="5921565" y="4191000"/>
            <a:ext cx="2536635" cy="2567697"/>
          </a:xfrm>
          <a:prstGeom prst="rect">
            <a:avLst/>
          </a:prstGeom>
        </p:spPr>
      </p:pic>
    </p:spTree>
    <p:extLst>
      <p:ext uri="{BB962C8B-B14F-4D97-AF65-F5344CB8AC3E}">
        <p14:creationId xmlns:p14="http://schemas.microsoft.com/office/powerpoint/2010/main" val="167043449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21213" y="595163"/>
            <a:ext cx="6510337" cy="663575"/>
          </a:xfrm>
        </p:spPr>
        <p:txBody>
          <a:bodyPr/>
          <a:lstStyle/>
          <a:p>
            <a:pPr algn="l" eaLnBrk="1" hangingPunct="1"/>
            <a:r>
              <a:rPr lang="en-US" altLang="zh-CN" sz="2400" dirty="0">
                <a:ea typeface="楷体_GB2312" pitchFamily="49" charset="-122"/>
              </a:rPr>
              <a:t>2. Model, method and result</a:t>
            </a:r>
            <a:endParaRPr lang="zh-CN" altLang="en-US" sz="2400" dirty="0">
              <a:ea typeface="楷体_GB2312" pitchFamily="49" charset="-122"/>
            </a:endParaRPr>
          </a:p>
        </p:txBody>
      </p:sp>
      <p:sp>
        <p:nvSpPr>
          <p:cNvPr id="5" name="流程图: 过程 63"/>
          <p:cNvSpPr>
            <a:spLocks noChangeArrowheads="1"/>
          </p:cNvSpPr>
          <p:nvPr/>
        </p:nvSpPr>
        <p:spPr bwMode="auto">
          <a:xfrm>
            <a:off x="314538" y="1288989"/>
            <a:ext cx="8418684" cy="387411"/>
          </a:xfrm>
          <a:prstGeom prst="flowChartProcess">
            <a:avLst/>
          </a:prstGeom>
          <a:solidFill>
            <a:srgbClr val="FFFFFF"/>
          </a:solidFill>
          <a:ln w="12700">
            <a:solidFill>
              <a:srgbClr val="00CC00"/>
            </a:solidFill>
            <a:miter lim="800000"/>
            <a:headEnd/>
            <a:tailEnd/>
          </a:ln>
          <a:effectLst>
            <a:outerShdw dist="38100" dir="2700000" algn="tl" rotWithShape="0">
              <a:srgbClr val="000000">
                <a:alpha val="39998"/>
              </a:srgbClr>
            </a:outerShdw>
          </a:effectLst>
        </p:spPr>
        <p:txBody>
          <a:bodyPr anchor="ctr"/>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algn="l" eaLnBrk="1" hangingPunct="1">
              <a:buNone/>
            </a:pPr>
            <a:r>
              <a:rPr lang="en-US" altLang="zh-CN" sz="2100" b="1" i="1" dirty="0">
                <a:solidFill>
                  <a:srgbClr val="C00000"/>
                </a:solidFill>
                <a:latin typeface="Times New Roman" panose="02020603050405020304" pitchFamily="18" charset="0"/>
              </a:rPr>
              <a:t>2.4 Results</a:t>
            </a:r>
            <a:endParaRPr lang="en-US" altLang="zh-CN" sz="2100" b="1" i="1" dirty="0">
              <a:solidFill>
                <a:srgbClr val="0000CC"/>
              </a:solidFill>
              <a:latin typeface="Times New Roman" panose="02020603050405020304" pitchFamily="18" charset="0"/>
            </a:endParaRPr>
          </a:p>
        </p:txBody>
      </p:sp>
      <p:sp>
        <p:nvSpPr>
          <p:cNvPr id="9" name="流程图: 过程 63">
            <a:extLst>
              <a:ext uri="{FF2B5EF4-FFF2-40B4-BE49-F238E27FC236}">
                <a16:creationId xmlns:a16="http://schemas.microsoft.com/office/drawing/2014/main" id="{3C366645-EEB5-44C3-85C2-0FE326B58507}"/>
              </a:ext>
            </a:extLst>
          </p:cNvPr>
          <p:cNvSpPr>
            <a:spLocks noChangeArrowheads="1"/>
          </p:cNvSpPr>
          <p:nvPr/>
        </p:nvSpPr>
        <p:spPr bwMode="auto">
          <a:xfrm>
            <a:off x="314538" y="1782851"/>
            <a:ext cx="8426359" cy="4922749"/>
          </a:xfrm>
          <a:prstGeom prst="flowChartProcess">
            <a:avLst/>
          </a:prstGeom>
          <a:solidFill>
            <a:srgbClr val="FFFFFF"/>
          </a:solidFill>
          <a:ln w="12700">
            <a:solidFill>
              <a:srgbClr val="FFC000"/>
            </a:solidFill>
            <a:miter lim="800000"/>
            <a:headEnd/>
            <a:tailEnd/>
          </a:ln>
          <a:effectLst>
            <a:outerShdw dist="38100" dir="2700000" algn="tl" rotWithShape="0">
              <a:srgbClr val="000000">
                <a:alpha val="39998"/>
              </a:srgbClr>
            </a:outerShdw>
          </a:effectLst>
        </p:spPr>
        <p:txBody>
          <a:bodyPr anchor="t" anchorCtr="0"/>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marL="0" indent="0" algn="l" eaLnBrk="1" hangingPunct="1">
              <a:buNone/>
            </a:pPr>
            <a:r>
              <a:rPr lang="en-US" altLang="zh-CN" sz="2400" b="1" dirty="0">
                <a:solidFill>
                  <a:srgbClr val="0000CC"/>
                </a:solidFill>
                <a:latin typeface="Times New Roman" panose="02020603050405020304" pitchFamily="18" charset="0"/>
              </a:rPr>
              <a:t>For the model analyses, we assumed to constraint conditions. </a:t>
            </a:r>
          </a:p>
          <a:p>
            <a:pPr marL="0" indent="0" algn="l" eaLnBrk="1" hangingPunct="1">
              <a:buNone/>
            </a:pPr>
            <a:r>
              <a:rPr lang="en-US" altLang="zh-CN" sz="2400" b="1" dirty="0">
                <a:solidFill>
                  <a:srgbClr val="0000CC"/>
                </a:solidFill>
                <a:latin typeface="Times New Roman" panose="02020603050405020304" pitchFamily="18" charset="0"/>
              </a:rPr>
              <a:t>Constraint parameter : (e.g.) </a:t>
            </a:r>
          </a:p>
          <a:p>
            <a:pPr marL="0" indent="0" algn="l" eaLnBrk="1" hangingPunct="1">
              <a:buNone/>
            </a:pPr>
            <a:r>
              <a:rPr lang="en-US" altLang="zh-CN" sz="2400" i="1" dirty="0">
                <a:solidFill>
                  <a:srgbClr val="C00000"/>
                </a:solidFill>
                <a:latin typeface="Times New Roman" panose="02020603050405020304" pitchFamily="18" charset="0"/>
              </a:rPr>
              <a:t>D=</a:t>
            </a:r>
            <a:r>
              <a:rPr lang="en-US" altLang="zh-CN" sz="2400" i="1" dirty="0" err="1">
                <a:solidFill>
                  <a:srgbClr val="C00000"/>
                </a:solidFill>
                <a:latin typeface="Times New Roman" panose="02020603050405020304" pitchFamily="18" charset="0"/>
              </a:rPr>
              <a:t>Dsf</a:t>
            </a:r>
            <a:r>
              <a:rPr lang="en-US" altLang="zh-CN" sz="2400" i="1" dirty="0">
                <a:solidFill>
                  <a:srgbClr val="C00000"/>
                </a:solidFill>
                <a:latin typeface="Times New Roman" panose="02020603050405020304" pitchFamily="18" charset="0"/>
              </a:rPr>
              <a:t>=</a:t>
            </a:r>
            <a:r>
              <a:rPr lang="en-US" altLang="zh-CN" sz="2400" i="1" dirty="0" err="1">
                <a:solidFill>
                  <a:srgbClr val="C00000"/>
                </a:solidFill>
                <a:latin typeface="Times New Roman" panose="02020603050405020304" pitchFamily="18" charset="0"/>
              </a:rPr>
              <a:t>Dsm</a:t>
            </a:r>
            <a:r>
              <a:rPr lang="en-US" altLang="zh-CN" sz="2400" i="1" dirty="0">
                <a:solidFill>
                  <a:srgbClr val="C00000"/>
                </a:solidFill>
                <a:latin typeface="Times New Roman" panose="02020603050405020304" pitchFamily="18" charset="0"/>
              </a:rPr>
              <a:t>=Dtf=</a:t>
            </a:r>
            <a:r>
              <a:rPr lang="en-US" altLang="zh-CN" sz="2400" i="1" dirty="0" err="1">
                <a:solidFill>
                  <a:srgbClr val="C00000"/>
                </a:solidFill>
                <a:latin typeface="Times New Roman" panose="02020603050405020304" pitchFamily="18" charset="0"/>
              </a:rPr>
              <a:t>Dtm</a:t>
            </a:r>
            <a:r>
              <a:rPr lang="en-US" altLang="zh-CN" sz="2400" i="1" dirty="0">
                <a:solidFill>
                  <a:srgbClr val="C00000"/>
                </a:solidFill>
                <a:latin typeface="Times New Roman" panose="02020603050405020304" pitchFamily="18" charset="0"/>
              </a:rPr>
              <a:t>=</a:t>
            </a:r>
            <a:r>
              <a:rPr lang="en-US" altLang="zh-CN" sz="2400" i="1" dirty="0" err="1">
                <a:solidFill>
                  <a:srgbClr val="C00000"/>
                </a:solidFill>
                <a:latin typeface="Times New Roman" panose="02020603050405020304" pitchFamily="18" charset="0"/>
              </a:rPr>
              <a:t>Dn</a:t>
            </a:r>
            <a:r>
              <a:rPr lang="en-US" altLang="zh-CN" sz="2400" i="1" dirty="0">
                <a:solidFill>
                  <a:srgbClr val="C00000"/>
                </a:solidFill>
                <a:latin typeface="Times New Roman" panose="02020603050405020304" pitchFamily="18" charset="0"/>
              </a:rPr>
              <a:t>, </a:t>
            </a:r>
            <a:r>
              <a:rPr lang="en-US" altLang="zh-CN" sz="2400" i="1" dirty="0">
                <a:solidFill>
                  <a:srgbClr val="002060"/>
                </a:solidFill>
                <a:latin typeface="Times New Roman" panose="02020603050405020304" pitchFamily="18" charset="0"/>
              </a:rPr>
              <a:t>item discrimination parameter</a:t>
            </a:r>
          </a:p>
          <a:p>
            <a:pPr marL="0" indent="0" algn="l" eaLnBrk="1" hangingPunct="1">
              <a:buNone/>
            </a:pPr>
            <a:r>
              <a:rPr lang="en-US" altLang="zh-CN" sz="2400" i="1" dirty="0">
                <a:solidFill>
                  <a:srgbClr val="C00000"/>
                </a:solidFill>
                <a:latin typeface="Times New Roman" panose="02020603050405020304" pitchFamily="18" charset="0"/>
              </a:rPr>
              <a:t>a=ass=</a:t>
            </a:r>
            <a:r>
              <a:rPr lang="en-US" altLang="zh-CN" sz="2400" i="1" dirty="0" err="1">
                <a:solidFill>
                  <a:srgbClr val="C00000"/>
                </a:solidFill>
                <a:latin typeface="Times New Roman" panose="02020603050405020304" pitchFamily="18" charset="0"/>
              </a:rPr>
              <a:t>att</a:t>
            </a:r>
            <a:r>
              <a:rPr lang="en-US" altLang="zh-CN" sz="2400" i="1" dirty="0">
                <a:solidFill>
                  <a:srgbClr val="C00000"/>
                </a:solidFill>
                <a:latin typeface="Times New Roman" panose="02020603050405020304" pitchFamily="18" charset="0"/>
              </a:rPr>
              <a:t>=</a:t>
            </a:r>
            <a:r>
              <a:rPr lang="en-US" altLang="zh-CN" sz="2400" i="1" dirty="0" err="1">
                <a:solidFill>
                  <a:srgbClr val="C00000"/>
                </a:solidFill>
                <a:latin typeface="Times New Roman" panose="02020603050405020304" pitchFamily="18" charset="0"/>
              </a:rPr>
              <a:t>gnt</a:t>
            </a:r>
            <a:r>
              <a:rPr lang="en-US" altLang="zh-CN" sz="2400" i="1" dirty="0">
                <a:solidFill>
                  <a:srgbClr val="C00000"/>
                </a:solidFill>
                <a:latin typeface="Times New Roman" panose="02020603050405020304" pitchFamily="18" charset="0"/>
              </a:rPr>
              <a:t>=</a:t>
            </a:r>
            <a:r>
              <a:rPr lang="en-US" altLang="zh-CN" sz="2400" i="1" dirty="0" err="1">
                <a:solidFill>
                  <a:srgbClr val="C00000"/>
                </a:solidFill>
                <a:latin typeface="Times New Roman" panose="02020603050405020304" pitchFamily="18" charset="0"/>
              </a:rPr>
              <a:t>gss</a:t>
            </a:r>
            <a:r>
              <a:rPr lang="en-US" altLang="zh-CN" sz="2400" i="1" dirty="0">
                <a:solidFill>
                  <a:srgbClr val="C00000"/>
                </a:solidFill>
                <a:latin typeface="Times New Roman" panose="02020603050405020304" pitchFamily="18" charset="0"/>
              </a:rPr>
              <a:t>=</a:t>
            </a:r>
            <a:r>
              <a:rPr lang="en-US" altLang="zh-CN" sz="2400" i="1" dirty="0" err="1">
                <a:solidFill>
                  <a:srgbClr val="C00000"/>
                </a:solidFill>
                <a:latin typeface="Times New Roman" panose="02020603050405020304" pitchFamily="18" charset="0"/>
              </a:rPr>
              <a:t>gtt</a:t>
            </a:r>
            <a:r>
              <a:rPr lang="en-US" altLang="zh-CN" sz="2400" i="1" dirty="0">
                <a:solidFill>
                  <a:srgbClr val="C00000"/>
                </a:solidFill>
                <a:latin typeface="Times New Roman" panose="02020603050405020304" pitchFamily="18" charset="0"/>
              </a:rPr>
              <a:t>,  </a:t>
            </a:r>
            <a:r>
              <a:rPr lang="en-US" altLang="zh-CN" sz="2400" i="1" dirty="0">
                <a:solidFill>
                  <a:srgbClr val="002060"/>
                </a:solidFill>
                <a:latin typeface="Times New Roman" panose="02020603050405020304" pitchFamily="18" charset="0"/>
              </a:rPr>
              <a:t>probability of guessing category</a:t>
            </a:r>
          </a:p>
          <a:p>
            <a:pPr marL="0" indent="0" algn="l" eaLnBrk="1" hangingPunct="1">
              <a:buNone/>
            </a:pPr>
            <a:r>
              <a:rPr lang="en-US" altLang="zh-CN" sz="2400" i="1" dirty="0">
                <a:solidFill>
                  <a:srgbClr val="C00000"/>
                </a:solidFill>
                <a:latin typeface="Times New Roman" panose="02020603050405020304" pitchFamily="18" charset="0"/>
              </a:rPr>
              <a:t>b=</a:t>
            </a:r>
            <a:r>
              <a:rPr lang="en-US" altLang="zh-CN" sz="2400" i="1" dirty="0" err="1">
                <a:solidFill>
                  <a:srgbClr val="C00000"/>
                </a:solidFill>
                <a:latin typeface="Times New Roman" panose="02020603050405020304" pitchFamily="18" charset="0"/>
              </a:rPr>
              <a:t>bno</a:t>
            </a:r>
            <a:r>
              <a:rPr lang="en-US" altLang="zh-CN" sz="2400" i="1" dirty="0">
                <a:solidFill>
                  <a:srgbClr val="C00000"/>
                </a:solidFill>
                <a:latin typeface="Times New Roman" panose="02020603050405020304" pitchFamily="18" charset="0"/>
              </a:rPr>
              <a:t>=</a:t>
            </a:r>
            <a:r>
              <a:rPr lang="en-US" altLang="zh-CN" sz="2400" i="1" dirty="0" err="1">
                <a:solidFill>
                  <a:srgbClr val="C00000"/>
                </a:solidFill>
                <a:latin typeface="Times New Roman" panose="02020603050405020304" pitchFamily="18" charset="0"/>
              </a:rPr>
              <a:t>bso</a:t>
            </a:r>
            <a:r>
              <a:rPr lang="en-US" altLang="zh-CN" sz="2400" i="1" dirty="0">
                <a:solidFill>
                  <a:srgbClr val="C00000"/>
                </a:solidFill>
                <a:latin typeface="Times New Roman" panose="02020603050405020304" pitchFamily="18" charset="0"/>
              </a:rPr>
              <a:t>=</a:t>
            </a:r>
            <a:r>
              <a:rPr lang="en-US" altLang="zh-CN" sz="2400" i="1" dirty="0" err="1">
                <a:solidFill>
                  <a:srgbClr val="C00000"/>
                </a:solidFill>
                <a:latin typeface="Times New Roman" panose="02020603050405020304" pitchFamily="18" charset="0"/>
              </a:rPr>
              <a:t>bto</a:t>
            </a:r>
            <a:r>
              <a:rPr lang="en-US" altLang="zh-CN" sz="2400" i="1" dirty="0">
                <a:solidFill>
                  <a:srgbClr val="C00000"/>
                </a:solidFill>
                <a:latin typeface="Times New Roman" panose="02020603050405020304" pitchFamily="18" charset="0"/>
              </a:rPr>
              <a:t>, </a:t>
            </a:r>
            <a:r>
              <a:rPr lang="en-US" altLang="zh-CN" sz="2400" i="1" dirty="0">
                <a:solidFill>
                  <a:srgbClr val="002060"/>
                </a:solidFill>
                <a:latin typeface="Times New Roman" panose="02020603050405020304" pitchFamily="18" charset="0"/>
              </a:rPr>
              <a:t>probability of guessing a statement is old</a:t>
            </a:r>
          </a:p>
          <a:p>
            <a:pPr marL="0" indent="0" algn="l" eaLnBrk="1" hangingPunct="1">
              <a:buNone/>
            </a:pPr>
            <a:r>
              <a:rPr lang="en-US" altLang="zh-CN" sz="2400" i="1" dirty="0" err="1">
                <a:solidFill>
                  <a:srgbClr val="C00000"/>
                </a:solidFill>
                <a:latin typeface="Times New Roman" panose="02020603050405020304" pitchFamily="18" charset="0"/>
              </a:rPr>
              <a:t>cs</a:t>
            </a:r>
            <a:r>
              <a:rPr lang="en-US" altLang="zh-CN" sz="2400" i="1" dirty="0">
                <a:solidFill>
                  <a:srgbClr val="C00000"/>
                </a:solidFill>
                <a:latin typeface="Times New Roman" panose="02020603050405020304" pitchFamily="18" charset="0"/>
              </a:rPr>
              <a:t>=</a:t>
            </a:r>
            <a:r>
              <a:rPr lang="en-US" altLang="zh-CN" sz="2400" i="1" dirty="0" err="1">
                <a:solidFill>
                  <a:srgbClr val="C00000"/>
                </a:solidFill>
                <a:latin typeface="Times New Roman" panose="02020603050405020304" pitchFamily="18" charset="0"/>
              </a:rPr>
              <a:t>csf</a:t>
            </a:r>
            <a:r>
              <a:rPr lang="en-US" altLang="zh-CN" sz="2400" i="1" dirty="0">
                <a:solidFill>
                  <a:srgbClr val="C00000"/>
                </a:solidFill>
                <a:latin typeface="Times New Roman" panose="02020603050405020304" pitchFamily="18" charset="0"/>
              </a:rPr>
              <a:t>=</a:t>
            </a:r>
            <a:r>
              <a:rPr lang="en-US" altLang="zh-CN" sz="2400" i="1" dirty="0" err="1">
                <a:solidFill>
                  <a:srgbClr val="C00000"/>
                </a:solidFill>
                <a:latin typeface="Times New Roman" panose="02020603050405020304" pitchFamily="18" charset="0"/>
              </a:rPr>
              <a:t>csm</a:t>
            </a:r>
            <a:r>
              <a:rPr lang="en-US" altLang="zh-CN" sz="2400" i="1" dirty="0">
                <a:solidFill>
                  <a:srgbClr val="C00000"/>
                </a:solidFill>
                <a:latin typeface="Times New Roman" panose="02020603050405020304" pitchFamily="18" charset="0"/>
              </a:rPr>
              <a:t>, </a:t>
            </a:r>
            <a:r>
              <a:rPr lang="en-US" altLang="zh-CN" sz="2400" i="1" dirty="0">
                <a:solidFill>
                  <a:srgbClr val="002060"/>
                </a:solidFill>
                <a:latin typeface="Times New Roman" panose="02020603050405020304" pitchFamily="18" charset="0"/>
              </a:rPr>
              <a:t>person discrimination parameter of students</a:t>
            </a:r>
            <a:r>
              <a:rPr lang="en-US" altLang="zh-CN" sz="2400" i="1" dirty="0">
                <a:solidFill>
                  <a:srgbClr val="FF0000"/>
                </a:solidFill>
                <a:latin typeface="Times New Roman" panose="02020603050405020304" pitchFamily="18" charset="0"/>
              </a:rPr>
              <a:t>*</a:t>
            </a:r>
          </a:p>
          <a:p>
            <a:pPr marL="0" indent="0" algn="l" eaLnBrk="1" hangingPunct="1">
              <a:buNone/>
            </a:pPr>
            <a:r>
              <a:rPr lang="en-US" altLang="zh-CN" sz="2400" i="1" dirty="0" err="1">
                <a:solidFill>
                  <a:srgbClr val="C00000"/>
                </a:solidFill>
                <a:latin typeface="Times New Roman" panose="02020603050405020304" pitchFamily="18" charset="0"/>
              </a:rPr>
              <a:t>ct</a:t>
            </a:r>
            <a:r>
              <a:rPr lang="en-US" altLang="zh-CN" sz="2400" i="1" dirty="0">
                <a:solidFill>
                  <a:srgbClr val="C00000"/>
                </a:solidFill>
                <a:latin typeface="Times New Roman" panose="02020603050405020304" pitchFamily="18" charset="0"/>
              </a:rPr>
              <a:t>=</a:t>
            </a:r>
            <a:r>
              <a:rPr lang="en-US" altLang="zh-CN" sz="2400" i="1" dirty="0" err="1">
                <a:solidFill>
                  <a:srgbClr val="C00000"/>
                </a:solidFill>
                <a:latin typeface="Times New Roman" panose="02020603050405020304" pitchFamily="18" charset="0"/>
              </a:rPr>
              <a:t>ctf</a:t>
            </a:r>
            <a:r>
              <a:rPr lang="en-US" altLang="zh-CN" sz="2400" i="1" dirty="0">
                <a:solidFill>
                  <a:srgbClr val="C00000"/>
                </a:solidFill>
                <a:latin typeface="Times New Roman" panose="02020603050405020304" pitchFamily="18" charset="0"/>
              </a:rPr>
              <a:t>=</a:t>
            </a:r>
            <a:r>
              <a:rPr lang="en-US" altLang="zh-CN" sz="2400" i="1" dirty="0" err="1">
                <a:solidFill>
                  <a:srgbClr val="C00000"/>
                </a:solidFill>
                <a:latin typeface="Times New Roman" panose="02020603050405020304" pitchFamily="18" charset="0"/>
              </a:rPr>
              <a:t>ctm</a:t>
            </a:r>
            <a:r>
              <a:rPr lang="en-US" altLang="zh-CN" sz="2400" i="1" dirty="0">
                <a:solidFill>
                  <a:srgbClr val="C00000"/>
                </a:solidFill>
                <a:latin typeface="Times New Roman" panose="02020603050405020304" pitchFamily="18" charset="0"/>
              </a:rPr>
              <a:t>, </a:t>
            </a:r>
            <a:r>
              <a:rPr lang="en-US" altLang="zh-CN" sz="2400" i="1" dirty="0">
                <a:solidFill>
                  <a:srgbClr val="002060"/>
                </a:solidFill>
                <a:latin typeface="Times New Roman" panose="02020603050405020304" pitchFamily="18" charset="0"/>
              </a:rPr>
              <a:t>person discrimination parameter of  teachers</a:t>
            </a:r>
            <a:r>
              <a:rPr lang="en-US" altLang="zh-CN" sz="2400" i="1" dirty="0">
                <a:solidFill>
                  <a:srgbClr val="FF0000"/>
                </a:solidFill>
                <a:latin typeface="Times New Roman" panose="02020603050405020304" pitchFamily="18" charset="0"/>
              </a:rPr>
              <a:t>*</a:t>
            </a:r>
          </a:p>
          <a:p>
            <a:pPr marL="0" indent="0" algn="l" eaLnBrk="1" hangingPunct="1">
              <a:buNone/>
            </a:pPr>
            <a:r>
              <a:rPr lang="en-US" altLang="zh-CN" sz="2400" i="1" dirty="0" err="1">
                <a:solidFill>
                  <a:srgbClr val="C00000"/>
                </a:solidFill>
                <a:latin typeface="Times New Roman" panose="02020603050405020304" pitchFamily="18" charset="0"/>
              </a:rPr>
              <a:t>diss</a:t>
            </a:r>
            <a:r>
              <a:rPr lang="en-US" altLang="zh-CN" sz="2400" i="1" dirty="0">
                <a:solidFill>
                  <a:srgbClr val="C00000"/>
                </a:solidFill>
                <a:latin typeface="Times New Roman" panose="02020603050405020304" pitchFamily="18" charset="0"/>
              </a:rPr>
              <a:t>=</a:t>
            </a:r>
            <a:r>
              <a:rPr lang="en-US" altLang="zh-CN" sz="2400" i="1" dirty="0" err="1">
                <a:solidFill>
                  <a:srgbClr val="C00000"/>
                </a:solidFill>
                <a:latin typeface="Times New Roman" panose="02020603050405020304" pitchFamily="18" charset="0"/>
              </a:rPr>
              <a:t>dissf</a:t>
            </a:r>
            <a:r>
              <a:rPr lang="en-US" altLang="zh-CN" sz="2400" i="1" dirty="0">
                <a:solidFill>
                  <a:srgbClr val="C00000"/>
                </a:solidFill>
                <a:latin typeface="Times New Roman" panose="02020603050405020304" pitchFamily="18" charset="0"/>
              </a:rPr>
              <a:t>= </a:t>
            </a:r>
            <a:r>
              <a:rPr lang="en-US" altLang="zh-CN" sz="2400" i="1" dirty="0" err="1">
                <a:solidFill>
                  <a:srgbClr val="C00000"/>
                </a:solidFill>
                <a:latin typeface="Times New Roman" panose="02020603050405020304" pitchFamily="18" charset="0"/>
              </a:rPr>
              <a:t>dissm</a:t>
            </a:r>
            <a:r>
              <a:rPr lang="en-US" altLang="zh-CN" sz="2400" i="1" dirty="0">
                <a:solidFill>
                  <a:srgbClr val="C00000"/>
                </a:solidFill>
                <a:latin typeface="Times New Roman" panose="02020603050405020304" pitchFamily="18" charset="0"/>
              </a:rPr>
              <a:t>,  </a:t>
            </a:r>
            <a:r>
              <a:rPr lang="en-US" altLang="zh-CN" sz="2400" i="1" dirty="0">
                <a:solidFill>
                  <a:srgbClr val="002060"/>
                </a:solidFill>
                <a:latin typeface="Times New Roman" panose="02020603050405020304" pitchFamily="18" charset="0"/>
              </a:rPr>
              <a:t>category discrimination parameter of students</a:t>
            </a:r>
          </a:p>
          <a:p>
            <a:pPr marL="0" indent="0" algn="l" eaLnBrk="1" hangingPunct="1">
              <a:buNone/>
            </a:pPr>
            <a:r>
              <a:rPr lang="en-US" altLang="zh-CN" sz="2400" i="1" dirty="0" err="1">
                <a:solidFill>
                  <a:srgbClr val="C00000"/>
                </a:solidFill>
                <a:latin typeface="Times New Roman" panose="02020603050405020304" pitchFamily="18" charset="0"/>
              </a:rPr>
              <a:t>dist</a:t>
            </a:r>
            <a:r>
              <a:rPr lang="en-US" altLang="zh-CN" sz="2400" i="1" dirty="0">
                <a:solidFill>
                  <a:srgbClr val="C00000"/>
                </a:solidFill>
                <a:latin typeface="Times New Roman" panose="02020603050405020304" pitchFamily="18" charset="0"/>
              </a:rPr>
              <a:t>=</a:t>
            </a:r>
            <a:r>
              <a:rPr lang="en-US" altLang="zh-CN" sz="2400" i="1" dirty="0" err="1">
                <a:solidFill>
                  <a:srgbClr val="C00000"/>
                </a:solidFill>
                <a:latin typeface="Times New Roman" panose="02020603050405020304" pitchFamily="18" charset="0"/>
              </a:rPr>
              <a:t>distf</a:t>
            </a:r>
            <a:r>
              <a:rPr lang="en-US" altLang="zh-CN" sz="2400" i="1" dirty="0">
                <a:solidFill>
                  <a:srgbClr val="C00000"/>
                </a:solidFill>
                <a:latin typeface="Times New Roman" panose="02020603050405020304" pitchFamily="18" charset="0"/>
              </a:rPr>
              <a:t>=</a:t>
            </a:r>
            <a:r>
              <a:rPr lang="en-US" altLang="zh-CN" sz="2400" i="1" dirty="0" err="1">
                <a:solidFill>
                  <a:srgbClr val="C00000"/>
                </a:solidFill>
                <a:latin typeface="Times New Roman" panose="02020603050405020304" pitchFamily="18" charset="0"/>
              </a:rPr>
              <a:t>distm</a:t>
            </a:r>
            <a:r>
              <a:rPr lang="en-US" altLang="zh-CN" sz="2400" i="1" dirty="0">
                <a:solidFill>
                  <a:srgbClr val="C00000"/>
                </a:solidFill>
                <a:latin typeface="Times New Roman" panose="02020603050405020304" pitchFamily="18" charset="0"/>
              </a:rPr>
              <a:t>,  </a:t>
            </a:r>
            <a:r>
              <a:rPr lang="en-US" altLang="zh-CN" sz="2400" i="1" dirty="0">
                <a:solidFill>
                  <a:srgbClr val="002060"/>
                </a:solidFill>
                <a:latin typeface="Times New Roman" panose="02020603050405020304" pitchFamily="18" charset="0"/>
              </a:rPr>
              <a:t>category discrimination parameter of  teachers</a:t>
            </a:r>
          </a:p>
        </p:txBody>
      </p:sp>
    </p:spTree>
    <p:extLst>
      <p:ext uri="{BB962C8B-B14F-4D97-AF65-F5344CB8AC3E}">
        <p14:creationId xmlns:p14="http://schemas.microsoft.com/office/powerpoint/2010/main" val="22351648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fade">
                                      <p:cBhvr>
                                        <p:cTn id="12" dur="5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fade">
                                      <p:cBhvr>
                                        <p:cTn id="22" dur="500"/>
                                        <p:tgtEl>
                                          <p:spTgt spid="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500"/>
                                        <p:tgtEl>
                                          <p:spTgt spid="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fade">
                                      <p:cBhvr>
                                        <p:cTn id="32" dur="500"/>
                                        <p:tgtEl>
                                          <p:spTgt spid="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Effect transition="in" filter="fade">
                                      <p:cBhvr>
                                        <p:cTn id="37"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21213" y="595163"/>
            <a:ext cx="6510337" cy="663575"/>
          </a:xfrm>
        </p:spPr>
        <p:txBody>
          <a:bodyPr/>
          <a:lstStyle/>
          <a:p>
            <a:pPr algn="l" eaLnBrk="1" hangingPunct="1"/>
            <a:r>
              <a:rPr lang="en-US" altLang="zh-CN" sz="2400" dirty="0">
                <a:ea typeface="楷体_GB2312" pitchFamily="49" charset="-122"/>
              </a:rPr>
              <a:t>1. Introduction</a:t>
            </a:r>
            <a:endParaRPr lang="zh-CN" altLang="en-US" sz="2400" dirty="0">
              <a:ea typeface="楷体_GB2312" pitchFamily="49" charset="-122"/>
            </a:endParaRPr>
          </a:p>
        </p:txBody>
      </p:sp>
      <p:sp>
        <p:nvSpPr>
          <p:cNvPr id="18" name="流程图: 过程 63">
            <a:extLst>
              <a:ext uri="{FF2B5EF4-FFF2-40B4-BE49-F238E27FC236}">
                <a16:creationId xmlns:a16="http://schemas.microsoft.com/office/drawing/2014/main" id="{3C366645-EEB5-44C3-85C2-0FE326B58507}"/>
              </a:ext>
            </a:extLst>
          </p:cNvPr>
          <p:cNvSpPr>
            <a:spLocks noChangeArrowheads="1"/>
          </p:cNvSpPr>
          <p:nvPr/>
        </p:nvSpPr>
        <p:spPr bwMode="auto">
          <a:xfrm>
            <a:off x="306863" y="1297686"/>
            <a:ext cx="8426359" cy="5331714"/>
          </a:xfrm>
          <a:prstGeom prst="flowChartProcess">
            <a:avLst/>
          </a:prstGeom>
          <a:solidFill>
            <a:srgbClr val="FFFFFF"/>
          </a:solidFill>
          <a:ln w="12700">
            <a:solidFill>
              <a:srgbClr val="FFC000"/>
            </a:solidFill>
            <a:miter lim="800000"/>
            <a:headEnd/>
            <a:tailEnd/>
          </a:ln>
          <a:effectLst>
            <a:outerShdw dist="38100" dir="2700000" algn="tl" rotWithShape="0">
              <a:srgbClr val="000000">
                <a:alpha val="39998"/>
              </a:srgbClr>
            </a:outerShdw>
          </a:effectLst>
        </p:spPr>
        <p:txBody>
          <a:bodyPr anchor="t" anchorCtr="0"/>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marL="0" indent="358775" algn="l" eaLnBrk="1" hangingPunct="1">
              <a:buNone/>
            </a:pPr>
            <a:endParaRPr lang="zh-CN" altLang="zh-CN" sz="2400" b="1" dirty="0">
              <a:solidFill>
                <a:srgbClr val="0000CC"/>
              </a:solidFill>
              <a:latin typeface="Times New Roman" panose="02020603050405020304" pitchFamily="18" charset="0"/>
              <a:cs typeface="Times New Roman" panose="02020603050405020304" pitchFamily="18" charset="0"/>
            </a:endParaRPr>
          </a:p>
        </p:txBody>
      </p:sp>
      <p:sp>
        <p:nvSpPr>
          <p:cNvPr id="2" name="矩形 1"/>
          <p:cNvSpPr/>
          <p:nvPr/>
        </p:nvSpPr>
        <p:spPr>
          <a:xfrm>
            <a:off x="443342" y="1676400"/>
            <a:ext cx="8153400" cy="3970318"/>
          </a:xfrm>
          <a:prstGeom prst="rect">
            <a:avLst/>
          </a:prstGeom>
        </p:spPr>
        <p:txBody>
          <a:bodyPr wrap="square">
            <a:spAutoFit/>
          </a:bodyPr>
          <a:lstStyle/>
          <a:p>
            <a:pPr indent="358775" eaLnBrk="1" hangingPunct="1"/>
            <a:r>
              <a:rPr lang="it-IT" altLang="zh-CN" b="1" dirty="0">
                <a:solidFill>
                  <a:srgbClr val="0000CC"/>
                </a:solidFill>
                <a:latin typeface="Times New Roman" panose="02020603050405020304" pitchFamily="18" charset="0"/>
                <a:cs typeface="Times New Roman" panose="02020603050405020304" pitchFamily="18" charset="0"/>
              </a:rPr>
              <a:t>Learning is facilitated by interaction with conversational agents that employ effective pedagogical strategies in Intelligent Tutoring Systems (ITS). </a:t>
            </a:r>
          </a:p>
          <a:p>
            <a:pPr indent="358775" eaLnBrk="1" hangingPunct="1"/>
            <a:r>
              <a:rPr lang="it-IT" altLang="zh-CN" b="1" dirty="0">
                <a:solidFill>
                  <a:srgbClr val="0000CC"/>
                </a:solidFill>
                <a:latin typeface="Times New Roman" panose="02020603050405020304" pitchFamily="18" charset="0"/>
                <a:cs typeface="Times New Roman" panose="02020603050405020304" pitchFamily="18" charset="0"/>
              </a:rPr>
              <a:t>One-on-one tutoring system (one tutor and one human learner) have been shown to be effective in multiple learning domains by various research groups. Recently, multiple agents in ITS are increasingly common.</a:t>
            </a:r>
            <a:endParaRPr lang="en-US" altLang="zh-CN" b="1"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43379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21213" y="595163"/>
            <a:ext cx="6510337" cy="663575"/>
          </a:xfrm>
        </p:spPr>
        <p:txBody>
          <a:bodyPr/>
          <a:lstStyle/>
          <a:p>
            <a:pPr algn="l" eaLnBrk="1" hangingPunct="1"/>
            <a:r>
              <a:rPr lang="en-US" altLang="zh-CN" sz="2400" dirty="0">
                <a:ea typeface="楷体_GB2312" pitchFamily="49" charset="-122"/>
              </a:rPr>
              <a:t>2. Model, method and result</a:t>
            </a:r>
            <a:endParaRPr lang="zh-CN" altLang="en-US" sz="2400" dirty="0">
              <a:ea typeface="楷体_GB2312" pitchFamily="49" charset="-122"/>
            </a:endParaRPr>
          </a:p>
        </p:txBody>
      </p:sp>
      <p:sp>
        <p:nvSpPr>
          <p:cNvPr id="5" name="流程图: 过程 63"/>
          <p:cNvSpPr>
            <a:spLocks noChangeArrowheads="1"/>
          </p:cNvSpPr>
          <p:nvPr/>
        </p:nvSpPr>
        <p:spPr bwMode="auto">
          <a:xfrm>
            <a:off x="314538" y="1288989"/>
            <a:ext cx="8418684" cy="387411"/>
          </a:xfrm>
          <a:prstGeom prst="flowChartProcess">
            <a:avLst/>
          </a:prstGeom>
          <a:solidFill>
            <a:srgbClr val="FFFFFF"/>
          </a:solidFill>
          <a:ln w="12700">
            <a:solidFill>
              <a:srgbClr val="00CC00"/>
            </a:solidFill>
            <a:miter lim="800000"/>
            <a:headEnd/>
            <a:tailEnd/>
          </a:ln>
          <a:effectLst>
            <a:outerShdw dist="38100" dir="2700000" algn="tl" rotWithShape="0">
              <a:srgbClr val="000000">
                <a:alpha val="39998"/>
              </a:srgbClr>
            </a:outerShdw>
          </a:effectLst>
        </p:spPr>
        <p:txBody>
          <a:bodyPr anchor="ctr"/>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algn="l" eaLnBrk="1" hangingPunct="1">
              <a:buNone/>
            </a:pPr>
            <a:r>
              <a:rPr lang="en-US" altLang="zh-CN" sz="2100" b="1" i="1" dirty="0">
                <a:solidFill>
                  <a:srgbClr val="C00000"/>
                </a:solidFill>
                <a:latin typeface="Times New Roman" panose="02020603050405020304" pitchFamily="18" charset="0"/>
              </a:rPr>
              <a:t>2.4 Results</a:t>
            </a:r>
            <a:endParaRPr lang="en-US" altLang="zh-CN" sz="2100" b="1" i="1" dirty="0">
              <a:solidFill>
                <a:srgbClr val="0000CC"/>
              </a:solidFill>
              <a:latin typeface="Times New Roman" panose="02020603050405020304" pitchFamily="18" charset="0"/>
            </a:endParaRPr>
          </a:p>
        </p:txBody>
      </p:sp>
      <p:sp>
        <p:nvSpPr>
          <p:cNvPr id="9" name="流程图: 过程 63">
            <a:extLst>
              <a:ext uri="{FF2B5EF4-FFF2-40B4-BE49-F238E27FC236}">
                <a16:creationId xmlns:a16="http://schemas.microsoft.com/office/drawing/2014/main" id="{3C366645-EEB5-44C3-85C2-0FE326B58507}"/>
              </a:ext>
            </a:extLst>
          </p:cNvPr>
          <p:cNvSpPr>
            <a:spLocks noChangeArrowheads="1"/>
          </p:cNvSpPr>
          <p:nvPr/>
        </p:nvSpPr>
        <p:spPr bwMode="auto">
          <a:xfrm>
            <a:off x="314538" y="1782851"/>
            <a:ext cx="8426359" cy="4922749"/>
          </a:xfrm>
          <a:prstGeom prst="flowChartProcess">
            <a:avLst/>
          </a:prstGeom>
          <a:solidFill>
            <a:srgbClr val="FFFFFF"/>
          </a:solidFill>
          <a:ln w="12700">
            <a:solidFill>
              <a:srgbClr val="FFC000"/>
            </a:solidFill>
            <a:miter lim="800000"/>
            <a:headEnd/>
            <a:tailEnd/>
          </a:ln>
          <a:effectLst>
            <a:outerShdw dist="38100" dir="2700000" algn="tl" rotWithShape="0">
              <a:srgbClr val="000000">
                <a:alpha val="39998"/>
              </a:srgbClr>
            </a:outerShdw>
          </a:effectLst>
        </p:spPr>
        <p:txBody>
          <a:bodyPr anchor="t" anchorCtr="0"/>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marL="0" indent="0" algn="l" eaLnBrk="1" hangingPunct="1">
              <a:buNone/>
            </a:pPr>
            <a:br>
              <a:rPr lang="en-US" altLang="zh-CN" sz="2400"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br>
            <a:r>
              <a:rPr lang="zh-CN" altLang="zh-CN" sz="2400" b="1" dirty="0"/>
              <a:t>Data set name: Random</a:t>
            </a:r>
            <a:endParaRPr lang="zh-CN" altLang="zh-CN" sz="2400" dirty="0"/>
          </a:p>
          <a:p>
            <a:pPr marL="0" indent="0" algn="l" eaLnBrk="1" hangingPunct="1">
              <a:buNone/>
            </a:pPr>
            <a:endParaRPr lang="en-US" altLang="zh-CN" sz="2400" b="1" dirty="0">
              <a:solidFill>
                <a:srgbClr val="0000CC"/>
              </a:solidFill>
              <a:latin typeface="Times New Roman" panose="02020603050405020304" pitchFamily="18" charset="0"/>
            </a:endParaRPr>
          </a:p>
          <a:p>
            <a:pPr marL="0" indent="0" algn="l" eaLnBrk="1" hangingPunct="1">
              <a:buNone/>
            </a:pPr>
            <a:endParaRPr lang="en-US" altLang="zh-CN" sz="2400" b="1" dirty="0">
              <a:solidFill>
                <a:srgbClr val="0000CC"/>
              </a:solidFill>
              <a:latin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5486400" y="1482693"/>
            <a:ext cx="3076350" cy="5070507"/>
          </a:xfrm>
          <a:prstGeom prst="rect">
            <a:avLst/>
          </a:prstGeom>
        </p:spPr>
      </p:pic>
      <p:sp>
        <p:nvSpPr>
          <p:cNvPr id="6" name="矩形 5"/>
          <p:cNvSpPr/>
          <p:nvPr/>
        </p:nvSpPr>
        <p:spPr>
          <a:xfrm>
            <a:off x="457200" y="5464314"/>
            <a:ext cx="5316946" cy="707886"/>
          </a:xfrm>
          <a:prstGeom prst="rect">
            <a:avLst/>
          </a:prstGeom>
        </p:spPr>
        <p:txBody>
          <a:bodyPr wrap="square">
            <a:spAutoFit/>
          </a:bodyPr>
          <a:lstStyle/>
          <a:p>
            <a:pPr eaLnBrk="1" hangingPunct="1"/>
            <a:r>
              <a:rPr lang="en-US" altLang="zh-CN" sz="2000" b="1" dirty="0">
                <a:solidFill>
                  <a:srgbClr val="0000CC"/>
                </a:solidFill>
                <a:latin typeface="Times New Roman" panose="02020603050405020304" pitchFamily="18" charset="0"/>
              </a:rPr>
              <a:t>an satisfied goodness of fit (G2 = 21.62, </a:t>
            </a:r>
            <a:r>
              <a:rPr lang="en-US" altLang="zh-CN" sz="2000" b="1" dirty="0" err="1">
                <a:solidFill>
                  <a:srgbClr val="0000CC"/>
                </a:solidFill>
                <a:latin typeface="Times New Roman" panose="02020603050405020304" pitchFamily="18" charset="0"/>
              </a:rPr>
              <a:t>df</a:t>
            </a:r>
            <a:r>
              <a:rPr lang="en-US" altLang="zh-CN" sz="2000" b="1" dirty="0">
                <a:solidFill>
                  <a:srgbClr val="0000CC"/>
                </a:solidFill>
                <a:latin typeface="Times New Roman" panose="02020603050405020304" pitchFamily="18" charset="0"/>
              </a:rPr>
              <a:t> = 13, p =.062)</a:t>
            </a:r>
            <a:endParaRPr lang="zh-CN" altLang="en-US" sz="2000" dirty="0"/>
          </a:p>
        </p:txBody>
      </p:sp>
      <p:pic>
        <p:nvPicPr>
          <p:cNvPr id="2" name="图片 1"/>
          <p:cNvPicPr>
            <a:picLocks noChangeAspect="1"/>
          </p:cNvPicPr>
          <p:nvPr/>
        </p:nvPicPr>
        <p:blipFill>
          <a:blip r:embed="rId4"/>
          <a:stretch>
            <a:fillRect/>
          </a:stretch>
        </p:blipFill>
        <p:spPr>
          <a:xfrm>
            <a:off x="381000" y="2590800"/>
            <a:ext cx="5458552" cy="2133600"/>
          </a:xfrm>
          <a:prstGeom prst="rect">
            <a:avLst/>
          </a:prstGeom>
        </p:spPr>
      </p:pic>
    </p:spTree>
    <p:extLst>
      <p:ext uri="{BB962C8B-B14F-4D97-AF65-F5344CB8AC3E}">
        <p14:creationId xmlns:p14="http://schemas.microsoft.com/office/powerpoint/2010/main" val="140994979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21213" y="595163"/>
            <a:ext cx="6510337" cy="663575"/>
          </a:xfrm>
        </p:spPr>
        <p:txBody>
          <a:bodyPr/>
          <a:lstStyle/>
          <a:p>
            <a:pPr algn="l" eaLnBrk="1" hangingPunct="1"/>
            <a:r>
              <a:rPr lang="en-US" altLang="zh-CN" sz="2400" dirty="0">
                <a:ea typeface="楷体_GB2312" pitchFamily="49" charset="-122"/>
              </a:rPr>
              <a:t>2. Model, method and result</a:t>
            </a:r>
            <a:endParaRPr lang="zh-CN" altLang="en-US" sz="2400" dirty="0">
              <a:ea typeface="楷体_GB2312" pitchFamily="49" charset="-122"/>
            </a:endParaRPr>
          </a:p>
        </p:txBody>
      </p:sp>
      <p:sp>
        <p:nvSpPr>
          <p:cNvPr id="5" name="流程图: 过程 63"/>
          <p:cNvSpPr>
            <a:spLocks noChangeArrowheads="1"/>
          </p:cNvSpPr>
          <p:nvPr/>
        </p:nvSpPr>
        <p:spPr bwMode="auto">
          <a:xfrm>
            <a:off x="314538" y="1288989"/>
            <a:ext cx="8418684" cy="387411"/>
          </a:xfrm>
          <a:prstGeom prst="flowChartProcess">
            <a:avLst/>
          </a:prstGeom>
          <a:solidFill>
            <a:srgbClr val="FFFFFF"/>
          </a:solidFill>
          <a:ln w="12700">
            <a:solidFill>
              <a:srgbClr val="00CC00"/>
            </a:solidFill>
            <a:miter lim="800000"/>
            <a:headEnd/>
            <a:tailEnd/>
          </a:ln>
          <a:effectLst>
            <a:outerShdw dist="38100" dir="2700000" algn="tl" rotWithShape="0">
              <a:srgbClr val="000000">
                <a:alpha val="39998"/>
              </a:srgbClr>
            </a:outerShdw>
          </a:effectLst>
        </p:spPr>
        <p:txBody>
          <a:bodyPr anchor="ctr"/>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algn="l" eaLnBrk="1" hangingPunct="1">
              <a:buNone/>
            </a:pPr>
            <a:r>
              <a:rPr lang="en-US" altLang="zh-CN" sz="2100" b="1" i="1" dirty="0">
                <a:solidFill>
                  <a:srgbClr val="C00000"/>
                </a:solidFill>
                <a:latin typeface="Times New Roman" panose="02020603050405020304" pitchFamily="18" charset="0"/>
              </a:rPr>
              <a:t>2.4 Results</a:t>
            </a:r>
            <a:endParaRPr lang="en-US" altLang="zh-CN" sz="2100" b="1" i="1" dirty="0">
              <a:solidFill>
                <a:srgbClr val="0000CC"/>
              </a:solidFill>
              <a:latin typeface="Times New Roman" panose="02020603050405020304" pitchFamily="18" charset="0"/>
            </a:endParaRPr>
          </a:p>
        </p:txBody>
      </p:sp>
      <p:sp>
        <p:nvSpPr>
          <p:cNvPr id="9" name="流程图: 过程 63">
            <a:extLst>
              <a:ext uri="{FF2B5EF4-FFF2-40B4-BE49-F238E27FC236}">
                <a16:creationId xmlns:a16="http://schemas.microsoft.com/office/drawing/2014/main" id="{3C366645-EEB5-44C3-85C2-0FE326B58507}"/>
              </a:ext>
            </a:extLst>
          </p:cNvPr>
          <p:cNvSpPr>
            <a:spLocks noChangeArrowheads="1"/>
          </p:cNvSpPr>
          <p:nvPr/>
        </p:nvSpPr>
        <p:spPr bwMode="auto">
          <a:xfrm>
            <a:off x="314538" y="1782851"/>
            <a:ext cx="8426359" cy="4922749"/>
          </a:xfrm>
          <a:prstGeom prst="flowChartProcess">
            <a:avLst/>
          </a:prstGeom>
          <a:solidFill>
            <a:srgbClr val="FFFFFF"/>
          </a:solidFill>
          <a:ln w="12700">
            <a:solidFill>
              <a:srgbClr val="FFC000"/>
            </a:solidFill>
            <a:miter lim="800000"/>
            <a:headEnd/>
            <a:tailEnd/>
          </a:ln>
          <a:effectLst>
            <a:outerShdw dist="38100" dir="2700000" algn="tl" rotWithShape="0">
              <a:srgbClr val="000000">
                <a:alpha val="39998"/>
              </a:srgbClr>
            </a:outerShdw>
          </a:effectLst>
        </p:spPr>
        <p:txBody>
          <a:bodyPr anchor="t" anchorCtr="0"/>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marL="0" indent="0" algn="l" eaLnBrk="1" hangingPunct="1">
              <a:buNone/>
            </a:pPr>
            <a:br>
              <a:rPr lang="en-US" altLang="zh-CN" sz="2400" dirty="0">
                <a:solidFill>
                  <a:srgbClr val="0000CC"/>
                </a:solidFill>
                <a:latin typeface="Times New Roman" panose="02020603050405020304" pitchFamily="18" charset="0"/>
                <a:ea typeface="华文行楷" panose="02010800040101010101" pitchFamily="2" charset="-122"/>
                <a:cs typeface="Times New Roman" panose="02020603050405020304" pitchFamily="18" charset="0"/>
              </a:rPr>
            </a:br>
            <a:r>
              <a:rPr lang="zh-CN" altLang="zh-CN" sz="2400" b="1" dirty="0"/>
              <a:t>Data set name: </a:t>
            </a:r>
            <a:r>
              <a:rPr lang="en-US" altLang="zh-CN" sz="2400" b="1" dirty="0"/>
              <a:t>Script</a:t>
            </a:r>
          </a:p>
          <a:p>
            <a:pPr marL="0" indent="0" algn="l" eaLnBrk="1" hangingPunct="1">
              <a:buNone/>
            </a:pPr>
            <a:endParaRPr lang="zh-CN" altLang="zh-CN" sz="2400" dirty="0"/>
          </a:p>
          <a:p>
            <a:pPr marL="0" indent="0" algn="l" eaLnBrk="1" hangingPunct="1">
              <a:buNone/>
            </a:pPr>
            <a:endParaRPr lang="en-US" altLang="zh-CN" sz="2400" b="1" dirty="0">
              <a:solidFill>
                <a:srgbClr val="0000CC"/>
              </a:solidFill>
              <a:latin typeface="Times New Roman" panose="02020603050405020304" pitchFamily="18" charset="0"/>
            </a:endParaRPr>
          </a:p>
          <a:p>
            <a:pPr marL="0" indent="0" algn="l" eaLnBrk="1" hangingPunct="1">
              <a:buNone/>
            </a:pPr>
            <a:endParaRPr lang="en-US" altLang="zh-CN" sz="2400" b="1" dirty="0">
              <a:solidFill>
                <a:srgbClr val="0000CC"/>
              </a:solidFill>
              <a:latin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5474824" y="1482694"/>
            <a:ext cx="3072581" cy="5116889"/>
          </a:xfrm>
          <a:prstGeom prst="rect">
            <a:avLst/>
          </a:prstGeom>
        </p:spPr>
      </p:pic>
      <p:sp>
        <p:nvSpPr>
          <p:cNvPr id="8" name="矩形 7"/>
          <p:cNvSpPr/>
          <p:nvPr/>
        </p:nvSpPr>
        <p:spPr>
          <a:xfrm>
            <a:off x="446576" y="5454492"/>
            <a:ext cx="5316946" cy="707886"/>
          </a:xfrm>
          <a:prstGeom prst="rect">
            <a:avLst/>
          </a:prstGeom>
        </p:spPr>
        <p:txBody>
          <a:bodyPr wrap="square">
            <a:spAutoFit/>
          </a:bodyPr>
          <a:lstStyle/>
          <a:p>
            <a:pPr eaLnBrk="1" hangingPunct="1"/>
            <a:r>
              <a:rPr lang="en-US" altLang="zh-CN" sz="2000" b="1" dirty="0">
                <a:solidFill>
                  <a:srgbClr val="0000CC"/>
                </a:solidFill>
                <a:latin typeface="Times New Roman" panose="02020603050405020304" pitchFamily="18" charset="0"/>
              </a:rPr>
              <a:t>an satisfied goodness of fit (G2 = 19.13, </a:t>
            </a:r>
            <a:r>
              <a:rPr lang="en-US" altLang="zh-CN" sz="2000" b="1" dirty="0" err="1">
                <a:solidFill>
                  <a:srgbClr val="0000CC"/>
                </a:solidFill>
                <a:latin typeface="Times New Roman" panose="02020603050405020304" pitchFamily="18" charset="0"/>
              </a:rPr>
              <a:t>df</a:t>
            </a:r>
            <a:r>
              <a:rPr lang="en-US" altLang="zh-CN" sz="2000" b="1" dirty="0">
                <a:solidFill>
                  <a:srgbClr val="0000CC"/>
                </a:solidFill>
                <a:latin typeface="Times New Roman" panose="02020603050405020304" pitchFamily="18" charset="0"/>
              </a:rPr>
              <a:t> = 13, p =0.12)</a:t>
            </a:r>
            <a:endParaRPr lang="zh-CN" altLang="en-US" sz="2000" dirty="0"/>
          </a:p>
        </p:txBody>
      </p:sp>
      <p:pic>
        <p:nvPicPr>
          <p:cNvPr id="3" name="图片 2"/>
          <p:cNvPicPr>
            <a:picLocks noChangeAspect="1"/>
          </p:cNvPicPr>
          <p:nvPr/>
        </p:nvPicPr>
        <p:blipFill>
          <a:blip r:embed="rId4"/>
          <a:stretch>
            <a:fillRect/>
          </a:stretch>
        </p:blipFill>
        <p:spPr>
          <a:xfrm>
            <a:off x="457200" y="2668657"/>
            <a:ext cx="5316946" cy="2055743"/>
          </a:xfrm>
          <a:prstGeom prst="rect">
            <a:avLst/>
          </a:prstGeom>
        </p:spPr>
      </p:pic>
    </p:spTree>
    <p:extLst>
      <p:ext uri="{BB962C8B-B14F-4D97-AF65-F5344CB8AC3E}">
        <p14:creationId xmlns:p14="http://schemas.microsoft.com/office/powerpoint/2010/main" val="309882749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21213" y="595163"/>
            <a:ext cx="6510337" cy="663575"/>
          </a:xfrm>
        </p:spPr>
        <p:txBody>
          <a:bodyPr/>
          <a:lstStyle/>
          <a:p>
            <a:pPr algn="l" eaLnBrk="1" hangingPunct="1"/>
            <a:r>
              <a:rPr lang="en-US" altLang="zh-CN" sz="2400" dirty="0">
                <a:ea typeface="楷体_GB2312" pitchFamily="49" charset="-122"/>
              </a:rPr>
              <a:t>2. Model, method and result</a:t>
            </a:r>
            <a:endParaRPr lang="zh-CN" altLang="en-US" sz="2400" dirty="0">
              <a:ea typeface="楷体_GB2312" pitchFamily="49" charset="-122"/>
            </a:endParaRPr>
          </a:p>
        </p:txBody>
      </p:sp>
      <p:sp>
        <p:nvSpPr>
          <p:cNvPr id="5" name="流程图: 过程 63"/>
          <p:cNvSpPr>
            <a:spLocks noChangeArrowheads="1"/>
          </p:cNvSpPr>
          <p:nvPr/>
        </p:nvSpPr>
        <p:spPr bwMode="auto">
          <a:xfrm>
            <a:off x="314538" y="1288989"/>
            <a:ext cx="8418684" cy="387411"/>
          </a:xfrm>
          <a:prstGeom prst="flowChartProcess">
            <a:avLst/>
          </a:prstGeom>
          <a:solidFill>
            <a:srgbClr val="FFFFFF"/>
          </a:solidFill>
          <a:ln w="12700">
            <a:solidFill>
              <a:srgbClr val="00CC00"/>
            </a:solidFill>
            <a:miter lim="800000"/>
            <a:headEnd/>
            <a:tailEnd/>
          </a:ln>
          <a:effectLst>
            <a:outerShdw dist="38100" dir="2700000" algn="tl" rotWithShape="0">
              <a:srgbClr val="000000">
                <a:alpha val="39998"/>
              </a:srgbClr>
            </a:outerShdw>
          </a:effectLst>
        </p:spPr>
        <p:txBody>
          <a:bodyPr anchor="ctr"/>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algn="l" eaLnBrk="1" hangingPunct="1">
              <a:buNone/>
            </a:pPr>
            <a:r>
              <a:rPr lang="en-US" altLang="zh-CN" sz="2100" b="1" i="1" dirty="0">
                <a:solidFill>
                  <a:srgbClr val="C00000"/>
                </a:solidFill>
                <a:latin typeface="Times New Roman" panose="02020603050405020304" pitchFamily="18" charset="0"/>
              </a:rPr>
              <a:t>2.4 Results</a:t>
            </a:r>
            <a:endParaRPr lang="en-US" altLang="zh-CN" sz="2100" b="1" i="1" dirty="0">
              <a:solidFill>
                <a:srgbClr val="0000CC"/>
              </a:solidFill>
              <a:latin typeface="Times New Roman" panose="02020603050405020304" pitchFamily="18" charset="0"/>
            </a:endParaRPr>
          </a:p>
        </p:txBody>
      </p:sp>
      <p:sp>
        <p:nvSpPr>
          <p:cNvPr id="9" name="流程图: 过程 63">
            <a:extLst>
              <a:ext uri="{FF2B5EF4-FFF2-40B4-BE49-F238E27FC236}">
                <a16:creationId xmlns:a16="http://schemas.microsoft.com/office/drawing/2014/main" id="{3C366645-EEB5-44C3-85C2-0FE326B58507}"/>
              </a:ext>
            </a:extLst>
          </p:cNvPr>
          <p:cNvSpPr>
            <a:spLocks noChangeArrowheads="1"/>
          </p:cNvSpPr>
          <p:nvPr/>
        </p:nvSpPr>
        <p:spPr bwMode="auto">
          <a:xfrm>
            <a:off x="314538" y="1782851"/>
            <a:ext cx="8426359" cy="4922749"/>
          </a:xfrm>
          <a:prstGeom prst="flowChartProcess">
            <a:avLst/>
          </a:prstGeom>
          <a:solidFill>
            <a:srgbClr val="FFFFFF"/>
          </a:solidFill>
          <a:ln w="12700">
            <a:solidFill>
              <a:srgbClr val="FFC000"/>
            </a:solidFill>
            <a:miter lim="800000"/>
            <a:headEnd/>
            <a:tailEnd/>
          </a:ln>
          <a:effectLst>
            <a:outerShdw dist="38100" dir="2700000" algn="tl" rotWithShape="0">
              <a:srgbClr val="000000">
                <a:alpha val="39998"/>
              </a:srgbClr>
            </a:outerShdw>
          </a:effectLst>
        </p:spPr>
        <p:txBody>
          <a:bodyPr anchor="t" anchorCtr="0"/>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marL="0" indent="0" algn="l" eaLnBrk="1" hangingPunct="1">
              <a:buNone/>
            </a:pPr>
            <a:endParaRPr lang="en-US" altLang="zh-CN" sz="2400" b="1" dirty="0">
              <a:solidFill>
                <a:srgbClr val="0000CC"/>
              </a:solidFill>
              <a:latin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921213" y="1905000"/>
            <a:ext cx="6904332" cy="2852097"/>
          </a:xfrm>
          <a:prstGeom prst="rect">
            <a:avLst/>
          </a:prstGeom>
        </p:spPr>
      </p:pic>
      <p:sp>
        <p:nvSpPr>
          <p:cNvPr id="7" name="矩形 6"/>
          <p:cNvSpPr/>
          <p:nvPr/>
        </p:nvSpPr>
        <p:spPr>
          <a:xfrm>
            <a:off x="487178" y="4757097"/>
            <a:ext cx="8246044" cy="1938992"/>
          </a:xfrm>
          <a:prstGeom prst="rect">
            <a:avLst/>
          </a:prstGeom>
        </p:spPr>
        <p:txBody>
          <a:bodyPr wrap="square">
            <a:spAutoFit/>
          </a:bodyPr>
          <a:lstStyle/>
          <a:p>
            <a:r>
              <a:rPr lang="en-US" altLang="zh-CN" sz="2400" dirty="0">
                <a:solidFill>
                  <a:srgbClr val="0000CC"/>
                </a:solidFill>
                <a:latin typeface="Times New Roman" panose="02020603050405020304" pitchFamily="18" charset="0"/>
              </a:rPr>
              <a:t>As can be seen, person discrimination </a:t>
            </a:r>
            <a:r>
              <a:rPr lang="en-US" altLang="zh-CN" sz="2400" i="1" dirty="0" err="1">
                <a:solidFill>
                  <a:srgbClr val="FF0000"/>
                </a:solidFill>
                <a:latin typeface="Times New Roman" panose="02020603050405020304" pitchFamily="18" charset="0"/>
              </a:rPr>
              <a:t>ct</a:t>
            </a:r>
            <a:r>
              <a:rPr lang="en-US" altLang="zh-CN" sz="2400" i="1" dirty="0">
                <a:solidFill>
                  <a:srgbClr val="FF0000"/>
                </a:solidFill>
                <a:latin typeface="Times New Roman" panose="02020603050405020304" pitchFamily="18" charset="0"/>
              </a:rPr>
              <a:t>/</a:t>
            </a:r>
            <a:r>
              <a:rPr lang="en-US" altLang="zh-CN" sz="2400" i="1" dirty="0" err="1">
                <a:solidFill>
                  <a:srgbClr val="FF0000"/>
                </a:solidFill>
                <a:latin typeface="Times New Roman" panose="02020603050405020304" pitchFamily="18" charset="0"/>
              </a:rPr>
              <a:t>cs</a:t>
            </a:r>
            <a:r>
              <a:rPr lang="en-US" altLang="zh-CN" sz="2400" dirty="0">
                <a:solidFill>
                  <a:srgbClr val="0000CC"/>
                </a:solidFill>
                <a:latin typeface="Times New Roman" panose="02020603050405020304" pitchFamily="18" charset="0"/>
              </a:rPr>
              <a:t> for teachers /students speakers were much increased in the group with Script. </a:t>
            </a:r>
          </a:p>
          <a:p>
            <a:r>
              <a:rPr lang="en-US" altLang="zh-CN" sz="2400" dirty="0">
                <a:solidFill>
                  <a:srgbClr val="0000CC"/>
                </a:solidFill>
                <a:latin typeface="Times New Roman" panose="02020603050405020304" pitchFamily="18" charset="0"/>
              </a:rPr>
              <a:t>Item discrimination parameter </a:t>
            </a:r>
            <a:r>
              <a:rPr lang="en-US" altLang="zh-CN" sz="2400" i="1" dirty="0">
                <a:solidFill>
                  <a:srgbClr val="FF0000"/>
                </a:solidFill>
                <a:latin typeface="Times New Roman" panose="02020603050405020304" pitchFamily="18" charset="0"/>
              </a:rPr>
              <a:t>D</a:t>
            </a:r>
            <a:r>
              <a:rPr lang="en-US" altLang="zh-CN" sz="2400" dirty="0">
                <a:solidFill>
                  <a:srgbClr val="0000CC"/>
                </a:solidFill>
                <a:latin typeface="Times New Roman" panose="02020603050405020304" pitchFamily="18" charset="0"/>
              </a:rPr>
              <a:t> was increased too.  </a:t>
            </a:r>
          </a:p>
          <a:p>
            <a:r>
              <a:rPr lang="en-US" altLang="zh-CN" sz="2400" dirty="0">
                <a:solidFill>
                  <a:srgbClr val="0000CC"/>
                </a:solidFill>
                <a:latin typeface="Times New Roman" panose="02020603050405020304" pitchFamily="18" charset="0"/>
              </a:rPr>
              <a:t>But the categorization parameters </a:t>
            </a:r>
            <a:r>
              <a:rPr lang="en-US" altLang="zh-CN" sz="2400" i="1" dirty="0" err="1">
                <a:solidFill>
                  <a:srgbClr val="FF0000"/>
                </a:solidFill>
                <a:latin typeface="Times New Roman" panose="02020603050405020304" pitchFamily="18" charset="0"/>
              </a:rPr>
              <a:t>diss</a:t>
            </a:r>
            <a:r>
              <a:rPr lang="en-US" altLang="zh-CN" sz="2400" i="1" dirty="0">
                <a:solidFill>
                  <a:srgbClr val="FF0000"/>
                </a:solidFill>
                <a:latin typeface="Times New Roman" panose="02020603050405020304" pitchFamily="18" charset="0"/>
              </a:rPr>
              <a:t>/</a:t>
            </a:r>
            <a:r>
              <a:rPr lang="en-US" altLang="zh-CN" sz="2400" i="1" dirty="0" err="1">
                <a:solidFill>
                  <a:srgbClr val="FF0000"/>
                </a:solidFill>
                <a:latin typeface="Times New Roman" panose="02020603050405020304" pitchFamily="18" charset="0"/>
              </a:rPr>
              <a:t>dist</a:t>
            </a:r>
            <a:r>
              <a:rPr lang="en-US" altLang="zh-CN" sz="2400" i="1" dirty="0">
                <a:solidFill>
                  <a:srgbClr val="FF0000"/>
                </a:solidFill>
                <a:latin typeface="Times New Roman" panose="02020603050405020304" pitchFamily="18" charset="0"/>
              </a:rPr>
              <a:t> </a:t>
            </a:r>
            <a:r>
              <a:rPr lang="en-US" altLang="zh-CN" sz="2400" dirty="0">
                <a:solidFill>
                  <a:srgbClr val="0000CC"/>
                </a:solidFill>
                <a:latin typeface="Times New Roman" panose="02020603050405020304" pitchFamily="18" charset="0"/>
              </a:rPr>
              <a:t>are not significantly larger than zero.</a:t>
            </a:r>
            <a:endParaRPr lang="zh-CN" altLang="en-US" sz="2400" dirty="0">
              <a:solidFill>
                <a:srgbClr val="0000CC"/>
              </a:solidFill>
              <a:latin typeface="Times New Roman" panose="02020603050405020304" pitchFamily="18" charset="0"/>
            </a:endParaRPr>
          </a:p>
        </p:txBody>
      </p:sp>
    </p:spTree>
    <p:extLst>
      <p:ext uri="{BB962C8B-B14F-4D97-AF65-F5344CB8AC3E}">
        <p14:creationId xmlns:p14="http://schemas.microsoft.com/office/powerpoint/2010/main" val="25906728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21213" y="595163"/>
            <a:ext cx="6510337" cy="663575"/>
          </a:xfrm>
        </p:spPr>
        <p:txBody>
          <a:bodyPr/>
          <a:lstStyle/>
          <a:p>
            <a:pPr algn="l" eaLnBrk="1" hangingPunct="1"/>
            <a:r>
              <a:rPr lang="en-US" altLang="zh-CN" sz="2400" dirty="0">
                <a:ea typeface="楷体_GB2312" pitchFamily="49" charset="-122"/>
              </a:rPr>
              <a:t>3. Future works</a:t>
            </a:r>
            <a:endParaRPr lang="zh-CN" altLang="en-US" sz="2400" dirty="0">
              <a:ea typeface="楷体_GB2312" pitchFamily="49" charset="-122"/>
            </a:endParaRPr>
          </a:p>
        </p:txBody>
      </p:sp>
      <p:sp>
        <p:nvSpPr>
          <p:cNvPr id="9" name="流程图: 过程 63">
            <a:extLst>
              <a:ext uri="{FF2B5EF4-FFF2-40B4-BE49-F238E27FC236}">
                <a16:creationId xmlns:a16="http://schemas.microsoft.com/office/drawing/2014/main" id="{3C366645-EEB5-44C3-85C2-0FE326B58507}"/>
              </a:ext>
            </a:extLst>
          </p:cNvPr>
          <p:cNvSpPr>
            <a:spLocks noChangeArrowheads="1"/>
          </p:cNvSpPr>
          <p:nvPr/>
        </p:nvSpPr>
        <p:spPr bwMode="auto">
          <a:xfrm>
            <a:off x="457200" y="1524000"/>
            <a:ext cx="8382000" cy="4894412"/>
          </a:xfrm>
          <a:prstGeom prst="flowChartProcess">
            <a:avLst/>
          </a:prstGeom>
          <a:solidFill>
            <a:srgbClr val="FFFFFF"/>
          </a:solidFill>
          <a:ln w="12700">
            <a:solidFill>
              <a:srgbClr val="FFC000"/>
            </a:solidFill>
            <a:miter lim="800000"/>
            <a:headEnd/>
            <a:tailEnd/>
          </a:ln>
          <a:effectLst>
            <a:outerShdw dist="38100" dir="2700000" algn="tl" rotWithShape="0">
              <a:srgbClr val="000000">
                <a:alpha val="39998"/>
              </a:srgbClr>
            </a:outerShdw>
          </a:effectLst>
        </p:spPr>
        <p:txBody>
          <a:bodyPr anchor="t" anchorCtr="0"/>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marL="0" indent="0" algn="l" eaLnBrk="1" hangingPunct="1">
              <a:buNone/>
            </a:pPr>
            <a:r>
              <a:rPr lang="en-US" altLang="zh-CN" sz="2400" b="1" dirty="0">
                <a:solidFill>
                  <a:srgbClr val="0000CC"/>
                </a:solidFill>
                <a:latin typeface="Times New Roman" panose="02020603050405020304" pitchFamily="18" charset="0"/>
              </a:rPr>
              <a:t> </a:t>
            </a:r>
          </a:p>
        </p:txBody>
      </p:sp>
      <p:sp>
        <p:nvSpPr>
          <p:cNvPr id="6" name="矩形 5"/>
          <p:cNvSpPr/>
          <p:nvPr/>
        </p:nvSpPr>
        <p:spPr>
          <a:xfrm>
            <a:off x="609600" y="1893714"/>
            <a:ext cx="8077200" cy="4154984"/>
          </a:xfrm>
          <a:prstGeom prst="rect">
            <a:avLst/>
          </a:prstGeom>
        </p:spPr>
        <p:txBody>
          <a:bodyPr wrap="square">
            <a:spAutoFit/>
          </a:bodyPr>
          <a:lstStyle/>
          <a:p>
            <a:pPr eaLnBrk="1" hangingPunct="1"/>
            <a:r>
              <a:rPr lang="en-US" altLang="zh-CN" sz="2400" b="1" dirty="0">
                <a:solidFill>
                  <a:srgbClr val="0000CC"/>
                </a:solidFill>
                <a:latin typeface="Times New Roman" panose="02020603050405020304" pitchFamily="18" charset="0"/>
              </a:rPr>
              <a:t>At present, the experiment is only to simulate the </a:t>
            </a:r>
            <a:r>
              <a:rPr lang="en-US" altLang="zh-CN" sz="2400" b="1" dirty="0" err="1">
                <a:solidFill>
                  <a:srgbClr val="0000CC"/>
                </a:solidFill>
                <a:latin typeface="Times New Roman" panose="02020603050405020304" pitchFamily="18" charset="0"/>
              </a:rPr>
              <a:t>AutoTutor</a:t>
            </a:r>
            <a:r>
              <a:rPr lang="en-US" altLang="zh-CN" sz="2400" b="1" dirty="0">
                <a:solidFill>
                  <a:srgbClr val="0000CC"/>
                </a:solidFill>
                <a:latin typeface="Times New Roman" panose="02020603050405020304" pitchFamily="18" charset="0"/>
              </a:rPr>
              <a:t> system in E-Prime, and positive and negative examples data were overall analyzed.</a:t>
            </a:r>
          </a:p>
          <a:p>
            <a:pPr eaLnBrk="1" hangingPunct="1"/>
            <a:r>
              <a:rPr lang="en-US" altLang="zh-CN" sz="2400" b="1" dirty="0">
                <a:solidFill>
                  <a:srgbClr val="0000CC"/>
                </a:solidFill>
                <a:latin typeface="Times New Roman" panose="02020603050405020304" pitchFamily="18" charset="0"/>
              </a:rPr>
              <a:t>The next step will be to do experiments on the SKO (Shareable Knowledge Objects) with middle school students.</a:t>
            </a:r>
          </a:p>
          <a:p>
            <a:pPr eaLnBrk="1" hangingPunct="1"/>
            <a:r>
              <a:rPr lang="en-US" altLang="zh-CN" sz="2400" b="1" dirty="0">
                <a:solidFill>
                  <a:srgbClr val="0000CC"/>
                </a:solidFill>
                <a:latin typeface="Times New Roman" panose="02020603050405020304" pitchFamily="18" charset="0"/>
              </a:rPr>
              <a:t>The data of positive and negative examples were analyzed separately from the participant gender and role gender data.</a:t>
            </a:r>
          </a:p>
          <a:p>
            <a:pPr eaLnBrk="1" hangingPunct="1"/>
            <a:r>
              <a:rPr lang="en-US" altLang="zh-CN" sz="2400" dirty="0">
                <a:solidFill>
                  <a:srgbClr val="0000CC"/>
                </a:solidFill>
                <a:latin typeface="Times New Roman" panose="02020603050405020304" pitchFamily="18" charset="0"/>
              </a:rPr>
              <a:t>(verify hypotheses): Guessing (parameter):	</a:t>
            </a:r>
          </a:p>
          <a:p>
            <a:pPr eaLnBrk="1" hangingPunct="1"/>
            <a:r>
              <a:rPr lang="en-US" altLang="zh-CN" sz="2400" dirty="0">
                <a:solidFill>
                  <a:srgbClr val="0000CC"/>
                </a:solidFill>
                <a:latin typeface="Times New Roman" panose="02020603050405020304" pitchFamily="18" charset="0"/>
              </a:rPr>
              <a:t>	positive examples tends to guess by teacher</a:t>
            </a:r>
          </a:p>
          <a:p>
            <a:pPr eaLnBrk="1" hangingPunct="1"/>
            <a:r>
              <a:rPr lang="en-US" altLang="zh-CN" sz="2400" dirty="0">
                <a:solidFill>
                  <a:srgbClr val="0000CC"/>
                </a:solidFill>
                <a:latin typeface="Times New Roman" panose="02020603050405020304" pitchFamily="18" charset="0"/>
              </a:rPr>
              <a:t>	negative examples is more likely to guess by students</a:t>
            </a:r>
          </a:p>
          <a:p>
            <a:pPr eaLnBrk="1" hangingPunct="1"/>
            <a:endParaRPr lang="zh-CN" altLang="en-US" sz="2400" dirty="0"/>
          </a:p>
        </p:txBody>
      </p:sp>
    </p:spTree>
    <p:extLst>
      <p:ext uri="{BB962C8B-B14F-4D97-AF65-F5344CB8AC3E}">
        <p14:creationId xmlns:p14="http://schemas.microsoft.com/office/powerpoint/2010/main" val="21370637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500"/>
                                        <p:tgtEl>
                                          <p:spTgt spid="6">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fade">
                                      <p:cBhvr>
                                        <p:cTn id="23"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WordArt 3"/>
          <p:cNvSpPr>
            <a:spLocks noChangeArrowheads="1" noChangeShapeType="1" noTextEdit="1"/>
          </p:cNvSpPr>
          <p:nvPr/>
        </p:nvSpPr>
        <p:spPr bwMode="gray">
          <a:xfrm>
            <a:off x="4419600" y="1905000"/>
            <a:ext cx="4038600" cy="533400"/>
          </a:xfrm>
          <a:prstGeom prst="rect">
            <a:avLst/>
          </a:prstGeom>
        </p:spPr>
        <p:txBody>
          <a:bodyPr wrap="none" fromWordArt="1">
            <a:prstTxWarp prst="textDeflate">
              <a:avLst>
                <a:gd name="adj" fmla="val 0"/>
              </a:avLst>
            </a:prstTxWarp>
          </a:bodyPr>
          <a:lstStyle/>
          <a:p>
            <a:pPr algn="ctr"/>
            <a:r>
              <a:rPr lang="en-US" altLang="zh-CN" sz="5400" b="1" kern="10">
                <a:ln w="28575">
                  <a:solidFill>
                    <a:schemeClr val="bg1"/>
                  </a:solidFill>
                  <a:round/>
                  <a:headEnd/>
                  <a:tailEnd/>
                </a:ln>
                <a:gradFill rotWithShape="1">
                  <a:gsLst>
                    <a:gs pos="0">
                      <a:schemeClr val="tx2"/>
                    </a:gs>
                    <a:gs pos="100000">
                      <a:schemeClr val="accent1"/>
                    </a:gs>
                  </a:gsLst>
                  <a:lin ang="5400000" scaled="1"/>
                </a:gradFill>
                <a:effectLst>
                  <a:outerShdw dist="107763" dir="2700000" algn="ctr" rotWithShape="0">
                    <a:schemeClr val="bg2">
                      <a:alpha val="50000"/>
                    </a:schemeClr>
                  </a:outerShdw>
                </a:effectLst>
                <a:latin typeface="Verdana" panose="020B0604030504040204" pitchFamily="34" charset="0"/>
                <a:ea typeface="Verdana" panose="020B0604030504040204" pitchFamily="34" charset="0"/>
                <a:cs typeface="Verdana" panose="020B0604030504040204" pitchFamily="34" charset="0"/>
              </a:rPr>
              <a:t>Thank You !</a:t>
            </a:r>
            <a:endParaRPr lang="zh-CN" altLang="en-US" sz="5400" b="1" kern="10">
              <a:ln w="28575">
                <a:solidFill>
                  <a:schemeClr val="bg1"/>
                </a:solidFill>
                <a:round/>
                <a:headEnd/>
                <a:tailEnd/>
              </a:ln>
              <a:gradFill rotWithShape="1">
                <a:gsLst>
                  <a:gs pos="0">
                    <a:schemeClr val="tx2"/>
                  </a:gs>
                  <a:gs pos="100000">
                    <a:schemeClr val="accent1"/>
                  </a:gs>
                </a:gsLst>
                <a:lin ang="5400000" scaled="1"/>
              </a:gradFill>
              <a:effectLst>
                <a:outerShdw dist="107763" dir="2700000" algn="ctr" rotWithShape="0">
                  <a:schemeClr val="bg2">
                    <a:alpha val="50000"/>
                  </a:schemeClr>
                </a:outerShdw>
              </a:effectLst>
              <a:latin typeface="Verdana" panose="020B0604030504040204" pitchFamily="34" charset="0"/>
              <a:cs typeface="Verdana" panose="020B0604030504040204" pitchFamily="34" charset="0"/>
            </a:endParaRPr>
          </a:p>
        </p:txBody>
      </p:sp>
      <p:sp>
        <p:nvSpPr>
          <p:cNvPr id="12291" name="Rectangle 4"/>
          <p:cNvSpPr>
            <a:spLocks noGrp="1" noChangeArrowheads="1"/>
          </p:cNvSpPr>
          <p:nvPr>
            <p:ph type="subTitle" idx="1"/>
          </p:nvPr>
        </p:nvSpPr>
        <p:spPr/>
        <p:txBody>
          <a:bodyPr/>
          <a:lstStyle/>
          <a:p>
            <a:pPr eaLnBrk="1" hangingPunct="1"/>
            <a:endParaRPr lang="zh-CN" altLang="zh-CN">
              <a:ea typeface="宋体" panose="02010600030101010101" pitchFamily="2" charset="-122"/>
            </a:endParaRPr>
          </a:p>
        </p:txBody>
      </p:sp>
      <p:pic>
        <p:nvPicPr>
          <p:cNvPr id="12292" name="Picture 5" descr="QQ截图未命名">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6248400"/>
            <a:ext cx="1600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21213" y="595163"/>
            <a:ext cx="6510337" cy="663575"/>
          </a:xfrm>
        </p:spPr>
        <p:txBody>
          <a:bodyPr/>
          <a:lstStyle/>
          <a:p>
            <a:pPr algn="l" eaLnBrk="1" hangingPunct="1"/>
            <a:r>
              <a:rPr lang="en-US" altLang="zh-CN" sz="2400" dirty="0">
                <a:ea typeface="楷体_GB2312" pitchFamily="49" charset="-122"/>
              </a:rPr>
              <a:t>1. Introduction</a:t>
            </a:r>
            <a:endParaRPr lang="zh-CN" altLang="en-US" sz="2400" dirty="0">
              <a:ea typeface="楷体_GB2312" pitchFamily="49" charset="-122"/>
            </a:endParaRPr>
          </a:p>
        </p:txBody>
      </p:sp>
      <p:sp>
        <p:nvSpPr>
          <p:cNvPr id="18" name="流程图: 过程 63">
            <a:extLst>
              <a:ext uri="{FF2B5EF4-FFF2-40B4-BE49-F238E27FC236}">
                <a16:creationId xmlns:a16="http://schemas.microsoft.com/office/drawing/2014/main" id="{3C366645-EEB5-44C3-85C2-0FE326B58507}"/>
              </a:ext>
            </a:extLst>
          </p:cNvPr>
          <p:cNvSpPr>
            <a:spLocks noChangeArrowheads="1"/>
          </p:cNvSpPr>
          <p:nvPr/>
        </p:nvSpPr>
        <p:spPr bwMode="auto">
          <a:xfrm>
            <a:off x="306863" y="1297686"/>
            <a:ext cx="8426359" cy="5331714"/>
          </a:xfrm>
          <a:prstGeom prst="flowChartProcess">
            <a:avLst/>
          </a:prstGeom>
          <a:solidFill>
            <a:srgbClr val="FFFFFF"/>
          </a:solidFill>
          <a:ln w="12700">
            <a:solidFill>
              <a:srgbClr val="FFC000"/>
            </a:solidFill>
            <a:miter lim="800000"/>
            <a:headEnd/>
            <a:tailEnd/>
          </a:ln>
          <a:effectLst>
            <a:outerShdw dist="38100" dir="2700000" algn="tl" rotWithShape="0">
              <a:srgbClr val="000000">
                <a:alpha val="39998"/>
              </a:srgbClr>
            </a:outerShdw>
          </a:effectLst>
        </p:spPr>
        <p:txBody>
          <a:bodyPr anchor="t" anchorCtr="0"/>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marL="0" indent="358775" algn="l" eaLnBrk="1" hangingPunct="1">
              <a:buNone/>
            </a:pPr>
            <a:endParaRPr lang="zh-CN" altLang="zh-CN" sz="2400" b="1" dirty="0">
              <a:solidFill>
                <a:srgbClr val="0000CC"/>
              </a:solidFill>
              <a:latin typeface="Times New Roman" panose="02020603050405020304" pitchFamily="18" charset="0"/>
              <a:cs typeface="Times New Roman" panose="02020603050405020304" pitchFamily="18" charset="0"/>
            </a:endParaRPr>
          </a:p>
        </p:txBody>
      </p:sp>
      <p:sp>
        <p:nvSpPr>
          <p:cNvPr id="2" name="矩形 1"/>
          <p:cNvSpPr/>
          <p:nvPr/>
        </p:nvSpPr>
        <p:spPr>
          <a:xfrm>
            <a:off x="443342" y="1676400"/>
            <a:ext cx="8153400" cy="3970318"/>
          </a:xfrm>
          <a:prstGeom prst="rect">
            <a:avLst/>
          </a:prstGeom>
        </p:spPr>
        <p:txBody>
          <a:bodyPr wrap="square">
            <a:spAutoFit/>
          </a:bodyPr>
          <a:lstStyle/>
          <a:p>
            <a:pPr indent="358775" eaLnBrk="1" hangingPunct="1"/>
            <a:r>
              <a:rPr lang="it-IT" altLang="zh-CN" b="1" dirty="0">
                <a:solidFill>
                  <a:srgbClr val="0000CC"/>
                </a:solidFill>
                <a:latin typeface="Times New Roman" panose="02020603050405020304" pitchFamily="18" charset="0"/>
                <a:cs typeface="Times New Roman" panose="02020603050405020304" pitchFamily="18" charset="0"/>
              </a:rPr>
              <a:t>Pedagogical agents, vicarious learning presenters, peer agents, affectively supportive agents are common types of roles that agents can play in a tutoring system.</a:t>
            </a:r>
            <a:endParaRPr lang="en-US" altLang="zh-CN" b="1" dirty="0">
              <a:solidFill>
                <a:srgbClr val="0000CC"/>
              </a:solidFill>
              <a:latin typeface="Times New Roman" panose="02020603050405020304" pitchFamily="18" charset="0"/>
              <a:cs typeface="Times New Roman" panose="02020603050405020304" pitchFamily="18" charset="0"/>
            </a:endParaRPr>
          </a:p>
          <a:p>
            <a:pPr indent="358775" eaLnBrk="1" hangingPunct="1"/>
            <a:r>
              <a:rPr lang="it-IT" altLang="zh-CN" b="1" dirty="0">
                <a:solidFill>
                  <a:srgbClr val="0000CC"/>
                </a:solidFill>
                <a:latin typeface="Times New Roman" panose="02020603050405020304" pitchFamily="18" charset="0"/>
                <a:cs typeface="Times New Roman" panose="02020603050405020304" pitchFamily="18" charset="0"/>
              </a:rPr>
              <a:t>The interactive mechanism between these mulitiple angents ,for example ,who said what in a given situation, and it’s impact on learning outcome are still unknown. </a:t>
            </a:r>
          </a:p>
          <a:p>
            <a:pPr indent="358775" eaLnBrk="1" hangingPunct="1"/>
            <a:endParaRPr lang="en-US" altLang="zh-CN" b="1"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51704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21213" y="595163"/>
            <a:ext cx="6510337" cy="663575"/>
          </a:xfrm>
        </p:spPr>
        <p:txBody>
          <a:bodyPr/>
          <a:lstStyle/>
          <a:p>
            <a:pPr algn="l" eaLnBrk="1" hangingPunct="1"/>
            <a:r>
              <a:rPr lang="en-US" altLang="zh-CN" sz="2400" dirty="0">
                <a:ea typeface="楷体_GB2312" pitchFamily="49" charset="-122"/>
              </a:rPr>
              <a:t>1. Introduction</a:t>
            </a:r>
            <a:endParaRPr lang="zh-CN" altLang="en-US" sz="2400" dirty="0">
              <a:ea typeface="楷体_GB2312" pitchFamily="49" charset="-122"/>
            </a:endParaRPr>
          </a:p>
        </p:txBody>
      </p:sp>
      <p:sp>
        <p:nvSpPr>
          <p:cNvPr id="18" name="流程图: 过程 63">
            <a:extLst>
              <a:ext uri="{FF2B5EF4-FFF2-40B4-BE49-F238E27FC236}">
                <a16:creationId xmlns:a16="http://schemas.microsoft.com/office/drawing/2014/main" id="{3C366645-EEB5-44C3-85C2-0FE326B58507}"/>
              </a:ext>
            </a:extLst>
          </p:cNvPr>
          <p:cNvSpPr>
            <a:spLocks noChangeArrowheads="1"/>
          </p:cNvSpPr>
          <p:nvPr/>
        </p:nvSpPr>
        <p:spPr bwMode="auto">
          <a:xfrm>
            <a:off x="306863" y="1297686"/>
            <a:ext cx="8426359" cy="5331714"/>
          </a:xfrm>
          <a:prstGeom prst="flowChartProcess">
            <a:avLst/>
          </a:prstGeom>
          <a:solidFill>
            <a:srgbClr val="FFFFFF"/>
          </a:solidFill>
          <a:ln w="12700">
            <a:solidFill>
              <a:srgbClr val="FFC000"/>
            </a:solidFill>
            <a:miter lim="800000"/>
            <a:headEnd/>
            <a:tailEnd/>
          </a:ln>
          <a:effectLst>
            <a:outerShdw dist="38100" dir="2700000" algn="tl" rotWithShape="0">
              <a:srgbClr val="000000">
                <a:alpha val="39998"/>
              </a:srgbClr>
            </a:outerShdw>
          </a:effectLst>
        </p:spPr>
        <p:txBody>
          <a:bodyPr anchor="t" anchorCtr="0"/>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algn="l" eaLnBrk="1" hangingPunct="1">
              <a:buNone/>
            </a:pPr>
            <a:endParaRPr lang="en-US" altLang="zh-CN" sz="2400" b="1" dirty="0">
              <a:solidFill>
                <a:srgbClr val="0000CC"/>
              </a:solidFill>
              <a:latin typeface="Times New Roman" panose="02020603050405020304" pitchFamily="18" charset="0"/>
              <a:cs typeface="Times New Roman" panose="02020603050405020304" pitchFamily="18" charset="0"/>
            </a:endParaRPr>
          </a:p>
          <a:p>
            <a:pPr algn="l" eaLnBrk="1" hangingPunct="1">
              <a:buNone/>
            </a:pPr>
            <a:r>
              <a:rPr lang="en-US" altLang="zh-CN" sz="2400" b="1" dirty="0">
                <a:solidFill>
                  <a:srgbClr val="0000CC"/>
                </a:solidFill>
                <a:latin typeface="Times New Roman" panose="02020603050405020304" pitchFamily="18" charset="0"/>
                <a:cs typeface="Times New Roman" panose="02020603050405020304" pitchFamily="18" charset="0"/>
              </a:rPr>
              <a:t>Multinomial processing tree (MPT) models : </a:t>
            </a:r>
          </a:p>
          <a:p>
            <a:pPr algn="l" eaLnBrk="1" hangingPunct="1">
              <a:buFont typeface="Wingdings" panose="05000000000000000000" pitchFamily="2" charset="2"/>
              <a:buNone/>
            </a:pPr>
            <a:r>
              <a:rPr lang="en-US" altLang="zh-CN" sz="2400" b="1" dirty="0">
                <a:solidFill>
                  <a:srgbClr val="0000CC"/>
                </a:solidFill>
                <a:latin typeface="Times New Roman" panose="02020603050405020304" pitchFamily="18" charset="0"/>
                <a:cs typeface="Times New Roman" panose="02020603050405020304" pitchFamily="18" charset="0"/>
              </a:rPr>
              <a:t>	MPT models introduced by </a:t>
            </a:r>
            <a:r>
              <a:rPr lang="en-US" altLang="zh-CN" sz="2400" b="1" dirty="0" err="1">
                <a:solidFill>
                  <a:srgbClr val="0000CC"/>
                </a:solidFill>
                <a:latin typeface="Times New Roman" panose="02020603050405020304" pitchFamily="18" charset="0"/>
                <a:cs typeface="Times New Roman" panose="02020603050405020304" pitchFamily="18" charset="0"/>
              </a:rPr>
              <a:t>Riefer</a:t>
            </a:r>
            <a:r>
              <a:rPr lang="en-US" altLang="zh-CN" sz="2400" b="1" dirty="0">
                <a:solidFill>
                  <a:srgbClr val="0000CC"/>
                </a:solidFill>
                <a:latin typeface="Times New Roman" panose="02020603050405020304" pitchFamily="18" charset="0"/>
                <a:cs typeface="Times New Roman" panose="02020603050405020304" pitchFamily="18" charset="0"/>
              </a:rPr>
              <a:t> and </a:t>
            </a:r>
            <a:r>
              <a:rPr lang="en-US" altLang="zh-CN" sz="2400" b="1" dirty="0" err="1">
                <a:solidFill>
                  <a:srgbClr val="0000CC"/>
                </a:solidFill>
                <a:latin typeface="Times New Roman" panose="02020603050405020304" pitchFamily="18" charset="0"/>
                <a:cs typeface="Times New Roman" panose="02020603050405020304" pitchFamily="18" charset="0"/>
              </a:rPr>
              <a:t>Batchelder</a:t>
            </a:r>
            <a:r>
              <a:rPr lang="en-US" altLang="zh-CN" sz="2400" b="1" dirty="0">
                <a:solidFill>
                  <a:srgbClr val="0000CC"/>
                </a:solidFill>
                <a:latin typeface="Times New Roman" panose="02020603050405020304" pitchFamily="18" charset="0"/>
                <a:cs typeface="Times New Roman" panose="02020603050405020304" pitchFamily="18" charset="0"/>
              </a:rPr>
              <a:t> (1988)</a:t>
            </a:r>
            <a:br>
              <a:rPr lang="en-US" altLang="zh-CN" sz="2400" b="1" dirty="0">
                <a:solidFill>
                  <a:srgbClr val="0000CC"/>
                </a:solidFill>
                <a:latin typeface="Times New Roman" panose="02020603050405020304" pitchFamily="18" charset="0"/>
                <a:cs typeface="Times New Roman" panose="02020603050405020304" pitchFamily="18" charset="0"/>
              </a:rPr>
            </a:br>
            <a:endParaRPr lang="en-US" altLang="zh-CN" sz="2400" b="1" dirty="0">
              <a:solidFill>
                <a:srgbClr val="0000CC"/>
              </a:solidFill>
              <a:latin typeface="Times New Roman" panose="02020603050405020304" pitchFamily="18" charset="0"/>
              <a:cs typeface="Times New Roman" panose="02020603050405020304" pitchFamily="18" charset="0"/>
            </a:endParaRPr>
          </a:p>
          <a:p>
            <a:pPr algn="l" eaLnBrk="1" hangingPunct="1">
              <a:buNone/>
            </a:pPr>
            <a:r>
              <a:rPr lang="zh-CN" altLang="en-US" sz="2400" b="1" dirty="0">
                <a:solidFill>
                  <a:srgbClr val="0000CC"/>
                </a:solidFill>
                <a:latin typeface="Times New Roman" panose="02020603050405020304" pitchFamily="18" charset="0"/>
                <a:cs typeface="Times New Roman" panose="02020603050405020304" pitchFamily="18" charset="0"/>
              </a:rPr>
              <a:t>“</a:t>
            </a:r>
            <a:r>
              <a:rPr lang="en-US" altLang="zh-CN" sz="2400" b="1" dirty="0">
                <a:solidFill>
                  <a:srgbClr val="0000CC"/>
                </a:solidFill>
                <a:latin typeface="Times New Roman" panose="02020603050405020304" pitchFamily="18" charset="0"/>
                <a:cs typeface="Times New Roman" panose="02020603050405020304" pitchFamily="18" charset="0"/>
              </a:rPr>
              <a:t>Who said what?</a:t>
            </a:r>
            <a:r>
              <a:rPr lang="zh-CN" altLang="en-US" sz="2400" b="1" dirty="0">
                <a:solidFill>
                  <a:srgbClr val="0000CC"/>
                </a:solidFill>
                <a:latin typeface="Times New Roman" panose="02020603050405020304" pitchFamily="18" charset="0"/>
                <a:cs typeface="Times New Roman" panose="02020603050405020304" pitchFamily="18" charset="0"/>
              </a:rPr>
              <a:t>”</a:t>
            </a:r>
            <a:r>
              <a:rPr lang="en-US" altLang="zh-CN" sz="2400" b="1" dirty="0">
                <a:solidFill>
                  <a:srgbClr val="0000CC"/>
                </a:solidFill>
                <a:latin typeface="Times New Roman" panose="02020603050405020304" pitchFamily="18" charset="0"/>
                <a:cs typeface="Times New Roman" panose="02020603050405020304" pitchFamily="18" charset="0"/>
              </a:rPr>
              <a:t>(WSW) paradigm:</a:t>
            </a:r>
          </a:p>
          <a:p>
            <a:pPr algn="l" eaLnBrk="1" hangingPunct="1">
              <a:buFont typeface="Wingdings" panose="05000000000000000000" pitchFamily="2" charset="2"/>
              <a:buNone/>
            </a:pPr>
            <a:r>
              <a:rPr lang="en-US" altLang="zh-CN" sz="2400" b="1" dirty="0">
                <a:solidFill>
                  <a:srgbClr val="0000CC"/>
                </a:solidFill>
                <a:latin typeface="Times New Roman" panose="02020603050405020304" pitchFamily="18" charset="0"/>
                <a:cs typeface="Times New Roman" panose="02020603050405020304" pitchFamily="18" charset="0"/>
              </a:rPr>
              <a:t>  	WSW introduced by Taylor, Fiske, </a:t>
            </a:r>
            <a:r>
              <a:rPr lang="en-US" altLang="zh-CN" sz="2400" b="1" dirty="0" err="1">
                <a:solidFill>
                  <a:srgbClr val="0000CC"/>
                </a:solidFill>
                <a:latin typeface="Times New Roman" panose="02020603050405020304" pitchFamily="18" charset="0"/>
                <a:cs typeface="Times New Roman" panose="02020603050405020304" pitchFamily="18" charset="0"/>
              </a:rPr>
              <a:t>Etcoff</a:t>
            </a:r>
            <a:r>
              <a:rPr lang="en-US" altLang="zh-CN" sz="2400" b="1" dirty="0">
                <a:solidFill>
                  <a:srgbClr val="0000CC"/>
                </a:solidFill>
                <a:latin typeface="Times New Roman" panose="02020603050405020304" pitchFamily="18" charset="0"/>
                <a:cs typeface="Times New Roman" panose="02020603050405020304" pitchFamily="18" charset="0"/>
              </a:rPr>
              <a:t>, and </a:t>
            </a:r>
            <a:r>
              <a:rPr lang="en-US" altLang="zh-CN" sz="2400" b="1" dirty="0" err="1">
                <a:solidFill>
                  <a:srgbClr val="0000CC"/>
                </a:solidFill>
                <a:latin typeface="Times New Roman" panose="02020603050405020304" pitchFamily="18" charset="0"/>
                <a:cs typeface="Times New Roman" panose="02020603050405020304" pitchFamily="18" charset="0"/>
              </a:rPr>
              <a:t>Ruderman</a:t>
            </a:r>
            <a:r>
              <a:rPr lang="en-US" altLang="zh-CN" sz="2400" b="1" dirty="0">
                <a:solidFill>
                  <a:srgbClr val="0000CC"/>
                </a:solidFill>
                <a:latin typeface="Times New Roman" panose="02020603050405020304" pitchFamily="18" charset="0"/>
                <a:cs typeface="Times New Roman" panose="02020603050405020304" pitchFamily="18" charset="0"/>
              </a:rPr>
              <a:t> (1978)</a:t>
            </a:r>
          </a:p>
          <a:p>
            <a:pPr algn="l" eaLnBrk="1" hangingPunct="1">
              <a:buFont typeface="Wingdings" panose="05000000000000000000" pitchFamily="2" charset="2"/>
              <a:buNone/>
            </a:pPr>
            <a:endParaRPr lang="en-US" altLang="zh-CN" sz="2400" b="1" dirty="0">
              <a:solidFill>
                <a:srgbClr val="0000CC"/>
              </a:solidFill>
              <a:latin typeface="Times New Roman" panose="02020603050405020304" pitchFamily="18" charset="0"/>
              <a:cs typeface="Times New Roman" panose="02020603050405020304" pitchFamily="18" charset="0"/>
            </a:endParaRPr>
          </a:p>
          <a:p>
            <a:pPr algn="l" eaLnBrk="1" hangingPunct="1">
              <a:buNone/>
            </a:pPr>
            <a:r>
              <a:rPr lang="en-US" altLang="zh-CN" sz="2400" b="1" dirty="0">
                <a:solidFill>
                  <a:srgbClr val="0000CC"/>
                </a:solidFill>
                <a:latin typeface="Times New Roman" panose="02020603050405020304" pitchFamily="18" charset="0"/>
                <a:cs typeface="Times New Roman" panose="02020603050405020304" pitchFamily="18" charset="0"/>
              </a:rPr>
              <a:t>Modified “Who said what?”(MWSW) paradigm=MPT+ WSW: </a:t>
            </a:r>
          </a:p>
          <a:p>
            <a:pPr algn="l" eaLnBrk="1" hangingPunct="1">
              <a:buFont typeface="Wingdings" panose="05000000000000000000" pitchFamily="2" charset="2"/>
              <a:buNone/>
            </a:pPr>
            <a:r>
              <a:rPr lang="en-US" altLang="zh-CN" sz="2400" b="1" dirty="0">
                <a:solidFill>
                  <a:srgbClr val="0000CC"/>
                </a:solidFill>
                <a:latin typeface="Times New Roman" panose="02020603050405020304" pitchFamily="18" charset="0"/>
                <a:cs typeface="Times New Roman" panose="02020603050405020304" pitchFamily="18" charset="0"/>
              </a:rPr>
              <a:t>	A multinomial model of the “Who said what?” paradigm introduced by </a:t>
            </a:r>
            <a:r>
              <a:rPr lang="en-US" altLang="zh-CN" sz="2400" b="1" dirty="0" err="1">
                <a:solidFill>
                  <a:srgbClr val="0000CC"/>
                </a:solidFill>
                <a:latin typeface="Times New Roman" panose="02020603050405020304" pitchFamily="18" charset="0"/>
                <a:cs typeface="Times New Roman" panose="02020603050405020304" pitchFamily="18" charset="0"/>
              </a:rPr>
              <a:t>Klauer</a:t>
            </a:r>
            <a:r>
              <a:rPr lang="en-US" altLang="zh-CN" sz="2400" b="1" dirty="0">
                <a:solidFill>
                  <a:srgbClr val="0000CC"/>
                </a:solidFill>
                <a:latin typeface="Times New Roman" panose="02020603050405020304" pitchFamily="18" charset="0"/>
                <a:cs typeface="Times New Roman" panose="02020603050405020304" pitchFamily="18" charset="0"/>
              </a:rPr>
              <a:t> and Wegener in 1998</a:t>
            </a:r>
          </a:p>
          <a:p>
            <a:pPr algn="l" eaLnBrk="1" hangingPunct="1">
              <a:buFont typeface="Wingdings" panose="05000000000000000000" pitchFamily="2" charset="2"/>
              <a:buNone/>
            </a:pPr>
            <a:endParaRPr lang="zh-CN" altLang="zh-CN" sz="2000" b="1" dirty="0">
              <a:solidFill>
                <a:srgbClr val="7030A0"/>
              </a:solidFill>
              <a:latin typeface="Times New Roman" panose="02020603050405020304" pitchFamily="18" charset="0"/>
            </a:endParaRPr>
          </a:p>
        </p:txBody>
      </p:sp>
    </p:spTree>
    <p:extLst>
      <p:ext uri="{BB962C8B-B14F-4D97-AF65-F5344CB8AC3E}">
        <p14:creationId xmlns:p14="http://schemas.microsoft.com/office/powerpoint/2010/main" val="15454671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3" end="3"/>
                                            </p:txEl>
                                          </p:spTgt>
                                        </p:tgtEl>
                                        <p:attrNameLst>
                                          <p:attrName>style.visibility</p:attrName>
                                        </p:attrNameLst>
                                      </p:cBhvr>
                                      <p:to>
                                        <p:strVal val="visible"/>
                                      </p:to>
                                    </p:set>
                                    <p:animEffect transition="in" filter="fade">
                                      <p:cBhvr>
                                        <p:cTn id="7" dur="500"/>
                                        <p:tgtEl>
                                          <p:spTgt spid="18">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xEl>
                                              <p:pRg st="4" end="4"/>
                                            </p:txEl>
                                          </p:spTgt>
                                        </p:tgtEl>
                                        <p:attrNameLst>
                                          <p:attrName>style.visibility</p:attrName>
                                        </p:attrNameLst>
                                      </p:cBhvr>
                                      <p:to>
                                        <p:strVal val="visible"/>
                                      </p:to>
                                    </p:set>
                                    <p:animEffect transition="in" filter="fade">
                                      <p:cBhvr>
                                        <p:cTn id="10" dur="500"/>
                                        <p:tgtEl>
                                          <p:spTgt spid="18">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xEl>
                                              <p:pRg st="6" end="6"/>
                                            </p:txEl>
                                          </p:spTgt>
                                        </p:tgtEl>
                                        <p:attrNameLst>
                                          <p:attrName>style.visibility</p:attrName>
                                        </p:attrNameLst>
                                      </p:cBhvr>
                                      <p:to>
                                        <p:strVal val="visible"/>
                                      </p:to>
                                    </p:set>
                                    <p:animEffect transition="in" filter="fade">
                                      <p:cBhvr>
                                        <p:cTn id="15" dur="500"/>
                                        <p:tgtEl>
                                          <p:spTgt spid="18">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xEl>
                                              <p:pRg st="7" end="7"/>
                                            </p:txEl>
                                          </p:spTgt>
                                        </p:tgtEl>
                                        <p:attrNameLst>
                                          <p:attrName>style.visibility</p:attrName>
                                        </p:attrNameLst>
                                      </p:cBhvr>
                                      <p:to>
                                        <p:strVal val="visible"/>
                                      </p:to>
                                    </p:set>
                                    <p:animEffect transition="in" filter="fade">
                                      <p:cBhvr>
                                        <p:cTn id="18" dur="500"/>
                                        <p:tgtEl>
                                          <p:spTgt spid="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21213" y="595163"/>
            <a:ext cx="6510337" cy="663575"/>
          </a:xfrm>
        </p:spPr>
        <p:txBody>
          <a:bodyPr/>
          <a:lstStyle/>
          <a:p>
            <a:pPr algn="l" eaLnBrk="1" hangingPunct="1"/>
            <a:r>
              <a:rPr lang="en-US" altLang="zh-CN" sz="2400" dirty="0">
                <a:ea typeface="楷体_GB2312" pitchFamily="49" charset="-122"/>
              </a:rPr>
              <a:t>1. Introduction</a:t>
            </a:r>
            <a:endParaRPr lang="zh-CN" altLang="en-US" sz="2400" dirty="0">
              <a:ea typeface="楷体_GB2312" pitchFamily="49" charset="-122"/>
            </a:endParaRPr>
          </a:p>
        </p:txBody>
      </p:sp>
      <p:sp>
        <p:nvSpPr>
          <p:cNvPr id="18" name="流程图: 过程 63">
            <a:extLst>
              <a:ext uri="{FF2B5EF4-FFF2-40B4-BE49-F238E27FC236}">
                <a16:creationId xmlns:a16="http://schemas.microsoft.com/office/drawing/2014/main" id="{3C366645-EEB5-44C3-85C2-0FE326B58507}"/>
              </a:ext>
            </a:extLst>
          </p:cNvPr>
          <p:cNvSpPr>
            <a:spLocks noChangeArrowheads="1"/>
          </p:cNvSpPr>
          <p:nvPr/>
        </p:nvSpPr>
        <p:spPr bwMode="auto">
          <a:xfrm>
            <a:off x="306863" y="1297686"/>
            <a:ext cx="8426359" cy="5331714"/>
          </a:xfrm>
          <a:prstGeom prst="flowChartProcess">
            <a:avLst/>
          </a:prstGeom>
          <a:solidFill>
            <a:srgbClr val="FFFFFF"/>
          </a:solidFill>
          <a:ln w="12700">
            <a:solidFill>
              <a:srgbClr val="FFC000"/>
            </a:solidFill>
            <a:miter lim="800000"/>
            <a:headEnd/>
            <a:tailEnd/>
          </a:ln>
          <a:effectLst>
            <a:outerShdw dist="38100" dir="2700000" algn="tl" rotWithShape="0">
              <a:srgbClr val="000000">
                <a:alpha val="39998"/>
              </a:srgbClr>
            </a:outerShdw>
          </a:effectLst>
        </p:spPr>
        <p:txBody>
          <a:bodyPr anchor="t" anchorCtr="0"/>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marL="0" indent="358775" algn="l" eaLnBrk="1" hangingPunct="1">
              <a:buNone/>
            </a:pPr>
            <a:endParaRPr lang="zh-CN" altLang="zh-CN" sz="2400" b="1" dirty="0">
              <a:solidFill>
                <a:srgbClr val="0000CC"/>
              </a:solidFill>
              <a:latin typeface="Times New Roman" panose="02020603050405020304" pitchFamily="18" charset="0"/>
              <a:cs typeface="Times New Roman" panose="02020603050405020304" pitchFamily="18" charset="0"/>
            </a:endParaRPr>
          </a:p>
        </p:txBody>
      </p:sp>
      <p:sp>
        <p:nvSpPr>
          <p:cNvPr id="5" name="内容占位符 2">
            <a:extLst>
              <a:ext uri="{FF2B5EF4-FFF2-40B4-BE49-F238E27FC236}">
                <a16:creationId xmlns:a16="http://schemas.microsoft.com/office/drawing/2014/main" id="{EAB42517-ED12-4BC4-AD8B-A1B2584DEE84}"/>
              </a:ext>
            </a:extLst>
          </p:cNvPr>
          <p:cNvSpPr>
            <a:spLocks noGrp="1"/>
          </p:cNvSpPr>
          <p:nvPr>
            <p:ph idx="1"/>
          </p:nvPr>
        </p:nvSpPr>
        <p:spPr>
          <a:xfrm>
            <a:off x="386192" y="1639443"/>
            <a:ext cx="8267700" cy="4648200"/>
          </a:xfrm>
        </p:spPr>
        <p:txBody>
          <a:bodyPr/>
          <a:lstStyle/>
          <a:p>
            <a:pPr marL="0" indent="0">
              <a:buNone/>
            </a:pPr>
            <a:r>
              <a:rPr lang="it-IT" altLang="zh-CN" sz="2800" b="1" dirty="0">
                <a:solidFill>
                  <a:srgbClr val="0000CC"/>
                </a:solidFill>
                <a:latin typeface="Times New Roman" panose="02020603050405020304" pitchFamily="18" charset="0"/>
                <a:cs typeface="Times New Roman" panose="02020603050405020304" pitchFamily="18" charset="0"/>
              </a:rPr>
              <a:t>The ‘‘Who said what?’’ paradigm is frequently used to measure processes of social categorization which is central to impression formation.</a:t>
            </a:r>
            <a:endParaRPr lang="it-IT" altLang="zh-CN" sz="2800" dirty="0"/>
          </a:p>
          <a:p>
            <a:pPr marL="0" indent="0">
              <a:buNone/>
            </a:pPr>
            <a:r>
              <a:rPr lang="it-IT" altLang="zh-CN" sz="2800" b="1" dirty="0">
                <a:solidFill>
                  <a:srgbClr val="0000CC"/>
                </a:solidFill>
                <a:latin typeface="Times New Roman" panose="02020603050405020304" pitchFamily="18" charset="0"/>
                <a:cs typeface="Times New Roman" panose="02020603050405020304" pitchFamily="18" charset="0"/>
              </a:rPr>
              <a:t>Multinomial processing tree models can be used to to disentangle the relative contributions of the different cognitive processe</a:t>
            </a:r>
            <a:r>
              <a:rPr lang="en-US" altLang="zh-CN" sz="2800" b="1" dirty="0">
                <a:solidFill>
                  <a:srgbClr val="0000CC"/>
                </a:solidFill>
                <a:latin typeface="Times New Roman" panose="02020603050405020304" pitchFamily="18" charset="0"/>
                <a:cs typeface="Times New Roman" panose="02020603050405020304" pitchFamily="18" charset="0"/>
              </a:rPr>
              <a:t>s.</a:t>
            </a:r>
          </a:p>
          <a:p>
            <a:pPr marL="0" indent="0">
              <a:buNone/>
            </a:pPr>
            <a:r>
              <a:rPr lang="it-IT" altLang="zh-CN" sz="2800" b="1" dirty="0">
                <a:solidFill>
                  <a:srgbClr val="0000CC"/>
                </a:solidFill>
                <a:latin typeface="Times New Roman" panose="02020603050405020304" pitchFamily="18" charset="0"/>
                <a:cs typeface="Times New Roman" panose="02020603050405020304" pitchFamily="18" charset="0"/>
              </a:rPr>
              <a:t>Sex, academic status and other variables  have been proven to be important factors in the process.</a:t>
            </a:r>
            <a:endParaRPr lang="en-US" altLang="zh-CN" sz="2800" b="1" dirty="0">
              <a:solidFill>
                <a:srgbClr val="0000CC"/>
              </a:solidFill>
              <a:latin typeface="Times New Roman" panose="02020603050405020304" pitchFamily="18" charset="0"/>
              <a:cs typeface="Times New Roman" panose="02020603050405020304" pitchFamily="18" charset="0"/>
            </a:endParaRPr>
          </a:p>
          <a:p>
            <a:pPr marL="0" indent="0">
              <a:buNone/>
            </a:pPr>
            <a:endParaRPr lang="en-US" altLang="zh-CN" sz="2800" b="1" dirty="0">
              <a:solidFill>
                <a:srgbClr val="0000CC"/>
              </a:solidFill>
              <a:latin typeface="Times New Roman" panose="02020603050405020304" pitchFamily="18" charset="0"/>
              <a:cs typeface="Times New Roman" panose="02020603050405020304" pitchFamily="18" charset="0"/>
            </a:endParaRPr>
          </a:p>
          <a:p>
            <a:pPr marL="0" indent="0">
              <a:buNone/>
            </a:pPr>
            <a:endParaRPr lang="en-US" altLang="zh-CN" sz="2800" b="1" dirty="0">
              <a:solidFill>
                <a:srgbClr val="0000CC"/>
              </a:solidFill>
              <a:latin typeface="Times New Roman" panose="02020603050405020304" pitchFamily="18" charset="0"/>
              <a:cs typeface="Times New Roman" panose="02020603050405020304" pitchFamily="18" charset="0"/>
            </a:endParaRPr>
          </a:p>
          <a:p>
            <a:pPr marL="0" indent="0">
              <a:buNone/>
            </a:pPr>
            <a:endParaRPr lang="en-US" altLang="zh-CN" sz="2800" b="1" dirty="0">
              <a:solidFill>
                <a:srgbClr val="0000CC"/>
              </a:solidFill>
              <a:latin typeface="Times New Roman" panose="02020603050405020304" pitchFamily="18" charset="0"/>
              <a:cs typeface="Times New Roman" panose="02020603050405020304" pitchFamily="18" charset="0"/>
            </a:endParaRPr>
          </a:p>
          <a:p>
            <a:pPr marL="0" indent="0">
              <a:buNone/>
            </a:pPr>
            <a:endParaRPr lang="en-US" altLang="zh-CN" sz="2800" b="1" dirty="0">
              <a:solidFill>
                <a:srgbClr val="0000CC"/>
              </a:solidFill>
              <a:latin typeface="Times New Roman" panose="02020603050405020304" pitchFamily="18" charset="0"/>
              <a:cs typeface="Times New Roman" panose="02020603050405020304" pitchFamily="18" charset="0"/>
            </a:endParaRPr>
          </a:p>
          <a:p>
            <a:pPr marL="0" indent="0">
              <a:buNone/>
            </a:pPr>
            <a:endParaRPr lang="zh-CN" altLang="en-US" sz="2800" dirty="0"/>
          </a:p>
        </p:txBody>
      </p:sp>
    </p:spTree>
    <p:extLst>
      <p:ext uri="{BB962C8B-B14F-4D97-AF65-F5344CB8AC3E}">
        <p14:creationId xmlns:p14="http://schemas.microsoft.com/office/powerpoint/2010/main" val="11023668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21213" y="595163"/>
            <a:ext cx="6510337" cy="663575"/>
          </a:xfrm>
        </p:spPr>
        <p:txBody>
          <a:bodyPr/>
          <a:lstStyle/>
          <a:p>
            <a:pPr algn="l" eaLnBrk="1" hangingPunct="1"/>
            <a:r>
              <a:rPr lang="en-US" altLang="zh-CN" sz="2400" dirty="0">
                <a:ea typeface="楷体_GB2312" pitchFamily="49" charset="-122"/>
              </a:rPr>
              <a:t>1. Introduction</a:t>
            </a:r>
            <a:endParaRPr lang="zh-CN" altLang="en-US" sz="2400" dirty="0">
              <a:ea typeface="楷体_GB2312" pitchFamily="49" charset="-122"/>
            </a:endParaRPr>
          </a:p>
        </p:txBody>
      </p:sp>
      <p:sp>
        <p:nvSpPr>
          <p:cNvPr id="18" name="流程图: 过程 63">
            <a:extLst>
              <a:ext uri="{FF2B5EF4-FFF2-40B4-BE49-F238E27FC236}">
                <a16:creationId xmlns:a16="http://schemas.microsoft.com/office/drawing/2014/main" id="{3C366645-EEB5-44C3-85C2-0FE326B58507}"/>
              </a:ext>
            </a:extLst>
          </p:cNvPr>
          <p:cNvSpPr>
            <a:spLocks noChangeArrowheads="1"/>
          </p:cNvSpPr>
          <p:nvPr/>
        </p:nvSpPr>
        <p:spPr bwMode="auto">
          <a:xfrm>
            <a:off x="306863" y="1297686"/>
            <a:ext cx="8426359" cy="5331714"/>
          </a:xfrm>
          <a:prstGeom prst="flowChartProcess">
            <a:avLst/>
          </a:prstGeom>
          <a:solidFill>
            <a:srgbClr val="FFFFFF"/>
          </a:solidFill>
          <a:ln w="12700">
            <a:solidFill>
              <a:srgbClr val="FFC000"/>
            </a:solidFill>
            <a:miter lim="800000"/>
            <a:headEnd/>
            <a:tailEnd/>
          </a:ln>
          <a:effectLst>
            <a:outerShdw dist="38100" dir="2700000" algn="tl" rotWithShape="0">
              <a:srgbClr val="000000">
                <a:alpha val="39998"/>
              </a:srgbClr>
            </a:outerShdw>
          </a:effectLst>
        </p:spPr>
        <p:txBody>
          <a:bodyPr anchor="t" anchorCtr="0"/>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marL="0" indent="358775" algn="l" eaLnBrk="1" hangingPunct="1">
              <a:buNone/>
            </a:pPr>
            <a:endParaRPr lang="zh-CN" altLang="zh-CN" sz="2400" b="1" dirty="0">
              <a:solidFill>
                <a:srgbClr val="0000CC"/>
              </a:solidFill>
              <a:latin typeface="Times New Roman" panose="02020603050405020304" pitchFamily="18" charset="0"/>
              <a:cs typeface="Times New Roman" panose="02020603050405020304" pitchFamily="18" charset="0"/>
            </a:endParaRPr>
          </a:p>
        </p:txBody>
      </p:sp>
      <p:sp>
        <p:nvSpPr>
          <p:cNvPr id="5" name="内容占位符 2">
            <a:extLst>
              <a:ext uri="{FF2B5EF4-FFF2-40B4-BE49-F238E27FC236}">
                <a16:creationId xmlns:a16="http://schemas.microsoft.com/office/drawing/2014/main" id="{EAB42517-ED12-4BC4-AD8B-A1B2584DEE84}"/>
              </a:ext>
            </a:extLst>
          </p:cNvPr>
          <p:cNvSpPr>
            <a:spLocks noGrp="1"/>
          </p:cNvSpPr>
          <p:nvPr>
            <p:ph idx="1"/>
          </p:nvPr>
        </p:nvSpPr>
        <p:spPr>
          <a:xfrm>
            <a:off x="495300" y="1447800"/>
            <a:ext cx="8267700" cy="4648200"/>
          </a:xfrm>
        </p:spPr>
        <p:txBody>
          <a:bodyPr/>
          <a:lstStyle/>
          <a:p>
            <a:pPr marL="0" indent="0">
              <a:buNone/>
            </a:pPr>
            <a:r>
              <a:rPr lang="it-IT" altLang="zh-CN" sz="2800" b="1" dirty="0">
                <a:solidFill>
                  <a:srgbClr val="0000CC"/>
                </a:solidFill>
                <a:latin typeface="Times New Roman" panose="02020603050405020304" pitchFamily="18" charset="0"/>
                <a:cs typeface="Times New Roman" panose="02020603050405020304" pitchFamily="18" charset="0"/>
              </a:rPr>
              <a:t>In ‘‘Who said what?’’ experiment, participants observe a discussion between members of two or more categories. </a:t>
            </a:r>
          </a:p>
          <a:p>
            <a:pPr marL="0" indent="0">
              <a:buNone/>
            </a:pPr>
            <a:r>
              <a:rPr lang="it-IT" altLang="zh-CN" sz="2800" b="1" dirty="0">
                <a:solidFill>
                  <a:srgbClr val="0000CC"/>
                </a:solidFill>
                <a:latin typeface="Times New Roman" panose="02020603050405020304" pitchFamily="18" charset="0"/>
                <a:cs typeface="Times New Roman" panose="02020603050405020304" pitchFamily="18" charset="0"/>
              </a:rPr>
              <a:t>In subsequent recognition tests, they are again shown the discussion statements and are then asked to assign each statement to its speaker. </a:t>
            </a:r>
          </a:p>
          <a:p>
            <a:pPr marL="0" indent="0">
              <a:buNone/>
            </a:pPr>
            <a:r>
              <a:rPr lang="it-IT" altLang="zh-CN" sz="2800" b="1" dirty="0">
                <a:solidFill>
                  <a:srgbClr val="0000CC"/>
                </a:solidFill>
                <a:latin typeface="Times New Roman" panose="02020603050405020304" pitchFamily="18" charset="0"/>
                <a:cs typeface="Times New Roman" panose="02020603050405020304" pitchFamily="18" charset="0"/>
              </a:rPr>
              <a:t>Participant assignment errors can be classified into within-category errors and between-categories errors. </a:t>
            </a:r>
          </a:p>
          <a:p>
            <a:pPr marL="0" indent="0">
              <a:buNone/>
            </a:pPr>
            <a:endParaRPr lang="zh-CN" altLang="en-US" sz="2800" dirty="0"/>
          </a:p>
        </p:txBody>
      </p:sp>
    </p:spTree>
    <p:extLst>
      <p:ext uri="{BB962C8B-B14F-4D97-AF65-F5344CB8AC3E}">
        <p14:creationId xmlns:p14="http://schemas.microsoft.com/office/powerpoint/2010/main" val="1730021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21213" y="595163"/>
            <a:ext cx="6510337" cy="663575"/>
          </a:xfrm>
        </p:spPr>
        <p:txBody>
          <a:bodyPr/>
          <a:lstStyle/>
          <a:p>
            <a:pPr algn="l" eaLnBrk="1" hangingPunct="1"/>
            <a:r>
              <a:rPr lang="en-US" altLang="zh-CN" sz="2400" dirty="0">
                <a:ea typeface="楷体_GB2312" pitchFamily="49" charset="-122"/>
              </a:rPr>
              <a:t>1. Introduction</a:t>
            </a:r>
            <a:endParaRPr lang="zh-CN" altLang="en-US" sz="2400" dirty="0">
              <a:ea typeface="楷体_GB2312" pitchFamily="49" charset="-122"/>
            </a:endParaRPr>
          </a:p>
        </p:txBody>
      </p:sp>
      <p:sp>
        <p:nvSpPr>
          <p:cNvPr id="18" name="流程图: 过程 63">
            <a:extLst>
              <a:ext uri="{FF2B5EF4-FFF2-40B4-BE49-F238E27FC236}">
                <a16:creationId xmlns:a16="http://schemas.microsoft.com/office/drawing/2014/main" id="{3C366645-EEB5-44C3-85C2-0FE326B58507}"/>
              </a:ext>
            </a:extLst>
          </p:cNvPr>
          <p:cNvSpPr>
            <a:spLocks noChangeArrowheads="1"/>
          </p:cNvSpPr>
          <p:nvPr/>
        </p:nvSpPr>
        <p:spPr bwMode="auto">
          <a:xfrm>
            <a:off x="306863" y="1297686"/>
            <a:ext cx="8426359" cy="5331714"/>
          </a:xfrm>
          <a:prstGeom prst="flowChartProcess">
            <a:avLst/>
          </a:prstGeom>
          <a:solidFill>
            <a:srgbClr val="FFFFFF"/>
          </a:solidFill>
          <a:ln w="12700">
            <a:solidFill>
              <a:srgbClr val="FFC000"/>
            </a:solidFill>
            <a:miter lim="800000"/>
            <a:headEnd/>
            <a:tailEnd/>
          </a:ln>
          <a:effectLst>
            <a:outerShdw dist="38100" dir="2700000" algn="tl" rotWithShape="0">
              <a:srgbClr val="000000">
                <a:alpha val="39998"/>
              </a:srgbClr>
            </a:outerShdw>
          </a:effectLst>
        </p:spPr>
        <p:txBody>
          <a:bodyPr anchor="t" anchorCtr="0"/>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marL="0" indent="358775" algn="l" eaLnBrk="1" hangingPunct="1">
              <a:buNone/>
            </a:pPr>
            <a:endParaRPr lang="zh-CN" altLang="zh-CN" sz="2400" b="1" dirty="0">
              <a:solidFill>
                <a:srgbClr val="0000CC"/>
              </a:solidFill>
              <a:latin typeface="Times New Roman" panose="02020603050405020304" pitchFamily="18" charset="0"/>
              <a:cs typeface="Times New Roman" panose="02020603050405020304" pitchFamily="18" charset="0"/>
            </a:endParaRPr>
          </a:p>
        </p:txBody>
      </p:sp>
      <p:sp>
        <p:nvSpPr>
          <p:cNvPr id="5" name="内容占位符 2">
            <a:extLst>
              <a:ext uri="{FF2B5EF4-FFF2-40B4-BE49-F238E27FC236}">
                <a16:creationId xmlns:a16="http://schemas.microsoft.com/office/drawing/2014/main" id="{EAB42517-ED12-4BC4-AD8B-A1B2584DEE84}"/>
              </a:ext>
            </a:extLst>
          </p:cNvPr>
          <p:cNvSpPr>
            <a:spLocks noGrp="1"/>
          </p:cNvSpPr>
          <p:nvPr>
            <p:ph idx="1"/>
          </p:nvPr>
        </p:nvSpPr>
        <p:spPr>
          <a:xfrm>
            <a:off x="495300" y="1447800"/>
            <a:ext cx="8267700" cy="4648200"/>
          </a:xfrm>
        </p:spPr>
        <p:txBody>
          <a:bodyPr/>
          <a:lstStyle/>
          <a:p>
            <a:pPr marL="0" indent="0">
              <a:buNone/>
            </a:pPr>
            <a:r>
              <a:rPr lang="it-IT" altLang="zh-CN" sz="2800" b="1" dirty="0">
                <a:solidFill>
                  <a:srgbClr val="0000CC"/>
                </a:solidFill>
                <a:latin typeface="Times New Roman" panose="02020603050405020304" pitchFamily="18" charset="0"/>
                <a:cs typeface="Times New Roman" panose="02020603050405020304" pitchFamily="18" charset="0"/>
              </a:rPr>
              <a:t>In the extended version, new items or distracters are also presented in the recogniton test, and participants should decide whether or not the statement occurred in the discussion. </a:t>
            </a:r>
          </a:p>
          <a:p>
            <a:pPr marL="0" indent="0">
              <a:buNone/>
            </a:pPr>
            <a:r>
              <a:rPr lang="it-IT" altLang="zh-CN" sz="2800" b="1" dirty="0">
                <a:solidFill>
                  <a:srgbClr val="0000CC"/>
                </a:solidFill>
                <a:latin typeface="Times New Roman" panose="02020603050405020304" pitchFamily="18" charset="0"/>
                <a:cs typeface="Times New Roman" panose="02020603050405020304" pitchFamily="18" charset="0"/>
              </a:rPr>
              <a:t>If participants judge the statement old, he or she is required to assign the statement to a speaker in a second step. </a:t>
            </a:r>
          </a:p>
          <a:p>
            <a:pPr marL="0" indent="0">
              <a:buNone/>
            </a:pPr>
            <a:endParaRPr lang="zh-CN" altLang="en-US" sz="2800" dirty="0"/>
          </a:p>
        </p:txBody>
      </p:sp>
    </p:spTree>
    <p:extLst>
      <p:ext uri="{BB962C8B-B14F-4D97-AF65-F5344CB8AC3E}">
        <p14:creationId xmlns:p14="http://schemas.microsoft.com/office/powerpoint/2010/main" val="20030281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21213" y="595163"/>
            <a:ext cx="6510337" cy="663575"/>
          </a:xfrm>
        </p:spPr>
        <p:txBody>
          <a:bodyPr/>
          <a:lstStyle/>
          <a:p>
            <a:pPr algn="l" eaLnBrk="1" hangingPunct="1"/>
            <a:r>
              <a:rPr lang="en-US" altLang="zh-CN" sz="2400" dirty="0">
                <a:ea typeface="楷体_GB2312" pitchFamily="49" charset="-122"/>
              </a:rPr>
              <a:t>1. Introduction</a:t>
            </a:r>
            <a:endParaRPr lang="zh-CN" altLang="en-US" sz="2400" dirty="0">
              <a:ea typeface="楷体_GB2312" pitchFamily="49" charset="-122"/>
            </a:endParaRPr>
          </a:p>
        </p:txBody>
      </p:sp>
      <p:sp>
        <p:nvSpPr>
          <p:cNvPr id="18" name="流程图: 过程 63">
            <a:extLst>
              <a:ext uri="{FF2B5EF4-FFF2-40B4-BE49-F238E27FC236}">
                <a16:creationId xmlns:a16="http://schemas.microsoft.com/office/drawing/2014/main" id="{3C366645-EEB5-44C3-85C2-0FE326B58507}"/>
              </a:ext>
            </a:extLst>
          </p:cNvPr>
          <p:cNvSpPr>
            <a:spLocks noChangeArrowheads="1"/>
          </p:cNvSpPr>
          <p:nvPr/>
        </p:nvSpPr>
        <p:spPr bwMode="auto">
          <a:xfrm>
            <a:off x="306863" y="1297686"/>
            <a:ext cx="8426359" cy="5331714"/>
          </a:xfrm>
          <a:prstGeom prst="flowChartProcess">
            <a:avLst/>
          </a:prstGeom>
          <a:solidFill>
            <a:srgbClr val="FFFFFF"/>
          </a:solidFill>
          <a:ln w="12700">
            <a:solidFill>
              <a:srgbClr val="FFC000"/>
            </a:solidFill>
            <a:miter lim="800000"/>
            <a:headEnd/>
            <a:tailEnd/>
          </a:ln>
          <a:effectLst>
            <a:outerShdw dist="38100" dir="2700000" algn="tl" rotWithShape="0">
              <a:srgbClr val="000000">
                <a:alpha val="39998"/>
              </a:srgbClr>
            </a:outerShdw>
          </a:effectLst>
        </p:spPr>
        <p:txBody>
          <a:bodyPr anchor="t" anchorCtr="0"/>
          <a:lstStyle>
            <a:lvl1pPr marL="342900" indent="-3429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1pPr>
            <a:lvl2pPr marL="742950" indent="-28575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2pPr>
            <a:lvl3pPr marL="11430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3pPr>
            <a:lvl4pPr marL="16002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4pPr>
            <a:lvl5pPr marL="2057400" indent="-228600" algn="ctr" fontAlgn="t">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5pPr>
            <a:lvl6pPr marL="25146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6pPr>
            <a:lvl7pPr marL="29718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7pPr>
            <a:lvl8pPr marL="34290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8pPr>
            <a:lvl9pPr marL="3886200" indent="-228600" algn="ctr" eaLnBrk="0" fontAlgn="t" hangingPunct="0">
              <a:spcBef>
                <a:spcPct val="20000"/>
              </a:spcBef>
              <a:spcAft>
                <a:spcPct val="0"/>
              </a:spcAft>
              <a:buClr>
                <a:schemeClr val="tx2"/>
              </a:buClr>
              <a:buFont typeface="Wingdings" panose="05000000000000000000" pitchFamily="2" charset="2"/>
              <a:buChar char="v"/>
              <a:defRPr sz="2800">
                <a:solidFill>
                  <a:schemeClr val="tx1"/>
                </a:solidFill>
                <a:latin typeface="Arial" panose="020B0604020202020204" pitchFamily="34" charset="0"/>
                <a:ea typeface="楷体_GB2312" pitchFamily="49" charset="-122"/>
              </a:defRPr>
            </a:lvl9pPr>
          </a:lstStyle>
          <a:p>
            <a:pPr marL="0" indent="358775" algn="l" eaLnBrk="1" hangingPunct="1">
              <a:buNone/>
            </a:pPr>
            <a:endParaRPr lang="zh-CN" altLang="zh-CN" sz="2400" b="1" dirty="0">
              <a:solidFill>
                <a:srgbClr val="0000CC"/>
              </a:solidFill>
              <a:latin typeface="Times New Roman" panose="02020603050405020304" pitchFamily="18" charset="0"/>
              <a:cs typeface="Times New Roman" panose="02020603050405020304" pitchFamily="18" charset="0"/>
            </a:endParaRPr>
          </a:p>
        </p:txBody>
      </p:sp>
      <p:sp>
        <p:nvSpPr>
          <p:cNvPr id="5" name="内容占位符 2">
            <a:extLst>
              <a:ext uri="{FF2B5EF4-FFF2-40B4-BE49-F238E27FC236}">
                <a16:creationId xmlns:a16="http://schemas.microsoft.com/office/drawing/2014/main" id="{EAB42517-ED12-4BC4-AD8B-A1B2584DEE84}"/>
              </a:ext>
            </a:extLst>
          </p:cNvPr>
          <p:cNvSpPr>
            <a:spLocks noGrp="1"/>
          </p:cNvSpPr>
          <p:nvPr>
            <p:ph idx="1"/>
          </p:nvPr>
        </p:nvSpPr>
        <p:spPr>
          <a:xfrm>
            <a:off x="495300" y="1447800"/>
            <a:ext cx="8267700" cy="4648200"/>
          </a:xfrm>
        </p:spPr>
        <p:txBody>
          <a:bodyPr/>
          <a:lstStyle/>
          <a:p>
            <a:pPr marL="0" indent="0">
              <a:buNone/>
            </a:pPr>
            <a:r>
              <a:rPr lang="it-IT" altLang="zh-CN" sz="2800" b="1" dirty="0">
                <a:solidFill>
                  <a:srgbClr val="0000CC"/>
                </a:solidFill>
                <a:latin typeface="Times New Roman" panose="02020603050405020304" pitchFamily="18" charset="0"/>
                <a:cs typeface="Times New Roman" panose="02020603050405020304" pitchFamily="18" charset="0"/>
              </a:rPr>
              <a:t>This small modification provides a richer data base, allowing one to disentangle the relative contributions of the different cognitive processes by means of  multinomial processing tree models of source discrimination. </a:t>
            </a:r>
          </a:p>
          <a:p>
            <a:pPr marL="0" indent="0">
              <a:buNone/>
            </a:pPr>
            <a:r>
              <a:rPr lang="it-IT" altLang="zh-CN" sz="2800" b="1" dirty="0">
                <a:solidFill>
                  <a:srgbClr val="0000CC"/>
                </a:solidFill>
                <a:latin typeface="Times New Roman" panose="02020603050405020304" pitchFamily="18" charset="0"/>
                <a:cs typeface="Times New Roman" panose="02020603050405020304" pitchFamily="18" charset="0"/>
              </a:rPr>
              <a:t>In these models, many underlying cognitive processes can be assessed by different parameters, for example, item discrimination, guessing of item status, person memory, person guessing, category memory, reconstructive category guessing and so forth.</a:t>
            </a:r>
            <a:endParaRPr lang="zh-CN" altLang="en-US" sz="2800" b="1" dirty="0">
              <a:solidFill>
                <a:srgbClr val="0000CC"/>
              </a:solidFill>
              <a:latin typeface="Times New Roman" panose="02020603050405020304" pitchFamily="18" charset="0"/>
              <a:cs typeface="Times New Roman" panose="02020603050405020304" pitchFamily="18" charset="0"/>
            </a:endParaRPr>
          </a:p>
          <a:p>
            <a:pPr marL="0" indent="0">
              <a:buNone/>
            </a:pPr>
            <a:endParaRPr lang="zh-CN" altLang="en-US" sz="2800" dirty="0"/>
          </a:p>
        </p:txBody>
      </p:sp>
    </p:spTree>
    <p:extLst>
      <p:ext uri="{BB962C8B-B14F-4D97-AF65-F5344CB8AC3E}">
        <p14:creationId xmlns:p14="http://schemas.microsoft.com/office/powerpoint/2010/main" val="3863705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C0C0C0"/>
            </a:gs>
            <a:gs pos="100000">
              <a:srgbClr val="C0C0C0">
                <a:gamma/>
                <a:tint val="33725"/>
                <a:invGamma/>
              </a:srgb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t" latinLnBrk="0" hangingPunct="1">
          <a:lnSpc>
            <a:spcPct val="100000"/>
          </a:lnSpc>
          <a:spcBef>
            <a:spcPct val="20000"/>
          </a:spcBef>
          <a:spcAft>
            <a:spcPct val="0"/>
          </a:spcAft>
          <a:buClr>
            <a:schemeClr val="tx2"/>
          </a:buClr>
          <a:buSzTx/>
          <a:buFont typeface="Wingdings" pitchFamily="2" charset="2"/>
          <a:buChar char="v"/>
          <a:tabLst/>
          <a:defRPr kumimoji="0" lang="zh-CN" altLang="en-US" sz="2800" b="0" i="0" u="none" strike="noStrike" cap="none" normalizeH="0" baseline="0" smtClean="0">
            <a:ln>
              <a:noFill/>
            </a:ln>
            <a:solidFill>
              <a:schemeClr val="tx1"/>
            </a:solidFill>
            <a:effectLst/>
            <a:latin typeface="Arial" charset="0"/>
            <a:ea typeface="楷体_GB2312" pitchFamily="49" charset="-122"/>
          </a:defRPr>
        </a:defPPr>
      </a:lstStyle>
    </a:spDef>
    <a:lnDef>
      <a:spPr bwMode="auto">
        <a:xfrm>
          <a:off x="0" y="0"/>
          <a:ext cx="1" cy="1"/>
        </a:xfrm>
        <a:custGeom>
          <a:avLst/>
          <a:gdLst/>
          <a:ahLst/>
          <a:cxnLst/>
          <a:rect l="0" t="0" r="0" b="0"/>
          <a:pathLst/>
        </a:custGeom>
        <a:gradFill rotWithShape="1">
          <a:gsLst>
            <a:gs pos="0">
              <a:srgbClr val="C0C0C0"/>
            </a:gs>
            <a:gs pos="100000">
              <a:srgbClr val="C0C0C0">
                <a:gamma/>
                <a:tint val="33725"/>
                <a:invGamma/>
              </a:srgb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t" latinLnBrk="0" hangingPunct="1">
          <a:lnSpc>
            <a:spcPct val="100000"/>
          </a:lnSpc>
          <a:spcBef>
            <a:spcPct val="20000"/>
          </a:spcBef>
          <a:spcAft>
            <a:spcPct val="0"/>
          </a:spcAft>
          <a:buClr>
            <a:schemeClr val="tx2"/>
          </a:buClr>
          <a:buSzTx/>
          <a:buFont typeface="Wingdings" pitchFamily="2" charset="2"/>
          <a:buChar char="v"/>
          <a:tabLst/>
          <a:defRPr kumimoji="0" lang="zh-CN" altLang="en-US" sz="2800" b="0" i="0" u="none" strike="noStrike" cap="none" normalizeH="0" baseline="0" smtClean="0">
            <a:ln>
              <a:noFill/>
            </a:ln>
            <a:solidFill>
              <a:schemeClr val="tx1"/>
            </a:solidFill>
            <a:effectLst/>
            <a:latin typeface="Arial" charset="0"/>
            <a:ea typeface="楷体_GB2312" pitchFamily="49" charset="-122"/>
          </a:defRPr>
        </a:defPPr>
      </a:lstStyle>
    </a:lnDef>
  </a:objectDefaults>
  <a:extraClrSchemeLst>
    <a:extraClrScheme>
      <a:clrScheme name="Default Design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124458"/>
        </a:dk2>
        <a:lt2>
          <a:srgbClr val="C0C0C0"/>
        </a:lt2>
        <a:accent1>
          <a:srgbClr val="98C13D"/>
        </a:accent1>
        <a:accent2>
          <a:srgbClr val="40BAD2"/>
        </a:accent2>
        <a:accent3>
          <a:srgbClr val="FFFFFF"/>
        </a:accent3>
        <a:accent4>
          <a:srgbClr val="000000"/>
        </a:accent4>
        <a:accent5>
          <a:srgbClr val="CADDAF"/>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9339</TotalTime>
  <Words>1662</Words>
  <Application>Microsoft Office PowerPoint</Application>
  <PresentationFormat>全屏显示(4:3)</PresentationFormat>
  <Paragraphs>256</Paragraphs>
  <Slides>34</Slides>
  <Notes>24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华文行楷</vt:lpstr>
      <vt:lpstr>楷体_GB2312</vt:lpstr>
      <vt:lpstr>宋体</vt:lpstr>
      <vt:lpstr>Arial</vt:lpstr>
      <vt:lpstr>Calibri</vt:lpstr>
      <vt:lpstr>Times New Roman</vt:lpstr>
      <vt:lpstr>Verdana</vt:lpstr>
      <vt:lpstr>Wingdings</vt:lpstr>
      <vt:lpstr>Default Design</vt:lpstr>
      <vt:lpstr>PowerPoint 演示文稿</vt:lpstr>
      <vt:lpstr>Content</vt:lpstr>
      <vt:lpstr>1. Introduction</vt:lpstr>
      <vt:lpstr>1. Introduction</vt:lpstr>
      <vt:lpstr>1. Introduction</vt:lpstr>
      <vt:lpstr>1. Introduction</vt:lpstr>
      <vt:lpstr>1. Introduction</vt:lpstr>
      <vt:lpstr>1. Introduction</vt:lpstr>
      <vt:lpstr>1. Introduction</vt:lpstr>
      <vt:lpstr>1. introduction</vt:lpstr>
      <vt:lpstr>1. Introduction</vt:lpstr>
      <vt:lpstr>2. Model, method and result</vt:lpstr>
      <vt:lpstr>2. Model, method and result</vt:lpstr>
      <vt:lpstr>2. Model, method and result</vt:lpstr>
      <vt:lpstr>2. Model, method and result</vt:lpstr>
      <vt:lpstr>2. Model, method and result</vt:lpstr>
      <vt:lpstr>2. Model, method and result</vt:lpstr>
      <vt:lpstr>2. Model, method and result</vt:lpstr>
      <vt:lpstr>2. Model, method and result</vt:lpstr>
      <vt:lpstr>2. Model, method and result</vt:lpstr>
      <vt:lpstr>2. Model, method and result</vt:lpstr>
      <vt:lpstr>2. Model, method and result</vt:lpstr>
      <vt:lpstr>2. Model, method and result</vt:lpstr>
      <vt:lpstr>2. Model, method and result</vt:lpstr>
      <vt:lpstr>2. Model, method and result</vt:lpstr>
      <vt:lpstr>2. Model, method and result</vt:lpstr>
      <vt:lpstr>2. Model, method and result</vt:lpstr>
      <vt:lpstr>2. Model, method and result</vt:lpstr>
      <vt:lpstr>2. Model, method and result</vt:lpstr>
      <vt:lpstr>2. Model, method and result</vt:lpstr>
      <vt:lpstr>2. Model, method and result</vt:lpstr>
      <vt:lpstr>2. Model, method and result</vt:lpstr>
      <vt:lpstr>3. Future works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mioran</cp:lastModifiedBy>
  <cp:revision>1035</cp:revision>
  <cp:lastPrinted>2017-09-11T15:06:41Z</cp:lastPrinted>
  <dcterms:created xsi:type="dcterms:W3CDTF">1601-01-01T00:00:00Z</dcterms:created>
  <dcterms:modified xsi:type="dcterms:W3CDTF">2017-09-12T10:02:25Z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