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notesSlides/notesSlide2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3"/>
  </p:notesMasterIdLst>
  <p:sldIdLst>
    <p:sldId id="256" r:id="rId2"/>
    <p:sldId id="258" r:id="rId3"/>
    <p:sldId id="260" r:id="rId4"/>
    <p:sldId id="259" r:id="rId5"/>
    <p:sldId id="307" r:id="rId6"/>
    <p:sldId id="308" r:id="rId7"/>
    <p:sldId id="313" r:id="rId8"/>
    <p:sldId id="296" r:id="rId9"/>
    <p:sldId id="262" r:id="rId10"/>
    <p:sldId id="298" r:id="rId11"/>
    <p:sldId id="304" r:id="rId12"/>
    <p:sldId id="299" r:id="rId13"/>
    <p:sldId id="301" r:id="rId14"/>
    <p:sldId id="303" r:id="rId15"/>
    <p:sldId id="310" r:id="rId16"/>
    <p:sldId id="306" r:id="rId17"/>
    <p:sldId id="311" r:id="rId18"/>
    <p:sldId id="312" r:id="rId19"/>
    <p:sldId id="314" r:id="rId20"/>
    <p:sldId id="302" r:id="rId21"/>
    <p:sldId id="300" r:id="rId22"/>
    <p:sldId id="316" r:id="rId23"/>
    <p:sldId id="309" r:id="rId24"/>
    <p:sldId id="315" r:id="rId25"/>
    <p:sldId id="317" r:id="rId26"/>
    <p:sldId id="318" r:id="rId27"/>
    <p:sldId id="319" r:id="rId28"/>
    <p:sldId id="321" r:id="rId29"/>
    <p:sldId id="322" r:id="rId30"/>
    <p:sldId id="328" r:id="rId31"/>
    <p:sldId id="325" r:id="rId32"/>
    <p:sldId id="326" r:id="rId33"/>
    <p:sldId id="324" r:id="rId34"/>
    <p:sldId id="327" r:id="rId35"/>
    <p:sldId id="329" r:id="rId36"/>
    <p:sldId id="257" r:id="rId37"/>
    <p:sldId id="330" r:id="rId38"/>
    <p:sldId id="332" r:id="rId39"/>
    <p:sldId id="331" r:id="rId40"/>
    <p:sldId id="334" r:id="rId41"/>
    <p:sldId id="263" r:id="rId42"/>
  </p:sldIdLst>
  <p:sldSz cx="9144000" cy="5143500" type="screen16x9"/>
  <p:notesSz cx="6858000" cy="9144000"/>
  <p:embeddedFontLst>
    <p:embeddedFont>
      <p:font typeface="Cambria Math" panose="02040503050406030204" pitchFamily="18" charset="0"/>
      <p:regular r:id="rId44"/>
    </p:embeddedFont>
    <p:embeddedFont>
      <p:font typeface="Consolas" panose="020B0609020204030204" pitchFamily="49" charset="0"/>
      <p:regular r:id="rId45"/>
      <p:bold r:id="rId46"/>
      <p:italic r:id="rId47"/>
      <p:boldItalic r:id="rId48"/>
    </p:embeddedFont>
    <p:embeddedFont>
      <p:font typeface="Lato" panose="020F0502020204030203" pitchFamily="34" charset="0"/>
      <p:regular r:id="rId49"/>
      <p:bold r:id="rId50"/>
      <p:italic r:id="rId51"/>
      <p:boldItalic r:id="rId52"/>
    </p:embeddedFont>
    <p:embeddedFont>
      <p:font typeface="Nunito Light" pitchFamily="2" charset="0"/>
      <p:regular r:id="rId53"/>
      <p:italic r:id="rId54"/>
    </p:embeddedFont>
    <p:embeddedFont>
      <p:font typeface="Outfit ExtraBold" panose="020B0604020202020204" charset="0"/>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4D65A-AB5F-08EC-D4B0-B83337961F11}" v="95" dt="2024-04-01T23:17:17.936"/>
    <p1510:client id="{571BCD0F-2919-2240-9956-442C6C62E9AE}" v="252" dt="2024-04-01T14:23:53.144"/>
  </p1510:revLst>
</p1510:revInfo>
</file>

<file path=ppt/tableStyles.xml><?xml version="1.0" encoding="utf-8"?>
<a:tblStyleLst xmlns:a="http://schemas.openxmlformats.org/drawingml/2006/main" def="{A9D50C4F-8056-4F19-AD66-E85189092FE9}">
  <a:tblStyle styleId="{A9D50C4F-8056-4F19-AD66-E85189092F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002C25-B64B-43FE-8AF3-5BE4DB95394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2"/>
    <p:restoredTop sz="94695"/>
  </p:normalViewPr>
  <p:slideViewPr>
    <p:cSldViewPr snapToGrid="0">
      <p:cViewPr varScale="1">
        <p:scale>
          <a:sx n="82" d="100"/>
          <a:sy n="82" d="100"/>
        </p:scale>
        <p:origin x="95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0:15:25.0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1,'367'0,"-346"1,0 1,27 6,-26-3,39 1,-22-5,72 11,-63-6,-1-1,96-6,-58 0,-67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6:35.2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22,'126'1,"135"-3,-170-7,40-2,-58 12,-58-1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7:35.93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23,'0'-1,"0"0,1 0,-1 0,0 0,1 1,-1-1,1 0,-1 0,1 1,-1-1,1 0,0 1,-1-1,1 0,0 1,-1-1,1 1,0-1,0 1,0 0,-1-1,1 1,0 0,0 0,0-1,0 1,1 0,28-4,-26 4,296-2,-154 4,-130-3,-8 1,0 0,-1 0,1 1,14 2,-10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7:39.10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24,'0'-1,"0"0,1 0,-1 0,0 1,1-1,-1 0,1 0,-1 0,1 1,0-1,-1 0,1 1,0-1,-1 0,1 1,0-1,0 1,-1-1,1 1,0 0,0-1,0 1,0 0,-1 0,1-1,0 1,1 0,29-4,-28 4,76-4,88 8,-109 6,-40-6,36 2,163-6,-202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7:40.90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30:51.92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0,'331'0,"-309"1,1 1,29 7,-27-4,41 3,74-9,-120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0:15:33.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36,'57'1,"0"-3,0-3,95-19,-142 22,1 0,-1 1,1 0,0 1,0 0,11 2,67 15,-63-11,1-1,28 1,274-4,-165-4,-146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0:27.75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1,'6'3,"0"1,1-1,-1 0,1 0,0-1,0 0,0 0,0 0,14 0,-5 1,54 7,0-2,100-2,147-6,-302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0:32.26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2,'47'0,"75"10,-73-5,95-3,-82-3,-41 0,37-6,-36 3,35-1,49 5,-91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0:34.30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2,'18'-1,"16"1,0 1,61 9,-55-4,0-2,0-2,54-5,-12 1,218 3,-285-1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5:53.41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41,'406'0,"-387"-2,-1 0,0-1,33-10,-31 7,0 1,36-3,-52 7,2 1,1 0,0 0,0 0,0 1,7 1,-2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6:15.92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13,'36'1,"1"2,-1 2,44 12,-38-10,1-1,1-2,-1-2,77-8,-64-3,-37 5,34-3,-36 6,-1-1,20-6,6 0,-7 0,-19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6:24.5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1,'44'0,"64"11,-31-4,137-5,-103-4,-20 2,-75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01:06:31.0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2,'35'-1,"-7"0,0 2,1 1,43 8,-39-5,-1-1,1-1,64-5,-23 0,276 2,-334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28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8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18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6"/>
        <p:cNvGrpSpPr/>
        <p:nvPr/>
      </p:nvGrpSpPr>
      <p:grpSpPr>
        <a:xfrm>
          <a:off x="0" y="0"/>
          <a:ext cx="0" cy="0"/>
          <a:chOff x="0" y="0"/>
          <a:chExt cx="0" cy="0"/>
        </a:xfrm>
      </p:grpSpPr>
      <p:sp>
        <p:nvSpPr>
          <p:cNvPr id="3337" name="Google Shape;3337;g1f2e6270ebd_0_4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8" name="Google Shape;3338;g1f2e6270ebd_0_4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78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f2e6270ebd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f2e6270ebd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8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f2e6270ebd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f2e6270ebd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454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350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55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44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0"/>
        <p:cNvGrpSpPr/>
        <p:nvPr/>
      </p:nvGrpSpPr>
      <p:grpSpPr>
        <a:xfrm>
          <a:off x="0" y="0"/>
          <a:ext cx="0" cy="0"/>
          <a:chOff x="0" y="0"/>
          <a:chExt cx="0" cy="0"/>
        </a:xfrm>
      </p:grpSpPr>
      <p:sp>
        <p:nvSpPr>
          <p:cNvPr id="3331" name="Google Shape;3331;g1f2e6270ebd_0_4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2" name="Google Shape;3332;g1f2e6270ebd_0_4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489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f2e6270ebd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f2e6270ebd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681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080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0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0"/>
        <p:cNvGrpSpPr/>
        <p:nvPr/>
      </p:nvGrpSpPr>
      <p:grpSpPr>
        <a:xfrm>
          <a:off x="0" y="0"/>
          <a:ext cx="0" cy="0"/>
          <a:chOff x="0" y="0"/>
          <a:chExt cx="0" cy="0"/>
        </a:xfrm>
      </p:grpSpPr>
      <p:sp>
        <p:nvSpPr>
          <p:cNvPr id="3331" name="Google Shape;3331;g1f2e6270ebd_0_4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2" name="Google Shape;3332;g1f2e6270ebd_0_4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764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48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37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1f2e6270ebd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1f2e6270ebd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f2e6270ebd_0_4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f2e6270ebd_0_4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42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7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108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5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086" name="Google Shape;208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7" name="Google Shape;2087;p20"/>
          <p:cNvSpPr txBox="1">
            <a:spLocks noGrp="1"/>
          </p:cNvSpPr>
          <p:nvPr>
            <p:ph type="subTitle" idx="1"/>
          </p:nvPr>
        </p:nvSpPr>
        <p:spPr>
          <a:xfrm>
            <a:off x="713196"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8" name="Google Shape;2088;p20"/>
          <p:cNvSpPr txBox="1">
            <a:spLocks noGrp="1"/>
          </p:cNvSpPr>
          <p:nvPr>
            <p:ph type="subTitle" idx="2"/>
          </p:nvPr>
        </p:nvSpPr>
        <p:spPr>
          <a:xfrm>
            <a:off x="3353100"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9" name="Google Shape;2089;p20"/>
          <p:cNvSpPr txBox="1">
            <a:spLocks noGrp="1"/>
          </p:cNvSpPr>
          <p:nvPr>
            <p:ph type="subTitle" idx="3"/>
          </p:nvPr>
        </p:nvSpPr>
        <p:spPr>
          <a:xfrm>
            <a:off x="713196"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0" name="Google Shape;2090;p20"/>
          <p:cNvSpPr txBox="1">
            <a:spLocks noGrp="1"/>
          </p:cNvSpPr>
          <p:nvPr>
            <p:ph type="subTitle" idx="4"/>
          </p:nvPr>
        </p:nvSpPr>
        <p:spPr>
          <a:xfrm>
            <a:off x="3353100"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1" name="Google Shape;2091;p20"/>
          <p:cNvSpPr txBox="1">
            <a:spLocks noGrp="1"/>
          </p:cNvSpPr>
          <p:nvPr>
            <p:ph type="subTitle" idx="5"/>
          </p:nvPr>
        </p:nvSpPr>
        <p:spPr>
          <a:xfrm>
            <a:off x="5993004"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2" name="Google Shape;2092;p20"/>
          <p:cNvSpPr txBox="1">
            <a:spLocks noGrp="1"/>
          </p:cNvSpPr>
          <p:nvPr>
            <p:ph type="subTitle" idx="6"/>
          </p:nvPr>
        </p:nvSpPr>
        <p:spPr>
          <a:xfrm>
            <a:off x="5993004"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3" name="Google Shape;2093;p20"/>
          <p:cNvSpPr txBox="1">
            <a:spLocks noGrp="1"/>
          </p:cNvSpPr>
          <p:nvPr>
            <p:ph type="subTitle" idx="7"/>
          </p:nvPr>
        </p:nvSpPr>
        <p:spPr>
          <a:xfrm>
            <a:off x="714294"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4" name="Google Shape;2094;p20"/>
          <p:cNvSpPr txBox="1">
            <a:spLocks noGrp="1"/>
          </p:cNvSpPr>
          <p:nvPr>
            <p:ph type="subTitle" idx="8"/>
          </p:nvPr>
        </p:nvSpPr>
        <p:spPr>
          <a:xfrm>
            <a:off x="3354198"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5" name="Google Shape;2095;p20"/>
          <p:cNvSpPr txBox="1">
            <a:spLocks noGrp="1"/>
          </p:cNvSpPr>
          <p:nvPr>
            <p:ph type="subTitle" idx="9"/>
          </p:nvPr>
        </p:nvSpPr>
        <p:spPr>
          <a:xfrm>
            <a:off x="5993002"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6" name="Google Shape;2096;p20"/>
          <p:cNvSpPr txBox="1">
            <a:spLocks noGrp="1"/>
          </p:cNvSpPr>
          <p:nvPr>
            <p:ph type="subTitle" idx="13"/>
          </p:nvPr>
        </p:nvSpPr>
        <p:spPr>
          <a:xfrm>
            <a:off x="714294"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7" name="Google Shape;2097;p20"/>
          <p:cNvSpPr txBox="1">
            <a:spLocks noGrp="1"/>
          </p:cNvSpPr>
          <p:nvPr>
            <p:ph type="subTitle" idx="14"/>
          </p:nvPr>
        </p:nvSpPr>
        <p:spPr>
          <a:xfrm>
            <a:off x="3354198"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8" name="Google Shape;2098;p20"/>
          <p:cNvSpPr txBox="1">
            <a:spLocks noGrp="1"/>
          </p:cNvSpPr>
          <p:nvPr>
            <p:ph type="subTitle" idx="15"/>
          </p:nvPr>
        </p:nvSpPr>
        <p:spPr>
          <a:xfrm>
            <a:off x="5994102"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76" name="Google Shape;47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
          <p:cNvSpPr txBox="1">
            <a:spLocks noGrp="1"/>
          </p:cNvSpPr>
          <p:nvPr>
            <p:ph type="body" idx="1"/>
          </p:nvPr>
        </p:nvSpPr>
        <p:spPr>
          <a:xfrm>
            <a:off x="720000" y="1215751"/>
            <a:ext cx="7704000" cy="334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79" name="Google Shape;6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879" name="Google Shape;879;p8"/>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09"/>
        <p:cNvGrpSpPr/>
        <p:nvPr/>
      </p:nvGrpSpPr>
      <p:grpSpPr>
        <a:xfrm>
          <a:off x="0" y="0"/>
          <a:ext cx="0" cy="0"/>
          <a:chOff x="0" y="0"/>
          <a:chExt cx="0" cy="0"/>
        </a:xfrm>
      </p:grpSpPr>
      <p:grpSp>
        <p:nvGrpSpPr>
          <p:cNvPr id="1310" name="Google Shape;1310;p15"/>
          <p:cNvGrpSpPr/>
          <p:nvPr/>
        </p:nvGrpSpPr>
        <p:grpSpPr>
          <a:xfrm>
            <a:off x="0" y="0"/>
            <a:ext cx="9143995" cy="5143491"/>
            <a:chOff x="0" y="0"/>
            <a:chExt cx="9143995" cy="5143491"/>
          </a:xfrm>
        </p:grpSpPr>
        <p:sp>
          <p:nvSpPr>
            <p:cNvPr id="1311" name="Google Shape;1311;p1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2" name="Google Shape;1312;p1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3" name="Google Shape;1313;p1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4" name="Google Shape;1314;p1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5" name="Google Shape;1315;p1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6" name="Google Shape;1316;p1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7" name="Google Shape;1317;p1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8" name="Google Shape;1318;p1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9" name="Google Shape;1319;p1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0" name="Google Shape;1320;p1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1" name="Google Shape;1321;p1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2" name="Google Shape;1322;p1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3" name="Google Shape;1323;p1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4" name="Google Shape;1324;p1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5" name="Google Shape;1325;p1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6" name="Google Shape;1326;p1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7" name="Google Shape;1327;p1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8" name="Google Shape;1328;p1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9" name="Google Shape;1329;p1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0" name="Google Shape;1330;p1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1" name="Google Shape;1331;p1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2" name="Google Shape;1332;p1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3" name="Google Shape;1333;p1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4" name="Google Shape;1334;p1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5" name="Google Shape;1335;p1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6" name="Google Shape;1336;p1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7" name="Google Shape;1337;p1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8" name="Google Shape;1338;p1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9" name="Google Shape;1339;p1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0" name="Google Shape;1340;p1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1" name="Google Shape;1341;p1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2" name="Google Shape;1342;p1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3" name="Google Shape;1343;p1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4" name="Google Shape;1344;p1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5" name="Google Shape;1345;p1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6" name="Google Shape;1346;p1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7" name="Google Shape;1347;p1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8" name="Google Shape;1348;p1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9" name="Google Shape;1349;p1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0" name="Google Shape;1350;p1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1" name="Google Shape;1351;p1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2" name="Google Shape;1352;p1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3" name="Google Shape;1353;p1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4" name="Google Shape;1354;p1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5" name="Google Shape;1355;p1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6" name="Google Shape;1356;p1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7" name="Google Shape;1357;p1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8" name="Google Shape;1358;p1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9" name="Google Shape;1359;p1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0" name="Google Shape;1360;p1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1" name="Google Shape;1361;p1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2" name="Google Shape;1362;p1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3" name="Google Shape;1363;p1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4" name="Google Shape;1364;p1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5" name="Google Shape;1365;p1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6" name="Google Shape;1366;p1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7" name="Google Shape;1367;p1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8" name="Google Shape;1368;p1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9" name="Google Shape;1369;p1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0" name="Google Shape;1370;p1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1" name="Google Shape;1371;p1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2" name="Google Shape;1372;p1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3" name="Google Shape;1373;p1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4" name="Google Shape;1374;p1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5" name="Google Shape;1375;p1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6" name="Google Shape;1376;p1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7" name="Google Shape;1377;p1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8" name="Google Shape;1378;p1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9" name="Google Shape;1379;p1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0" name="Google Shape;1380;p1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1" name="Google Shape;1381;p1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2" name="Google Shape;1382;p1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3" name="Google Shape;1383;p1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4" name="Google Shape;1384;p1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5" name="Google Shape;1385;p1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6" name="Google Shape;1386;p1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7" name="Google Shape;1387;p1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8" name="Google Shape;1388;p1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9" name="Google Shape;1389;p1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0" name="Google Shape;1390;p1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1" name="Google Shape;1391;p1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2" name="Google Shape;1392;p1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3" name="Google Shape;1393;p1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4" name="Google Shape;1394;p1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5" name="Google Shape;1395;p1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6" name="Google Shape;1396;p1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7" name="Google Shape;1397;p1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8" name="Google Shape;1398;p1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9" name="Google Shape;1399;p1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0" name="Google Shape;1400;p1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1" name="Google Shape;1401;p1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2" name="Google Shape;1402;p1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403" name="Google Shape;14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04" name="Google Shape;1404;p15"/>
          <p:cNvGrpSpPr/>
          <p:nvPr/>
        </p:nvGrpSpPr>
        <p:grpSpPr>
          <a:xfrm>
            <a:off x="2298156" y="4651367"/>
            <a:ext cx="4547874" cy="491789"/>
            <a:chOff x="122000" y="4884626"/>
            <a:chExt cx="8899950" cy="258877"/>
          </a:xfrm>
        </p:grpSpPr>
        <p:sp>
          <p:nvSpPr>
            <p:cNvPr id="1405" name="Google Shape;1405;p15"/>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15"/>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7" name="Google Shape;1407;p15"/>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15"/>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15"/>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15"/>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15"/>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15"/>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15"/>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15"/>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15"/>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15"/>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15"/>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15"/>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15"/>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15"/>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15"/>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15"/>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15"/>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15"/>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15"/>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15"/>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15"/>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15"/>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15"/>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15"/>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15"/>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15"/>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15"/>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15"/>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35" name="Google Shape;1435;p15"/>
          <p:cNvGrpSpPr/>
          <p:nvPr/>
        </p:nvGrpSpPr>
        <p:grpSpPr>
          <a:xfrm>
            <a:off x="2297975" y="4848940"/>
            <a:ext cx="4547874" cy="294550"/>
            <a:chOff x="122000" y="4884626"/>
            <a:chExt cx="8899950" cy="258877"/>
          </a:xfrm>
        </p:grpSpPr>
        <p:sp>
          <p:nvSpPr>
            <p:cNvPr id="1436" name="Google Shape;1436;p15"/>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15"/>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15"/>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15"/>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15"/>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15"/>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15"/>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15"/>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15"/>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15"/>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15"/>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15"/>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15"/>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15"/>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15"/>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15"/>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15"/>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15"/>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15"/>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15"/>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15"/>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15"/>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15"/>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15"/>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15"/>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15"/>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15"/>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15"/>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15"/>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15"/>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61" r:id="rId9"/>
    <p:sldLayoutId id="2147483662" r:id="rId10"/>
    <p:sldLayoutId id="2147483664"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customXml" Target="../ink/ink2.xml"/><Relationship Id="rId5" Type="http://schemas.openxmlformats.org/officeDocument/2006/relationships/image" Target="../media/image28.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customXml" Target="../ink/ink3.xml"/><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customXml" Target="../ink/ink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43.png"/><Relationship Id="rId18" Type="http://schemas.openxmlformats.org/officeDocument/2006/relationships/customXml" Target="../ink/ink13.xml"/><Relationship Id="rId3" Type="http://schemas.openxmlformats.org/officeDocument/2006/relationships/image" Target="../media/image38.pn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10.xml"/><Relationship Id="rId17" Type="http://schemas.openxmlformats.org/officeDocument/2006/relationships/image" Target="../media/image45.png"/><Relationship Id="rId2" Type="http://schemas.openxmlformats.org/officeDocument/2006/relationships/image" Target="../media/image37.png"/><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9.xml"/><Relationship Id="rId6" Type="http://schemas.openxmlformats.org/officeDocument/2006/relationships/customXml" Target="../ink/ink7.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9.xml"/><Relationship Id="rId19" Type="http://schemas.openxmlformats.org/officeDocument/2006/relationships/image" Target="../media/image46.png"/><Relationship Id="rId4" Type="http://schemas.openxmlformats.org/officeDocument/2006/relationships/customXml" Target="../ink/ink6.xml"/><Relationship Id="rId9" Type="http://schemas.openxmlformats.org/officeDocument/2006/relationships/image" Target="../media/image41.png"/><Relationship Id="rId14" Type="http://schemas.openxmlformats.org/officeDocument/2006/relationships/customXml" Target="../ink/ink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DSA305 Project Presentation</a:t>
            </a:r>
          </a:p>
          <a:p>
            <a:pPr marL="0" lvl="0" indent="0" algn="l" rtl="0">
              <a:spcBef>
                <a:spcPts val="0"/>
              </a:spcBef>
              <a:spcAft>
                <a:spcPts val="0"/>
              </a:spcAft>
              <a:buNone/>
            </a:pPr>
            <a:r>
              <a:rPr lang="en" i="1" dirty="0"/>
              <a:t>Yung Qi Yang</a:t>
            </a:r>
          </a:p>
          <a:p>
            <a:pPr marL="0" lvl="0" indent="0" algn="l" rtl="0">
              <a:spcBef>
                <a:spcPts val="0"/>
              </a:spcBef>
              <a:spcAft>
                <a:spcPts val="0"/>
              </a:spcAft>
              <a:buNone/>
            </a:pPr>
            <a:r>
              <a:rPr lang="en" i="1" dirty="0"/>
              <a:t>Zhang Yuhang</a:t>
            </a:r>
            <a:endParaRPr i="1" dirty="0"/>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t>The Determinants of Capital Structure </a:t>
            </a:r>
            <a:br>
              <a:rPr lang="en" sz="5000" dirty="0"/>
            </a:br>
            <a:r>
              <a:rPr lang="en" sz="2800" dirty="0"/>
              <a:t>An Empirical Study on Singapore Listed Firms</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Variables Selected for the Model</a:t>
            </a:r>
            <a:endParaRPr dirty="0"/>
          </a:p>
        </p:txBody>
      </p:sp>
      <p:sp>
        <p:nvSpPr>
          <p:cNvPr id="2717" name="Google Shape;2717;p33"/>
          <p:cNvSpPr txBox="1">
            <a:spLocks noGrp="1"/>
          </p:cNvSpPr>
          <p:nvPr>
            <p:ph type="subTitle" idx="1"/>
          </p:nvPr>
        </p:nvSpPr>
        <p:spPr>
          <a:xfrm>
            <a:off x="734012" y="1756486"/>
            <a:ext cx="2437800" cy="711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t>Non-debt Tax Shield</a:t>
            </a:r>
            <a:r>
              <a:rPr lang="en" sz="1100" i="1" dirty="0"/>
              <a:t>: An indicator that the firm’s savings from the non-debt related items. A higher value showcases a better tax planning.</a:t>
            </a:r>
            <a:endParaRPr sz="1100" i="1" dirty="0"/>
          </a:p>
        </p:txBody>
      </p:sp>
      <p:sp>
        <p:nvSpPr>
          <p:cNvPr id="2721" name="Google Shape;2721;p33"/>
          <p:cNvSpPr txBox="1">
            <a:spLocks noGrp="1"/>
          </p:cNvSpPr>
          <p:nvPr>
            <p:ph type="subTitle" idx="7"/>
          </p:nvPr>
        </p:nvSpPr>
        <p:spPr>
          <a:xfrm>
            <a:off x="727006" y="1496305"/>
            <a:ext cx="2435400" cy="4270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NDTSHIELD</a:t>
            </a:r>
            <a:endParaRPr dirty="0"/>
          </a:p>
        </p:txBody>
      </p:sp>
      <p:sp>
        <p:nvSpPr>
          <p:cNvPr id="2722" name="Google Shape;2722;p33"/>
          <p:cNvSpPr txBox="1">
            <a:spLocks noGrp="1"/>
          </p:cNvSpPr>
          <p:nvPr>
            <p:ph type="subTitle" idx="8"/>
          </p:nvPr>
        </p:nvSpPr>
        <p:spPr>
          <a:xfrm>
            <a:off x="3368210" y="1496791"/>
            <a:ext cx="2435400" cy="401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MCAP</a:t>
            </a:r>
          </a:p>
        </p:txBody>
      </p:sp>
      <p:sp>
        <p:nvSpPr>
          <p:cNvPr id="2723" name="Google Shape;2723;p33"/>
          <p:cNvSpPr txBox="1">
            <a:spLocks noGrp="1"/>
          </p:cNvSpPr>
          <p:nvPr>
            <p:ph type="subTitle" idx="9"/>
          </p:nvPr>
        </p:nvSpPr>
        <p:spPr>
          <a:xfrm>
            <a:off x="6009416" y="1496305"/>
            <a:ext cx="2435400" cy="401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FCFF</a:t>
            </a:r>
            <a:endParaRPr dirty="0"/>
          </a:p>
        </p:txBody>
      </p:sp>
      <p:sp>
        <p:nvSpPr>
          <p:cNvPr id="4" name="Google Shape;2717;p33">
            <a:extLst>
              <a:ext uri="{FF2B5EF4-FFF2-40B4-BE49-F238E27FC236}">
                <a16:creationId xmlns:a16="http://schemas.microsoft.com/office/drawing/2014/main" id="{1DDAB281-FCDA-4292-298E-248C640EBCCC}"/>
              </a:ext>
            </a:extLst>
          </p:cNvPr>
          <p:cNvSpPr txBox="1">
            <a:spLocks/>
          </p:cNvSpPr>
          <p:nvPr/>
        </p:nvSpPr>
        <p:spPr>
          <a:xfrm>
            <a:off x="3365810" y="1751950"/>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Market Capitalization</a:t>
            </a:r>
            <a:r>
              <a:rPr lang="en-SG" sz="1100" i="1" dirty="0"/>
              <a:t>: Represents the size of the firm in terms of the market value of equity. A larger firm will have a higher intention to finance through borrowing with a lower cost.</a:t>
            </a:r>
          </a:p>
        </p:txBody>
      </p:sp>
      <p:sp>
        <p:nvSpPr>
          <p:cNvPr id="7" name="Google Shape;2717;p33">
            <a:extLst>
              <a:ext uri="{FF2B5EF4-FFF2-40B4-BE49-F238E27FC236}">
                <a16:creationId xmlns:a16="http://schemas.microsoft.com/office/drawing/2014/main" id="{BCD5257D-A10D-976C-DADA-A6C843757148}"/>
              </a:ext>
            </a:extLst>
          </p:cNvPr>
          <p:cNvSpPr txBox="1">
            <a:spLocks/>
          </p:cNvSpPr>
          <p:nvPr/>
        </p:nvSpPr>
        <p:spPr>
          <a:xfrm>
            <a:off x="6006914" y="1751949"/>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Free Cash Flow for Firm</a:t>
            </a:r>
            <a:r>
              <a:rPr lang="en-SG" sz="1100" i="1" dirty="0"/>
              <a:t>: The cashflow from operating activities after the  deduction of non-cash charges and investment activities. A sufficient free cashflow reduces debt demand.</a:t>
            </a:r>
          </a:p>
        </p:txBody>
      </p:sp>
      <p:sp>
        <p:nvSpPr>
          <p:cNvPr id="20" name="Google Shape;2717;p33">
            <a:extLst>
              <a:ext uri="{FF2B5EF4-FFF2-40B4-BE49-F238E27FC236}">
                <a16:creationId xmlns:a16="http://schemas.microsoft.com/office/drawing/2014/main" id="{CAE4639B-F766-F235-A303-30668DE57688}"/>
              </a:ext>
            </a:extLst>
          </p:cNvPr>
          <p:cNvSpPr txBox="1">
            <a:spLocks/>
          </p:cNvSpPr>
          <p:nvPr/>
        </p:nvSpPr>
        <p:spPr>
          <a:xfrm>
            <a:off x="727006" y="3458199"/>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100" b="1" i="1" dirty="0"/>
              <a:t>Growth Potential</a:t>
            </a:r>
            <a:r>
              <a:rPr lang="en-US" sz="1100" i="1" dirty="0"/>
              <a:t>: Represents the price over book value. A higher growth potential may incentivize the firm to borrow more because of its good future perspective.</a:t>
            </a:r>
          </a:p>
        </p:txBody>
      </p:sp>
      <p:sp>
        <p:nvSpPr>
          <p:cNvPr id="21" name="Google Shape;2721;p33">
            <a:extLst>
              <a:ext uri="{FF2B5EF4-FFF2-40B4-BE49-F238E27FC236}">
                <a16:creationId xmlns:a16="http://schemas.microsoft.com/office/drawing/2014/main" id="{02D95D59-022F-E074-2B14-D935DD9A3982}"/>
              </a:ext>
            </a:extLst>
          </p:cNvPr>
          <p:cNvSpPr txBox="1">
            <a:spLocks/>
          </p:cNvSpPr>
          <p:nvPr/>
        </p:nvSpPr>
        <p:spPr>
          <a:xfrm>
            <a:off x="720000" y="3198018"/>
            <a:ext cx="2435400" cy="427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GROWPOT</a:t>
            </a:r>
          </a:p>
        </p:txBody>
      </p:sp>
      <p:sp>
        <p:nvSpPr>
          <p:cNvPr id="22" name="Google Shape;2722;p33">
            <a:extLst>
              <a:ext uri="{FF2B5EF4-FFF2-40B4-BE49-F238E27FC236}">
                <a16:creationId xmlns:a16="http://schemas.microsoft.com/office/drawing/2014/main" id="{2CABFF46-841C-2B13-E52F-56E45D9029B4}"/>
              </a:ext>
            </a:extLst>
          </p:cNvPr>
          <p:cNvSpPr txBox="1">
            <a:spLocks/>
          </p:cNvSpPr>
          <p:nvPr/>
        </p:nvSpPr>
        <p:spPr>
          <a:xfrm>
            <a:off x="3361204" y="3198504"/>
            <a:ext cx="2435400" cy="401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SOLV</a:t>
            </a:r>
          </a:p>
        </p:txBody>
      </p:sp>
      <p:sp>
        <p:nvSpPr>
          <p:cNvPr id="23" name="Google Shape;2723;p33">
            <a:extLst>
              <a:ext uri="{FF2B5EF4-FFF2-40B4-BE49-F238E27FC236}">
                <a16:creationId xmlns:a16="http://schemas.microsoft.com/office/drawing/2014/main" id="{5FBF3637-0C31-354C-EC80-7707A7475C7B}"/>
              </a:ext>
            </a:extLst>
          </p:cNvPr>
          <p:cNvSpPr txBox="1">
            <a:spLocks/>
          </p:cNvSpPr>
          <p:nvPr/>
        </p:nvSpPr>
        <p:spPr>
          <a:xfrm>
            <a:off x="6002410" y="3198018"/>
            <a:ext cx="2435400" cy="401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SORA &amp; CPI</a:t>
            </a:r>
          </a:p>
        </p:txBody>
      </p:sp>
      <p:sp>
        <p:nvSpPr>
          <p:cNvPr id="24" name="Google Shape;2717;p33">
            <a:extLst>
              <a:ext uri="{FF2B5EF4-FFF2-40B4-BE49-F238E27FC236}">
                <a16:creationId xmlns:a16="http://schemas.microsoft.com/office/drawing/2014/main" id="{2BAEEA50-CDD8-D4EA-0170-C53A1142315B}"/>
              </a:ext>
            </a:extLst>
          </p:cNvPr>
          <p:cNvSpPr txBox="1">
            <a:spLocks/>
          </p:cNvSpPr>
          <p:nvPr/>
        </p:nvSpPr>
        <p:spPr>
          <a:xfrm>
            <a:off x="3358804" y="3453663"/>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EBIT/Interest Expense</a:t>
            </a:r>
            <a:r>
              <a:rPr lang="en-SG" sz="1100" i="1" dirty="0"/>
              <a:t>: Represents the scale of earnings can be used to pay interest. A higher interest coverage indicates a large space for the firm to borrow more.</a:t>
            </a:r>
          </a:p>
        </p:txBody>
      </p:sp>
      <p:sp>
        <p:nvSpPr>
          <p:cNvPr id="25" name="Google Shape;2717;p33">
            <a:extLst>
              <a:ext uri="{FF2B5EF4-FFF2-40B4-BE49-F238E27FC236}">
                <a16:creationId xmlns:a16="http://schemas.microsoft.com/office/drawing/2014/main" id="{D8E074E0-78D6-B491-9B2B-164016866F65}"/>
              </a:ext>
            </a:extLst>
          </p:cNvPr>
          <p:cNvSpPr txBox="1">
            <a:spLocks/>
          </p:cNvSpPr>
          <p:nvPr/>
        </p:nvSpPr>
        <p:spPr>
          <a:xfrm>
            <a:off x="5999908" y="3453662"/>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i="1" dirty="0"/>
              <a:t>SORA: Introduce the effect brought by the risk-free rate on the firm’s cost of borrowing.</a:t>
            </a:r>
          </a:p>
          <a:p>
            <a:pPr marL="0" indent="0"/>
            <a:r>
              <a:rPr lang="en-SG" sz="1100" i="1" dirty="0"/>
              <a:t>CPI: Introduce the effect brought by inflation regarding to the value of each term of financial statements.</a:t>
            </a:r>
          </a:p>
        </p:txBody>
      </p:sp>
    </p:spTree>
    <p:extLst>
      <p:ext uri="{BB962C8B-B14F-4D97-AF65-F5344CB8AC3E}">
        <p14:creationId xmlns:p14="http://schemas.microsoft.com/office/powerpoint/2010/main" val="317872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EB9-5BFC-2C31-8FEC-1AFB7210CE61}"/>
              </a:ext>
            </a:extLst>
          </p:cNvPr>
          <p:cNvSpPr>
            <a:spLocks noGrp="1"/>
          </p:cNvSpPr>
          <p:nvPr>
            <p:ph type="title"/>
          </p:nvPr>
        </p:nvSpPr>
        <p:spPr/>
        <p:txBody>
          <a:bodyPr/>
          <a:lstStyle/>
          <a:p>
            <a:r>
              <a:rPr lang="en" dirty="0"/>
              <a:t>Linear Model for Pooled OLS</a:t>
            </a:r>
            <a:endParaRPr lang="en-US" dirty="0"/>
          </a:p>
        </p:txBody>
      </p:sp>
      <mc:AlternateContent xmlns:mc="http://schemas.openxmlformats.org/markup-compatibility/2006" xmlns:a14="http://schemas.microsoft.com/office/drawing/2010/main">
        <mc:Choice Requires="a14">
          <p:sp>
            <p:nvSpPr>
              <p:cNvPr id="3" name="Google Shape;2718;p33">
                <a:extLst>
                  <a:ext uri="{FF2B5EF4-FFF2-40B4-BE49-F238E27FC236}">
                    <a16:creationId xmlns:a16="http://schemas.microsoft.com/office/drawing/2014/main" id="{50075C35-8E20-F124-5C8A-D1BC816302FF}"/>
                  </a:ext>
                </a:extLst>
              </p:cNvPr>
              <p:cNvSpPr txBox="1">
                <a:spLocks/>
              </p:cNvSpPr>
              <p:nvPr/>
            </p:nvSpPr>
            <p:spPr>
              <a:xfrm>
                <a:off x="559622" y="1148022"/>
                <a:ext cx="8024755" cy="18177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40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𝐿𝐸𝑉𝐸𝑅𝐴𝐺</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𝑅𝐼𝑆</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𝑁𝐷𝑇𝑆𝐻𝐼𝐸𝐿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8</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𝐹𝐶𝐹</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9</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𝐺𝑅𝑂𝑊𝑃𝑂</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𝑆𝑂𝑅</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𝐶𝑃</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oMath>
                  </m:oMathPara>
                </a14:m>
                <a:endParaRPr lang="en-SG" sz="2400" dirty="0">
                  <a:solidFill>
                    <a:schemeClr val="accent1"/>
                  </a:solidFill>
                  <a:effectLst/>
                  <a:latin typeface="Aptos" panose="020B0004020202020204" pitchFamily="34" charset="0"/>
                  <a:ea typeface="SimSun" panose="02010600030101010101" pitchFamily="2" charset="-122"/>
                  <a:cs typeface="Arial" panose="020B0604020202020204" pitchFamily="34" charset="0"/>
                </a:endParaRPr>
              </a:p>
            </p:txBody>
          </p:sp>
        </mc:Choice>
        <mc:Fallback xmlns="">
          <p:sp>
            <p:nvSpPr>
              <p:cNvPr id="3" name="Google Shape;2718;p33">
                <a:extLst>
                  <a:ext uri="{FF2B5EF4-FFF2-40B4-BE49-F238E27FC236}">
                    <a16:creationId xmlns:a16="http://schemas.microsoft.com/office/drawing/2014/main" id="{50075C35-8E20-F124-5C8A-D1BC816302FF}"/>
                  </a:ext>
                </a:extLst>
              </p:cNvPr>
              <p:cNvSpPr txBox="1">
                <a:spLocks noRot="1" noChangeAspect="1" noMove="1" noResize="1" noEditPoints="1" noAdjustHandles="1" noChangeArrowheads="1" noChangeShapeType="1" noTextEdit="1"/>
              </p:cNvSpPr>
              <p:nvPr/>
            </p:nvSpPr>
            <p:spPr>
              <a:xfrm>
                <a:off x="559622" y="1148022"/>
                <a:ext cx="8024755" cy="1817795"/>
              </a:xfrm>
              <a:prstGeom prst="rect">
                <a:avLst/>
              </a:prstGeom>
              <a:blipFill>
                <a:blip r:embed="rId2"/>
                <a:stretch>
                  <a:fillRect b="-56250"/>
                </a:stretch>
              </a:blipFill>
            </p:spPr>
            <p:txBody>
              <a:bodyPr/>
              <a:lstStyle/>
              <a:p>
                <a:r>
                  <a:rPr lang="en-US">
                    <a:noFill/>
                  </a:rPr>
                  <a:t> </a:t>
                </a:r>
              </a:p>
            </p:txBody>
          </p:sp>
        </mc:Fallback>
      </mc:AlternateContent>
    </p:spTree>
    <p:extLst>
      <p:ext uri="{BB962C8B-B14F-4D97-AF65-F5344CB8AC3E}">
        <p14:creationId xmlns:p14="http://schemas.microsoft.com/office/powerpoint/2010/main" val="271425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 among Variables</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6" name="Picture 5">
            <a:extLst>
              <a:ext uri="{FF2B5EF4-FFF2-40B4-BE49-F238E27FC236}">
                <a16:creationId xmlns:a16="http://schemas.microsoft.com/office/drawing/2014/main" id="{2AD0B0C9-E721-E23C-AA61-B9AC43BA13BF}"/>
              </a:ext>
            </a:extLst>
          </p:cNvPr>
          <p:cNvPicPr>
            <a:picLocks noChangeAspect="1"/>
          </p:cNvPicPr>
          <p:nvPr/>
        </p:nvPicPr>
        <p:blipFill>
          <a:blip r:embed="rId3"/>
          <a:stretch>
            <a:fillRect/>
          </a:stretch>
        </p:blipFill>
        <p:spPr>
          <a:xfrm>
            <a:off x="719912" y="1067329"/>
            <a:ext cx="4277630" cy="3801235"/>
          </a:xfrm>
          <a:prstGeom prst="rect">
            <a:avLst/>
          </a:prstGeom>
        </p:spPr>
      </p:pic>
      <p:sp>
        <p:nvSpPr>
          <p:cNvPr id="9" name="Google Shape;3327;p41">
            <a:extLst>
              <a:ext uri="{FF2B5EF4-FFF2-40B4-BE49-F238E27FC236}">
                <a16:creationId xmlns:a16="http://schemas.microsoft.com/office/drawing/2014/main" id="{6424044E-7288-C93D-CA26-9CCBF8BED25B}"/>
              </a:ext>
            </a:extLst>
          </p:cNvPr>
          <p:cNvSpPr txBox="1">
            <a:spLocks/>
          </p:cNvSpPr>
          <p:nvPr/>
        </p:nvSpPr>
        <p:spPr>
          <a:xfrm>
            <a:off x="5253225" y="1151540"/>
            <a:ext cx="3356400" cy="2915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85750" indent="-285750" algn="just">
              <a:buFont typeface="Wingdings" pitchFamily="2" charset="2"/>
              <a:buChar char="à"/>
            </a:pPr>
            <a:r>
              <a:rPr lang="en-SG" b="1" i="1" dirty="0">
                <a:solidFill>
                  <a:schemeClr val="accent1"/>
                </a:solidFill>
                <a:sym typeface="Wingdings" pitchFamily="2" charset="2"/>
              </a:rPr>
              <a:t>MCAP &amp; SIZE are correlated at 0.50</a:t>
            </a:r>
            <a:r>
              <a:rPr lang="en-SG" i="1" dirty="0">
                <a:solidFill>
                  <a:schemeClr val="accent1"/>
                </a:solidFill>
                <a:sym typeface="Wingdings" pitchFamily="2" charset="2"/>
              </a:rPr>
              <a:t> </a:t>
            </a:r>
            <a:r>
              <a:rPr lang="en-SG" i="1" dirty="0">
                <a:sym typeface="Wingdings" pitchFamily="2" charset="2"/>
              </a:rPr>
              <a:t>since they are both the indicators of the company size (in terms of total assets or market value of equity).</a:t>
            </a:r>
          </a:p>
          <a:p>
            <a:pPr marL="0" indent="0" algn="just"/>
            <a:endParaRPr lang="en-SG" i="1" dirty="0">
              <a:sym typeface="Wingdings" pitchFamily="2" charset="2"/>
            </a:endParaRPr>
          </a:p>
          <a:p>
            <a:pPr marL="285750" indent="-285750" algn="just">
              <a:buFont typeface="Wingdings" pitchFamily="2" charset="2"/>
              <a:buChar char="à"/>
            </a:pPr>
            <a:r>
              <a:rPr lang="en-SG" b="1" i="1" dirty="0">
                <a:solidFill>
                  <a:schemeClr val="accent1"/>
                </a:solidFill>
                <a:sym typeface="Wingdings" pitchFamily="2" charset="2"/>
              </a:rPr>
              <a:t>SORA &amp; CPI are correlated at 0.54</a:t>
            </a:r>
            <a:r>
              <a:rPr lang="en-SG" i="1" dirty="0">
                <a:solidFill>
                  <a:schemeClr val="accent1"/>
                </a:solidFill>
                <a:sym typeface="Wingdings" pitchFamily="2" charset="2"/>
              </a:rPr>
              <a:t> </a:t>
            </a:r>
            <a:r>
              <a:rPr lang="en-SG" i="1" dirty="0">
                <a:sym typeface="Wingdings" pitchFamily="2" charset="2"/>
              </a:rPr>
              <a:t>since, according to macroeconomic theory, interest rate is associated with inflation rate through Philips curve.</a:t>
            </a:r>
          </a:p>
          <a:p>
            <a:pPr marL="285750" indent="-285750" algn="just">
              <a:buFont typeface="Wingdings" pitchFamily="2" charset="2"/>
              <a:buChar char="à"/>
            </a:pPr>
            <a:endParaRPr lang="en-SG" i="1" dirty="0">
              <a:sym typeface="Wingdings" pitchFamily="2" charset="2"/>
            </a:endParaRPr>
          </a:p>
          <a:p>
            <a:pPr marL="285750" indent="-285750" algn="just">
              <a:buFont typeface="Wingdings" pitchFamily="2" charset="2"/>
              <a:buChar char="à"/>
            </a:pPr>
            <a:r>
              <a:rPr lang="en-SG" i="1" dirty="0">
                <a:sym typeface="Wingdings" pitchFamily="2" charset="2"/>
              </a:rPr>
              <a:t>No other strong correlation detected.</a:t>
            </a:r>
            <a:endParaRPr lang="en-SG" i="1" dirty="0"/>
          </a:p>
        </p:txBody>
      </p:sp>
    </p:spTree>
    <p:extLst>
      <p:ext uri="{BB962C8B-B14F-4D97-AF65-F5344CB8AC3E}">
        <p14:creationId xmlns:p14="http://schemas.microsoft.com/office/powerpoint/2010/main" val="218421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Pooled OLS Result</a:t>
            </a:r>
            <a:endParaRPr dirty="0"/>
          </a:p>
        </p:txBody>
      </p:sp>
      <p:sp>
        <p:nvSpPr>
          <p:cNvPr id="2717" name="Google Shape;2717;p33"/>
          <p:cNvSpPr txBox="1">
            <a:spLocks noGrp="1"/>
          </p:cNvSpPr>
          <p:nvPr>
            <p:ph type="subTitle" idx="1"/>
          </p:nvPr>
        </p:nvSpPr>
        <p:spPr>
          <a:xfrm>
            <a:off x="4680076" y="1088614"/>
            <a:ext cx="3554104" cy="711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t>The overall model is highly significant for the joint F-test.</a:t>
            </a:r>
          </a:p>
          <a:p>
            <a:pPr marL="0" lvl="0" indent="0" algn="l" rtl="0">
              <a:spcBef>
                <a:spcPts val="0"/>
              </a:spcBef>
              <a:spcAft>
                <a:spcPts val="0"/>
              </a:spcAft>
              <a:buNone/>
            </a:pPr>
            <a:r>
              <a:rPr lang="en-US" sz="1100" i="1" dirty="0"/>
              <a:t>For both non-robust and robust F-statistic, the corresponding p-value are both below 0.0001, implying a good fit at the 99.99% confidence level.</a:t>
            </a:r>
            <a:endParaRPr sz="1100" i="1" dirty="0"/>
          </a:p>
        </p:txBody>
      </p:sp>
      <p:sp>
        <p:nvSpPr>
          <p:cNvPr id="2721" name="Google Shape;2721;p33"/>
          <p:cNvSpPr txBox="1">
            <a:spLocks noGrp="1"/>
          </p:cNvSpPr>
          <p:nvPr>
            <p:ph type="subTitle" idx="7"/>
          </p:nvPr>
        </p:nvSpPr>
        <p:spPr>
          <a:xfrm>
            <a:off x="4680075" y="1017725"/>
            <a:ext cx="2435400" cy="2362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pic>
        <p:nvPicPr>
          <p:cNvPr id="10" name="Picture 9" descr="A screenshot of a computer&#10;&#10;Description automatically generated">
            <a:extLst>
              <a:ext uri="{FF2B5EF4-FFF2-40B4-BE49-F238E27FC236}">
                <a16:creationId xmlns:a16="http://schemas.microsoft.com/office/drawing/2014/main" id="{3AB27941-1C0D-41CA-02F5-96E084172B22}"/>
              </a:ext>
            </a:extLst>
          </p:cNvPr>
          <p:cNvPicPr>
            <a:picLocks noChangeAspect="1"/>
          </p:cNvPicPr>
          <p:nvPr/>
        </p:nvPicPr>
        <p:blipFill>
          <a:blip r:embed="rId3"/>
          <a:stretch>
            <a:fillRect/>
          </a:stretch>
        </p:blipFill>
        <p:spPr>
          <a:xfrm>
            <a:off x="720000" y="1017725"/>
            <a:ext cx="3373818" cy="3747428"/>
          </a:xfrm>
          <a:prstGeom prst="rect">
            <a:avLst/>
          </a:prstGeom>
          <a:ln w="6350">
            <a:solidFill>
              <a:schemeClr val="accent1"/>
            </a:solidFill>
          </a:ln>
        </p:spPr>
      </p:pic>
      <p:sp>
        <p:nvSpPr>
          <p:cNvPr id="11" name="Rectangle 10">
            <a:extLst>
              <a:ext uri="{FF2B5EF4-FFF2-40B4-BE49-F238E27FC236}">
                <a16:creationId xmlns:a16="http://schemas.microsoft.com/office/drawing/2014/main" id="{E03B1C62-A7AE-DE37-5574-E3B4D166F066}"/>
              </a:ext>
            </a:extLst>
          </p:cNvPr>
          <p:cNvSpPr/>
          <p:nvPr/>
        </p:nvSpPr>
        <p:spPr>
          <a:xfrm>
            <a:off x="750975" y="3968756"/>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3EA3C8-DDD4-05C5-B642-9AC11DC760EA}"/>
              </a:ext>
            </a:extLst>
          </p:cNvPr>
          <p:cNvSpPr/>
          <p:nvPr/>
        </p:nvSpPr>
        <p:spPr>
          <a:xfrm>
            <a:off x="750975" y="4167848"/>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996B68-73A5-50E7-82B0-994E62D34477}"/>
              </a:ext>
            </a:extLst>
          </p:cNvPr>
          <p:cNvSpPr/>
          <p:nvPr/>
        </p:nvSpPr>
        <p:spPr>
          <a:xfrm>
            <a:off x="750975" y="4261625"/>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7215F-2D28-8029-A9A4-4AD53754AF42}"/>
              </a:ext>
            </a:extLst>
          </p:cNvPr>
          <p:cNvSpPr/>
          <p:nvPr/>
        </p:nvSpPr>
        <p:spPr>
          <a:xfrm>
            <a:off x="750975" y="4466500"/>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829E8F-C09B-348D-65EB-AEE1C53C7F6F}"/>
              </a:ext>
            </a:extLst>
          </p:cNvPr>
          <p:cNvSpPr/>
          <p:nvPr/>
        </p:nvSpPr>
        <p:spPr>
          <a:xfrm>
            <a:off x="750975" y="4560277"/>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F82C6F-4822-8048-1DE7-8BC6F93F8CC4}"/>
              </a:ext>
            </a:extLst>
          </p:cNvPr>
          <p:cNvSpPr/>
          <p:nvPr/>
        </p:nvSpPr>
        <p:spPr>
          <a:xfrm>
            <a:off x="750975" y="3763880"/>
            <a:ext cx="2357986" cy="93777"/>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E32AEC9-2601-6E84-D19B-6A8F52FC11A9}"/>
              </a:ext>
            </a:extLst>
          </p:cNvPr>
          <p:cNvSpPr/>
          <p:nvPr/>
        </p:nvSpPr>
        <p:spPr>
          <a:xfrm>
            <a:off x="2343868" y="1810011"/>
            <a:ext cx="1749950" cy="761739"/>
          </a:xfrm>
          <a:prstGeom prst="rect">
            <a:avLst/>
          </a:prstGeom>
          <a:solidFill>
            <a:srgbClr val="92D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2717;p33">
            <a:extLst>
              <a:ext uri="{FF2B5EF4-FFF2-40B4-BE49-F238E27FC236}">
                <a16:creationId xmlns:a16="http://schemas.microsoft.com/office/drawing/2014/main" id="{66E9E686-83D1-C26F-6283-316B8B5F4407}"/>
              </a:ext>
            </a:extLst>
          </p:cNvPr>
          <p:cNvSpPr txBox="1">
            <a:spLocks/>
          </p:cNvSpPr>
          <p:nvPr/>
        </p:nvSpPr>
        <p:spPr>
          <a:xfrm>
            <a:off x="4680076" y="2232283"/>
            <a:ext cx="3554104"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100" b="1" i="1" dirty="0"/>
              <a:t>Some of the variables are not significant – drop them.</a:t>
            </a:r>
          </a:p>
          <a:p>
            <a:pPr marL="0" indent="0"/>
            <a:r>
              <a:rPr lang="en-US" sz="1100" i="1" dirty="0"/>
              <a:t>The insignificance can be explained by:</a:t>
            </a:r>
          </a:p>
          <a:p>
            <a:pPr marL="171450" indent="-171450">
              <a:buFont typeface="Wingdings" pitchFamily="2" charset="2"/>
              <a:buChar char="à"/>
            </a:pPr>
            <a:r>
              <a:rPr lang="en-US" sz="1100" b="1" i="1" dirty="0">
                <a:sym typeface="Wingdings" pitchFamily="2" charset="2"/>
              </a:rPr>
              <a:t>RISK</a:t>
            </a:r>
            <a:r>
              <a:rPr lang="en-US" sz="1100" i="1" dirty="0">
                <a:sym typeface="Wingdings" pitchFamily="2" charset="2"/>
              </a:rPr>
              <a:t>: Not highly significant, might not be a good indicator since it was developed by other paper</a:t>
            </a:r>
          </a:p>
          <a:p>
            <a:pPr marL="171450" indent="-171450">
              <a:buFont typeface="Wingdings" pitchFamily="2" charset="2"/>
              <a:buChar char="à"/>
            </a:pPr>
            <a:r>
              <a:rPr lang="en-US" sz="1100" b="1" i="1" dirty="0">
                <a:sym typeface="Wingdings" pitchFamily="2" charset="2"/>
              </a:rPr>
              <a:t>NDTSHIED</a:t>
            </a:r>
            <a:r>
              <a:rPr lang="en-US" sz="1100" i="1" dirty="0">
                <a:sym typeface="Wingdings" pitchFamily="2" charset="2"/>
              </a:rPr>
              <a:t>: Tax is not heavy in Singapore, might not be influential enough to SGX firms;</a:t>
            </a:r>
          </a:p>
          <a:p>
            <a:pPr marL="171450" indent="-171450">
              <a:buFont typeface="Wingdings" pitchFamily="2" charset="2"/>
              <a:buChar char="à"/>
            </a:pPr>
            <a:r>
              <a:rPr lang="en-US" sz="1100" b="1" i="1" dirty="0">
                <a:sym typeface="Wingdings" pitchFamily="2" charset="2"/>
              </a:rPr>
              <a:t>FCFF</a:t>
            </a:r>
            <a:r>
              <a:rPr lang="en-US" sz="1100" i="1" dirty="0">
                <a:sym typeface="Wingdings" pitchFamily="2" charset="2"/>
              </a:rPr>
              <a:t>: Cashflow does not affect leverage decision;</a:t>
            </a:r>
          </a:p>
          <a:p>
            <a:pPr marL="171450" indent="-171450">
              <a:buFont typeface="Wingdings" pitchFamily="2" charset="2"/>
              <a:buChar char="à"/>
            </a:pPr>
            <a:r>
              <a:rPr lang="en-US" sz="1100" b="1" i="1" dirty="0">
                <a:sym typeface="Wingdings" pitchFamily="2" charset="2"/>
              </a:rPr>
              <a:t>GROWPOT</a:t>
            </a:r>
            <a:r>
              <a:rPr lang="en-US" sz="1100" i="1" dirty="0">
                <a:sym typeface="Wingdings" pitchFamily="2" charset="2"/>
              </a:rPr>
              <a:t>: The SGX firms are not traded as actively as the US market, smaller P/B ratio;</a:t>
            </a:r>
          </a:p>
          <a:p>
            <a:pPr marL="171450" indent="-171450">
              <a:buFont typeface="Wingdings" pitchFamily="2" charset="2"/>
              <a:buChar char="à"/>
            </a:pPr>
            <a:r>
              <a:rPr lang="en-US" sz="1100" b="1" i="1" dirty="0">
                <a:sym typeface="Wingdings" pitchFamily="2" charset="2"/>
              </a:rPr>
              <a:t>SORA</a:t>
            </a:r>
            <a:r>
              <a:rPr lang="en-US" sz="1100" i="1" dirty="0">
                <a:sym typeface="Wingdings" pitchFamily="2" charset="2"/>
              </a:rPr>
              <a:t>: Risk-free rate increases both equity and debt cost of capital, does not affect leverage decision;</a:t>
            </a:r>
          </a:p>
          <a:p>
            <a:pPr marL="171450" indent="-171450">
              <a:buFont typeface="Wingdings" pitchFamily="2" charset="2"/>
              <a:buChar char="à"/>
            </a:pPr>
            <a:r>
              <a:rPr lang="en-US" sz="1100" b="1" i="1" dirty="0">
                <a:sym typeface="Wingdings" pitchFamily="2" charset="2"/>
              </a:rPr>
              <a:t>CPI</a:t>
            </a:r>
            <a:r>
              <a:rPr lang="en-US" sz="1100" i="1" dirty="0">
                <a:sym typeface="Wingdings" pitchFamily="2" charset="2"/>
              </a:rPr>
              <a:t>: Similarly, the leverage decision is a ratio, where the price levels are cancelled out.</a:t>
            </a:r>
            <a:endParaRPr lang="en-US" sz="1100" i="1" dirty="0"/>
          </a:p>
        </p:txBody>
      </p:sp>
      <p:sp>
        <p:nvSpPr>
          <p:cNvPr id="3" name="Google Shape;2721;p33">
            <a:extLst>
              <a:ext uri="{FF2B5EF4-FFF2-40B4-BE49-F238E27FC236}">
                <a16:creationId xmlns:a16="http://schemas.microsoft.com/office/drawing/2014/main" id="{95440361-F1E8-BB1B-E72D-5544D0E43631}"/>
              </a:ext>
            </a:extLst>
          </p:cNvPr>
          <p:cNvSpPr txBox="1">
            <a:spLocks/>
          </p:cNvSpPr>
          <p:nvPr/>
        </p:nvSpPr>
        <p:spPr>
          <a:xfrm>
            <a:off x="4680075" y="2161394"/>
            <a:ext cx="2435400" cy="2362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 dirty="0"/>
              <a:t>0</a:t>
            </a:r>
            <a:r>
              <a:rPr lang="en-US" altLang="zh-CN" dirty="0"/>
              <a:t>2</a:t>
            </a:r>
            <a:endParaRPr lang="en" dirty="0"/>
          </a:p>
        </p:txBody>
      </p:sp>
    </p:spTree>
    <p:extLst>
      <p:ext uri="{BB962C8B-B14F-4D97-AF65-F5344CB8AC3E}">
        <p14:creationId xmlns:p14="http://schemas.microsoft.com/office/powerpoint/2010/main" val="156463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713"/>
        <p:cNvGrpSpPr/>
        <p:nvPr/>
      </p:nvGrpSpPr>
      <p:grpSpPr>
        <a:xfrm>
          <a:off x="0" y="0"/>
          <a:ext cx="0" cy="0"/>
          <a:chOff x="0" y="0"/>
          <a:chExt cx="0" cy="0"/>
        </a:xfrm>
      </p:grpSpPr>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Pooled OLS Result (final ver.)</a:t>
            </a:r>
            <a:endParaRPr dirty="0"/>
          </a:p>
        </p:txBody>
      </p:sp>
      <p:sp>
        <p:nvSpPr>
          <p:cNvPr id="2717" name="Google Shape;2717;p33"/>
          <p:cNvSpPr txBox="1">
            <a:spLocks noGrp="1"/>
          </p:cNvSpPr>
          <p:nvPr>
            <p:ph type="subTitle" idx="1"/>
          </p:nvPr>
        </p:nvSpPr>
        <p:spPr>
          <a:xfrm>
            <a:off x="661106" y="4204709"/>
            <a:ext cx="2645967" cy="404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t>Pooled OLS without </a:t>
            </a:r>
            <a:r>
              <a:rPr lang="en-US" sz="1100" b="1" i="1" dirty="0" err="1"/>
              <a:t>conv_type</a:t>
            </a:r>
            <a:r>
              <a:rPr lang="en-US" sz="1100" b="1" i="1" dirty="0"/>
              <a:t> indicated</a:t>
            </a:r>
            <a:endParaRPr sz="1100" i="1" dirty="0"/>
          </a:p>
        </p:txBody>
      </p:sp>
      <p:pic>
        <p:nvPicPr>
          <p:cNvPr id="3" name="Picture 2" descr="A screenshot of a computer&#10;&#10;Description automatically generated">
            <a:extLst>
              <a:ext uri="{FF2B5EF4-FFF2-40B4-BE49-F238E27FC236}">
                <a16:creationId xmlns:a16="http://schemas.microsoft.com/office/drawing/2014/main" id="{74255F69-0332-4767-521C-B56C0067BF8E}"/>
              </a:ext>
            </a:extLst>
          </p:cNvPr>
          <p:cNvPicPr>
            <a:picLocks noChangeAspect="1"/>
          </p:cNvPicPr>
          <p:nvPr/>
        </p:nvPicPr>
        <p:blipFill>
          <a:blip r:embed="rId3"/>
          <a:stretch>
            <a:fillRect/>
          </a:stretch>
        </p:blipFill>
        <p:spPr>
          <a:xfrm>
            <a:off x="430217" y="1319569"/>
            <a:ext cx="3107744" cy="2888742"/>
          </a:xfrm>
          <a:prstGeom prst="rect">
            <a:avLst/>
          </a:prstGeom>
          <a:ln w="6350">
            <a:solidFill>
              <a:schemeClr val="accent1"/>
            </a:solidFill>
          </a:ln>
        </p:spPr>
      </p:pic>
    </p:spTree>
    <p:extLst>
      <p:ext uri="{BB962C8B-B14F-4D97-AF65-F5344CB8AC3E}">
        <p14:creationId xmlns:p14="http://schemas.microsoft.com/office/powerpoint/2010/main" val="28075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339"/>
        <p:cNvGrpSpPr/>
        <p:nvPr/>
      </p:nvGrpSpPr>
      <p:grpSpPr>
        <a:xfrm>
          <a:off x="0" y="0"/>
          <a:ext cx="0" cy="0"/>
          <a:chOff x="0" y="0"/>
          <a:chExt cx="0" cy="0"/>
        </a:xfrm>
      </p:grpSpPr>
      <p:sp>
        <p:nvSpPr>
          <p:cNvPr id="3340" name="Google Shape;334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brief</a:t>
            </a:r>
            <a:endParaRPr/>
          </a:p>
        </p:txBody>
      </p:sp>
      <p:graphicFrame>
        <p:nvGraphicFramePr>
          <p:cNvPr id="3341" name="Google Shape;3341;p43"/>
          <p:cNvGraphicFramePr/>
          <p:nvPr/>
        </p:nvGraphicFramePr>
        <p:xfrm>
          <a:off x="719988" y="1261101"/>
          <a:ext cx="3064700" cy="3342900"/>
        </p:xfrm>
        <a:graphic>
          <a:graphicData uri="http://schemas.openxmlformats.org/drawingml/2006/table">
            <a:tbl>
              <a:tblPr>
                <a:noFill/>
                <a:tableStyleId>{F0002C25-B64B-43FE-8AF3-5BE4DB953940}</a:tableStyleId>
              </a:tblPr>
              <a:tblGrid>
                <a:gridCol w="1151175">
                  <a:extLst>
                    <a:ext uri="{9D8B030D-6E8A-4147-A177-3AD203B41FA5}">
                      <a16:colId xmlns:a16="http://schemas.microsoft.com/office/drawing/2014/main" val="20000"/>
                    </a:ext>
                  </a:extLst>
                </a:gridCol>
                <a:gridCol w="1913525">
                  <a:extLst>
                    <a:ext uri="{9D8B030D-6E8A-4147-A177-3AD203B41FA5}">
                      <a16:colId xmlns:a16="http://schemas.microsoft.com/office/drawing/2014/main" val="20001"/>
                    </a:ext>
                  </a:extLst>
                </a:gridCol>
              </a:tblGrid>
              <a:tr h="54487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Course</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Science</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4487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Unit</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Introduction to Scientific Inquiry</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1852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Project title</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Hands-on Exploration: Scientific Method</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54487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Tutor</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Dr. Tutor</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54487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Start date</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MM/DD/YYYY</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4"/>
                  </a:ext>
                </a:extLst>
              </a:tr>
              <a:tr h="544875">
                <a:tc>
                  <a:txBody>
                    <a:bodyPr/>
                    <a:lstStyle/>
                    <a:p>
                      <a:pPr marL="0" lvl="0" indent="0" algn="l" rtl="0">
                        <a:lnSpc>
                          <a:spcPct val="115000"/>
                        </a:lnSpc>
                        <a:spcBef>
                          <a:spcPts val="0"/>
                        </a:spcBef>
                        <a:spcAft>
                          <a:spcPts val="0"/>
                        </a:spcAft>
                        <a:buNone/>
                      </a:pPr>
                      <a:r>
                        <a:rPr lang="en">
                          <a:solidFill>
                            <a:schemeClr val="accent2"/>
                          </a:solidFill>
                          <a:latin typeface="Outfit ExtraBold"/>
                          <a:ea typeface="Outfit ExtraBold"/>
                          <a:cs typeface="Outfit ExtraBold"/>
                          <a:sym typeface="Outfit ExtraBold"/>
                        </a:rPr>
                        <a:t>Deadline</a:t>
                      </a:r>
                      <a:endParaRPr>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a:solidFill>
                            <a:schemeClr val="dk2"/>
                          </a:solidFill>
                          <a:latin typeface="Lato"/>
                          <a:ea typeface="Lato"/>
                          <a:cs typeface="Lato"/>
                          <a:sym typeface="Lato"/>
                        </a:rPr>
                        <a:t>MM/DD/YYYY</a:t>
                      </a:r>
                      <a:endParaRPr>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bl>
          </a:graphicData>
        </a:graphic>
      </p:graphicFrame>
      <p:sp>
        <p:nvSpPr>
          <p:cNvPr id="3342" name="Google Shape;3342;p43"/>
          <p:cNvSpPr txBox="1">
            <a:spLocks noGrp="1"/>
          </p:cNvSpPr>
          <p:nvPr>
            <p:ph type="subTitle" idx="4294967295"/>
          </p:nvPr>
        </p:nvSpPr>
        <p:spPr>
          <a:xfrm>
            <a:off x="4141600" y="1519050"/>
            <a:ext cx="4289100" cy="11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unit aims to introduce students to the fundamentals of scientific inquiry, emphasizing the scientific method as a systematic approach to investigating natural phenomena</a:t>
            </a:r>
            <a:endParaRPr/>
          </a:p>
        </p:txBody>
      </p:sp>
      <p:sp>
        <p:nvSpPr>
          <p:cNvPr id="3343" name="Google Shape;3343;p43"/>
          <p:cNvSpPr txBox="1">
            <a:spLocks noGrp="1"/>
          </p:cNvSpPr>
          <p:nvPr>
            <p:ph type="subTitle" idx="4294967295"/>
          </p:nvPr>
        </p:nvSpPr>
        <p:spPr>
          <a:xfrm>
            <a:off x="4141600" y="1184900"/>
            <a:ext cx="42891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1"/>
                </a:solidFill>
                <a:latin typeface="Outfit ExtraBold"/>
                <a:ea typeface="Outfit ExtraBold"/>
                <a:cs typeface="Outfit ExtraBold"/>
                <a:sym typeface="Outfit ExtraBold"/>
              </a:rPr>
              <a:t>Abstract of the unit</a:t>
            </a:r>
            <a:endParaRPr sz="1600">
              <a:solidFill>
                <a:schemeClr val="accent1"/>
              </a:solidFill>
              <a:latin typeface="Outfit ExtraBold"/>
              <a:ea typeface="Outfit ExtraBold"/>
              <a:cs typeface="Outfit ExtraBold"/>
              <a:sym typeface="Outfit ExtraBold"/>
            </a:endParaRPr>
          </a:p>
        </p:txBody>
      </p:sp>
      <p:sp>
        <p:nvSpPr>
          <p:cNvPr id="3344" name="Google Shape;3344;p43"/>
          <p:cNvSpPr txBox="1">
            <a:spLocks noGrp="1"/>
          </p:cNvSpPr>
          <p:nvPr>
            <p:ph type="subTitle" idx="4294967295"/>
          </p:nvPr>
        </p:nvSpPr>
        <p:spPr>
          <a:xfrm>
            <a:off x="4141600" y="3064000"/>
            <a:ext cx="4289100" cy="15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assignment, students will actively participate in a series of hands-on exercises designed to reinforce the principles of the scientific method. The exercises cover various scientific topics, encouraging students to formulate hypotheses, design experiments, collect data, and draw conclusions</a:t>
            </a:r>
            <a:endParaRPr/>
          </a:p>
        </p:txBody>
      </p:sp>
      <p:sp>
        <p:nvSpPr>
          <p:cNvPr id="3345" name="Google Shape;3345;p43"/>
          <p:cNvSpPr txBox="1">
            <a:spLocks noGrp="1"/>
          </p:cNvSpPr>
          <p:nvPr>
            <p:ph type="subTitle" idx="4294967295"/>
          </p:nvPr>
        </p:nvSpPr>
        <p:spPr>
          <a:xfrm>
            <a:off x="4141600" y="2729850"/>
            <a:ext cx="42891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1"/>
                </a:solidFill>
                <a:latin typeface="Outfit ExtraBold"/>
                <a:ea typeface="Outfit ExtraBold"/>
                <a:cs typeface="Outfit ExtraBold"/>
                <a:sym typeface="Outfit ExtraBold"/>
              </a:rPr>
              <a:t>Assignment brief</a:t>
            </a:r>
            <a:endParaRPr sz="1600">
              <a:solidFill>
                <a:schemeClr val="accent1"/>
              </a:solidFill>
              <a:latin typeface="Outfit ExtraBold"/>
              <a:ea typeface="Outfit ExtraBold"/>
              <a:cs typeface="Outfit ExtraBold"/>
              <a:sym typeface="Outfit ExtraBold"/>
            </a:endParaRPr>
          </a:p>
        </p:txBody>
      </p:sp>
    </p:spTree>
    <p:extLst>
      <p:ext uri="{BB962C8B-B14F-4D97-AF65-F5344CB8AC3E}">
        <p14:creationId xmlns:p14="http://schemas.microsoft.com/office/powerpoint/2010/main" val="282398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EB9-5BFC-2C31-8FEC-1AFB7210CE61}"/>
              </a:ext>
            </a:extLst>
          </p:cNvPr>
          <p:cNvSpPr>
            <a:spLocks noGrp="1"/>
          </p:cNvSpPr>
          <p:nvPr>
            <p:ph type="title"/>
          </p:nvPr>
        </p:nvSpPr>
        <p:spPr/>
        <p:txBody>
          <a:bodyPr/>
          <a:lstStyle/>
          <a:p>
            <a:r>
              <a:rPr lang="en" dirty="0"/>
              <a:t>Linear Model for Pooled OLS (final ver.)</a:t>
            </a:r>
            <a:endParaRPr lang="en-US" dirty="0"/>
          </a:p>
        </p:txBody>
      </p:sp>
      <mc:AlternateContent xmlns:mc="http://schemas.openxmlformats.org/markup-compatibility/2006" xmlns:a14="http://schemas.microsoft.com/office/drawing/2010/main">
        <mc:Choice Requires="a14">
          <p:sp>
            <p:nvSpPr>
              <p:cNvPr id="3" name="Google Shape;2718;p33">
                <a:extLst>
                  <a:ext uri="{FF2B5EF4-FFF2-40B4-BE49-F238E27FC236}">
                    <a16:creationId xmlns:a16="http://schemas.microsoft.com/office/drawing/2014/main" id="{50075C35-8E20-F124-5C8A-D1BC816302FF}"/>
                  </a:ext>
                </a:extLst>
              </p:cNvPr>
              <p:cNvSpPr txBox="1">
                <a:spLocks/>
              </p:cNvSpPr>
              <p:nvPr/>
            </p:nvSpPr>
            <p:spPr>
              <a:xfrm>
                <a:off x="1305629" y="1268565"/>
                <a:ext cx="6532741" cy="1303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𝐿𝐸𝑉𝐸𝑅𝐴𝐺</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oMath>
                  </m:oMathPara>
                </a14:m>
                <a:endParaRPr lang="en-SG" sz="2400" dirty="0">
                  <a:solidFill>
                    <a:schemeClr val="accent1"/>
                  </a:solidFill>
                  <a:effectLst/>
                  <a:latin typeface="Aptos" panose="020B0004020202020204" pitchFamily="34" charset="0"/>
                  <a:ea typeface="SimSun" panose="02010600030101010101" pitchFamily="2" charset="-122"/>
                  <a:cs typeface="Arial" panose="020B0604020202020204" pitchFamily="34" charset="0"/>
                </a:endParaRPr>
              </a:p>
            </p:txBody>
          </p:sp>
        </mc:Choice>
        <mc:Fallback xmlns="">
          <p:sp>
            <p:nvSpPr>
              <p:cNvPr id="3" name="Google Shape;2718;p33">
                <a:extLst>
                  <a:ext uri="{FF2B5EF4-FFF2-40B4-BE49-F238E27FC236}">
                    <a16:creationId xmlns:a16="http://schemas.microsoft.com/office/drawing/2014/main" id="{50075C35-8E20-F124-5C8A-D1BC816302FF}"/>
                  </a:ext>
                </a:extLst>
              </p:cNvPr>
              <p:cNvSpPr txBox="1">
                <a:spLocks noRot="1" noChangeAspect="1" noMove="1" noResize="1" noEditPoints="1" noAdjustHandles="1" noChangeArrowheads="1" noChangeShapeType="1" noTextEdit="1"/>
              </p:cNvSpPr>
              <p:nvPr/>
            </p:nvSpPr>
            <p:spPr>
              <a:xfrm>
                <a:off x="1305629" y="1268565"/>
                <a:ext cx="6532741" cy="1303185"/>
              </a:xfrm>
              <a:prstGeom prst="rect">
                <a:avLst/>
              </a:prstGeom>
              <a:blipFill>
                <a:blip r:embed="rId2"/>
                <a:stretch>
                  <a:fillRect b="-76923"/>
                </a:stretch>
              </a:blipFill>
            </p:spPr>
            <p:txBody>
              <a:bodyPr/>
              <a:lstStyle/>
              <a:p>
                <a:r>
                  <a:rPr lang="en-US">
                    <a:noFill/>
                  </a:rPr>
                  <a:t> </a:t>
                </a:r>
              </a:p>
            </p:txBody>
          </p:sp>
        </mc:Fallback>
      </mc:AlternateContent>
    </p:spTree>
    <p:extLst>
      <p:ext uri="{BB962C8B-B14F-4D97-AF65-F5344CB8AC3E}">
        <p14:creationId xmlns:p14="http://schemas.microsoft.com/office/powerpoint/2010/main" val="408741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pic>
        <p:nvPicPr>
          <p:cNvPr id="2" name="Picture 1">
            <a:extLst>
              <a:ext uri="{FF2B5EF4-FFF2-40B4-BE49-F238E27FC236}">
                <a16:creationId xmlns:a16="http://schemas.microsoft.com/office/drawing/2014/main" id="{7445CC83-D1D0-0A99-E974-082F6BEEA3BC}"/>
              </a:ext>
            </a:extLst>
          </p:cNvPr>
          <p:cNvPicPr>
            <a:picLocks noChangeAspect="1"/>
          </p:cNvPicPr>
          <p:nvPr/>
        </p:nvPicPr>
        <p:blipFill>
          <a:blip r:embed="rId3"/>
          <a:stretch>
            <a:fillRect/>
          </a:stretch>
        </p:blipFill>
        <p:spPr>
          <a:xfrm>
            <a:off x="720000" y="1093584"/>
            <a:ext cx="3475467" cy="2910413"/>
          </a:xfrm>
          <a:prstGeom prst="rect">
            <a:avLst/>
          </a:prstGeom>
        </p:spPr>
      </p:pic>
      <p:sp>
        <p:nvSpPr>
          <p:cNvPr id="2975" name="Google Shape;2975;p37"/>
          <p:cNvSpPr txBox="1"/>
          <p:nvPr/>
        </p:nvSpPr>
        <p:spPr>
          <a:xfrm flipH="1">
            <a:off x="1402956" y="4220670"/>
            <a:ext cx="2109554" cy="450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dirty="0">
                <a:solidFill>
                  <a:schemeClr val="accent1"/>
                </a:solidFill>
                <a:latin typeface="Outfit ExtraBold"/>
                <a:ea typeface="Outfit ExtraBold"/>
                <a:cs typeface="Outfit ExtraBold"/>
                <a:sym typeface="Outfit ExtraBold"/>
              </a:rPr>
              <a:t>Short Panel</a:t>
            </a:r>
          </a:p>
          <a:p>
            <a:pPr marL="0" lvl="0" indent="0" algn="ctr" rtl="0">
              <a:lnSpc>
                <a:spcPct val="115000"/>
              </a:lnSpc>
              <a:spcBef>
                <a:spcPts val="0"/>
              </a:spcBef>
              <a:spcAft>
                <a:spcPts val="0"/>
              </a:spcAft>
              <a:buNone/>
            </a:pPr>
            <a:r>
              <a:rPr lang="en" sz="1200" i="1" dirty="0">
                <a:solidFill>
                  <a:schemeClr val="bg2"/>
                </a:solidFill>
                <a:latin typeface="Lato" panose="020F0502020204030203" pitchFamily="34" charset="0"/>
                <a:ea typeface="Lato" panose="020F0502020204030203" pitchFamily="34" charset="0"/>
                <a:cs typeface="Lato" panose="020F0502020204030203" pitchFamily="34" charset="0"/>
                <a:sym typeface="Outfit ExtraBold"/>
              </a:rPr>
              <a:t>216 entities &amp; 8 years</a:t>
            </a:r>
            <a:endParaRPr sz="1200" i="1" dirty="0">
              <a:solidFill>
                <a:schemeClr val="bg2"/>
              </a:solidFill>
              <a:latin typeface="Lato" panose="020F0502020204030203" pitchFamily="34" charset="0"/>
              <a:ea typeface="Lato" panose="020F0502020204030203" pitchFamily="34" charset="0"/>
              <a:cs typeface="Lato" panose="020F0502020204030203" pitchFamily="34" charset="0"/>
              <a:sym typeface="Outfit ExtraBold"/>
            </a:endParaRPr>
          </a:p>
        </p:txBody>
      </p:sp>
      <p:sp>
        <p:nvSpPr>
          <p:cNvPr id="2978" name="Google Shape;297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Robust Estimation</a:t>
            </a:r>
            <a:endParaRPr dirty="0"/>
          </a:p>
        </p:txBody>
      </p:sp>
      <p:pic>
        <p:nvPicPr>
          <p:cNvPr id="4" name="Picture 3" descr="A blue dot diagram with white text&#10;&#10;Description automatically generated with medium confidence">
            <a:extLst>
              <a:ext uri="{FF2B5EF4-FFF2-40B4-BE49-F238E27FC236}">
                <a16:creationId xmlns:a16="http://schemas.microsoft.com/office/drawing/2014/main" id="{D5170394-3BAE-3870-D7E5-DE7571D3C4ED}"/>
              </a:ext>
            </a:extLst>
          </p:cNvPr>
          <p:cNvPicPr>
            <a:picLocks noChangeAspect="1"/>
          </p:cNvPicPr>
          <p:nvPr/>
        </p:nvPicPr>
        <p:blipFill>
          <a:blip r:embed="rId4"/>
          <a:stretch>
            <a:fillRect/>
          </a:stretch>
        </p:blipFill>
        <p:spPr>
          <a:xfrm>
            <a:off x="4808689" y="1266690"/>
            <a:ext cx="3238778" cy="2610120"/>
          </a:xfrm>
          <a:prstGeom prst="rect">
            <a:avLst/>
          </a:prstGeom>
        </p:spPr>
      </p:pic>
      <p:sp>
        <p:nvSpPr>
          <p:cNvPr id="27" name="Google Shape;2975;p37">
            <a:extLst>
              <a:ext uri="{FF2B5EF4-FFF2-40B4-BE49-F238E27FC236}">
                <a16:creationId xmlns:a16="http://schemas.microsoft.com/office/drawing/2014/main" id="{1BC5A686-C8F1-783C-FA3A-E4A8C3EC5C69}"/>
              </a:ext>
            </a:extLst>
          </p:cNvPr>
          <p:cNvSpPr txBox="1"/>
          <p:nvPr/>
        </p:nvSpPr>
        <p:spPr>
          <a:xfrm flipH="1">
            <a:off x="5319373" y="4003997"/>
            <a:ext cx="2217409" cy="450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dirty="0">
                <a:solidFill>
                  <a:schemeClr val="accent1"/>
                </a:solidFill>
                <a:latin typeface="Outfit ExtraBold"/>
                <a:ea typeface="Outfit ExtraBold"/>
                <a:cs typeface="Outfit ExtraBold"/>
                <a:sym typeface="Outfit ExtraBold"/>
              </a:rPr>
              <a:t>Heteroskedasticity</a:t>
            </a:r>
            <a:endParaRPr sz="1600" dirty="0">
              <a:solidFill>
                <a:schemeClr val="accent1"/>
              </a:solidFill>
              <a:latin typeface="Outfit ExtraBold"/>
              <a:ea typeface="Outfit ExtraBold"/>
              <a:cs typeface="Outfit ExtraBold"/>
              <a:sym typeface="Outfit ExtraBold"/>
            </a:endParaRPr>
          </a:p>
        </p:txBody>
      </p:sp>
    </p:spTree>
    <p:extLst>
      <p:ext uri="{BB962C8B-B14F-4D97-AF65-F5344CB8AC3E}">
        <p14:creationId xmlns:p14="http://schemas.microsoft.com/office/powerpoint/2010/main" val="266981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8" name="Google Shape;297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Robust Estimation</a:t>
            </a:r>
            <a:endParaRPr dirty="0"/>
          </a:p>
        </p:txBody>
      </p:sp>
      <p:graphicFrame>
        <p:nvGraphicFramePr>
          <p:cNvPr id="5" name="Google Shape;3335;p42">
            <a:extLst>
              <a:ext uri="{FF2B5EF4-FFF2-40B4-BE49-F238E27FC236}">
                <a16:creationId xmlns:a16="http://schemas.microsoft.com/office/drawing/2014/main" id="{96858B0C-E244-57B1-8CB7-E80BC9B2FF76}"/>
              </a:ext>
            </a:extLst>
          </p:cNvPr>
          <p:cNvGraphicFramePr/>
          <p:nvPr>
            <p:extLst>
              <p:ext uri="{D42A27DB-BD31-4B8C-83A1-F6EECF244321}">
                <p14:modId xmlns:p14="http://schemas.microsoft.com/office/powerpoint/2010/main" val="4010998958"/>
              </p:ext>
            </p:extLst>
          </p:nvPr>
        </p:nvGraphicFramePr>
        <p:xfrm>
          <a:off x="719999" y="1125302"/>
          <a:ext cx="7704000" cy="31031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Estimation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F-statistic</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a:effectLst/>
                          <a:latin typeface="Lato" panose="020F0502020204030203" pitchFamily="34" charset="0"/>
                          <a:ea typeface="Lato" panose="020F0502020204030203" pitchFamily="34" charset="0"/>
                          <a:cs typeface="Lato" panose="020F0502020204030203" pitchFamily="34" charset="0"/>
                        </a:rPr>
                        <a:t>Non-robust</a:t>
                      </a:r>
                      <a:endParaRPr lang="en-SG" sz="12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algn="ctr">
                        <a:lnSpc>
                          <a:spcPct val="150000"/>
                        </a:lnSpc>
                        <a:spcAft>
                          <a:spcPts val="800"/>
                        </a:spcAft>
                      </a:pPr>
                      <a:r>
                        <a:rPr lang="en-US" sz="1200" b="0" dirty="0">
                          <a:effectLst/>
                          <a:latin typeface="Lato" panose="020F0502020204030203" pitchFamily="34" charset="0"/>
                          <a:ea typeface="Lato" panose="020F0502020204030203" pitchFamily="34" charset="0"/>
                          <a:cs typeface="Lato" panose="020F0502020204030203" pitchFamily="34" charset="0"/>
                        </a:rPr>
                        <a:t>162.81</a:t>
                      </a:r>
                      <a:endParaRPr lang="en-SG" sz="1200" b="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algn="ctr">
                        <a:lnSpc>
                          <a:spcPct val="150000"/>
                        </a:lnSpc>
                        <a:spcAft>
                          <a:spcPts val="800"/>
                        </a:spcAft>
                      </a:pPr>
                      <a:r>
                        <a:rPr lang="en-US" sz="1200" b="0" dirty="0">
                          <a:effectLst/>
                          <a:latin typeface="Lato" panose="020F0502020204030203" pitchFamily="34" charset="0"/>
                          <a:ea typeface="Lato" panose="020F0502020204030203" pitchFamily="34" charset="0"/>
                          <a:cs typeface="Lato" panose="020F0502020204030203" pitchFamily="34" charset="0"/>
                        </a:rPr>
                        <a:t>&lt;0.0001</a:t>
                      </a:r>
                      <a:endParaRPr lang="en-SG" sz="1200" b="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F(6,1721)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Heteroskedastic 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algn="ctr">
                        <a:lnSpc>
                          <a:spcPct val="150000"/>
                        </a:lnSpc>
                        <a:spcAft>
                          <a:spcPts val="800"/>
                        </a:spcAft>
                      </a:pPr>
                      <a:r>
                        <a:rPr lang="en-US" sz="1200" dirty="0">
                          <a:effectLst/>
                          <a:latin typeface="Lato" panose="020F0502020204030203" pitchFamily="34" charset="0"/>
                          <a:ea typeface="Lato" panose="020F0502020204030203" pitchFamily="34" charset="0"/>
                          <a:cs typeface="Lato" panose="020F0502020204030203" pitchFamily="34" charset="0"/>
                        </a:rPr>
                        <a:t>113.38</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algn="ctr">
                        <a:lnSpc>
                          <a:spcPct val="150000"/>
                        </a:lnSpc>
                        <a:spcAft>
                          <a:spcPts val="800"/>
                        </a:spcAft>
                      </a:pPr>
                      <a:r>
                        <a:rPr lang="en-US" sz="1200">
                          <a:effectLst/>
                          <a:latin typeface="Lato" panose="020F0502020204030203" pitchFamily="34" charset="0"/>
                          <a:ea typeface="Lato" panose="020F0502020204030203" pitchFamily="34" charset="0"/>
                          <a:cs typeface="Lato" panose="020F0502020204030203" pitchFamily="34" charset="0"/>
                        </a:rPr>
                        <a:t>&lt;0.0001</a:t>
                      </a:r>
                      <a:endParaRPr lang="en-SG" sz="12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F(6,1721)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algn="ctr">
                        <a:lnSpc>
                          <a:spcPct val="150000"/>
                        </a:lnSpc>
                        <a:spcAft>
                          <a:spcPts val="800"/>
                        </a:spcAft>
                      </a:pPr>
                      <a:r>
                        <a:rPr lang="en-US" sz="1200" b="1">
                          <a:effectLst/>
                          <a:latin typeface="Lato" panose="020F0502020204030203" pitchFamily="34" charset="0"/>
                          <a:ea typeface="Lato" panose="020F0502020204030203" pitchFamily="34" charset="0"/>
                          <a:cs typeface="Lato" panose="020F0502020204030203" pitchFamily="34" charset="0"/>
                        </a:rPr>
                        <a:t>HAC robust</a:t>
                      </a:r>
                      <a:endParaRPr lang="en-SG" sz="12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algn="ctr">
                        <a:lnSpc>
                          <a:spcPct val="150000"/>
                        </a:lnSpc>
                        <a:spcAft>
                          <a:spcPts val="800"/>
                        </a:spcAft>
                      </a:pPr>
                      <a:r>
                        <a:rPr lang="en-US" sz="1200" dirty="0">
                          <a:effectLst/>
                          <a:latin typeface="Lato" panose="020F0502020204030203" pitchFamily="34" charset="0"/>
                          <a:ea typeface="Lato" panose="020F0502020204030203" pitchFamily="34" charset="0"/>
                          <a:cs typeface="Lato" panose="020F0502020204030203" pitchFamily="34" charset="0"/>
                        </a:rPr>
                        <a:t>1.201e+6</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algn="ctr">
                        <a:lnSpc>
                          <a:spcPct val="150000"/>
                        </a:lnSpc>
                        <a:spcAft>
                          <a:spcPts val="800"/>
                        </a:spcAft>
                      </a:pPr>
                      <a:r>
                        <a:rPr lang="en-US" sz="1200">
                          <a:effectLst/>
                          <a:latin typeface="Lato" panose="020F0502020204030203" pitchFamily="34" charset="0"/>
                          <a:ea typeface="Lato" panose="020F0502020204030203" pitchFamily="34" charset="0"/>
                          <a:cs typeface="Lato" panose="020F0502020204030203" pitchFamily="34" charset="0"/>
                        </a:rPr>
                        <a:t>&lt;0.0001</a:t>
                      </a:r>
                      <a:endParaRPr lang="en-SG" sz="12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F(6,1721)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88100">
                <a:tc>
                  <a:txBody>
                    <a:bodyPr/>
                    <a:lstStyle/>
                    <a:p>
                      <a:pPr algn="ctr">
                        <a:lnSpc>
                          <a:spcPct val="150000"/>
                        </a:lnSpc>
                        <a:spcAft>
                          <a:spcPts val="800"/>
                        </a:spcAft>
                      </a:pPr>
                      <a:r>
                        <a:rPr lang="en-US" sz="1200" b="1">
                          <a:effectLst/>
                          <a:latin typeface="Lato" panose="020F0502020204030203" pitchFamily="34" charset="0"/>
                          <a:ea typeface="Lato" panose="020F0502020204030203" pitchFamily="34" charset="0"/>
                          <a:cs typeface="Lato" panose="020F0502020204030203" pitchFamily="34" charset="0"/>
                        </a:rPr>
                        <a:t>Clustered robust</a:t>
                      </a:r>
                      <a:endParaRPr lang="en-SG" sz="12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algn="ctr">
                        <a:lnSpc>
                          <a:spcPct val="150000"/>
                        </a:lnSpc>
                        <a:spcAft>
                          <a:spcPts val="800"/>
                        </a:spcAft>
                      </a:pPr>
                      <a:r>
                        <a:rPr lang="en-US" sz="1200" dirty="0">
                          <a:effectLst/>
                          <a:highlight>
                            <a:srgbClr val="FFFF00"/>
                          </a:highlight>
                          <a:latin typeface="Lato" panose="020F0502020204030203" pitchFamily="34" charset="0"/>
                          <a:ea typeface="Lato" panose="020F0502020204030203" pitchFamily="34" charset="0"/>
                          <a:cs typeface="Lato" panose="020F0502020204030203" pitchFamily="34" charset="0"/>
                        </a:rPr>
                        <a:t>44.533</a:t>
                      </a:r>
                      <a:endParaRPr lang="en-SG" sz="1200" dirty="0">
                        <a:effectLst/>
                        <a:highlight>
                          <a:srgbClr val="FFFF00"/>
                        </a:highligh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algn="ctr">
                        <a:lnSpc>
                          <a:spcPct val="150000"/>
                        </a:lnSpc>
                        <a:spcAft>
                          <a:spcPts val="800"/>
                        </a:spcAft>
                      </a:pPr>
                      <a:r>
                        <a:rPr lang="en-US" sz="1200" dirty="0">
                          <a:effectLst/>
                          <a:latin typeface="Lato" panose="020F0502020204030203" pitchFamily="34" charset="0"/>
                          <a:ea typeface="Lato" panose="020F0502020204030203" pitchFamily="34" charset="0"/>
                          <a:cs typeface="Lato" panose="020F0502020204030203" pitchFamily="34" charset="0"/>
                        </a:rPr>
                        <a:t>&lt;0.0001</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F(6,1721)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3810249280"/>
                  </a:ext>
                </a:extLst>
              </a:tr>
            </a:tbl>
          </a:graphicData>
        </a:graphic>
      </p:graphicFrame>
    </p:spTree>
    <p:extLst>
      <p:ext uri="{BB962C8B-B14F-4D97-AF65-F5344CB8AC3E}">
        <p14:creationId xmlns:p14="http://schemas.microsoft.com/office/powerpoint/2010/main" val="303854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19" name="Rectangle 18">
            <a:extLst>
              <a:ext uri="{FF2B5EF4-FFF2-40B4-BE49-F238E27FC236}">
                <a16:creationId xmlns:a16="http://schemas.microsoft.com/office/drawing/2014/main" id="{A783E4E5-DD07-1233-A508-82B1A2C5613C}"/>
              </a:ext>
            </a:extLst>
          </p:cNvPr>
          <p:cNvSpPr/>
          <p:nvPr/>
        </p:nvSpPr>
        <p:spPr>
          <a:xfrm>
            <a:off x="2970389" y="2511188"/>
            <a:ext cx="2369381" cy="460917"/>
          </a:xfrm>
          <a:prstGeom prst="rect">
            <a:avLst/>
          </a:prstGeom>
          <a:solidFill>
            <a:srgbClr val="92D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Pooled OLS with entity cluster</a:t>
            </a:r>
            <a:endParaRPr dirty="0"/>
          </a:p>
        </p:txBody>
      </p:sp>
      <p:sp>
        <p:nvSpPr>
          <p:cNvPr id="18" name="TextBox 17">
            <a:extLst>
              <a:ext uri="{FF2B5EF4-FFF2-40B4-BE49-F238E27FC236}">
                <a16:creationId xmlns:a16="http://schemas.microsoft.com/office/drawing/2014/main" id="{435A4715-3982-D178-477C-EB08DC96D6C5}"/>
              </a:ext>
            </a:extLst>
          </p:cNvPr>
          <p:cNvSpPr txBox="1"/>
          <p:nvPr/>
        </p:nvSpPr>
        <p:spPr>
          <a:xfrm>
            <a:off x="720000" y="1017725"/>
            <a:ext cx="4759035" cy="3908762"/>
          </a:xfrm>
          <a:prstGeom prst="rect">
            <a:avLst/>
          </a:prstGeom>
          <a:noFill/>
          <a:ln>
            <a:noFill/>
          </a:ln>
        </p:spPr>
        <p:txBody>
          <a:bodyPr wrap="square" rtlCol="0">
            <a:spAutoFit/>
          </a:bodyPr>
          <a:lstStyle/>
          <a:p>
            <a:pPr algn="ctr"/>
            <a:r>
              <a:rPr lang="en-US" sz="800" dirty="0"/>
              <a:t> </a:t>
            </a:r>
            <a:r>
              <a:rPr lang="en-US" sz="800" dirty="0" err="1">
                <a:latin typeface="Consolas" panose="020B0609020204030204" pitchFamily="49" charset="0"/>
                <a:cs typeface="Consolas" panose="020B0609020204030204" pitchFamily="49" charset="0"/>
              </a:rPr>
              <a:t>PooledOLS</a:t>
            </a:r>
            <a:r>
              <a:rPr lang="en-US" sz="800" dirty="0">
                <a:latin typeface="Consolas" panose="020B0609020204030204" pitchFamily="49" charset="0"/>
                <a:cs typeface="Consolas" panose="020B0609020204030204" pitchFamily="49" charset="0"/>
              </a:rPr>
              <a:t> Estimation Summary                          </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Dep. Variable:               LEVERAGE   R-squared:                        0.3621</a:t>
            </a:r>
          </a:p>
          <a:p>
            <a:r>
              <a:rPr lang="en-US" sz="800" dirty="0">
                <a:latin typeface="Consolas" panose="020B0609020204030204" pitchFamily="49" charset="0"/>
                <a:cs typeface="Consolas" panose="020B0609020204030204" pitchFamily="49" charset="0"/>
              </a:rPr>
              <a:t>Estimator:                  </a:t>
            </a:r>
            <a:r>
              <a:rPr lang="en-US" sz="800" dirty="0" err="1">
                <a:latin typeface="Consolas" panose="020B0609020204030204" pitchFamily="49" charset="0"/>
                <a:cs typeface="Consolas" panose="020B0609020204030204" pitchFamily="49" charset="0"/>
              </a:rPr>
              <a:t>PooledOLS</a:t>
            </a:r>
            <a:r>
              <a:rPr lang="en-US" sz="800" dirty="0">
                <a:latin typeface="Consolas" panose="020B0609020204030204" pitchFamily="49" charset="0"/>
                <a:cs typeface="Consolas" panose="020B0609020204030204" pitchFamily="49" charset="0"/>
              </a:rPr>
              <a:t>   R-squared (Between):              0.4292</a:t>
            </a:r>
          </a:p>
          <a:p>
            <a:r>
              <a:rPr lang="en-US" sz="800" dirty="0">
                <a:latin typeface="Consolas" panose="020B0609020204030204" pitchFamily="49" charset="0"/>
                <a:cs typeface="Consolas" panose="020B0609020204030204" pitchFamily="49" charset="0"/>
              </a:rPr>
              <a:t>No. Observations:                1728   R-squared (Within):               0.0550</a:t>
            </a:r>
          </a:p>
          <a:p>
            <a:r>
              <a:rPr lang="en-US" sz="800" dirty="0">
                <a:latin typeface="Consolas" panose="020B0609020204030204" pitchFamily="49" charset="0"/>
                <a:cs typeface="Consolas" panose="020B0609020204030204" pitchFamily="49" charset="0"/>
              </a:rPr>
              <a:t>Date:                Sun, Mar 31 2024   R-squared (Overall):              0.3621</a:t>
            </a:r>
          </a:p>
          <a:p>
            <a:r>
              <a:rPr lang="en-US" sz="800" dirty="0">
                <a:latin typeface="Consolas" panose="020B0609020204030204" pitchFamily="49" charset="0"/>
                <a:cs typeface="Consolas" panose="020B0609020204030204" pitchFamily="49" charset="0"/>
              </a:rPr>
              <a:t>Time:                        18:42:56   Log-likelihood                    282.02</a:t>
            </a:r>
          </a:p>
          <a:p>
            <a:r>
              <a:rPr lang="en-US" sz="800" dirty="0" err="1">
                <a:latin typeface="Consolas" panose="020B0609020204030204" pitchFamily="49" charset="0"/>
                <a:cs typeface="Consolas" panose="020B0609020204030204" pitchFamily="49" charset="0"/>
              </a:rPr>
              <a:t>Cov</a:t>
            </a:r>
            <a:r>
              <a:rPr lang="en-US" sz="800" dirty="0">
                <a:latin typeface="Consolas" panose="020B0609020204030204" pitchFamily="49" charset="0"/>
                <a:cs typeface="Consolas" panose="020B0609020204030204" pitchFamily="49" charset="0"/>
              </a:rPr>
              <a:t>. Estimator:             Clustered                                           </a:t>
            </a:r>
          </a:p>
          <a:p>
            <a:r>
              <a:rPr lang="en-US" sz="800" dirty="0">
                <a:latin typeface="Consolas" panose="020B0609020204030204" pitchFamily="49" charset="0"/>
                <a:cs typeface="Consolas" panose="020B0609020204030204" pitchFamily="49" charset="0"/>
              </a:rPr>
              <a:t>                                        F-statistic:                      162.81</a:t>
            </a:r>
          </a:p>
          <a:p>
            <a:r>
              <a:rPr lang="en-US" sz="800" dirty="0">
                <a:latin typeface="Consolas" panose="020B0609020204030204" pitchFamily="49" charset="0"/>
                <a:cs typeface="Consolas" panose="020B0609020204030204" pitchFamily="49" charset="0"/>
              </a:rPr>
              <a:t>Entities:                         216   P-value                           0.0000</a:t>
            </a:r>
          </a:p>
          <a:p>
            <a:r>
              <a:rPr lang="en-US" sz="800" dirty="0">
                <a:latin typeface="Consolas" panose="020B0609020204030204" pitchFamily="49" charset="0"/>
                <a:cs typeface="Consolas" panose="020B0609020204030204" pitchFamily="49" charset="0"/>
              </a:rPr>
              <a:t>Avg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Distribution:                  F(6,1721)</a:t>
            </a:r>
          </a:p>
          <a:p>
            <a:r>
              <a:rPr lang="en-US" sz="800" dirty="0">
                <a:latin typeface="Consolas" panose="020B0609020204030204" pitchFamily="49" charset="0"/>
                <a:cs typeface="Consolas" panose="020B0609020204030204" pitchFamily="49" charset="0"/>
              </a:rPr>
              <a:t>Min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a:t>
            </a:r>
          </a:p>
          <a:p>
            <a:r>
              <a:rPr lang="en-US" sz="800" dirty="0">
                <a:latin typeface="Consolas" panose="020B0609020204030204" pitchFamily="49" charset="0"/>
                <a:cs typeface="Consolas" panose="020B0609020204030204" pitchFamily="49" charset="0"/>
              </a:rPr>
              <a:t>Max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F-statistic (robust):             44.533</a:t>
            </a:r>
          </a:p>
          <a:p>
            <a:r>
              <a:rPr lang="en-US" sz="800" dirty="0">
                <a:latin typeface="Consolas" panose="020B0609020204030204" pitchFamily="49" charset="0"/>
                <a:cs typeface="Consolas" panose="020B0609020204030204" pitchFamily="49" charset="0"/>
              </a:rPr>
              <a:t>                                        P-value                           0.0000</a:t>
            </a:r>
          </a:p>
          <a:p>
            <a:r>
              <a:rPr lang="en-US" sz="800" dirty="0">
                <a:latin typeface="Consolas" panose="020B0609020204030204" pitchFamily="49" charset="0"/>
                <a:cs typeface="Consolas" panose="020B0609020204030204" pitchFamily="49" charset="0"/>
              </a:rPr>
              <a:t>Time periods:                       8   Distribution:                  F(6,1721)</a:t>
            </a:r>
          </a:p>
          <a:p>
            <a:r>
              <a:rPr lang="en-US" sz="800" dirty="0">
                <a:latin typeface="Consolas" panose="020B0609020204030204" pitchFamily="49" charset="0"/>
                <a:cs typeface="Consolas" panose="020B0609020204030204" pitchFamily="49" charset="0"/>
              </a:rPr>
              <a:t>Avg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Min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Max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Parameter Estimates                               </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               Parameter  Std. Err.     T-stat    P-value    Lower CI    Upper CI</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const            -0.5964     0.1401    -4.2578     0.0000     -0.8712     -0.3217</a:t>
            </a:r>
          </a:p>
          <a:p>
            <a:r>
              <a:rPr lang="en-US" sz="800" dirty="0">
                <a:latin typeface="Consolas" panose="020B0609020204030204" pitchFamily="49" charset="0"/>
                <a:cs typeface="Consolas" panose="020B0609020204030204" pitchFamily="49" charset="0"/>
              </a:rPr>
              <a:t>SIZE              0.0422     0.0068     6.1808     0.0000      0.0288      0.0555</a:t>
            </a:r>
          </a:p>
          <a:p>
            <a:r>
              <a:rPr lang="en-US" sz="800" dirty="0">
                <a:latin typeface="Consolas" panose="020B0609020204030204" pitchFamily="49" charset="0"/>
                <a:cs typeface="Consolas" panose="020B0609020204030204" pitchFamily="49" charset="0"/>
              </a:rPr>
              <a:t>PROFITABILITY    -0.4442     0.1056    -4.2075     0.0000     -0.6512     -0.2371</a:t>
            </a:r>
          </a:p>
          <a:p>
            <a:r>
              <a:rPr lang="en-US" sz="800" dirty="0">
                <a:latin typeface="Consolas" panose="020B0609020204030204" pitchFamily="49" charset="0"/>
                <a:cs typeface="Consolas" panose="020B0609020204030204" pitchFamily="49" charset="0"/>
              </a:rPr>
              <a:t>TANG              0.1932     0.0519     3.7260     0.0002      0.0915      0.2949</a:t>
            </a:r>
          </a:p>
          <a:p>
            <a:r>
              <a:rPr lang="en-US" sz="800" dirty="0">
                <a:latin typeface="Consolas" panose="020B0609020204030204" pitchFamily="49" charset="0"/>
                <a:cs typeface="Consolas" panose="020B0609020204030204" pitchFamily="49" charset="0"/>
              </a:rPr>
              <a:t>LIQUID           -0.0545     0.0076    -7.1356     0.0000     -0.0695     -0.0395</a:t>
            </a:r>
          </a:p>
          <a:p>
            <a:r>
              <a:rPr lang="en-US" sz="800" dirty="0">
                <a:latin typeface="Consolas" panose="020B0609020204030204" pitchFamily="49" charset="0"/>
                <a:cs typeface="Consolas" panose="020B0609020204030204" pitchFamily="49" charset="0"/>
              </a:rPr>
              <a:t>MCAP          -8.842e-12   4.09e-12    -2.1619     0.0308  -1.686e-11  -8.203e-13</a:t>
            </a:r>
          </a:p>
          <a:p>
            <a:r>
              <a:rPr lang="en-US" sz="800" dirty="0">
                <a:latin typeface="Consolas" panose="020B0609020204030204" pitchFamily="49" charset="0"/>
                <a:cs typeface="Consolas" panose="020B0609020204030204" pitchFamily="49" charset="0"/>
              </a:rPr>
              <a:t>SOLV             -0.0007     0.0001    -5.0197     0.0000     -0.0009     -0.0004</a:t>
            </a:r>
          </a:p>
          <a:p>
            <a:r>
              <a:rPr lang="en-US" sz="800" dirty="0">
                <a:latin typeface="Consolas" panose="020B0609020204030204" pitchFamily="49" charset="0"/>
                <a:cs typeface="Consolas" panose="020B0609020204030204" pitchFamily="49" charset="0"/>
              </a:rPr>
              <a:t>=================================================================================</a:t>
            </a:r>
          </a:p>
        </p:txBody>
      </p:sp>
      <p:sp>
        <p:nvSpPr>
          <p:cNvPr id="20" name="Rectangle 19">
            <a:extLst>
              <a:ext uri="{FF2B5EF4-FFF2-40B4-BE49-F238E27FC236}">
                <a16:creationId xmlns:a16="http://schemas.microsoft.com/office/drawing/2014/main" id="{D61FF155-96F9-900B-7CE7-899BD36BD799}"/>
              </a:ext>
            </a:extLst>
          </p:cNvPr>
          <p:cNvSpPr/>
          <p:nvPr/>
        </p:nvSpPr>
        <p:spPr>
          <a:xfrm>
            <a:off x="720000" y="4465568"/>
            <a:ext cx="4619770" cy="145846"/>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2717;p33">
            <a:extLst>
              <a:ext uri="{FF2B5EF4-FFF2-40B4-BE49-F238E27FC236}">
                <a16:creationId xmlns:a16="http://schemas.microsoft.com/office/drawing/2014/main" id="{7C236F5E-C49F-3A5A-BAF4-9B1025CC75CA}"/>
              </a:ext>
            </a:extLst>
          </p:cNvPr>
          <p:cNvSpPr txBox="1">
            <a:spLocks noGrp="1"/>
          </p:cNvSpPr>
          <p:nvPr>
            <p:ph type="subTitle" idx="1"/>
          </p:nvPr>
        </p:nvSpPr>
        <p:spPr>
          <a:xfrm>
            <a:off x="6192734" y="2266691"/>
            <a:ext cx="1845011" cy="949910"/>
          </a:xfrm>
          <a:prstGeom prst="rect">
            <a:avLst/>
          </a:prstGeom>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i="1" dirty="0"/>
              <a:t>Even with entity-cluster robust estimation, the overall F-statistic is highly significant</a:t>
            </a:r>
            <a:endParaRPr sz="1100" i="1" dirty="0"/>
          </a:p>
        </p:txBody>
      </p:sp>
      <p:cxnSp>
        <p:nvCxnSpPr>
          <p:cNvPr id="23" name="Elbow Connector 22">
            <a:extLst>
              <a:ext uri="{FF2B5EF4-FFF2-40B4-BE49-F238E27FC236}">
                <a16:creationId xmlns:a16="http://schemas.microsoft.com/office/drawing/2014/main" id="{FF2C3839-8CCE-DF51-A83E-A5480D4D1E0B}"/>
              </a:ext>
            </a:extLst>
          </p:cNvPr>
          <p:cNvCxnSpPr>
            <a:cxnSpLocks/>
            <a:stCxn id="19" idx="3"/>
            <a:endCxn id="21" idx="1"/>
          </p:cNvCxnSpPr>
          <p:nvPr/>
        </p:nvCxnSpPr>
        <p:spPr>
          <a:xfrm flipV="1">
            <a:off x="5339770" y="2741646"/>
            <a:ext cx="852964"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14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09" name="Google Shape;2609;p29"/>
          <p:cNvSpPr txBox="1">
            <a:spLocks noGrp="1"/>
          </p:cNvSpPr>
          <p:nvPr>
            <p:ph type="title" idx="5"/>
          </p:nvPr>
        </p:nvSpPr>
        <p:spPr>
          <a:xfrm>
            <a:off x="737886" y="1586141"/>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a:t>
            </a:r>
            <a:endParaRPr sz="2400" dirty="0"/>
          </a:p>
        </p:txBody>
      </p:sp>
      <p:sp>
        <p:nvSpPr>
          <p:cNvPr id="2610" name="Google Shape;2610;p29"/>
          <p:cNvSpPr txBox="1">
            <a:spLocks noGrp="1"/>
          </p:cNvSpPr>
          <p:nvPr>
            <p:ph type="title" idx="6"/>
          </p:nvPr>
        </p:nvSpPr>
        <p:spPr>
          <a:xfrm>
            <a:off x="4590537" y="15878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4</a:t>
            </a:r>
            <a:endParaRPr sz="2400" dirty="0"/>
          </a:p>
        </p:txBody>
      </p:sp>
      <p:sp>
        <p:nvSpPr>
          <p:cNvPr id="2611" name="Google Shape;2611;p29"/>
          <p:cNvSpPr txBox="1">
            <a:spLocks noGrp="1"/>
          </p:cNvSpPr>
          <p:nvPr>
            <p:ph type="title" idx="7"/>
          </p:nvPr>
        </p:nvSpPr>
        <p:spPr>
          <a:xfrm>
            <a:off x="737886" y="237757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a:t>
            </a:r>
            <a:endParaRPr sz="2400" dirty="0"/>
          </a:p>
        </p:txBody>
      </p:sp>
      <p:sp>
        <p:nvSpPr>
          <p:cNvPr id="2612" name="Google Shape;2612;p29"/>
          <p:cNvSpPr txBox="1">
            <a:spLocks noGrp="1"/>
          </p:cNvSpPr>
          <p:nvPr>
            <p:ph type="title" idx="8"/>
          </p:nvPr>
        </p:nvSpPr>
        <p:spPr>
          <a:xfrm>
            <a:off x="4590536" y="31673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6</a:t>
            </a:r>
            <a:endParaRPr sz="2400" dirty="0"/>
          </a:p>
        </p:txBody>
      </p:sp>
      <p:sp>
        <p:nvSpPr>
          <p:cNvPr id="2613" name="Google Shape;2613;p29"/>
          <p:cNvSpPr txBox="1">
            <a:spLocks noGrp="1"/>
          </p:cNvSpPr>
          <p:nvPr>
            <p:ph type="subTitle" idx="9"/>
          </p:nvPr>
        </p:nvSpPr>
        <p:spPr>
          <a:xfrm>
            <a:off x="1462686" y="1718025"/>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 &amp; Dataset</a:t>
            </a:r>
            <a:endParaRPr dirty="0"/>
          </a:p>
        </p:txBody>
      </p:sp>
      <p:sp>
        <p:nvSpPr>
          <p:cNvPr id="2614" name="Google Shape;2614;p29"/>
          <p:cNvSpPr txBox="1">
            <a:spLocks noGrp="1"/>
          </p:cNvSpPr>
          <p:nvPr>
            <p:ph type="subTitle" idx="13"/>
          </p:nvPr>
        </p:nvSpPr>
        <p:spPr>
          <a:xfrm>
            <a:off x="1462686" y="250693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Pooled OLS</a:t>
            </a:r>
            <a:endParaRPr dirty="0"/>
          </a:p>
        </p:txBody>
      </p:sp>
      <p:sp>
        <p:nvSpPr>
          <p:cNvPr id="2615" name="Google Shape;2615;p29"/>
          <p:cNvSpPr txBox="1">
            <a:spLocks noGrp="1"/>
          </p:cNvSpPr>
          <p:nvPr>
            <p:ph type="subTitle" idx="14"/>
          </p:nvPr>
        </p:nvSpPr>
        <p:spPr>
          <a:xfrm>
            <a:off x="5315336" y="1718025"/>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 for Random Effects</a:t>
            </a:r>
            <a:endParaRPr dirty="0"/>
          </a:p>
        </p:txBody>
      </p:sp>
      <p:sp>
        <p:nvSpPr>
          <p:cNvPr id="2616" name="Google Shape;2616;p29"/>
          <p:cNvSpPr txBox="1">
            <a:spLocks noGrp="1"/>
          </p:cNvSpPr>
          <p:nvPr>
            <p:ph type="subTitle" idx="15"/>
          </p:nvPr>
        </p:nvSpPr>
        <p:spPr>
          <a:xfrm>
            <a:off x="5315336" y="3297525"/>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Limitation &amp; Conclusion</a:t>
            </a:r>
            <a:endParaRPr dirty="0"/>
          </a:p>
        </p:txBody>
      </p:sp>
      <p:sp>
        <p:nvSpPr>
          <p:cNvPr id="4" name="Google Shape;2610;p29">
            <a:extLst>
              <a:ext uri="{FF2B5EF4-FFF2-40B4-BE49-F238E27FC236}">
                <a16:creationId xmlns:a16="http://schemas.microsoft.com/office/drawing/2014/main" id="{C74ADE7D-694E-92A5-9403-4A0D86E7FD35}"/>
              </a:ext>
            </a:extLst>
          </p:cNvPr>
          <p:cNvSpPr txBox="1">
            <a:spLocks/>
          </p:cNvSpPr>
          <p:nvPr/>
        </p:nvSpPr>
        <p:spPr>
          <a:xfrm>
            <a:off x="737886" y="3167325"/>
            <a:ext cx="724800"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sz="2400" dirty="0"/>
              <a:t>3</a:t>
            </a:r>
          </a:p>
        </p:txBody>
      </p:sp>
      <p:sp>
        <p:nvSpPr>
          <p:cNvPr id="7" name="Google Shape;2614;p29">
            <a:extLst>
              <a:ext uri="{FF2B5EF4-FFF2-40B4-BE49-F238E27FC236}">
                <a16:creationId xmlns:a16="http://schemas.microsoft.com/office/drawing/2014/main" id="{E649266F-7731-B85B-0131-8A2FA4F97066}"/>
              </a:ext>
            </a:extLst>
          </p:cNvPr>
          <p:cNvSpPr txBox="1">
            <a:spLocks/>
          </p:cNvSpPr>
          <p:nvPr/>
        </p:nvSpPr>
        <p:spPr>
          <a:xfrm>
            <a:off x="1462686" y="3297525"/>
            <a:ext cx="3055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Test for Fixed Effects</a:t>
            </a:r>
          </a:p>
        </p:txBody>
      </p:sp>
      <p:sp>
        <p:nvSpPr>
          <p:cNvPr id="12" name="Google Shape;2611;p29">
            <a:extLst>
              <a:ext uri="{FF2B5EF4-FFF2-40B4-BE49-F238E27FC236}">
                <a16:creationId xmlns:a16="http://schemas.microsoft.com/office/drawing/2014/main" id="{01F82BD4-41FB-DC86-09C9-A31832081034}"/>
              </a:ext>
            </a:extLst>
          </p:cNvPr>
          <p:cNvSpPr txBox="1">
            <a:spLocks/>
          </p:cNvSpPr>
          <p:nvPr/>
        </p:nvSpPr>
        <p:spPr>
          <a:xfrm>
            <a:off x="4590536" y="2378998"/>
            <a:ext cx="724800"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sz="2400" dirty="0"/>
              <a:t>5</a:t>
            </a:r>
          </a:p>
        </p:txBody>
      </p:sp>
      <p:sp>
        <p:nvSpPr>
          <p:cNvPr id="13" name="Google Shape;2615;p29">
            <a:extLst>
              <a:ext uri="{FF2B5EF4-FFF2-40B4-BE49-F238E27FC236}">
                <a16:creationId xmlns:a16="http://schemas.microsoft.com/office/drawing/2014/main" id="{C16946C6-B917-B939-97E0-6A60B7E6D18C}"/>
              </a:ext>
            </a:extLst>
          </p:cNvPr>
          <p:cNvSpPr txBox="1">
            <a:spLocks/>
          </p:cNvSpPr>
          <p:nvPr/>
        </p:nvSpPr>
        <p:spPr>
          <a:xfrm>
            <a:off x="5315336" y="2506933"/>
            <a:ext cx="3055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Further Investigation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19999" y="445025"/>
            <a:ext cx="78896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 among Variables (final ver.)</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 name="Google Shape;3327;p41">
            <a:extLst>
              <a:ext uri="{FF2B5EF4-FFF2-40B4-BE49-F238E27FC236}">
                <a16:creationId xmlns:a16="http://schemas.microsoft.com/office/drawing/2014/main" id="{6424044E-7288-C93D-CA26-9CCBF8BED25B}"/>
              </a:ext>
            </a:extLst>
          </p:cNvPr>
          <p:cNvSpPr txBox="1">
            <a:spLocks/>
          </p:cNvSpPr>
          <p:nvPr/>
        </p:nvSpPr>
        <p:spPr>
          <a:xfrm>
            <a:off x="5253225" y="1788012"/>
            <a:ext cx="3356400" cy="2915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85750" indent="-285750" algn="just">
              <a:buFont typeface="Wingdings" pitchFamily="2" charset="2"/>
              <a:buChar char="à"/>
            </a:pPr>
            <a:r>
              <a:rPr lang="en-SG" b="1" i="1" dirty="0">
                <a:solidFill>
                  <a:schemeClr val="accent1"/>
                </a:solidFill>
                <a:sym typeface="Wingdings" pitchFamily="2" charset="2"/>
              </a:rPr>
              <a:t>MCAP &amp; SIZE are correlated at 0.50</a:t>
            </a:r>
            <a:r>
              <a:rPr lang="en-SG" i="1" dirty="0">
                <a:solidFill>
                  <a:schemeClr val="accent1"/>
                </a:solidFill>
                <a:sym typeface="Wingdings" pitchFamily="2" charset="2"/>
              </a:rPr>
              <a:t> </a:t>
            </a:r>
            <a:r>
              <a:rPr lang="en-SG" i="1" dirty="0">
                <a:sym typeface="Wingdings" pitchFamily="2" charset="2"/>
              </a:rPr>
              <a:t>whilst they are both significant in the Pooled OLS (non-robust) model. Therefore, they will be kept in the model for further investigation.</a:t>
            </a:r>
          </a:p>
          <a:p>
            <a:pPr marL="0" indent="0" algn="just"/>
            <a:endParaRPr lang="en-SG" i="1" dirty="0">
              <a:sym typeface="Wingdings" pitchFamily="2" charset="2"/>
            </a:endParaRPr>
          </a:p>
          <a:p>
            <a:pPr marL="285750" indent="-285750" algn="just">
              <a:buFont typeface="Wingdings" pitchFamily="2" charset="2"/>
              <a:buChar char="à"/>
            </a:pPr>
            <a:r>
              <a:rPr lang="en-SG" i="1" dirty="0">
                <a:sym typeface="Wingdings" pitchFamily="2" charset="2"/>
              </a:rPr>
              <a:t>No other strong correlation detected.</a:t>
            </a:r>
            <a:endParaRPr lang="en-SG" i="1" dirty="0"/>
          </a:p>
        </p:txBody>
      </p:sp>
      <p:pic>
        <p:nvPicPr>
          <p:cNvPr id="2" name="Picture 1">
            <a:extLst>
              <a:ext uri="{FF2B5EF4-FFF2-40B4-BE49-F238E27FC236}">
                <a16:creationId xmlns:a16="http://schemas.microsoft.com/office/drawing/2014/main" id="{BA3323AA-6750-3349-4CA5-66BA431C8DF8}"/>
              </a:ext>
            </a:extLst>
          </p:cNvPr>
          <p:cNvPicPr>
            <a:picLocks noChangeAspect="1"/>
          </p:cNvPicPr>
          <p:nvPr/>
        </p:nvPicPr>
        <p:blipFill>
          <a:blip r:embed="rId3"/>
          <a:stretch>
            <a:fillRect/>
          </a:stretch>
        </p:blipFill>
        <p:spPr>
          <a:xfrm>
            <a:off x="1018042" y="1151540"/>
            <a:ext cx="3640235" cy="3240000"/>
          </a:xfrm>
          <a:prstGeom prst="rect">
            <a:avLst/>
          </a:prstGeom>
        </p:spPr>
      </p:pic>
    </p:spTree>
    <p:extLst>
      <p:ext uri="{BB962C8B-B14F-4D97-AF65-F5344CB8AC3E}">
        <p14:creationId xmlns:p14="http://schemas.microsoft.com/office/powerpoint/2010/main" val="378864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 for Fixed Effects</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414450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627AAD-8BA2-C957-FABA-02D96B80D012}"/>
              </a:ext>
            </a:extLst>
          </p:cNvPr>
          <p:cNvSpPr/>
          <p:nvPr/>
        </p:nvSpPr>
        <p:spPr>
          <a:xfrm>
            <a:off x="3722036" y="3054244"/>
            <a:ext cx="1045274" cy="505702"/>
          </a:xfrm>
          <a:prstGeom prst="rect">
            <a:avLst/>
          </a:prstGeom>
          <a:solidFill>
            <a:srgbClr val="FFFF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8BEB9-5BFC-2C31-8FEC-1AFB7210CE61}"/>
              </a:ext>
            </a:extLst>
          </p:cNvPr>
          <p:cNvSpPr>
            <a:spLocks noGrp="1"/>
          </p:cNvSpPr>
          <p:nvPr>
            <p:ph type="title"/>
          </p:nvPr>
        </p:nvSpPr>
        <p:spPr/>
        <p:txBody>
          <a:bodyPr/>
          <a:lstStyle/>
          <a:p>
            <a:r>
              <a:rPr lang="en" dirty="0"/>
              <a:t>Fixed Effects Model</a:t>
            </a:r>
            <a:endParaRPr lang="en-US" dirty="0"/>
          </a:p>
        </p:txBody>
      </p:sp>
      <mc:AlternateContent xmlns:mc="http://schemas.openxmlformats.org/markup-compatibility/2006" xmlns:a14="http://schemas.microsoft.com/office/drawing/2010/main">
        <mc:Choice Requires="a14">
          <p:sp>
            <p:nvSpPr>
              <p:cNvPr id="3" name="Google Shape;2718;p33">
                <a:extLst>
                  <a:ext uri="{FF2B5EF4-FFF2-40B4-BE49-F238E27FC236}">
                    <a16:creationId xmlns:a16="http://schemas.microsoft.com/office/drawing/2014/main" id="{50075C35-8E20-F124-5C8A-D1BC816302FF}"/>
                  </a:ext>
                </a:extLst>
              </p:cNvPr>
              <p:cNvSpPr txBox="1">
                <a:spLocks/>
              </p:cNvSpPr>
              <p:nvPr/>
            </p:nvSpPr>
            <p:spPr>
              <a:xfrm>
                <a:off x="1305629" y="1268565"/>
                <a:ext cx="6532741" cy="1303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𝐿𝐸𝑉𝐸𝑅𝐴𝐺</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𝑡</m:t>
                          </m:r>
                        </m:sub>
                      </m:s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oMath>
                  </m:oMathPara>
                </a14:m>
                <a:endParaRPr lang="en-SG" sz="2400" dirty="0">
                  <a:solidFill>
                    <a:schemeClr val="accent1"/>
                  </a:solidFill>
                  <a:effectLst/>
                  <a:latin typeface="Aptos" panose="020B0004020202020204" pitchFamily="34" charset="0"/>
                  <a:ea typeface="SimSun" panose="02010600030101010101" pitchFamily="2" charset="-122"/>
                  <a:cs typeface="Arial" panose="020B0604020202020204" pitchFamily="34" charset="0"/>
                </a:endParaRPr>
              </a:p>
            </p:txBody>
          </p:sp>
        </mc:Choice>
        <mc:Fallback xmlns="">
          <p:sp>
            <p:nvSpPr>
              <p:cNvPr id="3" name="Google Shape;2718;p33">
                <a:extLst>
                  <a:ext uri="{FF2B5EF4-FFF2-40B4-BE49-F238E27FC236}">
                    <a16:creationId xmlns:a16="http://schemas.microsoft.com/office/drawing/2014/main" id="{50075C35-8E20-F124-5C8A-D1BC816302FF}"/>
                  </a:ext>
                </a:extLst>
              </p:cNvPr>
              <p:cNvSpPr txBox="1">
                <a:spLocks noRot="1" noChangeAspect="1" noMove="1" noResize="1" noEditPoints="1" noAdjustHandles="1" noChangeArrowheads="1" noChangeShapeType="1" noTextEdit="1"/>
              </p:cNvSpPr>
              <p:nvPr/>
            </p:nvSpPr>
            <p:spPr>
              <a:xfrm>
                <a:off x="1305629" y="1268565"/>
                <a:ext cx="6532741" cy="1303185"/>
              </a:xfrm>
              <a:prstGeom prst="rect">
                <a:avLst/>
              </a:prstGeom>
              <a:blipFill>
                <a:blip r:embed="rId2"/>
                <a:stretch>
                  <a:fillRect b="-76923"/>
                </a:stretch>
              </a:blipFill>
            </p:spPr>
            <p:txBody>
              <a:bodyPr/>
              <a:lstStyle/>
              <a:p>
                <a:r>
                  <a:rPr lang="en-US">
                    <a:noFill/>
                  </a:rPr>
                  <a:t> </a:t>
                </a:r>
              </a:p>
            </p:txBody>
          </p:sp>
        </mc:Fallback>
      </mc:AlternateContent>
    </p:spTree>
    <p:extLst>
      <p:ext uri="{BB962C8B-B14F-4D97-AF65-F5344CB8AC3E}">
        <p14:creationId xmlns:p14="http://schemas.microsoft.com/office/powerpoint/2010/main" val="3504806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3"/>
        <p:cNvGrpSpPr/>
        <p:nvPr/>
      </p:nvGrpSpPr>
      <p:grpSpPr>
        <a:xfrm>
          <a:off x="0" y="0"/>
          <a:ext cx="0" cy="0"/>
          <a:chOff x="0" y="0"/>
          <a:chExt cx="0" cy="0"/>
        </a:xfrm>
      </p:grpSpPr>
      <p:sp>
        <p:nvSpPr>
          <p:cNvPr id="3334" name="Google Shape;333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F-tests for Fixed Effects</a:t>
            </a:r>
            <a:endParaRPr dirty="0"/>
          </a:p>
        </p:txBody>
      </p:sp>
      <mc:AlternateContent xmlns:mc="http://schemas.openxmlformats.org/markup-compatibility/2006" xmlns:a14="http://schemas.microsoft.com/office/drawing/2010/main">
        <mc:Choice Requires="a14">
          <p:graphicFrame>
            <p:nvGraphicFramePr>
              <p:cNvPr id="3335" name="Google Shape;3335;p42"/>
              <p:cNvGraphicFramePr/>
              <p:nvPr>
                <p:extLst>
                  <p:ext uri="{D42A27DB-BD31-4B8C-83A1-F6EECF244321}">
                    <p14:modId xmlns:p14="http://schemas.microsoft.com/office/powerpoint/2010/main" val="2222355519"/>
                  </p:ext>
                </p:extLst>
              </p:nvPr>
            </p:nvGraphicFramePr>
            <p:xfrm>
              <a:off x="349622" y="1129927"/>
              <a:ext cx="8444755" cy="3270520"/>
            </p:xfrm>
            <a:graphic>
              <a:graphicData uri="http://schemas.openxmlformats.org/drawingml/2006/table">
                <a:tbl>
                  <a:tblPr>
                    <a:noFill/>
                    <a:tableStyleId>{F0002C25-B64B-43FE-8AF3-5BE4DB953940}</a:tableStyleId>
                  </a:tblPr>
                  <a:tblGrid>
                    <a:gridCol w="1165275">
                      <a:extLst>
                        <a:ext uri="{9D8B030D-6E8A-4147-A177-3AD203B41FA5}">
                          <a16:colId xmlns:a16="http://schemas.microsoft.com/office/drawing/2014/main" val="20000"/>
                        </a:ext>
                      </a:extLst>
                    </a:gridCol>
                    <a:gridCol w="1455896">
                      <a:extLst>
                        <a:ext uri="{9D8B030D-6E8A-4147-A177-3AD203B41FA5}">
                          <a16:colId xmlns:a16="http://schemas.microsoft.com/office/drawing/2014/main" val="20001"/>
                        </a:ext>
                      </a:extLst>
                    </a:gridCol>
                    <a:gridCol w="1455896">
                      <a:extLst>
                        <a:ext uri="{9D8B030D-6E8A-4147-A177-3AD203B41FA5}">
                          <a16:colId xmlns:a16="http://schemas.microsoft.com/office/drawing/2014/main" val="20002"/>
                        </a:ext>
                      </a:extLst>
                    </a:gridCol>
                    <a:gridCol w="1455896">
                      <a:extLst>
                        <a:ext uri="{9D8B030D-6E8A-4147-A177-3AD203B41FA5}">
                          <a16:colId xmlns:a16="http://schemas.microsoft.com/office/drawing/2014/main" val="20003"/>
                        </a:ext>
                      </a:extLst>
                    </a:gridCol>
                    <a:gridCol w="1455896">
                      <a:extLst>
                        <a:ext uri="{9D8B030D-6E8A-4147-A177-3AD203B41FA5}">
                          <a16:colId xmlns:a16="http://schemas.microsoft.com/office/drawing/2014/main" val="20004"/>
                        </a:ext>
                      </a:extLst>
                    </a:gridCol>
                    <a:gridCol w="1455896">
                      <a:extLst>
                        <a:ext uri="{9D8B030D-6E8A-4147-A177-3AD203B41FA5}">
                          <a16:colId xmlns:a16="http://schemas.microsoft.com/office/drawing/2014/main" val="3541592638"/>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Test Type</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Joint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Conditional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Conditional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Marginal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US" dirty="0">
                              <a:solidFill>
                                <a:schemeClr val="accent2"/>
                              </a:solidFill>
                              <a:latin typeface="Outfit ExtraBold"/>
                              <a:ea typeface="Outfit ExtraBold"/>
                              <a:cs typeface="Outfit ExtraBold"/>
                              <a:sym typeface="Outfit ExtraBold"/>
                            </a:rPr>
                            <a:t>Marginal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Null hypothesis</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𝑛</m:t>
                                    </m:r>
                                  </m:sub>
                                </m:sSub>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and</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𝑇</m:t>
                                    </m:r>
                                  </m:sub>
                                </m:sSub>
                              </m:oMath>
                            </m:oMathPara>
                          </a14:m>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𝑛</m:t>
                                    </m:r>
                                  </m:sub>
                                </m:sSub>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given</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𝑇</m:t>
                                    </m:r>
                                  </m:sub>
                                </m:sSub>
                              </m:oMath>
                            </m:oMathPara>
                          </a14:m>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ar-AE" sz="1200" b="0" i="1" smtClean="0">
                                        <a:solidFill>
                                          <a:schemeClr val="dk2"/>
                                        </a:solidFill>
                                        <a:latin typeface="Cambria Math" panose="02040503050406030204" pitchFamily="18" charset="0"/>
                                        <a:ea typeface="Lato"/>
                                        <a:cs typeface="Lato"/>
                                        <a:sym typeface="Lato"/>
                                      </a:rPr>
                                    </m:ctrlPr>
                                  </m:sSubPr>
                                  <m:e>
                                    <m:r>
                                      <a:rPr lang="ar-AE" sz="1200" b="0" i="1" smtClean="0">
                                        <a:solidFill>
                                          <a:schemeClr val="dk2"/>
                                        </a:solidFill>
                                        <a:latin typeface="Cambria Math" panose="02040503050406030204" pitchFamily="18" charset="0"/>
                                        <a:ea typeface="Lato"/>
                                        <a:cs typeface="Lato"/>
                                        <a:sym typeface="Lato"/>
                                      </a:rPr>
                                      <m:t>𝜆</m:t>
                                    </m:r>
                                  </m:e>
                                  <m:sub>
                                    <m:r>
                                      <a:rPr lang="ar-AE" sz="1200" b="0" i="1" smtClean="0">
                                        <a:solidFill>
                                          <a:schemeClr val="dk2"/>
                                        </a:solidFill>
                                        <a:latin typeface="Cambria Math" panose="02040503050406030204" pitchFamily="18" charset="0"/>
                                        <a:ea typeface="Lato"/>
                                        <a:cs typeface="Lato"/>
                                        <a:sym typeface="Lato"/>
                                      </a:rPr>
                                      <m:t>1</m:t>
                                    </m:r>
                                  </m:sub>
                                </m:sSub>
                                <m:r>
                                  <a:rPr lang="ar-AE" sz="1200" b="0" i="1" smtClean="0">
                                    <a:solidFill>
                                      <a:schemeClr val="dk2"/>
                                    </a:solidFill>
                                    <a:latin typeface="Cambria Math" panose="02040503050406030204" pitchFamily="18" charset="0"/>
                                    <a:ea typeface="Lato"/>
                                    <a:cs typeface="Lato"/>
                                    <a:sym typeface="Lato"/>
                                  </a:rPr>
                                  <m:t>=⋯=</m:t>
                                </m:r>
                                <m:sSub>
                                  <m:sSubPr>
                                    <m:ctrlPr>
                                      <a:rPr lang="ar-AE" sz="1200" b="0" i="1" smtClean="0">
                                        <a:solidFill>
                                          <a:schemeClr val="dk2"/>
                                        </a:solidFill>
                                        <a:latin typeface="Cambria Math" panose="02040503050406030204" pitchFamily="18" charset="0"/>
                                        <a:ea typeface="Lato"/>
                                        <a:cs typeface="Lato"/>
                                        <a:sym typeface="Lato"/>
                                      </a:rPr>
                                    </m:ctrlPr>
                                  </m:sSubPr>
                                  <m:e>
                                    <m:r>
                                      <a:rPr lang="ar-AE" sz="1200" b="0" i="1" smtClean="0">
                                        <a:solidFill>
                                          <a:schemeClr val="dk2"/>
                                        </a:solidFill>
                                        <a:latin typeface="Cambria Math" panose="02040503050406030204" pitchFamily="18" charset="0"/>
                                        <a:ea typeface="Lato"/>
                                        <a:cs typeface="Lato"/>
                                        <a:sym typeface="Lato"/>
                                      </a:rPr>
                                      <m:t>𝜆</m:t>
                                    </m:r>
                                  </m:e>
                                  <m:sub>
                                    <m:r>
                                      <a:rPr lang="ar-AE" sz="1200" b="0" i="1" smtClean="0">
                                        <a:solidFill>
                                          <a:schemeClr val="dk2"/>
                                        </a:solidFill>
                                        <a:latin typeface="Cambria Math" panose="02040503050406030204" pitchFamily="18" charset="0"/>
                                        <a:ea typeface="Lato"/>
                                        <a:cs typeface="Lato"/>
                                        <a:sym typeface="Lato"/>
                                      </a:rPr>
                                      <m:t>𝑇</m:t>
                                    </m:r>
                                  </m:sub>
                                </m:sSub>
                              </m:oMath>
                            </m:oMathPara>
                          </a14:m>
                          <a:endParaRPr lang="ar-AE"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given</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𝑛</m:t>
                                    </m:r>
                                  </m:sub>
                                </m:sSub>
                              </m:oMath>
                            </m:oMathPara>
                          </a14:m>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𝑛</m:t>
                                    </m:r>
                                  </m:sub>
                                </m:sSub>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allowing</a:t>
                          </a:r>
                        </a:p>
                        <a:p>
                          <a:pPr marL="0" lvl="0" indent="0" algn="ctr" rtl="0">
                            <a:lnSpc>
                              <a:spcPct val="115000"/>
                            </a:lnSpc>
                            <a:spcBef>
                              <a:spcPts val="0"/>
                            </a:spcBef>
                            <a:spcAft>
                              <a:spcPts val="0"/>
                            </a:spcAft>
                            <a:buNone/>
                          </a:pPr>
                          <a14:m>
                            <m:oMath xmlns:m="http://schemas.openxmlformats.org/officeDocument/2006/math">
                              <m:sSubSup>
                                <m:sSubSupPr>
                                  <m:ctrlPr>
                                    <a:rPr lang="en-US" sz="1200" b="0" i="1" smtClean="0">
                                      <a:solidFill>
                                        <a:schemeClr val="dk2"/>
                                      </a:solidFill>
                                      <a:latin typeface="Cambria Math" panose="02040503050406030204" pitchFamily="18" charset="0"/>
                                      <a:ea typeface="Lato"/>
                                      <a:cs typeface="Lato"/>
                                      <a:sym typeface="Lato"/>
                                    </a:rPr>
                                  </m:ctrlPr>
                                </m:sSubSup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𝑡</m:t>
                                  </m:r>
                                </m:sub>
                                <m:sup>
                                  <m:r>
                                    <a:rPr lang="en-US" sz="1200" b="0" i="1" smtClean="0">
                                      <a:solidFill>
                                        <a:schemeClr val="dk2"/>
                                      </a:solidFill>
                                      <a:latin typeface="Cambria Math" panose="02040503050406030204" pitchFamily="18" charset="0"/>
                                      <a:ea typeface="Lato"/>
                                      <a:cs typeface="Lato"/>
                                      <a:sym typeface="Lato"/>
                                    </a:rPr>
                                    <m:t>′</m:t>
                                  </m:r>
                                </m:sup>
                              </m:sSubSup>
                            </m:oMath>
                          </a14:m>
                          <a:r>
                            <a:rPr lang="en-US" sz="1200" dirty="0">
                              <a:solidFill>
                                <a:schemeClr val="dk2"/>
                              </a:solidFill>
                              <a:latin typeface="Lato"/>
                              <a:ea typeface="Lato"/>
                              <a:cs typeface="Lato"/>
                              <a:sym typeface="Lato"/>
                            </a:rPr>
                            <a:t>s to differ</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200" b="0" i="1" smtClean="0">
                                        <a:solidFill>
                                          <a:schemeClr val="dk2"/>
                                        </a:solidFill>
                                        <a:latin typeface="Cambria Math" panose="02040503050406030204" pitchFamily="18" charset="0"/>
                                        <a:ea typeface="Lato"/>
                                        <a:cs typeface="Lato"/>
                                        <a:sym typeface="Lato"/>
                                      </a:rPr>
                                    </m:ctrlPr>
                                  </m:sSubPr>
                                  <m:e>
                                    <m:r>
                                      <a:rPr lang="ar-AE" sz="1200" b="0" i="1" smtClean="0">
                                        <a:solidFill>
                                          <a:schemeClr val="dk2"/>
                                        </a:solidFill>
                                        <a:latin typeface="Cambria Math" panose="02040503050406030204" pitchFamily="18" charset="0"/>
                                        <a:ea typeface="Lato"/>
                                        <a:cs typeface="Lato"/>
                                        <a:sym typeface="Lato"/>
                                      </a:rPr>
                                      <m:t>𝜆</m:t>
                                    </m:r>
                                  </m:e>
                                  <m:sub>
                                    <m:r>
                                      <a:rPr lang="ar-AE" sz="1200" b="0" i="1" smtClean="0">
                                        <a:solidFill>
                                          <a:schemeClr val="dk2"/>
                                        </a:solidFill>
                                        <a:latin typeface="Cambria Math" panose="02040503050406030204" pitchFamily="18" charset="0"/>
                                        <a:ea typeface="Lato"/>
                                        <a:cs typeface="Lato"/>
                                        <a:sym typeface="Lato"/>
                                      </a:rPr>
                                      <m:t>1</m:t>
                                    </m:r>
                                  </m:sub>
                                </m:sSub>
                                <m:r>
                                  <a:rPr lang="ar-AE" sz="1200" b="0" i="1" smtClean="0">
                                    <a:solidFill>
                                      <a:schemeClr val="dk2"/>
                                    </a:solidFill>
                                    <a:latin typeface="Cambria Math" panose="02040503050406030204" pitchFamily="18" charset="0"/>
                                    <a:ea typeface="Lato"/>
                                    <a:cs typeface="Lato"/>
                                    <a:sym typeface="Lato"/>
                                  </a:rPr>
                                  <m:t>=⋯=</m:t>
                                </m:r>
                                <m:sSub>
                                  <m:sSubPr>
                                    <m:ctrlPr>
                                      <a:rPr lang="ar-AE" sz="1200" b="0" i="1" smtClean="0">
                                        <a:solidFill>
                                          <a:schemeClr val="dk2"/>
                                        </a:solidFill>
                                        <a:latin typeface="Cambria Math" panose="02040503050406030204" pitchFamily="18" charset="0"/>
                                        <a:ea typeface="Lato"/>
                                        <a:cs typeface="Lato"/>
                                        <a:sym typeface="Lato"/>
                                      </a:rPr>
                                    </m:ctrlPr>
                                  </m:sSubPr>
                                  <m:e>
                                    <m:r>
                                      <a:rPr lang="ar-AE" sz="1200" b="0" i="1" smtClean="0">
                                        <a:solidFill>
                                          <a:schemeClr val="dk2"/>
                                        </a:solidFill>
                                        <a:latin typeface="Cambria Math" panose="02040503050406030204" pitchFamily="18" charset="0"/>
                                        <a:ea typeface="Lato"/>
                                        <a:cs typeface="Lato"/>
                                        <a:sym typeface="Lato"/>
                                      </a:rPr>
                                      <m:t>𝜆</m:t>
                                    </m:r>
                                  </m:e>
                                  <m:sub>
                                    <m:r>
                                      <a:rPr lang="ar-AE" sz="1200" b="0" i="1" smtClean="0">
                                        <a:solidFill>
                                          <a:schemeClr val="dk2"/>
                                        </a:solidFill>
                                        <a:latin typeface="Cambria Math" panose="02040503050406030204" pitchFamily="18" charset="0"/>
                                        <a:ea typeface="Lato"/>
                                        <a:cs typeface="Lato"/>
                                        <a:sym typeface="Lato"/>
                                      </a:rPr>
                                      <m:t>𝑇</m:t>
                                    </m:r>
                                  </m:sub>
                                </m:sSub>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allowing</a:t>
                          </a:r>
                        </a:p>
                        <a:p>
                          <a:pPr marL="0" lvl="0" indent="0" algn="ctr" rtl="0">
                            <a:lnSpc>
                              <a:spcPct val="115000"/>
                            </a:lnSpc>
                            <a:spcBef>
                              <a:spcPts val="0"/>
                            </a:spcBef>
                            <a:spcAft>
                              <a:spcPts val="0"/>
                            </a:spcAft>
                            <a:buNone/>
                          </a:pPr>
                          <a14:m>
                            <m:oMath xmlns:m="http://schemas.openxmlformats.org/officeDocument/2006/math">
                              <m:sSubSup>
                                <m:sSubSupPr>
                                  <m:ctrlPr>
                                    <a:rPr lang="en-US" sz="1200" b="0" i="1" smtClean="0">
                                      <a:solidFill>
                                        <a:schemeClr val="dk2"/>
                                      </a:solidFill>
                                      <a:latin typeface="Cambria Math" panose="02040503050406030204" pitchFamily="18" charset="0"/>
                                      <a:ea typeface="Lato"/>
                                      <a:cs typeface="Lato"/>
                                      <a:sym typeface="Lato"/>
                                    </a:rPr>
                                  </m:ctrlPr>
                                </m:sSubSup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𝑖</m:t>
                                  </m:r>
                                </m:sub>
                                <m:sup>
                                  <m:r>
                                    <a:rPr lang="en-US" sz="1200" b="0" i="1" smtClean="0">
                                      <a:solidFill>
                                        <a:schemeClr val="dk2"/>
                                      </a:solidFill>
                                      <a:latin typeface="Cambria Math" panose="02040503050406030204" pitchFamily="18" charset="0"/>
                                      <a:ea typeface="Lato"/>
                                      <a:cs typeface="Lato"/>
                                      <a:sym typeface="Lato"/>
                                    </a:rPr>
                                    <m:t>′</m:t>
                                  </m:r>
                                </m:sup>
                              </m:sSubSup>
                            </m:oMath>
                          </a14:m>
                          <a:r>
                            <a:rPr lang="en-US" sz="1200" dirty="0">
                              <a:solidFill>
                                <a:schemeClr val="dk2"/>
                              </a:solidFill>
                              <a:latin typeface="Lato"/>
                              <a:ea typeface="Lato"/>
                              <a:cs typeface="Lato"/>
                              <a:sym typeface="Lato"/>
                            </a:rPr>
                            <a:t>s to differ</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marL="0" lvl="0" indent="0" algn="ctr" rtl="0">
                            <a:lnSpc>
                              <a:spcPct val="115000"/>
                            </a:lnSpc>
                            <a:spcBef>
                              <a:spcPts val="0"/>
                            </a:spcBef>
                            <a:spcAft>
                              <a:spcPts val="0"/>
                            </a:spcAft>
                            <a:buNone/>
                          </a:pPr>
                          <a:r>
                            <a:rPr lang="en" sz="1200" b="1" dirty="0">
                              <a:solidFill>
                                <a:schemeClr val="dk2"/>
                              </a:solidFill>
                              <a:latin typeface="Lato"/>
                              <a:ea typeface="Lato"/>
                              <a:cs typeface="Lato"/>
                              <a:sym typeface="Lato"/>
                            </a:rPr>
                            <a:t>F-statistic</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25.3104</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25.7635</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1.0642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25.9912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3.2219</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marL="0" lvl="0" indent="0" algn="ctr" rtl="0">
                            <a:lnSpc>
                              <a:spcPct val="115000"/>
                            </a:lnSpc>
                            <a:spcBef>
                              <a:spcPts val="0"/>
                            </a:spcBef>
                            <a:spcAft>
                              <a:spcPts val="0"/>
                            </a:spcAft>
                            <a:buNone/>
                          </a:pPr>
                          <a:r>
                            <a:rPr lang="en-US" sz="1200" b="1" i="1" dirty="0">
                              <a:solidFill>
                                <a:schemeClr val="dk2"/>
                              </a:solidFill>
                              <a:latin typeface="Lato"/>
                              <a:ea typeface="Lato"/>
                              <a:cs typeface="Lato"/>
                              <a:sym typeface="Lato"/>
                            </a:rPr>
                            <a:t>p</a:t>
                          </a:r>
                          <a:r>
                            <a:rPr lang="en-US" sz="1200" b="1" i="0" dirty="0">
                              <a:solidFill>
                                <a:schemeClr val="dk2"/>
                              </a:solidFill>
                              <a:latin typeface="Lato"/>
                              <a:ea typeface="Lato"/>
                              <a:cs typeface="Lato"/>
                              <a:sym typeface="Lato"/>
                            </a:rPr>
                            <a:t>-value</a:t>
                          </a:r>
                          <a:endParaRPr sz="1200" b="1" i="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0.3842</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&lt;0.0001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0.0021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F distribution</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F(222,1499)</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F(215,1506)</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noProof="0" dirty="0">
                              <a:solidFill>
                                <a:schemeClr val="dk2"/>
                              </a:solidFill>
                              <a:latin typeface="Lato"/>
                              <a:ea typeface="Lato"/>
                              <a:cs typeface="Lato"/>
                              <a:sym typeface="Lato"/>
                            </a:rPr>
                            <a:t>F(7,1714)</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F(215,1499)</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F(7,1499)</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3810249280"/>
                      </a:ext>
                    </a:extLst>
                  </a:tr>
                </a:tbl>
              </a:graphicData>
            </a:graphic>
          </p:graphicFrame>
        </mc:Choice>
        <mc:Fallback xmlns="">
          <p:graphicFrame>
            <p:nvGraphicFramePr>
              <p:cNvPr id="3335" name="Google Shape;3335;p42"/>
              <p:cNvGraphicFramePr/>
              <p:nvPr>
                <p:extLst>
                  <p:ext uri="{D42A27DB-BD31-4B8C-83A1-F6EECF244321}">
                    <p14:modId xmlns:p14="http://schemas.microsoft.com/office/powerpoint/2010/main" val="2222355519"/>
                  </p:ext>
                </p:extLst>
              </p:nvPr>
            </p:nvGraphicFramePr>
            <p:xfrm>
              <a:off x="349622" y="1129927"/>
              <a:ext cx="8444755" cy="3270520"/>
            </p:xfrm>
            <a:graphic>
              <a:graphicData uri="http://schemas.openxmlformats.org/drawingml/2006/table">
                <a:tbl>
                  <a:tblPr>
                    <a:noFill/>
                    <a:tableStyleId>{F0002C25-B64B-43FE-8AF3-5BE4DB953940}</a:tableStyleId>
                  </a:tblPr>
                  <a:tblGrid>
                    <a:gridCol w="1165275">
                      <a:extLst>
                        <a:ext uri="{9D8B030D-6E8A-4147-A177-3AD203B41FA5}">
                          <a16:colId xmlns:a16="http://schemas.microsoft.com/office/drawing/2014/main" val="20000"/>
                        </a:ext>
                      </a:extLst>
                    </a:gridCol>
                    <a:gridCol w="1455896">
                      <a:extLst>
                        <a:ext uri="{9D8B030D-6E8A-4147-A177-3AD203B41FA5}">
                          <a16:colId xmlns:a16="http://schemas.microsoft.com/office/drawing/2014/main" val="20001"/>
                        </a:ext>
                      </a:extLst>
                    </a:gridCol>
                    <a:gridCol w="1455896">
                      <a:extLst>
                        <a:ext uri="{9D8B030D-6E8A-4147-A177-3AD203B41FA5}">
                          <a16:colId xmlns:a16="http://schemas.microsoft.com/office/drawing/2014/main" val="20002"/>
                        </a:ext>
                      </a:extLst>
                    </a:gridCol>
                    <a:gridCol w="1455896">
                      <a:extLst>
                        <a:ext uri="{9D8B030D-6E8A-4147-A177-3AD203B41FA5}">
                          <a16:colId xmlns:a16="http://schemas.microsoft.com/office/drawing/2014/main" val="20003"/>
                        </a:ext>
                      </a:extLst>
                    </a:gridCol>
                    <a:gridCol w="1455896">
                      <a:extLst>
                        <a:ext uri="{9D8B030D-6E8A-4147-A177-3AD203B41FA5}">
                          <a16:colId xmlns:a16="http://schemas.microsoft.com/office/drawing/2014/main" val="20004"/>
                        </a:ext>
                      </a:extLst>
                    </a:gridCol>
                    <a:gridCol w="1455896">
                      <a:extLst>
                        <a:ext uri="{9D8B030D-6E8A-4147-A177-3AD203B41FA5}">
                          <a16:colId xmlns:a16="http://schemas.microsoft.com/office/drawing/2014/main" val="3541592638"/>
                        </a:ext>
                      </a:extLst>
                    </a:gridCol>
                  </a:tblGrid>
                  <a:tr h="518120">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Test Type</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Joint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Conditional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Conditional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Marginal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US" dirty="0">
                              <a:solidFill>
                                <a:schemeClr val="accent2"/>
                              </a:solidFill>
                              <a:latin typeface="Outfit ExtraBold"/>
                              <a:ea typeface="Outfit ExtraBold"/>
                              <a:cs typeface="Outfit ExtraBold"/>
                              <a:sym typeface="Outfit ExtraBold"/>
                            </a:rPr>
                            <a:t>Marginal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Null hypothesis</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80870" t="-76364" r="-400000" b="-298182"/>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180870" t="-76364" r="-300000" b="-298182"/>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283333" t="-76364" r="-202632" b="-298182"/>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380000" t="-76364" r="-100870" b="-298182"/>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480000" t="-76364" r="-870" b="-298182"/>
                          </a:stretch>
                        </a:blipFill>
                      </a:tcPr>
                    </a:tc>
                    <a:extLst>
                      <a:ext uri="{0D108BD9-81ED-4DB2-BD59-A6C34878D82A}">
                        <a16:rowId xmlns:a16="http://schemas.microsoft.com/office/drawing/2014/main" val="1666906274"/>
                      </a:ext>
                    </a:extLst>
                  </a:tr>
                  <a:tr h="688100">
                    <a:tc>
                      <a:txBody>
                        <a:bodyPr/>
                        <a:lstStyle/>
                        <a:p>
                          <a:pPr marL="0" lvl="0" indent="0" algn="ctr" rtl="0">
                            <a:lnSpc>
                              <a:spcPct val="115000"/>
                            </a:lnSpc>
                            <a:spcBef>
                              <a:spcPts val="0"/>
                            </a:spcBef>
                            <a:spcAft>
                              <a:spcPts val="0"/>
                            </a:spcAft>
                            <a:buNone/>
                          </a:pPr>
                          <a:r>
                            <a:rPr lang="en" sz="1200" b="1" dirty="0">
                              <a:solidFill>
                                <a:schemeClr val="dk2"/>
                              </a:solidFill>
                              <a:latin typeface="Lato"/>
                              <a:ea typeface="Lato"/>
                              <a:cs typeface="Lato"/>
                              <a:sym typeface="Lato"/>
                            </a:rPr>
                            <a:t>F-statistic</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25.3104</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25.7635</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1.0642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25.9912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3.2219</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marL="0" lvl="0" indent="0" algn="ctr" rtl="0">
                            <a:lnSpc>
                              <a:spcPct val="115000"/>
                            </a:lnSpc>
                            <a:spcBef>
                              <a:spcPts val="0"/>
                            </a:spcBef>
                            <a:spcAft>
                              <a:spcPts val="0"/>
                            </a:spcAft>
                            <a:buNone/>
                          </a:pPr>
                          <a:r>
                            <a:rPr lang="en-US" sz="1200" b="1" i="1" dirty="0">
                              <a:solidFill>
                                <a:schemeClr val="dk2"/>
                              </a:solidFill>
                              <a:latin typeface="Lato"/>
                              <a:ea typeface="Lato"/>
                              <a:cs typeface="Lato"/>
                              <a:sym typeface="Lato"/>
                            </a:rPr>
                            <a:t>p</a:t>
                          </a:r>
                          <a:r>
                            <a:rPr lang="en-US" sz="1200" b="1" i="0" dirty="0">
                              <a:solidFill>
                                <a:schemeClr val="dk2"/>
                              </a:solidFill>
                              <a:latin typeface="Lato"/>
                              <a:ea typeface="Lato"/>
                              <a:cs typeface="Lato"/>
                              <a:sym typeface="Lato"/>
                            </a:rPr>
                            <a:t>-value</a:t>
                          </a:r>
                          <a:endParaRPr sz="1200" b="1" i="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0.3842</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&lt;0.0001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0.0021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F distribution</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F(222,1499)</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F(215,1506)</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noProof="0" dirty="0">
                              <a:solidFill>
                                <a:schemeClr val="dk2"/>
                              </a:solidFill>
                              <a:latin typeface="Lato"/>
                              <a:ea typeface="Lato"/>
                              <a:cs typeface="Lato"/>
                              <a:sym typeface="Lato"/>
                            </a:rPr>
                            <a:t>F(7,1714)</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F(215,1499)</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F(7,1499)</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3810249280"/>
                      </a:ext>
                    </a:extLst>
                  </a:tr>
                </a:tbl>
              </a:graphicData>
            </a:graphic>
          </p:graphicFrame>
        </mc:Fallback>
      </mc:AlternateContent>
    </p:spTree>
    <p:extLst>
      <p:ext uri="{BB962C8B-B14F-4D97-AF65-F5344CB8AC3E}">
        <p14:creationId xmlns:p14="http://schemas.microsoft.com/office/powerpoint/2010/main" val="342061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8" name="Google Shape;297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Robust Estimation for FE</a:t>
            </a:r>
            <a:endParaRPr dirty="0"/>
          </a:p>
        </p:txBody>
      </p:sp>
      <p:graphicFrame>
        <p:nvGraphicFramePr>
          <p:cNvPr id="5" name="Google Shape;3335;p42">
            <a:extLst>
              <a:ext uri="{FF2B5EF4-FFF2-40B4-BE49-F238E27FC236}">
                <a16:creationId xmlns:a16="http://schemas.microsoft.com/office/drawing/2014/main" id="{96858B0C-E244-57B1-8CB7-E80BC9B2FF76}"/>
              </a:ext>
            </a:extLst>
          </p:cNvPr>
          <p:cNvGraphicFramePr/>
          <p:nvPr>
            <p:extLst>
              <p:ext uri="{D42A27DB-BD31-4B8C-83A1-F6EECF244321}">
                <p14:modId xmlns:p14="http://schemas.microsoft.com/office/powerpoint/2010/main" val="930928684"/>
              </p:ext>
            </p:extLst>
          </p:nvPr>
        </p:nvGraphicFramePr>
        <p:xfrm>
          <a:off x="720000" y="1364237"/>
          <a:ext cx="7704000" cy="24150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Estimation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F-statistic</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Non-robust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79.286</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F(6,1506)</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Entity-cluster 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18.662</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F(6,1506)</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Time-cluster 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1708.8</a:t>
                      </a:r>
                      <a:endParaRPr lang="en-SG" sz="1200" b="0" i="0" u="none" strike="noStrike" cap="none">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F(6,1506)</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9349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627AAD-8BA2-C957-FABA-02D96B80D012}"/>
              </a:ext>
            </a:extLst>
          </p:cNvPr>
          <p:cNvSpPr/>
          <p:nvPr/>
        </p:nvSpPr>
        <p:spPr>
          <a:xfrm>
            <a:off x="3739791" y="3058189"/>
            <a:ext cx="406081" cy="510634"/>
          </a:xfrm>
          <a:prstGeom prst="rect">
            <a:avLst/>
          </a:prstGeom>
          <a:solidFill>
            <a:srgbClr val="FFFF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8BEB9-5BFC-2C31-8FEC-1AFB7210CE61}"/>
              </a:ext>
            </a:extLst>
          </p:cNvPr>
          <p:cNvSpPr>
            <a:spLocks noGrp="1"/>
          </p:cNvSpPr>
          <p:nvPr>
            <p:ph type="title"/>
          </p:nvPr>
        </p:nvSpPr>
        <p:spPr/>
        <p:txBody>
          <a:bodyPr/>
          <a:lstStyle/>
          <a:p>
            <a:r>
              <a:rPr lang="en" dirty="0"/>
              <a:t>Fixed Effects Model with entity cluster</a:t>
            </a:r>
            <a:endParaRPr lang="en-US" dirty="0"/>
          </a:p>
        </p:txBody>
      </p:sp>
      <mc:AlternateContent xmlns:mc="http://schemas.openxmlformats.org/markup-compatibility/2006" xmlns:a14="http://schemas.microsoft.com/office/drawing/2010/main">
        <mc:Choice Requires="a14">
          <p:sp>
            <p:nvSpPr>
              <p:cNvPr id="3" name="Google Shape;2718;p33">
                <a:extLst>
                  <a:ext uri="{FF2B5EF4-FFF2-40B4-BE49-F238E27FC236}">
                    <a16:creationId xmlns:a16="http://schemas.microsoft.com/office/drawing/2014/main" id="{50075C35-8E20-F124-5C8A-D1BC816302FF}"/>
                  </a:ext>
                </a:extLst>
              </p:cNvPr>
              <p:cNvSpPr txBox="1">
                <a:spLocks/>
              </p:cNvSpPr>
              <p:nvPr/>
            </p:nvSpPr>
            <p:spPr>
              <a:xfrm>
                <a:off x="1305629" y="1268565"/>
                <a:ext cx="6532741" cy="1303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𝐿𝐸𝑉𝐸𝑅𝐴𝐺</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oMath>
                  </m:oMathPara>
                </a14:m>
                <a:endParaRPr lang="en-SG" sz="2400" dirty="0">
                  <a:solidFill>
                    <a:schemeClr val="accent1"/>
                  </a:solidFill>
                  <a:effectLst/>
                  <a:latin typeface="Aptos" panose="020B0004020202020204" pitchFamily="34" charset="0"/>
                  <a:ea typeface="SimSun" panose="02010600030101010101" pitchFamily="2" charset="-122"/>
                  <a:cs typeface="Arial" panose="020B0604020202020204" pitchFamily="34" charset="0"/>
                </a:endParaRPr>
              </a:p>
            </p:txBody>
          </p:sp>
        </mc:Choice>
        <mc:Fallback xmlns="">
          <p:sp>
            <p:nvSpPr>
              <p:cNvPr id="3" name="Google Shape;2718;p33">
                <a:extLst>
                  <a:ext uri="{FF2B5EF4-FFF2-40B4-BE49-F238E27FC236}">
                    <a16:creationId xmlns:a16="http://schemas.microsoft.com/office/drawing/2014/main" id="{50075C35-8E20-F124-5C8A-D1BC816302FF}"/>
                  </a:ext>
                </a:extLst>
              </p:cNvPr>
              <p:cNvSpPr txBox="1">
                <a:spLocks noRot="1" noChangeAspect="1" noMove="1" noResize="1" noEditPoints="1" noAdjustHandles="1" noChangeArrowheads="1" noChangeShapeType="1" noTextEdit="1"/>
              </p:cNvSpPr>
              <p:nvPr/>
            </p:nvSpPr>
            <p:spPr>
              <a:xfrm>
                <a:off x="1305629" y="1268565"/>
                <a:ext cx="6532741" cy="1303185"/>
              </a:xfrm>
              <a:prstGeom prst="rect">
                <a:avLst/>
              </a:prstGeom>
              <a:blipFill>
                <a:blip r:embed="rId2"/>
                <a:stretch>
                  <a:fillRect b="-76923"/>
                </a:stretch>
              </a:blipFill>
            </p:spPr>
            <p:txBody>
              <a:bodyPr/>
              <a:lstStyle/>
              <a:p>
                <a:r>
                  <a:rPr lang="en-US">
                    <a:noFill/>
                  </a:rPr>
                  <a:t> </a:t>
                </a:r>
              </a:p>
            </p:txBody>
          </p:sp>
        </mc:Fallback>
      </mc:AlternateContent>
    </p:spTree>
    <p:extLst>
      <p:ext uri="{BB962C8B-B14F-4D97-AF65-F5344CB8AC3E}">
        <p14:creationId xmlns:p14="http://schemas.microsoft.com/office/powerpoint/2010/main" val="3736781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Cluster Robust Entity Fixed Effects Model</a:t>
            </a:r>
            <a:endParaRPr dirty="0"/>
          </a:p>
        </p:txBody>
      </p:sp>
      <p:sp>
        <p:nvSpPr>
          <p:cNvPr id="18" name="TextBox 17">
            <a:extLst>
              <a:ext uri="{FF2B5EF4-FFF2-40B4-BE49-F238E27FC236}">
                <a16:creationId xmlns:a16="http://schemas.microsoft.com/office/drawing/2014/main" id="{435A4715-3982-D178-477C-EB08DC96D6C5}"/>
              </a:ext>
            </a:extLst>
          </p:cNvPr>
          <p:cNvSpPr txBox="1"/>
          <p:nvPr/>
        </p:nvSpPr>
        <p:spPr>
          <a:xfrm>
            <a:off x="2274974" y="1017725"/>
            <a:ext cx="4759035" cy="4031873"/>
          </a:xfrm>
          <a:prstGeom prst="rect">
            <a:avLst/>
          </a:prstGeom>
          <a:noFill/>
          <a:ln>
            <a:noFill/>
          </a:ln>
        </p:spPr>
        <p:txBody>
          <a:bodyPr wrap="square" rtlCol="0">
            <a:spAutoFit/>
          </a:bodyPr>
          <a:lstStyle/>
          <a:p>
            <a:pPr algn="ct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PanelOLS</a:t>
            </a:r>
            <a:r>
              <a:rPr lang="en-US" sz="800" dirty="0">
                <a:latin typeface="Consolas" panose="020B0609020204030204" pitchFamily="49" charset="0"/>
                <a:cs typeface="Consolas" panose="020B0609020204030204" pitchFamily="49" charset="0"/>
              </a:rPr>
              <a:t> Estimation Summary                           </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Dep. Variable:               LEVERAGE   R-squared:                        0.2401</a:t>
            </a:r>
          </a:p>
          <a:p>
            <a:r>
              <a:rPr lang="en-US" sz="800" dirty="0">
                <a:latin typeface="Consolas" panose="020B0609020204030204" pitchFamily="49" charset="0"/>
                <a:cs typeface="Consolas" panose="020B0609020204030204" pitchFamily="49" charset="0"/>
              </a:rPr>
              <a:t>Estimator:                   </a:t>
            </a:r>
            <a:r>
              <a:rPr lang="en-US" sz="800" dirty="0" err="1">
                <a:latin typeface="Consolas" panose="020B0609020204030204" pitchFamily="49" charset="0"/>
                <a:cs typeface="Consolas" panose="020B0609020204030204" pitchFamily="49" charset="0"/>
              </a:rPr>
              <a:t>PanelOLS</a:t>
            </a:r>
            <a:r>
              <a:rPr lang="en-US" sz="800" dirty="0">
                <a:latin typeface="Consolas" panose="020B0609020204030204" pitchFamily="49" charset="0"/>
                <a:cs typeface="Consolas" panose="020B0609020204030204" pitchFamily="49" charset="0"/>
              </a:rPr>
              <a:t>   R-squared (Between):              0.1308</a:t>
            </a:r>
          </a:p>
          <a:p>
            <a:r>
              <a:rPr lang="en-US" sz="800" dirty="0">
                <a:latin typeface="Consolas" panose="020B0609020204030204" pitchFamily="49" charset="0"/>
                <a:cs typeface="Consolas" panose="020B0609020204030204" pitchFamily="49" charset="0"/>
              </a:rPr>
              <a:t>No. Observations:                1728   R-squared (Within):               0.2401</a:t>
            </a:r>
          </a:p>
          <a:p>
            <a:r>
              <a:rPr lang="en-US" sz="800" dirty="0">
                <a:latin typeface="Consolas" panose="020B0609020204030204" pitchFamily="49" charset="0"/>
                <a:cs typeface="Consolas" panose="020B0609020204030204" pitchFamily="49" charset="0"/>
              </a:rPr>
              <a:t>Date:                Mon, Apr 01 2024   R-squared (Overall):              0.1504</a:t>
            </a:r>
          </a:p>
          <a:p>
            <a:r>
              <a:rPr lang="en-US" sz="800" dirty="0">
                <a:latin typeface="Consolas" panose="020B0609020204030204" pitchFamily="49" charset="0"/>
                <a:cs typeface="Consolas" panose="020B0609020204030204" pitchFamily="49" charset="0"/>
              </a:rPr>
              <a:t>Time:                        13:05:53   Log-likelihood                    1615.1</a:t>
            </a:r>
          </a:p>
          <a:p>
            <a:r>
              <a:rPr lang="en-US" sz="800" dirty="0" err="1">
                <a:latin typeface="Consolas" panose="020B0609020204030204" pitchFamily="49" charset="0"/>
                <a:cs typeface="Consolas" panose="020B0609020204030204" pitchFamily="49" charset="0"/>
              </a:rPr>
              <a:t>Cov</a:t>
            </a:r>
            <a:r>
              <a:rPr lang="en-US" sz="800" dirty="0">
                <a:latin typeface="Consolas" panose="020B0609020204030204" pitchFamily="49" charset="0"/>
                <a:cs typeface="Consolas" panose="020B0609020204030204" pitchFamily="49" charset="0"/>
              </a:rPr>
              <a:t>. Estimator:             Clustered                                           </a:t>
            </a:r>
          </a:p>
          <a:p>
            <a:r>
              <a:rPr lang="en-US" sz="800" dirty="0">
                <a:latin typeface="Consolas" panose="020B0609020204030204" pitchFamily="49" charset="0"/>
                <a:cs typeface="Consolas" panose="020B0609020204030204" pitchFamily="49" charset="0"/>
              </a:rPr>
              <a:t>                                        F-statistic:                      79.286</a:t>
            </a:r>
          </a:p>
          <a:p>
            <a:r>
              <a:rPr lang="en-US" sz="800" dirty="0">
                <a:latin typeface="Consolas" panose="020B0609020204030204" pitchFamily="49" charset="0"/>
                <a:cs typeface="Consolas" panose="020B0609020204030204" pitchFamily="49" charset="0"/>
              </a:rPr>
              <a:t>Entities:                         216   P-value                           0.0000</a:t>
            </a:r>
          </a:p>
          <a:p>
            <a:r>
              <a:rPr lang="en-US" sz="800" dirty="0">
                <a:latin typeface="Consolas" panose="020B0609020204030204" pitchFamily="49" charset="0"/>
                <a:cs typeface="Consolas" panose="020B0609020204030204" pitchFamily="49" charset="0"/>
              </a:rPr>
              <a:t>Avg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Distribution:                  F(6,1506)</a:t>
            </a:r>
          </a:p>
          <a:p>
            <a:r>
              <a:rPr lang="en-US" sz="800" dirty="0">
                <a:latin typeface="Consolas" panose="020B0609020204030204" pitchFamily="49" charset="0"/>
                <a:cs typeface="Consolas" panose="020B0609020204030204" pitchFamily="49" charset="0"/>
              </a:rPr>
              <a:t>Min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a:t>
            </a:r>
          </a:p>
          <a:p>
            <a:r>
              <a:rPr lang="en-US" sz="800" dirty="0">
                <a:latin typeface="Consolas" panose="020B0609020204030204" pitchFamily="49" charset="0"/>
                <a:cs typeface="Consolas" panose="020B0609020204030204" pitchFamily="49" charset="0"/>
              </a:rPr>
              <a:t>Max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8.0000   </a:t>
            </a:r>
            <a:r>
              <a:rPr lang="en-US" sz="800" dirty="0">
                <a:highlight>
                  <a:srgbClr val="FFFF00"/>
                </a:highlight>
                <a:latin typeface="Consolas" panose="020B0609020204030204" pitchFamily="49" charset="0"/>
                <a:cs typeface="Consolas" panose="020B0609020204030204" pitchFamily="49" charset="0"/>
              </a:rPr>
              <a:t>F-statistic (robust):             18.662</a:t>
            </a:r>
          </a:p>
          <a:p>
            <a:r>
              <a:rPr lang="en-US" sz="800" dirty="0">
                <a:latin typeface="Consolas" panose="020B0609020204030204" pitchFamily="49" charset="0"/>
                <a:cs typeface="Consolas" panose="020B0609020204030204" pitchFamily="49" charset="0"/>
              </a:rPr>
              <a:t>                                        P-value                           0.0000</a:t>
            </a:r>
          </a:p>
          <a:p>
            <a:r>
              <a:rPr lang="en-US" sz="800" dirty="0">
                <a:latin typeface="Consolas" panose="020B0609020204030204" pitchFamily="49" charset="0"/>
                <a:cs typeface="Consolas" panose="020B0609020204030204" pitchFamily="49" charset="0"/>
              </a:rPr>
              <a:t>Time periods:                       8   Distribution:                  F(6,1506)</a:t>
            </a:r>
          </a:p>
          <a:p>
            <a:r>
              <a:rPr lang="en-US" sz="800" dirty="0">
                <a:latin typeface="Consolas" panose="020B0609020204030204" pitchFamily="49" charset="0"/>
                <a:cs typeface="Consolas" panose="020B0609020204030204" pitchFamily="49" charset="0"/>
              </a:rPr>
              <a:t>Avg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Min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Max </a:t>
            </a:r>
            <a:r>
              <a:rPr lang="en-US" sz="800" dirty="0" err="1">
                <a:latin typeface="Consolas" panose="020B0609020204030204" pitchFamily="49" charset="0"/>
                <a:cs typeface="Consolas" panose="020B0609020204030204" pitchFamily="49" charset="0"/>
              </a:rPr>
              <a:t>Obs</a:t>
            </a:r>
            <a:r>
              <a:rPr lang="en-US" sz="800" dirty="0">
                <a:latin typeface="Consolas" panose="020B0609020204030204" pitchFamily="49" charset="0"/>
                <a:cs typeface="Consolas" panose="020B0609020204030204" pitchFamily="49" charset="0"/>
              </a:rPr>
              <a:t>:                       216.00                                           </a:t>
            </a:r>
          </a:p>
          <a:p>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Parameter Estimates                               </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               Parameter  Std. Err.     T-stat    P-value    Lower CI    Upper CI</a:t>
            </a:r>
          </a:p>
          <a:p>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const            -1.5595     0.4675    -3.3358     0.0009     -2.4765     -0.6425</a:t>
            </a:r>
          </a:p>
          <a:p>
            <a:r>
              <a:rPr lang="en-US" sz="800" dirty="0">
                <a:latin typeface="Consolas" panose="020B0609020204030204" pitchFamily="49" charset="0"/>
                <a:cs typeface="Consolas" panose="020B0609020204030204" pitchFamily="49" charset="0"/>
              </a:rPr>
              <a:t>SIZE              0.0834     0.0238     3.5041     0.0005      0.0367      0.1301</a:t>
            </a:r>
          </a:p>
          <a:p>
            <a:r>
              <a:rPr lang="en-US" sz="800" dirty="0">
                <a:latin typeface="Consolas" panose="020B0609020204030204" pitchFamily="49" charset="0"/>
                <a:cs typeface="Consolas" panose="020B0609020204030204" pitchFamily="49" charset="0"/>
              </a:rPr>
              <a:t>PROFITABILITY    -0.2270     0.0543    -4.1783     0.0000     -0.3336     -0.1205</a:t>
            </a:r>
          </a:p>
          <a:p>
            <a:r>
              <a:rPr lang="en-US" sz="800" dirty="0">
                <a:latin typeface="Consolas" panose="020B0609020204030204" pitchFamily="49" charset="0"/>
                <a:cs typeface="Consolas" panose="020B0609020204030204" pitchFamily="49" charset="0"/>
              </a:rPr>
              <a:t>TANG              0.4346     0.0807     5.3864     0.0000      0.2763      0.5928</a:t>
            </a:r>
          </a:p>
          <a:p>
            <a:r>
              <a:rPr lang="en-US" sz="800" dirty="0">
                <a:latin typeface="Consolas" panose="020B0609020204030204" pitchFamily="49" charset="0"/>
                <a:cs typeface="Consolas" panose="020B0609020204030204" pitchFamily="49" charset="0"/>
              </a:rPr>
              <a:t>LIQUID           -0.0228     0.0062    -3.6503     0.0003     -0.0350     -0.0105</a:t>
            </a:r>
          </a:p>
          <a:p>
            <a:r>
              <a:rPr lang="en-US" sz="800" dirty="0">
                <a:highlight>
                  <a:srgbClr val="00FFFF"/>
                </a:highlight>
                <a:latin typeface="Consolas" panose="020B0609020204030204" pitchFamily="49" charset="0"/>
                <a:cs typeface="Consolas" panose="020B0609020204030204" pitchFamily="49" charset="0"/>
              </a:rPr>
              <a:t>MCAP          -4.195e-12  3.294e-12    -1.2735     0.2030  -1.066e-11   2.266e-12</a:t>
            </a:r>
          </a:p>
          <a:p>
            <a:r>
              <a:rPr lang="en-US" sz="800" dirty="0">
                <a:latin typeface="Consolas" panose="020B0609020204030204" pitchFamily="49" charset="0"/>
                <a:cs typeface="Consolas" panose="020B0609020204030204" pitchFamily="49" charset="0"/>
              </a:rPr>
              <a:t>SOLV             -0.0002     0.0001    -1.7470     0.0808     -0.0004   2.405e-05</a:t>
            </a:r>
          </a:p>
          <a:p>
            <a:r>
              <a:rPr lang="en-US" sz="800" dirty="0">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5F784B90-11A4-1986-8767-B33011DFEDCC}"/>
              </a:ext>
            </a:extLst>
          </p:cNvPr>
          <p:cNvSpPr txBox="1"/>
          <p:nvPr/>
        </p:nvSpPr>
        <p:spPr>
          <a:xfrm>
            <a:off x="242172" y="2438152"/>
            <a:ext cx="1867819" cy="707886"/>
          </a:xfrm>
          <a:prstGeom prst="rect">
            <a:avLst/>
          </a:prstGeom>
          <a:noFill/>
          <a:ln>
            <a:solidFill>
              <a:schemeClr val="tx1"/>
            </a:solidFill>
          </a:ln>
        </p:spPr>
        <p:txBody>
          <a:bodyPr wrap="none" rtlCol="0">
            <a:spAutoFit/>
          </a:bodyPr>
          <a:lstStyle/>
          <a:p>
            <a:r>
              <a:rPr lang="en-US" sz="800" dirty="0">
                <a:latin typeface="Consolas" panose="020B0609020204030204" pitchFamily="49" charset="0"/>
                <a:cs typeface="Consolas" panose="020B0609020204030204" pitchFamily="49" charset="0"/>
              </a:rPr>
              <a:t>F-test for </a:t>
            </a:r>
            <a:r>
              <a:rPr lang="en-US" sz="800" dirty="0" err="1">
                <a:latin typeface="Consolas" panose="020B0609020204030204" pitchFamily="49" charset="0"/>
                <a:cs typeface="Consolas" panose="020B0609020204030204" pitchFamily="49" charset="0"/>
              </a:rPr>
              <a:t>Poolability</a:t>
            </a:r>
            <a:r>
              <a:rPr lang="en-US" sz="800" dirty="0">
                <a:latin typeface="Consolas" panose="020B0609020204030204" pitchFamily="49" charset="0"/>
                <a:cs typeface="Consolas" panose="020B0609020204030204" pitchFamily="49" charset="0"/>
              </a:rPr>
              <a:t>: 25.763</a:t>
            </a:r>
          </a:p>
          <a:p>
            <a:r>
              <a:rPr lang="en-US" sz="800" dirty="0">
                <a:latin typeface="Consolas" panose="020B0609020204030204" pitchFamily="49" charset="0"/>
                <a:cs typeface="Consolas" panose="020B0609020204030204" pitchFamily="49" charset="0"/>
              </a:rPr>
              <a:t>P-value: 0.0000</a:t>
            </a:r>
          </a:p>
          <a:p>
            <a:r>
              <a:rPr lang="en-US" sz="800" dirty="0">
                <a:latin typeface="Consolas" panose="020B0609020204030204" pitchFamily="49" charset="0"/>
                <a:cs typeface="Consolas" panose="020B0609020204030204" pitchFamily="49" charset="0"/>
              </a:rPr>
              <a:t>Distribution: F(215,1506)</a:t>
            </a:r>
          </a:p>
          <a:p>
            <a:endParaRPr lang="en-US" sz="800" dirty="0">
              <a:latin typeface="Consolas" panose="020B0609020204030204" pitchFamily="49" charset="0"/>
              <a:cs typeface="Consolas" panose="020B0609020204030204" pitchFamily="49" charset="0"/>
            </a:endParaRPr>
          </a:p>
          <a:p>
            <a:r>
              <a:rPr lang="en-US" sz="800" dirty="0">
                <a:latin typeface="Consolas" panose="020B0609020204030204" pitchFamily="49" charset="0"/>
                <a:cs typeface="Consolas" panose="020B0609020204030204" pitchFamily="49" charset="0"/>
              </a:rPr>
              <a:t>Included effects: Entity</a:t>
            </a:r>
          </a:p>
        </p:txBody>
      </p:sp>
    </p:spTree>
    <p:extLst>
      <p:ext uri="{BB962C8B-B14F-4D97-AF65-F5344CB8AC3E}">
        <p14:creationId xmlns:p14="http://schemas.microsoft.com/office/powerpoint/2010/main" val="689650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 for Random Effects</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6955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627AAD-8BA2-C957-FABA-02D96B80D012}"/>
              </a:ext>
            </a:extLst>
          </p:cNvPr>
          <p:cNvSpPr/>
          <p:nvPr/>
        </p:nvSpPr>
        <p:spPr>
          <a:xfrm>
            <a:off x="3722036" y="3054244"/>
            <a:ext cx="1045274" cy="505702"/>
          </a:xfrm>
          <a:prstGeom prst="rect">
            <a:avLst/>
          </a:prstGeom>
          <a:solidFill>
            <a:srgbClr val="FFFF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8BEB9-5BFC-2C31-8FEC-1AFB7210CE61}"/>
              </a:ext>
            </a:extLst>
          </p:cNvPr>
          <p:cNvSpPr>
            <a:spLocks noGrp="1"/>
          </p:cNvSpPr>
          <p:nvPr>
            <p:ph type="title"/>
          </p:nvPr>
        </p:nvSpPr>
        <p:spPr/>
        <p:txBody>
          <a:bodyPr/>
          <a:lstStyle/>
          <a:p>
            <a:r>
              <a:rPr lang="en" dirty="0"/>
              <a:t>Random Effects Model</a:t>
            </a:r>
            <a:endParaRPr lang="en-US" dirty="0"/>
          </a:p>
        </p:txBody>
      </p:sp>
      <mc:AlternateContent xmlns:mc="http://schemas.openxmlformats.org/markup-compatibility/2006" xmlns:a14="http://schemas.microsoft.com/office/drawing/2010/main">
        <mc:Choice Requires="a14">
          <p:sp>
            <p:nvSpPr>
              <p:cNvPr id="3" name="Google Shape;2718;p33">
                <a:extLst>
                  <a:ext uri="{FF2B5EF4-FFF2-40B4-BE49-F238E27FC236}">
                    <a16:creationId xmlns:a16="http://schemas.microsoft.com/office/drawing/2014/main" id="{50075C35-8E20-F124-5C8A-D1BC816302FF}"/>
                  </a:ext>
                </a:extLst>
              </p:cNvPr>
              <p:cNvSpPr txBox="1">
                <a:spLocks/>
              </p:cNvSpPr>
              <p:nvPr/>
            </p:nvSpPr>
            <p:spPr>
              <a:xfrm>
                <a:off x="1305629" y="1268565"/>
                <a:ext cx="6532741" cy="1303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𝐿𝐸𝑉𝐸𝑅𝐴𝐺</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𝑡</m:t>
                          </m:r>
                        </m:sub>
                      </m:sSub>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solidFill>
                                <a:schemeClr val="accent1"/>
                              </a:solidFill>
                              <a:effectLst/>
                              <a:latin typeface="Cambria Math" panose="02040503050406030204" pitchFamily="18" charset="0"/>
                              <a:ea typeface="SimSun" panose="02010600030101010101" pitchFamily="2" charset="-122"/>
                              <a:cs typeface="Times New Roman" panose="02020603050405020304" pitchFamily="18" charset="0"/>
                            </a:rPr>
                            <m:t>𝑖𝑡</m:t>
                          </m:r>
                        </m:sub>
                      </m:sSub>
                    </m:oMath>
                  </m:oMathPara>
                </a14:m>
                <a:endParaRPr lang="en-SG" sz="2400" dirty="0">
                  <a:solidFill>
                    <a:schemeClr val="accent1"/>
                  </a:solidFill>
                  <a:effectLst/>
                  <a:latin typeface="Aptos" panose="020B0004020202020204" pitchFamily="34" charset="0"/>
                  <a:ea typeface="SimSun" panose="02010600030101010101" pitchFamily="2" charset="-122"/>
                  <a:cs typeface="Arial" panose="020B0604020202020204" pitchFamily="34" charset="0"/>
                </a:endParaRPr>
              </a:p>
            </p:txBody>
          </p:sp>
        </mc:Choice>
        <mc:Fallback xmlns="">
          <p:sp>
            <p:nvSpPr>
              <p:cNvPr id="3" name="Google Shape;2718;p33">
                <a:extLst>
                  <a:ext uri="{FF2B5EF4-FFF2-40B4-BE49-F238E27FC236}">
                    <a16:creationId xmlns:a16="http://schemas.microsoft.com/office/drawing/2014/main" id="{50075C35-8E20-F124-5C8A-D1BC816302FF}"/>
                  </a:ext>
                </a:extLst>
              </p:cNvPr>
              <p:cNvSpPr txBox="1">
                <a:spLocks noRot="1" noChangeAspect="1" noMove="1" noResize="1" noEditPoints="1" noAdjustHandles="1" noChangeArrowheads="1" noChangeShapeType="1" noTextEdit="1"/>
              </p:cNvSpPr>
              <p:nvPr/>
            </p:nvSpPr>
            <p:spPr>
              <a:xfrm>
                <a:off x="1305629" y="1268565"/>
                <a:ext cx="6532741" cy="1303185"/>
              </a:xfrm>
              <a:prstGeom prst="rect">
                <a:avLst/>
              </a:prstGeom>
              <a:blipFill>
                <a:blip r:embed="rId2"/>
                <a:stretch>
                  <a:fillRect b="-66822"/>
                </a:stretch>
              </a:blipFill>
            </p:spPr>
            <p:txBody>
              <a:bodyPr/>
              <a:lstStyle/>
              <a:p>
                <a:r>
                  <a:rPr lang="en-US">
                    <a:noFill/>
                  </a:rPr>
                  <a:t> </a:t>
                </a:r>
              </a:p>
            </p:txBody>
          </p:sp>
        </mc:Fallback>
      </mc:AlternateContent>
    </p:spTree>
    <p:extLst>
      <p:ext uri="{BB962C8B-B14F-4D97-AF65-F5344CB8AC3E}">
        <p14:creationId xmlns:p14="http://schemas.microsoft.com/office/powerpoint/2010/main" val="1060430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3"/>
        <p:cNvGrpSpPr/>
        <p:nvPr/>
      </p:nvGrpSpPr>
      <p:grpSpPr>
        <a:xfrm>
          <a:off x="0" y="0"/>
          <a:ext cx="0" cy="0"/>
          <a:chOff x="0" y="0"/>
          <a:chExt cx="0" cy="0"/>
        </a:xfrm>
      </p:grpSpPr>
      <p:sp>
        <p:nvSpPr>
          <p:cNvPr id="3334" name="Google Shape;3334;p42"/>
          <p:cNvSpPr txBox="1">
            <a:spLocks noGrp="1"/>
          </p:cNvSpPr>
          <p:nvPr>
            <p:ph type="title"/>
          </p:nvPr>
        </p:nvSpPr>
        <p:spPr>
          <a:xfrm>
            <a:off x="719999" y="456703"/>
            <a:ext cx="7704000" cy="572700"/>
          </a:xfrm>
          <a:prstGeom prst="rect">
            <a:avLst/>
          </a:prstGeom>
        </p:spPr>
        <p:txBody>
          <a:bodyPr spcFirstLastPara="1" wrap="square" lIns="91425" tIns="91425" rIns="91425" bIns="91425" anchor="t" anchorCtr="0">
            <a:noAutofit/>
          </a:bodyPr>
          <a:lstStyle/>
          <a:p>
            <a:r>
              <a:rPr lang="en" dirty="0"/>
              <a:t>LM-tests for Random Effects</a:t>
            </a:r>
            <a:endParaRPr dirty="0"/>
          </a:p>
        </p:txBody>
      </p:sp>
      <mc:AlternateContent xmlns:mc="http://schemas.openxmlformats.org/markup-compatibility/2006" xmlns:a14="http://schemas.microsoft.com/office/drawing/2010/main">
        <mc:Choice Requires="a14">
          <p:graphicFrame>
            <p:nvGraphicFramePr>
              <p:cNvPr id="3335" name="Google Shape;3335;p42"/>
              <p:cNvGraphicFramePr/>
              <p:nvPr>
                <p:extLst>
                  <p:ext uri="{D42A27DB-BD31-4B8C-83A1-F6EECF244321}">
                    <p14:modId xmlns:p14="http://schemas.microsoft.com/office/powerpoint/2010/main" val="738431252"/>
                  </p:ext>
                </p:extLst>
              </p:nvPr>
            </p:nvGraphicFramePr>
            <p:xfrm>
              <a:off x="349622" y="1129927"/>
              <a:ext cx="8444755" cy="3285720"/>
            </p:xfrm>
            <a:graphic>
              <a:graphicData uri="http://schemas.openxmlformats.org/drawingml/2006/table">
                <a:tbl>
                  <a:tblPr>
                    <a:noFill/>
                    <a:tableStyleId>{F0002C25-B64B-43FE-8AF3-5BE4DB953940}</a:tableStyleId>
                  </a:tblPr>
                  <a:tblGrid>
                    <a:gridCol w="1165275">
                      <a:extLst>
                        <a:ext uri="{9D8B030D-6E8A-4147-A177-3AD203B41FA5}">
                          <a16:colId xmlns:a16="http://schemas.microsoft.com/office/drawing/2014/main" val="20000"/>
                        </a:ext>
                      </a:extLst>
                    </a:gridCol>
                    <a:gridCol w="1455896">
                      <a:extLst>
                        <a:ext uri="{9D8B030D-6E8A-4147-A177-3AD203B41FA5}">
                          <a16:colId xmlns:a16="http://schemas.microsoft.com/office/drawing/2014/main" val="20001"/>
                        </a:ext>
                      </a:extLst>
                    </a:gridCol>
                    <a:gridCol w="1455896">
                      <a:extLst>
                        <a:ext uri="{9D8B030D-6E8A-4147-A177-3AD203B41FA5}">
                          <a16:colId xmlns:a16="http://schemas.microsoft.com/office/drawing/2014/main" val="20002"/>
                        </a:ext>
                      </a:extLst>
                    </a:gridCol>
                    <a:gridCol w="1455896">
                      <a:extLst>
                        <a:ext uri="{9D8B030D-6E8A-4147-A177-3AD203B41FA5}">
                          <a16:colId xmlns:a16="http://schemas.microsoft.com/office/drawing/2014/main" val="20003"/>
                        </a:ext>
                      </a:extLst>
                    </a:gridCol>
                    <a:gridCol w="1455896">
                      <a:extLst>
                        <a:ext uri="{9D8B030D-6E8A-4147-A177-3AD203B41FA5}">
                          <a16:colId xmlns:a16="http://schemas.microsoft.com/office/drawing/2014/main" val="20004"/>
                        </a:ext>
                      </a:extLst>
                    </a:gridCol>
                    <a:gridCol w="1455896">
                      <a:extLst>
                        <a:ext uri="{9D8B030D-6E8A-4147-A177-3AD203B41FA5}">
                          <a16:colId xmlns:a16="http://schemas.microsoft.com/office/drawing/2014/main" val="3541592638"/>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Test Type</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Joint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Conditional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Conditional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Marginal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US" dirty="0">
                              <a:solidFill>
                                <a:schemeClr val="accent2"/>
                              </a:solidFill>
                              <a:latin typeface="Outfit ExtraBold"/>
                              <a:ea typeface="Outfit ExtraBold"/>
                              <a:cs typeface="Outfit ExtraBold"/>
                              <a:sym typeface="Outfit ExtraBold"/>
                            </a:rPr>
                            <a:t>Marginal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Null hypothesis</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dk2"/>
                                        </a:solidFill>
                                        <a:latin typeface="Cambria Math" panose="02040503050406030204" pitchFamily="18" charset="0"/>
                                        <a:ea typeface="Lato"/>
                                        <a:cs typeface="Lato"/>
                                        <a:sym typeface="Lato"/>
                                      </a:rPr>
                                    </m:ctrlPr>
                                  </m:sSubSupPr>
                                  <m:e>
                                    <m:r>
                                      <a:rPr lang="en-US"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en-US" sz="1200" i="1" smtClean="0">
                                        <a:solidFill>
                                          <a:schemeClr val="dk2"/>
                                        </a:solidFill>
                                        <a:latin typeface="Cambria Math" panose="02040503050406030204" pitchFamily="18" charset="0"/>
                                        <a:ea typeface="Cambria Math" panose="02040503050406030204" pitchFamily="18" charset="0"/>
                                        <a:cs typeface="Lato"/>
                                        <a:sym typeface="Lato"/>
                                      </a:rPr>
                                      <m:t>𝜇</m:t>
                                    </m:r>
                                  </m:sub>
                                  <m:sup>
                                    <m:r>
                                      <a:rPr lang="en-SG"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m:t>
                                </m:r>
                                <m:sSubSup>
                                  <m:sSubSupPr>
                                    <m:ctrlPr>
                                      <a:rPr lang="en-US" sz="1200" i="1" smtClean="0">
                                        <a:solidFill>
                                          <a:schemeClr val="dk2"/>
                                        </a:solidFill>
                                        <a:latin typeface="Cambria Math" panose="02040503050406030204" pitchFamily="18" charset="0"/>
                                        <a:ea typeface="Lato"/>
                                        <a:cs typeface="Lato"/>
                                        <a:sym typeface="Lato"/>
                                      </a:rPr>
                                    </m:ctrlPr>
                                  </m:sSubSupPr>
                                  <m:e>
                                    <m:r>
                                      <a:rPr lang="en-US"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en-US" sz="1200" i="1" smtClean="0">
                                        <a:solidFill>
                                          <a:schemeClr val="dk2"/>
                                        </a:solidFill>
                                        <a:latin typeface="Cambria Math" panose="02040503050406030204" pitchFamily="18" charset="0"/>
                                        <a:ea typeface="Cambria Math" panose="02040503050406030204" pitchFamily="18" charset="0"/>
                                        <a:cs typeface="Lato"/>
                                        <a:sym typeface="Lato"/>
                                      </a:rPr>
                                      <m:t>𝜆</m:t>
                                    </m:r>
                                  </m:sub>
                                  <m:sup>
                                    <m:r>
                                      <a:rPr lang="en-SG"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=0</m:t>
                                </m:r>
                              </m:oMath>
                            </m:oMathPara>
                          </a14:m>
                          <a:endParaRPr lang="en-US"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dk2"/>
                                        </a:solidFill>
                                        <a:latin typeface="Cambria Math" panose="02040503050406030204" pitchFamily="18" charset="0"/>
                                        <a:ea typeface="Lato"/>
                                        <a:cs typeface="Lato"/>
                                        <a:sym typeface="Lato"/>
                                      </a:rPr>
                                    </m:ctrlPr>
                                  </m:sSubSupPr>
                                  <m:e>
                                    <m:r>
                                      <a:rPr lang="en-US"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en-US" sz="1200" i="1" smtClean="0">
                                        <a:solidFill>
                                          <a:schemeClr val="dk2"/>
                                        </a:solidFill>
                                        <a:latin typeface="Cambria Math" panose="02040503050406030204" pitchFamily="18" charset="0"/>
                                        <a:ea typeface="Cambria Math" panose="02040503050406030204" pitchFamily="18" charset="0"/>
                                        <a:cs typeface="Lato"/>
                                        <a:sym typeface="Lato"/>
                                      </a:rPr>
                                      <m:t>𝜇</m:t>
                                    </m:r>
                                  </m:sub>
                                  <m:sup>
                                    <m:r>
                                      <a:rPr lang="en-SG"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=0</m:t>
                                </m:r>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given</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dk2"/>
                                        </a:solidFill>
                                        <a:latin typeface="Cambria Math" panose="02040503050406030204" pitchFamily="18" charset="0"/>
                                        <a:ea typeface="Lato"/>
                                        <a:cs typeface="Lato"/>
                                        <a:sym typeface="Lato"/>
                                      </a:rPr>
                                    </m:ctrlPr>
                                  </m:sSubSupPr>
                                  <m:e>
                                    <m:r>
                                      <a:rPr lang="en-US"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en-US" sz="1200" i="1" smtClean="0">
                                        <a:solidFill>
                                          <a:schemeClr val="dk2"/>
                                        </a:solidFill>
                                        <a:latin typeface="Cambria Math" panose="02040503050406030204" pitchFamily="18" charset="0"/>
                                        <a:ea typeface="Cambria Math" panose="02040503050406030204" pitchFamily="18" charset="0"/>
                                        <a:cs typeface="Lato"/>
                                        <a:sym typeface="Lato"/>
                                      </a:rPr>
                                      <m:t>𝜆</m:t>
                                    </m:r>
                                  </m:sub>
                                  <m:sup>
                                    <m:r>
                                      <a:rPr lang="en-SG"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=0</m:t>
                                </m:r>
                              </m:oMath>
                            </m:oMathPara>
                          </a14:m>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i="1" smtClean="0">
                                        <a:solidFill>
                                          <a:schemeClr val="dk2"/>
                                        </a:solidFill>
                                        <a:latin typeface="Cambria Math" panose="02040503050406030204" pitchFamily="18" charset="0"/>
                                        <a:ea typeface="Lato"/>
                                        <a:cs typeface="Lato"/>
                                        <a:sym typeface="Lato"/>
                                      </a:rPr>
                                    </m:ctrlPr>
                                  </m:sSubSupPr>
                                  <m:e>
                                    <m:r>
                                      <a:rPr lang="ar-AE"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ar-AE" sz="1200" i="1" smtClean="0">
                                        <a:solidFill>
                                          <a:schemeClr val="dk2"/>
                                        </a:solidFill>
                                        <a:latin typeface="Cambria Math" panose="02040503050406030204" pitchFamily="18" charset="0"/>
                                        <a:ea typeface="Cambria Math" panose="02040503050406030204" pitchFamily="18" charset="0"/>
                                        <a:cs typeface="Lato"/>
                                        <a:sym typeface="Lato"/>
                                      </a:rPr>
                                      <m:t>𝜇</m:t>
                                    </m:r>
                                  </m:sub>
                                  <m:sup>
                                    <m:r>
                                      <a:rPr lang="ar-AE" sz="1200" b="0" i="1" smtClean="0">
                                        <a:solidFill>
                                          <a:schemeClr val="dk2"/>
                                        </a:solidFill>
                                        <a:latin typeface="Cambria Math" panose="02040503050406030204" pitchFamily="18" charset="0"/>
                                        <a:ea typeface="Lato"/>
                                        <a:cs typeface="Lato"/>
                                        <a:sym typeface="Lato"/>
                                      </a:rPr>
                                      <m:t>2</m:t>
                                    </m:r>
                                  </m:sup>
                                </m:sSubSup>
                                <m:r>
                                  <a:rPr lang="ar-AE" sz="1200" b="0" i="1" smtClean="0">
                                    <a:solidFill>
                                      <a:schemeClr val="dk2"/>
                                    </a:solidFill>
                                    <a:latin typeface="Cambria Math" panose="02040503050406030204" pitchFamily="18" charset="0"/>
                                    <a:ea typeface="Lato"/>
                                    <a:cs typeface="Lato"/>
                                    <a:sym typeface="Lato"/>
                                  </a:rPr>
                                  <m:t>=</m:t>
                                </m:r>
                                <m:r>
                                  <a:rPr lang="ar-AE" sz="1200" b="0" i="1" smtClean="0">
                                    <a:solidFill>
                                      <a:schemeClr val="dk2"/>
                                    </a:solidFill>
                                    <a:latin typeface="Cambria Math" panose="02040503050406030204" pitchFamily="18" charset="0"/>
                                    <a:ea typeface="Lato"/>
                                    <a:cs typeface="Lato"/>
                                    <a:sym typeface="Lato"/>
                                  </a:rPr>
                                  <m:t>0</m:t>
                                </m:r>
                              </m:oMath>
                            </m:oMathPara>
                          </a14:m>
                          <a:endParaRPr lang="ar-AE"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given</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i="1" smtClean="0">
                                        <a:solidFill>
                                          <a:schemeClr val="dk2"/>
                                        </a:solidFill>
                                        <a:latin typeface="Cambria Math" panose="02040503050406030204" pitchFamily="18" charset="0"/>
                                        <a:ea typeface="Lato"/>
                                        <a:cs typeface="Lato"/>
                                        <a:sym typeface="Lato"/>
                                      </a:rPr>
                                    </m:ctrlPr>
                                  </m:sSubSupPr>
                                  <m:e>
                                    <m:r>
                                      <a:rPr lang="ar-AE"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ar-AE" sz="1200" i="1" smtClean="0">
                                        <a:solidFill>
                                          <a:schemeClr val="dk2"/>
                                        </a:solidFill>
                                        <a:latin typeface="Cambria Math" panose="02040503050406030204" pitchFamily="18" charset="0"/>
                                        <a:ea typeface="Cambria Math" panose="02040503050406030204" pitchFamily="18" charset="0"/>
                                        <a:cs typeface="Lato"/>
                                        <a:sym typeface="Lato"/>
                                      </a:rPr>
                                      <m:t>𝜆</m:t>
                                    </m:r>
                                  </m:sub>
                                  <m:sup>
                                    <m:r>
                                      <a:rPr lang="ar-AE"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&gt;</m:t>
                                </m:r>
                                <m:r>
                                  <a:rPr lang="ar-AE" sz="1200" b="0" i="1" smtClean="0">
                                    <a:solidFill>
                                      <a:schemeClr val="dk2"/>
                                    </a:solidFill>
                                    <a:latin typeface="Cambria Math" panose="02040503050406030204" pitchFamily="18" charset="0"/>
                                    <a:ea typeface="Lato"/>
                                    <a:cs typeface="Lato"/>
                                    <a:sym typeface="Lato"/>
                                  </a:rPr>
                                  <m:t>0</m:t>
                                </m:r>
                              </m:oMath>
                            </m:oMathPara>
                          </a14:m>
                          <a:endParaRPr lang="ar-AE"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1</m:t>
                                    </m:r>
                                  </m:sub>
                                </m:sSub>
                                <m:r>
                                  <a:rPr lang="en-US" sz="1200" b="0" i="1" smtClean="0">
                                    <a:solidFill>
                                      <a:schemeClr val="dk2"/>
                                    </a:solidFill>
                                    <a:latin typeface="Cambria Math" panose="02040503050406030204" pitchFamily="18" charset="0"/>
                                    <a:ea typeface="Lato"/>
                                    <a:cs typeface="Lato"/>
                                    <a:sym typeface="Lato"/>
                                  </a:rPr>
                                  <m:t>=⋯=</m:t>
                                </m:r>
                                <m:sSub>
                                  <m:sSubPr>
                                    <m:ctrlPr>
                                      <a:rPr lang="en-US" sz="1200" b="0" i="1" smtClean="0">
                                        <a:solidFill>
                                          <a:schemeClr val="dk2"/>
                                        </a:solidFill>
                                        <a:latin typeface="Cambria Math" panose="02040503050406030204" pitchFamily="18" charset="0"/>
                                        <a:ea typeface="Lato"/>
                                        <a:cs typeface="Lato"/>
                                        <a:sym typeface="Lato"/>
                                      </a:rPr>
                                    </m:ctrlPr>
                                  </m:sSubPr>
                                  <m:e>
                                    <m:r>
                                      <a:rPr lang="en-US" sz="1200" b="0" i="1" smtClean="0">
                                        <a:solidFill>
                                          <a:schemeClr val="dk2"/>
                                        </a:solidFill>
                                        <a:latin typeface="Cambria Math" panose="02040503050406030204" pitchFamily="18" charset="0"/>
                                        <a:ea typeface="Lato"/>
                                        <a:cs typeface="Lato"/>
                                        <a:sym typeface="Lato"/>
                                      </a:rPr>
                                      <m:t>𝜇</m:t>
                                    </m:r>
                                  </m:e>
                                  <m:sub>
                                    <m:r>
                                      <a:rPr lang="en-US" sz="1200" b="0" i="1" smtClean="0">
                                        <a:solidFill>
                                          <a:schemeClr val="dk2"/>
                                        </a:solidFill>
                                        <a:latin typeface="Cambria Math" panose="02040503050406030204" pitchFamily="18" charset="0"/>
                                        <a:ea typeface="Lato"/>
                                        <a:cs typeface="Lato"/>
                                        <a:sym typeface="Lato"/>
                                      </a:rPr>
                                      <m:t>𝑛</m:t>
                                    </m:r>
                                  </m:sub>
                                </m:sSub>
                              </m:oMath>
                            </m:oMathPara>
                          </a14:m>
                          <a:endParaRPr lang="en-US"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SG" sz="1200" dirty="0">
                              <a:solidFill>
                                <a:schemeClr val="dk2"/>
                              </a:solidFill>
                              <a:latin typeface="Lato"/>
                              <a:ea typeface="Lato"/>
                              <a:cs typeface="Lato"/>
                              <a:sym typeface="Lato"/>
                            </a:rPr>
                            <a:t>allowing</a:t>
                          </a:r>
                        </a:p>
                        <a:p>
                          <a:pPr marL="0" lvl="0" indent="0" algn="ctr" rtl="0">
                            <a:lnSpc>
                              <a:spcPct val="115000"/>
                            </a:lnSpc>
                            <a:spcBef>
                              <a:spcPts val="0"/>
                            </a:spcBef>
                            <a:spcAft>
                              <a:spcPts val="0"/>
                            </a:spcAft>
                            <a:buNone/>
                          </a:pPr>
                          <a14:m>
                            <m:oMath xmlns:m="http://schemas.openxmlformats.org/officeDocument/2006/math">
                              <m:sSubSup>
                                <m:sSubSupPr>
                                  <m:ctrlPr>
                                    <a:rPr lang="en-US" sz="1200" b="0" i="1" smtClean="0">
                                      <a:solidFill>
                                        <a:schemeClr val="dk2"/>
                                      </a:solidFill>
                                      <a:latin typeface="Cambria Math" panose="02040503050406030204" pitchFamily="18" charset="0"/>
                                      <a:ea typeface="Lato"/>
                                      <a:cs typeface="Lato"/>
                                      <a:sym typeface="Lato"/>
                                    </a:rPr>
                                  </m:ctrlPr>
                                </m:sSubSupPr>
                                <m:e>
                                  <m:r>
                                    <a:rPr lang="en-US" sz="1200" b="0" i="1" smtClean="0">
                                      <a:solidFill>
                                        <a:schemeClr val="dk2"/>
                                      </a:solidFill>
                                      <a:latin typeface="Cambria Math" panose="02040503050406030204" pitchFamily="18" charset="0"/>
                                      <a:ea typeface="Lato"/>
                                      <a:cs typeface="Lato"/>
                                      <a:sym typeface="Lato"/>
                                    </a:rPr>
                                    <m:t>𝜆</m:t>
                                  </m:r>
                                </m:e>
                                <m:sub>
                                  <m:r>
                                    <a:rPr lang="en-US" sz="1200" b="0" i="1" smtClean="0">
                                      <a:solidFill>
                                        <a:schemeClr val="dk2"/>
                                      </a:solidFill>
                                      <a:latin typeface="Cambria Math" panose="02040503050406030204" pitchFamily="18" charset="0"/>
                                      <a:ea typeface="Lato"/>
                                      <a:cs typeface="Lato"/>
                                      <a:sym typeface="Lato"/>
                                    </a:rPr>
                                    <m:t>𝑡</m:t>
                                  </m:r>
                                </m:sub>
                                <m:sup>
                                  <m:r>
                                    <a:rPr lang="en-US" sz="1200" b="0" i="1" smtClean="0">
                                      <a:solidFill>
                                        <a:schemeClr val="dk2"/>
                                      </a:solidFill>
                                      <a:latin typeface="Cambria Math" panose="02040503050406030204" pitchFamily="18" charset="0"/>
                                      <a:ea typeface="Lato"/>
                                      <a:cs typeface="Lato"/>
                                      <a:sym typeface="Lato"/>
                                    </a:rPr>
                                    <m:t>′</m:t>
                                  </m:r>
                                </m:sup>
                              </m:sSubSup>
                            </m:oMath>
                          </a14:m>
                          <a:r>
                            <a:rPr lang="en-US" sz="1200" dirty="0">
                              <a:solidFill>
                                <a:schemeClr val="dk2"/>
                              </a:solidFill>
                              <a:latin typeface="Lato"/>
                              <a:ea typeface="Lato"/>
                              <a:cs typeface="Lato"/>
                              <a:sym typeface="Lato"/>
                            </a:rPr>
                            <a:t>s to differ</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i="1" smtClean="0">
                                        <a:solidFill>
                                          <a:schemeClr val="dk2"/>
                                        </a:solidFill>
                                        <a:latin typeface="Cambria Math" panose="02040503050406030204" pitchFamily="18" charset="0"/>
                                        <a:ea typeface="Lato"/>
                                        <a:cs typeface="Lato"/>
                                        <a:sym typeface="Lato"/>
                                      </a:rPr>
                                    </m:ctrlPr>
                                  </m:sSubSupPr>
                                  <m:e>
                                    <m:r>
                                      <a:rPr lang="ar-AE"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ar-AE" sz="1200" i="1" smtClean="0">
                                        <a:solidFill>
                                          <a:schemeClr val="dk2"/>
                                        </a:solidFill>
                                        <a:latin typeface="Cambria Math" panose="02040503050406030204" pitchFamily="18" charset="0"/>
                                        <a:ea typeface="Cambria Math" panose="02040503050406030204" pitchFamily="18" charset="0"/>
                                        <a:cs typeface="Lato"/>
                                        <a:sym typeface="Lato"/>
                                      </a:rPr>
                                      <m:t>𝜆</m:t>
                                    </m:r>
                                  </m:sub>
                                  <m:sup>
                                    <m:r>
                                      <a:rPr lang="ar-AE" sz="1200" b="0" i="1" smtClean="0">
                                        <a:solidFill>
                                          <a:schemeClr val="dk2"/>
                                        </a:solidFill>
                                        <a:latin typeface="Cambria Math" panose="02040503050406030204" pitchFamily="18" charset="0"/>
                                        <a:ea typeface="Lato"/>
                                        <a:cs typeface="Lato"/>
                                        <a:sym typeface="Lato"/>
                                      </a:rPr>
                                      <m:t>2</m:t>
                                    </m:r>
                                  </m:sup>
                                </m:sSubSup>
                                <m:r>
                                  <a:rPr lang="ar-AE" sz="1200" b="0" i="1" smtClean="0">
                                    <a:solidFill>
                                      <a:schemeClr val="dk2"/>
                                    </a:solidFill>
                                    <a:latin typeface="Cambria Math" panose="02040503050406030204" pitchFamily="18" charset="0"/>
                                    <a:ea typeface="Lato"/>
                                    <a:cs typeface="Lato"/>
                                    <a:sym typeface="Lato"/>
                                  </a:rPr>
                                  <m:t>=</m:t>
                                </m:r>
                                <m:r>
                                  <a:rPr lang="ar-AE" sz="1200" b="0" i="1" smtClean="0">
                                    <a:solidFill>
                                      <a:schemeClr val="dk2"/>
                                    </a:solidFill>
                                    <a:latin typeface="Cambria Math" panose="02040503050406030204" pitchFamily="18" charset="0"/>
                                    <a:ea typeface="Lato"/>
                                    <a:cs typeface="Lato"/>
                                    <a:sym typeface="Lato"/>
                                  </a:rPr>
                                  <m:t>0</m:t>
                                </m:r>
                              </m:oMath>
                            </m:oMathPara>
                          </a14:m>
                          <a:endParaRPr lang="ar-AE" sz="1200" dirty="0">
                            <a:solidFill>
                              <a:schemeClr val="dk2"/>
                            </a:solidFill>
                            <a:latin typeface="Lato"/>
                            <a:ea typeface="Lato"/>
                            <a:cs typeface="Lato"/>
                            <a:sym typeface="Lato"/>
                          </a:endParaRPr>
                        </a:p>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given</a:t>
                          </a:r>
                        </a:p>
                        <a:p>
                          <a:pPr marL="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i="1" smtClean="0">
                                        <a:solidFill>
                                          <a:schemeClr val="dk2"/>
                                        </a:solidFill>
                                        <a:latin typeface="Cambria Math" panose="02040503050406030204" pitchFamily="18" charset="0"/>
                                        <a:ea typeface="Lato"/>
                                        <a:cs typeface="Lato"/>
                                        <a:sym typeface="Lato"/>
                                      </a:rPr>
                                    </m:ctrlPr>
                                  </m:sSubSupPr>
                                  <m:e>
                                    <m:r>
                                      <a:rPr lang="ar-AE" sz="1200" i="1" smtClean="0">
                                        <a:solidFill>
                                          <a:schemeClr val="dk2"/>
                                        </a:solidFill>
                                        <a:latin typeface="Cambria Math" panose="02040503050406030204" pitchFamily="18" charset="0"/>
                                        <a:ea typeface="Cambria Math" panose="02040503050406030204" pitchFamily="18" charset="0"/>
                                        <a:cs typeface="Lato"/>
                                        <a:sym typeface="Lato"/>
                                      </a:rPr>
                                      <m:t>𝜎</m:t>
                                    </m:r>
                                  </m:e>
                                  <m:sub>
                                    <m:r>
                                      <a:rPr lang="ar-AE" sz="1200" i="1" smtClean="0">
                                        <a:solidFill>
                                          <a:schemeClr val="dk2"/>
                                        </a:solidFill>
                                        <a:latin typeface="Cambria Math" panose="02040503050406030204" pitchFamily="18" charset="0"/>
                                        <a:ea typeface="Cambria Math" panose="02040503050406030204" pitchFamily="18" charset="0"/>
                                        <a:cs typeface="Lato"/>
                                        <a:sym typeface="Lato"/>
                                      </a:rPr>
                                      <m:t>𝜇</m:t>
                                    </m:r>
                                  </m:sub>
                                  <m:sup>
                                    <m:r>
                                      <a:rPr lang="ar-AE" sz="1200" b="0" i="1" smtClean="0">
                                        <a:solidFill>
                                          <a:schemeClr val="dk2"/>
                                        </a:solidFill>
                                        <a:latin typeface="Cambria Math" panose="02040503050406030204" pitchFamily="18" charset="0"/>
                                        <a:ea typeface="Lato"/>
                                        <a:cs typeface="Lato"/>
                                        <a:sym typeface="Lato"/>
                                      </a:rPr>
                                      <m:t>2</m:t>
                                    </m:r>
                                  </m:sup>
                                </m:sSubSup>
                                <m:r>
                                  <a:rPr lang="en-SG" sz="1200" b="0" i="1" smtClean="0">
                                    <a:solidFill>
                                      <a:schemeClr val="dk2"/>
                                    </a:solidFill>
                                    <a:latin typeface="Cambria Math" panose="02040503050406030204" pitchFamily="18" charset="0"/>
                                    <a:ea typeface="Lato"/>
                                    <a:cs typeface="Lato"/>
                                    <a:sym typeface="Lato"/>
                                  </a:rPr>
                                  <m:t>&gt;</m:t>
                                </m:r>
                                <m:r>
                                  <a:rPr lang="ar-AE" sz="1200" b="0" i="1" smtClean="0">
                                    <a:solidFill>
                                      <a:schemeClr val="dk2"/>
                                    </a:solidFill>
                                    <a:latin typeface="Cambria Math" panose="02040503050406030204" pitchFamily="18" charset="0"/>
                                    <a:ea typeface="Lato"/>
                                    <a:cs typeface="Lato"/>
                                    <a:sym typeface="Lato"/>
                                  </a:rPr>
                                  <m:t>0</m:t>
                                </m:r>
                              </m:oMath>
                            </m:oMathPara>
                          </a14:m>
                          <a:endParaRPr lang="ar-AE"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marL="0" lvl="0" indent="0" algn="ctr">
                            <a:lnSpc>
                              <a:spcPct val="114999"/>
                            </a:lnSpc>
                            <a:spcBef>
                              <a:spcPts val="0"/>
                            </a:spcBef>
                            <a:spcAft>
                              <a:spcPts val="0"/>
                            </a:spcAft>
                            <a:buNone/>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oMath>
                          </a14:m>
                          <a:r>
                            <a:rPr lang="en" sz="1200" b="1" dirty="0">
                              <a:solidFill>
                                <a:schemeClr val="dk2"/>
                              </a:solidFill>
                              <a:latin typeface="Lato"/>
                              <a:ea typeface="Lato"/>
                              <a:cs typeface="Lato"/>
                            </a:rPr>
                            <a:t>-statistic</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2931.4770</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2931.4558</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0.0212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0.8279</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0.8313</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marL="0" lvl="0" indent="0" algn="ctr" rtl="0">
                            <a:lnSpc>
                              <a:spcPct val="115000"/>
                            </a:lnSpc>
                            <a:spcBef>
                              <a:spcPts val="0"/>
                            </a:spcBef>
                            <a:spcAft>
                              <a:spcPts val="0"/>
                            </a:spcAft>
                            <a:buNone/>
                          </a:pPr>
                          <a:r>
                            <a:rPr lang="en-US" sz="1200" b="1" i="1" dirty="0">
                              <a:solidFill>
                                <a:schemeClr val="dk2"/>
                              </a:solidFill>
                              <a:latin typeface="Lato"/>
                              <a:ea typeface="Lato"/>
                              <a:cs typeface="Lato"/>
                              <a:sym typeface="Lato"/>
                            </a:rPr>
                            <a:t>p</a:t>
                          </a:r>
                          <a:r>
                            <a:rPr lang="en-US" sz="1200" b="1" i="0" dirty="0">
                              <a:solidFill>
                                <a:schemeClr val="dk2"/>
                              </a:solidFill>
                              <a:latin typeface="Lato"/>
                              <a:ea typeface="Lato"/>
                              <a:cs typeface="Lato"/>
                              <a:sym typeface="Lato"/>
                            </a:rPr>
                            <a:t>-value</a:t>
                          </a:r>
                          <a:endParaRPr sz="1200" b="1" i="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0.8842</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0.3629</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0.6381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F distribution</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(2)</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oMath>
                          </a14:m>
                          <a:r>
                            <a:rPr lang="en-US" sz="1200" b="0" i="0" u="none" strike="noStrike" cap="none" noProof="0" dirty="0">
                              <a:solidFill>
                                <a:schemeClr val="dk2"/>
                              </a:solidFill>
                              <a:latin typeface="Lato"/>
                              <a:ea typeface="Lato"/>
                              <a:cs typeface="Lato"/>
                              <a:sym typeface="Lato"/>
                            </a:rPr>
                            <a:t>(1)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oMath>
                          </a14:m>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(1)</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mtClean="0">
                                      <a:solidFill>
                                        <a:schemeClr val="dk2"/>
                                      </a:solidFill>
                                      <a:latin typeface="Cambria Math" panose="02040503050406030204" pitchFamily="18" charset="0"/>
                                      <a:ea typeface="Lato"/>
                                      <a:cs typeface="Lato"/>
                                    </a:rPr>
                                  </m:ctrlPr>
                                </m:sSupPr>
                                <m:e>
                                  <m:r>
                                    <a:rPr lang="en" sz="1200" b="1" i="1" smtClean="0">
                                      <a:solidFill>
                                        <a:schemeClr val="dk2"/>
                                      </a:solidFill>
                                      <a:latin typeface="Cambria Math" panose="02040503050406030204" pitchFamily="18" charset="0"/>
                                      <a:ea typeface="Cambria Math" panose="02040503050406030204" pitchFamily="18" charset="0"/>
                                      <a:cs typeface="Lato"/>
                                    </a:rPr>
                                    <m:t>𝝌</m:t>
                                  </m:r>
                                </m:e>
                                <m:sup>
                                  <m:r>
                                    <a:rPr lang="en-SG" sz="1200" b="1" i="1" smtClean="0">
                                      <a:solidFill>
                                        <a:schemeClr val="dk2"/>
                                      </a:solidFill>
                                      <a:latin typeface="Cambria Math" panose="02040503050406030204" pitchFamily="18" charset="0"/>
                                      <a:ea typeface="Lato"/>
                                      <a:cs typeface="Lato"/>
                                    </a:rPr>
                                    <m:t>𝟐</m:t>
                                  </m:r>
                                </m:sup>
                              </m:sSup>
                              <m:r>
                                <a:rPr lang="en" sz="1200" b="1" i="1" smtClean="0">
                                  <a:solidFill>
                                    <a:schemeClr val="dk2"/>
                                  </a:solidFill>
                                  <a:latin typeface="Cambria Math" panose="02040503050406030204" pitchFamily="18" charset="0"/>
                                  <a:ea typeface="Lato"/>
                                  <a:cs typeface="Lato"/>
                                </a:rPr>
                                <m:t> </m:t>
                              </m:r>
                            </m:oMath>
                          </a14:m>
                          <a:r>
                            <a:rPr kumimoji="0" lang="en-US" sz="1200" b="0" i="0" u="none" strike="noStrike" kern="0" cap="none" spc="0" normalizeH="0" baseline="0" noProof="0" dirty="0">
                              <a:ln>
                                <a:noFill/>
                              </a:ln>
                              <a:solidFill>
                                <a:srgbClr val="3F4850"/>
                              </a:solidFill>
                              <a:effectLst/>
                              <a:uLnTx/>
                              <a:uFillTx/>
                              <a:latin typeface="Lato"/>
                              <a:ea typeface="Lato"/>
                              <a:cs typeface="Lato"/>
                              <a:sym typeface="Lato"/>
                            </a:rPr>
                            <a:t>(1)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3810249280"/>
                      </a:ext>
                    </a:extLst>
                  </a:tr>
                </a:tbl>
              </a:graphicData>
            </a:graphic>
          </p:graphicFrame>
        </mc:Choice>
        <mc:Fallback xmlns="">
          <p:graphicFrame>
            <p:nvGraphicFramePr>
              <p:cNvPr id="3335" name="Google Shape;3335;p42"/>
              <p:cNvGraphicFramePr/>
              <p:nvPr>
                <p:extLst>
                  <p:ext uri="{D42A27DB-BD31-4B8C-83A1-F6EECF244321}">
                    <p14:modId xmlns:p14="http://schemas.microsoft.com/office/powerpoint/2010/main" val="738431252"/>
                  </p:ext>
                </p:extLst>
              </p:nvPr>
            </p:nvGraphicFramePr>
            <p:xfrm>
              <a:off x="349622" y="1129927"/>
              <a:ext cx="8444755" cy="3285720"/>
            </p:xfrm>
            <a:graphic>
              <a:graphicData uri="http://schemas.openxmlformats.org/drawingml/2006/table">
                <a:tbl>
                  <a:tblPr>
                    <a:noFill/>
                    <a:tableStyleId>{F0002C25-B64B-43FE-8AF3-5BE4DB953940}</a:tableStyleId>
                  </a:tblPr>
                  <a:tblGrid>
                    <a:gridCol w="1165275">
                      <a:extLst>
                        <a:ext uri="{9D8B030D-6E8A-4147-A177-3AD203B41FA5}">
                          <a16:colId xmlns:a16="http://schemas.microsoft.com/office/drawing/2014/main" val="20000"/>
                        </a:ext>
                      </a:extLst>
                    </a:gridCol>
                    <a:gridCol w="1455896">
                      <a:extLst>
                        <a:ext uri="{9D8B030D-6E8A-4147-A177-3AD203B41FA5}">
                          <a16:colId xmlns:a16="http://schemas.microsoft.com/office/drawing/2014/main" val="20001"/>
                        </a:ext>
                      </a:extLst>
                    </a:gridCol>
                    <a:gridCol w="1455896">
                      <a:extLst>
                        <a:ext uri="{9D8B030D-6E8A-4147-A177-3AD203B41FA5}">
                          <a16:colId xmlns:a16="http://schemas.microsoft.com/office/drawing/2014/main" val="20002"/>
                        </a:ext>
                      </a:extLst>
                    </a:gridCol>
                    <a:gridCol w="1455896">
                      <a:extLst>
                        <a:ext uri="{9D8B030D-6E8A-4147-A177-3AD203B41FA5}">
                          <a16:colId xmlns:a16="http://schemas.microsoft.com/office/drawing/2014/main" val="20003"/>
                        </a:ext>
                      </a:extLst>
                    </a:gridCol>
                    <a:gridCol w="1455896">
                      <a:extLst>
                        <a:ext uri="{9D8B030D-6E8A-4147-A177-3AD203B41FA5}">
                          <a16:colId xmlns:a16="http://schemas.microsoft.com/office/drawing/2014/main" val="20004"/>
                        </a:ext>
                      </a:extLst>
                    </a:gridCol>
                    <a:gridCol w="1455896">
                      <a:extLst>
                        <a:ext uri="{9D8B030D-6E8A-4147-A177-3AD203B41FA5}">
                          <a16:colId xmlns:a16="http://schemas.microsoft.com/office/drawing/2014/main" val="3541592638"/>
                        </a:ext>
                      </a:extLst>
                    </a:gridCol>
                  </a:tblGrid>
                  <a:tr h="518120">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Test Type</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Joint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Conditional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Conditional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Marginal for entity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US" dirty="0">
                              <a:solidFill>
                                <a:schemeClr val="accent2"/>
                              </a:solidFill>
                              <a:latin typeface="Outfit ExtraBold"/>
                              <a:ea typeface="Outfit ExtraBold"/>
                              <a:cs typeface="Outfit ExtraBold"/>
                              <a:sym typeface="Outfit ExtraBold"/>
                            </a:rPr>
                            <a:t>Marginal for time effect</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033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Null hypothesis</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80335" t="-74138" r="-400837" b="-293103"/>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180335" t="-74138" r="-300837" b="-293103"/>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280335" t="-74138" r="-200837" b="-293103"/>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380335" t="-74138" r="-100837" b="-293103"/>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480335" t="-74138" r="-837" b="-293103"/>
                          </a:stretch>
                        </a:blipFill>
                      </a:tcPr>
                    </a:tc>
                    <a:extLst>
                      <a:ext uri="{0D108BD9-81ED-4DB2-BD59-A6C34878D82A}">
                        <a16:rowId xmlns:a16="http://schemas.microsoft.com/office/drawing/2014/main" val="1666906274"/>
                      </a:ext>
                    </a:extLst>
                  </a:tr>
                  <a:tr h="688100">
                    <a:tc>
                      <a:txBody>
                        <a:bodyPr/>
                        <a:lstStyle/>
                        <a:p>
                          <a:endParaRPr lang="en-US"/>
                        </a:p>
                      </a:txBody>
                      <a:tcPr marL="45700" marR="45700"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524" t="-178761" r="-626702" b="-200885"/>
                          </a:stretch>
                        </a:blip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2931.4770</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2931.4558</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0.0212</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0.8279</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b="0" dirty="0">
                              <a:solidFill>
                                <a:schemeClr val="tx1"/>
                              </a:solidFill>
                              <a:latin typeface="Lato"/>
                              <a:ea typeface="Lato"/>
                              <a:cs typeface="Lato"/>
                              <a:sym typeface="Lato"/>
                            </a:rPr>
                            <a:t>0.8313</a:t>
                          </a:r>
                          <a:endParaRPr sz="1200" b="0" dirty="0">
                            <a:solidFill>
                              <a:schemeClr val="tx1"/>
                            </a:solidFill>
                            <a:latin typeface="Lato"/>
                            <a:ea typeface="Lato"/>
                            <a:cs typeface="Lato"/>
                            <a:sym typeface="Lato"/>
                          </a:endParaRPr>
                        </a:p>
                      </a:txBody>
                      <a:tcPr marL="27425" marR="27425" marT="18275" marB="182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marL="0" lvl="0" indent="0" algn="ctr" rtl="0">
                            <a:lnSpc>
                              <a:spcPct val="115000"/>
                            </a:lnSpc>
                            <a:spcBef>
                              <a:spcPts val="0"/>
                            </a:spcBef>
                            <a:spcAft>
                              <a:spcPts val="0"/>
                            </a:spcAft>
                            <a:buNone/>
                          </a:pPr>
                          <a:r>
                            <a:rPr lang="en-US" sz="1200" b="1" i="1" dirty="0">
                              <a:solidFill>
                                <a:schemeClr val="dk2"/>
                              </a:solidFill>
                              <a:latin typeface="Lato"/>
                              <a:ea typeface="Lato"/>
                              <a:cs typeface="Lato"/>
                              <a:sym typeface="Lato"/>
                            </a:rPr>
                            <a:t>p</a:t>
                          </a:r>
                          <a:r>
                            <a:rPr lang="en-US" sz="1200" b="1" i="0" dirty="0">
                              <a:solidFill>
                                <a:schemeClr val="dk2"/>
                              </a:solidFill>
                              <a:latin typeface="Lato"/>
                              <a:ea typeface="Lato"/>
                              <a:cs typeface="Lato"/>
                              <a:sym typeface="Lato"/>
                            </a:rPr>
                            <a:t>-value</a:t>
                          </a:r>
                          <a:endParaRPr sz="1200" b="1" i="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200" dirty="0">
                              <a:solidFill>
                                <a:schemeClr val="dk2"/>
                              </a:solidFill>
                              <a:latin typeface="Lato"/>
                              <a:ea typeface="Lato"/>
                              <a:cs typeface="Lato"/>
                              <a:sym typeface="Lato"/>
                            </a:rPr>
                            <a:t>&lt;0.0001</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0.8842</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0.3629</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F4850"/>
                              </a:solidFill>
                              <a:effectLst/>
                              <a:highlight>
                                <a:srgbClr val="FFFF00"/>
                              </a:highlight>
                              <a:uLnTx/>
                              <a:uFillTx/>
                              <a:latin typeface="Lato"/>
                              <a:ea typeface="Lato"/>
                              <a:cs typeface="Lato"/>
                              <a:sym typeface="Lato"/>
                            </a:rPr>
                            <a:t>0.6381</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88100">
                    <a:tc>
                      <a:txBody>
                        <a:bodyPr/>
                        <a:lstStyle/>
                        <a:p>
                          <a:pPr marL="0" lvl="0" indent="0" algn="ctr" rtl="0">
                            <a:lnSpc>
                              <a:spcPct val="115000"/>
                            </a:lnSpc>
                            <a:spcBef>
                              <a:spcPts val="0"/>
                            </a:spcBef>
                            <a:spcAft>
                              <a:spcPts val="0"/>
                            </a:spcAft>
                            <a:buNone/>
                          </a:pPr>
                          <a:r>
                            <a:rPr lang="en-US" sz="1200" b="1" dirty="0">
                              <a:solidFill>
                                <a:schemeClr val="dk2"/>
                              </a:solidFill>
                              <a:latin typeface="Lato"/>
                              <a:ea typeface="Lato"/>
                              <a:cs typeface="Lato"/>
                              <a:sym typeface="Lato"/>
                            </a:rPr>
                            <a:t>F distribution</a:t>
                          </a:r>
                          <a:endParaRPr sz="1200" b="1" dirty="0">
                            <a:solidFill>
                              <a:schemeClr val="dk2"/>
                            </a:solidFill>
                            <a:latin typeface="Lato"/>
                            <a:ea typeface="Lato"/>
                            <a:cs typeface="Lato"/>
                            <a:sym typeface="Lato"/>
                          </a:endParaRPr>
                        </a:p>
                      </a:txBody>
                      <a:tcPr marL="45700" marR="45700" marT="68575" marB="6857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80335" t="-378761" r="-400837" b="-885"/>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180335" t="-378761" r="-300837" b="-885"/>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280335" t="-378761" r="-200837" b="-885"/>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380335" t="-378761" r="-100837" b="-885"/>
                          </a:stretch>
                        </a:blip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480335" t="-378761" r="-837" b="-885"/>
                          </a:stretch>
                        </a:blipFill>
                      </a:tcPr>
                    </a:tc>
                    <a:extLst>
                      <a:ext uri="{0D108BD9-81ED-4DB2-BD59-A6C34878D82A}">
                        <a16:rowId xmlns:a16="http://schemas.microsoft.com/office/drawing/2014/main" val="3810249280"/>
                      </a:ext>
                    </a:extLst>
                  </a:tr>
                </a:tbl>
              </a:graphicData>
            </a:graphic>
          </p:graphicFrame>
        </mc:Fallback>
      </mc:AlternateContent>
    </p:spTree>
    <p:extLst>
      <p:ext uri="{BB962C8B-B14F-4D97-AF65-F5344CB8AC3E}">
        <p14:creationId xmlns:p14="http://schemas.microsoft.com/office/powerpoint/2010/main" val="192446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 &amp; Dataset</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1351-9BDC-DD3A-1B80-48F0A96B7EE4}"/>
              </a:ext>
            </a:extLst>
          </p:cNvPr>
          <p:cNvSpPr>
            <a:spLocks noGrp="1"/>
          </p:cNvSpPr>
          <p:nvPr>
            <p:ph type="title"/>
          </p:nvPr>
        </p:nvSpPr>
        <p:spPr/>
        <p:txBody>
          <a:bodyPr/>
          <a:lstStyle/>
          <a:p>
            <a:r>
              <a:rPr lang="en-SG" dirty="0"/>
              <a:t>Entity Random Effects Model</a:t>
            </a:r>
          </a:p>
        </p:txBody>
      </p:sp>
      <p:pic>
        <p:nvPicPr>
          <p:cNvPr id="11" name="Picture 10">
            <a:extLst>
              <a:ext uri="{FF2B5EF4-FFF2-40B4-BE49-F238E27FC236}">
                <a16:creationId xmlns:a16="http://schemas.microsoft.com/office/drawing/2014/main" id="{580FDBDA-B3B6-59B4-069D-5831B7383512}"/>
              </a:ext>
            </a:extLst>
          </p:cNvPr>
          <p:cNvPicPr>
            <a:picLocks noChangeAspect="1"/>
          </p:cNvPicPr>
          <p:nvPr/>
        </p:nvPicPr>
        <p:blipFill>
          <a:blip r:embed="rId2"/>
          <a:stretch>
            <a:fillRect/>
          </a:stretch>
        </p:blipFill>
        <p:spPr>
          <a:xfrm>
            <a:off x="634941" y="1017725"/>
            <a:ext cx="4083260" cy="3422826"/>
          </a:xfrm>
          <a:prstGeom prst="rect">
            <a:avLst/>
          </a:prstGeom>
        </p:spPr>
      </p:pic>
      <p:grpSp>
        <p:nvGrpSpPr>
          <p:cNvPr id="22" name="Group 21">
            <a:extLst>
              <a:ext uri="{FF2B5EF4-FFF2-40B4-BE49-F238E27FC236}">
                <a16:creationId xmlns:a16="http://schemas.microsoft.com/office/drawing/2014/main" id="{9510383F-ECE5-31DF-AD83-B188C06B95AD}"/>
              </a:ext>
            </a:extLst>
          </p:cNvPr>
          <p:cNvGrpSpPr/>
          <p:nvPr/>
        </p:nvGrpSpPr>
        <p:grpSpPr>
          <a:xfrm>
            <a:off x="4967206" y="1428696"/>
            <a:ext cx="2681207" cy="505888"/>
            <a:chOff x="5680128" y="1459427"/>
            <a:chExt cx="2681207" cy="505888"/>
          </a:xfrm>
        </p:grpSpPr>
        <p:sp>
          <p:nvSpPr>
            <p:cNvPr id="14" name="Callout: Line 13">
              <a:extLst>
                <a:ext uri="{FF2B5EF4-FFF2-40B4-BE49-F238E27FC236}">
                  <a16:creationId xmlns:a16="http://schemas.microsoft.com/office/drawing/2014/main" id="{162066D6-DA15-8BDB-B477-C5CB50AC12C4}"/>
                </a:ext>
              </a:extLst>
            </p:cNvPr>
            <p:cNvSpPr/>
            <p:nvPr/>
          </p:nvSpPr>
          <p:spPr>
            <a:xfrm>
              <a:off x="5680128" y="1459427"/>
              <a:ext cx="2681207" cy="505888"/>
            </a:xfrm>
            <a:prstGeom prst="borderCallout1">
              <a:avLst>
                <a:gd name="adj1" fmla="val 44813"/>
                <a:gd name="adj2" fmla="val -347"/>
                <a:gd name="adj3" fmla="val 104841"/>
                <a:gd name="adj4" fmla="val -123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783C831D-990D-A5A6-8F65-6F518097D722}"/>
                </a:ext>
              </a:extLst>
            </p:cNvPr>
            <p:cNvPicPr>
              <a:picLocks noChangeAspect="1"/>
            </p:cNvPicPr>
            <p:nvPr/>
          </p:nvPicPr>
          <p:blipFill>
            <a:blip r:embed="rId3"/>
            <a:stretch>
              <a:fillRect/>
            </a:stretch>
          </p:blipFill>
          <p:spPr>
            <a:xfrm>
              <a:off x="5680128" y="1459427"/>
              <a:ext cx="2681207" cy="505888"/>
            </a:xfrm>
            <a:prstGeom prst="rect">
              <a:avLst/>
            </a:prstGeom>
          </p:spPr>
        </p:pic>
      </p:grpSp>
      <p:grpSp>
        <p:nvGrpSpPr>
          <p:cNvPr id="21" name="Group 20">
            <a:extLst>
              <a:ext uri="{FF2B5EF4-FFF2-40B4-BE49-F238E27FC236}">
                <a16:creationId xmlns:a16="http://schemas.microsoft.com/office/drawing/2014/main" id="{EE8DCECE-3E72-2DAB-B719-3AFCA1436884}"/>
              </a:ext>
            </a:extLst>
          </p:cNvPr>
          <p:cNvGrpSpPr/>
          <p:nvPr/>
        </p:nvGrpSpPr>
        <p:grpSpPr>
          <a:xfrm>
            <a:off x="4718201" y="2851444"/>
            <a:ext cx="746673" cy="1847031"/>
            <a:chOff x="7229957" y="3026872"/>
            <a:chExt cx="746673" cy="1847031"/>
          </a:xfrm>
        </p:grpSpPr>
        <p:sp>
          <p:nvSpPr>
            <p:cNvPr id="18" name="Callout: Bent Line 17">
              <a:extLst>
                <a:ext uri="{FF2B5EF4-FFF2-40B4-BE49-F238E27FC236}">
                  <a16:creationId xmlns:a16="http://schemas.microsoft.com/office/drawing/2014/main" id="{E5DB892D-F015-2462-2BDC-43B6561C3E29}"/>
                </a:ext>
              </a:extLst>
            </p:cNvPr>
            <p:cNvSpPr/>
            <p:nvPr/>
          </p:nvSpPr>
          <p:spPr>
            <a:xfrm>
              <a:off x="7229957" y="3026872"/>
              <a:ext cx="746673" cy="1815748"/>
            </a:xfrm>
            <a:prstGeom prst="borderCallout2">
              <a:avLst>
                <a:gd name="adj1" fmla="val 95149"/>
                <a:gd name="adj2" fmla="val -3689"/>
                <a:gd name="adj3" fmla="val 88681"/>
                <a:gd name="adj4" fmla="val -117502"/>
                <a:gd name="adj5" fmla="val 80277"/>
                <a:gd name="adj6" fmla="val -1705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005C8CB6-FFAA-301D-EFED-2C92A1559F12}"/>
                </a:ext>
              </a:extLst>
            </p:cNvPr>
            <p:cNvPicPr>
              <a:picLocks noChangeAspect="1"/>
            </p:cNvPicPr>
            <p:nvPr/>
          </p:nvPicPr>
          <p:blipFill>
            <a:blip r:embed="rId4"/>
            <a:stretch>
              <a:fillRect/>
            </a:stretch>
          </p:blipFill>
          <p:spPr>
            <a:xfrm>
              <a:off x="7229957" y="3026872"/>
              <a:ext cx="746673" cy="1847031"/>
            </a:xfrm>
            <a:prstGeom prst="rect">
              <a:avLst/>
            </a:prstGeom>
          </p:spPr>
        </p:pic>
      </p:grpSp>
    </p:spTree>
    <p:extLst>
      <p:ext uri="{BB962C8B-B14F-4D97-AF65-F5344CB8AC3E}">
        <p14:creationId xmlns:p14="http://schemas.microsoft.com/office/powerpoint/2010/main" val="341189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Google Shape;3335;p42">
                <a:extLst>
                  <a:ext uri="{FF2B5EF4-FFF2-40B4-BE49-F238E27FC236}">
                    <a16:creationId xmlns:a16="http://schemas.microsoft.com/office/drawing/2014/main" id="{8A87D21C-F4CF-7B57-B560-B9D05C5841EC}"/>
                  </a:ext>
                </a:extLst>
              </p:cNvPr>
              <p:cNvGraphicFramePr/>
              <p:nvPr>
                <p:extLst>
                  <p:ext uri="{D42A27DB-BD31-4B8C-83A1-F6EECF244321}">
                    <p14:modId xmlns:p14="http://schemas.microsoft.com/office/powerpoint/2010/main" val="1471398977"/>
                  </p:ext>
                </p:extLst>
              </p:nvPr>
            </p:nvGraphicFramePr>
            <p:xfrm>
              <a:off x="720000" y="1364237"/>
              <a:ext cx="7704000" cy="24150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Comparison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14:m>
                            <m:oMath xmlns:m="http://schemas.openxmlformats.org/officeDocument/2006/math">
                              <m:sSup>
                                <m:sSupPr>
                                  <m:ctrlPr>
                                    <a:rPr lang="en" sz="1400" b="1" i="1" strike="noStrike" smtClean="0">
                                      <a:solidFill>
                                        <a:schemeClr val="accent2"/>
                                      </a:solidFill>
                                      <a:latin typeface="Cambria Math" panose="02040503050406030204" pitchFamily="18" charset="0"/>
                                      <a:ea typeface="Lato"/>
                                      <a:cs typeface="Lato"/>
                                    </a:rPr>
                                  </m:ctrlPr>
                                </m:sSupPr>
                                <m:e>
                                  <m:r>
                                    <a:rPr lang="en" sz="1400" b="1" i="1" strike="noStrike" smtClean="0">
                                      <a:solidFill>
                                        <a:schemeClr val="accent2"/>
                                      </a:solidFill>
                                      <a:latin typeface="Cambria Math" panose="02040503050406030204" pitchFamily="18" charset="0"/>
                                      <a:ea typeface="Cambria Math" panose="02040503050406030204" pitchFamily="18" charset="0"/>
                                      <a:cs typeface="Lato"/>
                                    </a:rPr>
                                    <m:t>𝝌</m:t>
                                  </m:r>
                                </m:e>
                                <m:sup>
                                  <m:r>
                                    <a:rPr lang="en-SG" sz="1400" b="1" i="1" strike="noStrike" smtClean="0">
                                      <a:solidFill>
                                        <a:schemeClr val="accent2"/>
                                      </a:solidFill>
                                      <a:latin typeface="Cambria Math" panose="02040503050406030204" pitchFamily="18" charset="0"/>
                                      <a:ea typeface="Lato"/>
                                      <a:cs typeface="Lato"/>
                                    </a:rPr>
                                    <m:t>𝟐</m:t>
                                  </m:r>
                                </m:sup>
                              </m:sSup>
                            </m:oMath>
                          </a14:m>
                          <a:r>
                            <a:rPr lang="en" sz="1400" b="1" strike="noStrike" dirty="0">
                              <a:solidFill>
                                <a:schemeClr val="accent2"/>
                              </a:solidFill>
                              <a:latin typeface="Outfit ExtraBold" panose="020B0604020202020204" charset="0"/>
                              <a:ea typeface="Lato"/>
                              <a:cs typeface="Lato"/>
                            </a:rPr>
                            <a:t>-statistic</a:t>
                          </a:r>
                          <a:endParaRPr sz="1400" b="1" strike="noStrike" dirty="0">
                            <a:solidFill>
                              <a:schemeClr val="accent2"/>
                            </a:solidFill>
                            <a:latin typeface="Outfit ExtraBold" panose="020B0604020202020204" charset="0"/>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2-Way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67.0178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trike="noStrike" smtClean="0">
                                      <a:solidFill>
                                        <a:schemeClr val="tx1"/>
                                      </a:solidFill>
                                      <a:latin typeface="Cambria Math" panose="02040503050406030204" pitchFamily="18" charset="0"/>
                                      <a:ea typeface="Lato"/>
                                      <a:cs typeface="Lato"/>
                                    </a:rPr>
                                  </m:ctrlPr>
                                </m:sSupPr>
                                <m:e>
                                  <m:r>
                                    <a:rPr lang="en" sz="1200" b="1" i="1" strike="noStrike" smtClean="0">
                                      <a:solidFill>
                                        <a:schemeClr val="tx1"/>
                                      </a:solidFill>
                                      <a:latin typeface="Cambria Math" panose="02040503050406030204" pitchFamily="18" charset="0"/>
                                      <a:ea typeface="Cambria Math" panose="02040503050406030204" pitchFamily="18" charset="0"/>
                                      <a:cs typeface="Lato"/>
                                    </a:rPr>
                                    <m:t>𝝌</m:t>
                                  </m:r>
                                </m:e>
                                <m:sup>
                                  <m:r>
                                    <a:rPr lang="en-SG" sz="1200" b="1" i="1" strike="noStrike" smtClean="0">
                                      <a:solidFill>
                                        <a:schemeClr val="tx1"/>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(7)</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128.1244</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trike="noStrike" smtClean="0">
                                      <a:solidFill>
                                        <a:schemeClr val="tx1"/>
                                      </a:solidFill>
                                      <a:latin typeface="Cambria Math" panose="02040503050406030204" pitchFamily="18" charset="0"/>
                                      <a:ea typeface="Lato"/>
                                      <a:cs typeface="Lato"/>
                                    </a:rPr>
                                  </m:ctrlPr>
                                </m:sSupPr>
                                <m:e>
                                  <m:r>
                                    <a:rPr lang="en" sz="1200" b="1" i="1" strike="noStrike" smtClean="0">
                                      <a:solidFill>
                                        <a:schemeClr val="tx1"/>
                                      </a:solidFill>
                                      <a:latin typeface="Cambria Math" panose="02040503050406030204" pitchFamily="18" charset="0"/>
                                      <a:ea typeface="Cambria Math" panose="02040503050406030204" pitchFamily="18" charset="0"/>
                                      <a:cs typeface="Lato"/>
                                    </a:rPr>
                                    <m:t>𝝌</m:t>
                                  </m:r>
                                </m:e>
                                <m:sup>
                                  <m:r>
                                    <a:rPr lang="en-SG" sz="1200" b="1" i="1" strike="noStrike" smtClean="0">
                                      <a:solidFill>
                                        <a:schemeClr val="tx1"/>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(7)</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Time</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7.6988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0.3598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trike="noStrike" smtClean="0">
                                      <a:solidFill>
                                        <a:schemeClr val="tx1"/>
                                      </a:solidFill>
                                      <a:latin typeface="Cambria Math" panose="02040503050406030204" pitchFamily="18" charset="0"/>
                                      <a:ea typeface="Lato"/>
                                      <a:cs typeface="Lato"/>
                                    </a:rPr>
                                  </m:ctrlPr>
                                </m:sSupPr>
                                <m:e>
                                  <m:r>
                                    <a:rPr lang="en" sz="1200" b="1" i="1" strike="noStrike" smtClean="0">
                                      <a:solidFill>
                                        <a:schemeClr val="tx1"/>
                                      </a:solidFill>
                                      <a:latin typeface="Cambria Math" panose="02040503050406030204" pitchFamily="18" charset="0"/>
                                      <a:ea typeface="Cambria Math" panose="02040503050406030204" pitchFamily="18" charset="0"/>
                                      <a:cs typeface="Lato"/>
                                    </a:rPr>
                                    <m:t>𝝌</m:t>
                                  </m:r>
                                </m:e>
                                <m:sup>
                                  <m:r>
                                    <a:rPr lang="en-SG" sz="1200" b="1" i="1" strike="noStrike" smtClean="0">
                                      <a:solidFill>
                                        <a:schemeClr val="tx1"/>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(7)</a:t>
                          </a: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bl>
              </a:graphicData>
            </a:graphic>
          </p:graphicFrame>
        </mc:Choice>
        <mc:Fallback xmlns="">
          <p:graphicFrame>
            <p:nvGraphicFramePr>
              <p:cNvPr id="7" name="Google Shape;3335;p42">
                <a:extLst>
                  <a:ext uri="{FF2B5EF4-FFF2-40B4-BE49-F238E27FC236}">
                    <a16:creationId xmlns:a16="http://schemas.microsoft.com/office/drawing/2014/main" id="{8A87D21C-F4CF-7B57-B560-B9D05C5841EC}"/>
                  </a:ext>
                </a:extLst>
              </p:cNvPr>
              <p:cNvGraphicFramePr/>
              <p:nvPr>
                <p:extLst>
                  <p:ext uri="{D42A27DB-BD31-4B8C-83A1-F6EECF244321}">
                    <p14:modId xmlns:p14="http://schemas.microsoft.com/office/powerpoint/2010/main" val="1471398977"/>
                  </p:ext>
                </p:extLst>
              </p:nvPr>
            </p:nvGraphicFramePr>
            <p:xfrm>
              <a:off x="720000" y="1364237"/>
              <a:ext cx="7704000" cy="24150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Comparison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endParaRPr lang="en-US"/>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80180" r="-200300" b="-587931"/>
                          </a:stretch>
                        </a:blip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2-Way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67.0178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279880" t="-51327" r="-601" b="-201770"/>
                          </a:stretch>
                        </a:blipFill>
                      </a:tcPr>
                    </a:tc>
                    <a:extLst>
                      <a:ext uri="{0D108BD9-81ED-4DB2-BD59-A6C34878D82A}">
                        <a16:rowId xmlns:a16="http://schemas.microsoft.com/office/drawing/2014/main" val="1666906274"/>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128.1244</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blipFill>
                          <a:blip r:embed="rId3"/>
                          <a:stretch>
                            <a:fillRect l="-279880" t="-151327" r="-601" b="-101770"/>
                          </a:stretch>
                        </a:blipFill>
                      </a:tcPr>
                    </a:tc>
                    <a:extLst>
                      <a:ext uri="{0D108BD9-81ED-4DB2-BD59-A6C34878D82A}">
                        <a16:rowId xmlns:a16="http://schemas.microsoft.com/office/drawing/2014/main" val="10001"/>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Time</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7.6988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0.3598</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3"/>
                          <a:stretch>
                            <a:fillRect l="-279880" t="-251327" r="-601" b="-1770"/>
                          </a:stretch>
                        </a:blipFill>
                      </a:tcPr>
                    </a:tc>
                    <a:extLst>
                      <a:ext uri="{0D108BD9-81ED-4DB2-BD59-A6C34878D82A}">
                        <a16:rowId xmlns:a16="http://schemas.microsoft.com/office/drawing/2014/main" val="10002"/>
                      </a:ext>
                    </a:extLst>
                  </a:tr>
                </a:tbl>
              </a:graphicData>
            </a:graphic>
          </p:graphicFrame>
        </mc:Fallback>
      </mc:AlternateContent>
      <p:sp>
        <p:nvSpPr>
          <p:cNvPr id="8" name="Title 1">
            <a:extLst>
              <a:ext uri="{FF2B5EF4-FFF2-40B4-BE49-F238E27FC236}">
                <a16:creationId xmlns:a16="http://schemas.microsoft.com/office/drawing/2014/main" id="{1F33B64A-3BCD-3488-5AAC-1BAE8F99877C}"/>
              </a:ext>
            </a:extLst>
          </p:cNvPr>
          <p:cNvSpPr txBox="1">
            <a:spLocks/>
          </p:cNvSpPr>
          <p:nvPr/>
        </p:nvSpPr>
        <p:spPr>
          <a:xfrm>
            <a:off x="720000" y="4925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en-SG" dirty="0"/>
              <a:t>Hausman Test for Random Effects</a:t>
            </a:r>
          </a:p>
        </p:txBody>
      </p:sp>
    </p:spTree>
    <p:extLst>
      <p:ext uri="{BB962C8B-B14F-4D97-AF65-F5344CB8AC3E}">
        <p14:creationId xmlns:p14="http://schemas.microsoft.com/office/powerpoint/2010/main" val="17545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 for Correlated Random Effects</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9586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83D9-FB33-0BD0-608C-B6587737ECEF}"/>
              </a:ext>
            </a:extLst>
          </p:cNvPr>
          <p:cNvSpPr>
            <a:spLocks noGrp="1"/>
          </p:cNvSpPr>
          <p:nvPr>
            <p:ph type="title"/>
          </p:nvPr>
        </p:nvSpPr>
        <p:spPr/>
        <p:txBody>
          <a:bodyPr/>
          <a:lstStyle/>
          <a:p>
            <a:r>
              <a:rPr lang="en-SG" dirty="0"/>
              <a:t>Correlated Random Effects Model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BB3EE2-9AA1-DD9C-46E7-7566DDD1610D}"/>
                  </a:ext>
                </a:extLst>
              </p:cNvPr>
              <p:cNvSpPr txBox="1"/>
              <p:nvPr/>
            </p:nvSpPr>
            <p:spPr>
              <a:xfrm>
                <a:off x="720000" y="1163804"/>
                <a:ext cx="7649085" cy="2811282"/>
              </a:xfrm>
              <a:prstGeom prst="rect">
                <a:avLst/>
              </a:prstGeom>
              <a:noFill/>
            </p:spPr>
            <p:txBody>
              <a:bodyPr wrap="square">
                <a:spAutoFit/>
              </a:bodyPr>
              <a:lstStyle/>
              <a:p>
                <a:pPr lvl="0">
                  <a:lnSpc>
                    <a:spcPct val="150000"/>
                  </a:lnSpc>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𝐿𝐸𝑉𝐸𝑅𝐴𝐺</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𝐸</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0</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1</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𝑆𝐼𝑍</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𝐸</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2</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𝑃𝑅𝑂𝐹𝐼𝑇𝐴𝐵𝐼𝐿𝐼𝑇</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𝑌</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3</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𝑇𝐴𝑁</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𝐺</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4</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𝐿𝐼𝑄𝑈𝐼</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𝐷</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5</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𝑀𝐶𝐴</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𝑃</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𝛽</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6</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𝑆𝑂𝐿</m:t>
                      </m:r>
                      <m:sSub>
                        <m:sSubPr>
                          <m:ctrlPr>
                            <a:rPr kumimoji="0" lang="en-SG"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ctrlPr>
                        </m:sSubPr>
                        <m:e>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𝑉</m:t>
                          </m:r>
                        </m:e>
                        <m: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𝑖𝑡</m:t>
                          </m:r>
                        </m:sub>
                      </m:sSub>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 </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7</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𝑆𝐼𝑍</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8</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𝑃𝑅𝑂𝐹𝐼𝑇𝐴𝐵𝐼𝐿𝐼𝑇</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9</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𝑇𝐴𝑁</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𝐺</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10</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𝐿𝐼𝑄𝑈𝐼</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𝐷</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11</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𝑀𝐶𝐴</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𝑃</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𝛽</m:t>
                          </m:r>
                        </m:e>
                        <m: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12</m:t>
                          </m:r>
                        </m:sub>
                      </m:sSub>
                      <m:r>
                        <a:rPr lang="en-SG" sz="2400" b="0" i="1" smtClean="0">
                          <a:solidFill>
                            <a:srgbClr val="2544D8"/>
                          </a:solidFill>
                          <a:latin typeface="Cambria Math" panose="02040503050406030204" pitchFamily="18" charset="0"/>
                          <a:ea typeface="SimSun" panose="02010600030101010101" pitchFamily="2" charset="-122"/>
                          <a:cs typeface="Times New Roman" panose="02020603050405020304" pitchFamily="18" charset="0"/>
                        </a:rPr>
                        <m:t>𝑎𝑣𝑔</m:t>
                      </m:r>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𝑆𝑂𝐿</m:t>
                      </m:r>
                      <m:sSub>
                        <m:sSubPr>
                          <m:ctrlPr>
                            <a:rPr lang="en-SG"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rgbClr val="2544D8"/>
                              </a:solidFill>
                              <a:latin typeface="Cambria Math" panose="02040503050406030204" pitchFamily="18" charset="0"/>
                              <a:ea typeface="SimSun" panose="02010600030101010101" pitchFamily="2" charset="-122"/>
                              <a:cs typeface="Times New Roman" panose="02020603050405020304" pitchFamily="18" charset="0"/>
                            </a:rPr>
                            <m:t>𝑖</m:t>
                          </m:r>
                        </m:sub>
                      </m:sSub>
                      <m:r>
                        <a:rPr kumimoji="0" lang="en-US" sz="2400" b="0" i="1" u="none" strike="noStrike" kern="0" cap="none" spc="0" normalizeH="0" baseline="0" noProof="0">
                          <a:ln>
                            <a:noFill/>
                          </a:ln>
                          <a:solidFill>
                            <a:srgbClr val="2544D8"/>
                          </a:solidFill>
                          <a:effectLst/>
                          <a:uLnTx/>
                          <a:uFillTx/>
                          <a:latin typeface="Cambria Math" panose="02040503050406030204" pitchFamily="18" charset="0"/>
                          <a:ea typeface="SimSun" panose="02010600030101010101" pitchFamily="2" charset="-122"/>
                          <a:cs typeface="Times New Roman" panose="02020603050405020304" pitchFamily="18" charset="0"/>
                          <a:sym typeface="Arial"/>
                        </a:rPr>
                        <m:t>+</m:t>
                      </m:r>
                      <m:sSub>
                        <m:sSubPr>
                          <m:ctrlPr>
                            <a:rPr kumimoji="0" lang="en-US" sz="2400" b="0" i="1" u="none" strike="noStrike" kern="0" cap="none" spc="0" normalizeH="0" baseline="0" noProof="0" smtClean="0">
                              <a:ln>
                                <a:noFill/>
                              </a:ln>
                              <a:solidFill>
                                <a:srgbClr val="2544D8"/>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Arial"/>
                            </a:rPr>
                          </m:ctrlPr>
                        </m:sSubPr>
                        <m:e>
                          <m:r>
                            <a:rPr lang="en-US" sz="2400" i="1">
                              <a:solidFill>
                                <a:srgbClr val="2544D8"/>
                              </a:solidFill>
                              <a:latin typeface="Cambria Math" panose="02040503050406030204" pitchFamily="18" charset="0"/>
                              <a:ea typeface="Cambria Math" panose="02040503050406030204" pitchFamily="18" charset="0"/>
                              <a:cs typeface="Times New Roman" panose="02020603050405020304" pitchFamily="18" charset="0"/>
                            </a:rPr>
                            <m:t>𝜖</m:t>
                          </m:r>
                        </m:e>
                        <m:sub>
                          <m:r>
                            <a:rPr kumimoji="0" lang="en-SG" sz="2400" b="0" i="1" u="none" strike="noStrike" kern="0" cap="none" spc="0" normalizeH="0" baseline="0" noProof="0" smtClean="0">
                              <a:ln>
                                <a:noFill/>
                              </a:ln>
                              <a:solidFill>
                                <a:srgbClr val="2544D8"/>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Arial"/>
                            </a:rPr>
                            <m:t>𝑖</m:t>
                          </m:r>
                        </m:sub>
                      </m:sSub>
                    </m:oMath>
                  </m:oMathPara>
                </a14:m>
                <a:endParaRPr kumimoji="0" lang="en-SG" sz="2400" b="0" i="0" u="none" strike="noStrike" kern="0" cap="none" spc="0" normalizeH="0" baseline="0" noProof="0" dirty="0">
                  <a:ln>
                    <a:noFill/>
                  </a:ln>
                  <a:solidFill>
                    <a:srgbClr val="2544D8"/>
                  </a:solidFill>
                  <a:effectLst/>
                  <a:uLnTx/>
                  <a:uFillTx/>
                  <a:latin typeface="Aptos" panose="020B0004020202020204" pitchFamily="34" charset="0"/>
                  <a:ea typeface="SimSun" panose="02010600030101010101" pitchFamily="2" charset="-122"/>
                  <a:cs typeface="Arial" panose="020B0604020202020204" pitchFamily="34" charset="0"/>
                  <a:sym typeface="Arial"/>
                </a:endParaRPr>
              </a:p>
            </p:txBody>
          </p:sp>
        </mc:Choice>
        <mc:Fallback xmlns="">
          <p:sp>
            <p:nvSpPr>
              <p:cNvPr id="6" name="TextBox 5">
                <a:extLst>
                  <a:ext uri="{FF2B5EF4-FFF2-40B4-BE49-F238E27FC236}">
                    <a16:creationId xmlns:a16="http://schemas.microsoft.com/office/drawing/2014/main" id="{E2BB3EE2-9AA1-DD9C-46E7-7566DDD1610D}"/>
                  </a:ext>
                </a:extLst>
              </p:cNvPr>
              <p:cNvSpPr txBox="1">
                <a:spLocks noRot="1" noChangeAspect="1" noMove="1" noResize="1" noEditPoints="1" noAdjustHandles="1" noChangeArrowheads="1" noChangeShapeType="1" noTextEdit="1"/>
              </p:cNvSpPr>
              <p:nvPr/>
            </p:nvSpPr>
            <p:spPr>
              <a:xfrm>
                <a:off x="720000" y="1163804"/>
                <a:ext cx="7649085" cy="281128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4107652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C9AD-F5CC-895D-CB31-E5B62DFDD9C3}"/>
              </a:ext>
            </a:extLst>
          </p:cNvPr>
          <p:cNvSpPr>
            <a:spLocks noGrp="1"/>
          </p:cNvSpPr>
          <p:nvPr>
            <p:ph type="title"/>
          </p:nvPr>
        </p:nvSpPr>
        <p:spPr/>
        <p:txBody>
          <a:bodyPr/>
          <a:lstStyle/>
          <a:p>
            <a:r>
              <a:rPr lang="en-SG" dirty="0"/>
              <a:t>Wald-Test for Correlated Random Effects</a:t>
            </a:r>
          </a:p>
        </p:txBody>
      </p:sp>
      <mc:AlternateContent xmlns:mc="http://schemas.openxmlformats.org/markup-compatibility/2006" xmlns:a14="http://schemas.microsoft.com/office/drawing/2010/main">
        <mc:Choice Requires="a14">
          <p:graphicFrame>
            <p:nvGraphicFramePr>
              <p:cNvPr id="3" name="Google Shape;3335;p42">
                <a:extLst>
                  <a:ext uri="{FF2B5EF4-FFF2-40B4-BE49-F238E27FC236}">
                    <a16:creationId xmlns:a16="http://schemas.microsoft.com/office/drawing/2014/main" id="{A4A5C910-C6B9-7C17-F691-983DC955058F}"/>
                  </a:ext>
                </a:extLst>
              </p:cNvPr>
              <p:cNvGraphicFramePr/>
              <p:nvPr>
                <p:extLst>
                  <p:ext uri="{D42A27DB-BD31-4B8C-83A1-F6EECF244321}">
                    <p14:modId xmlns:p14="http://schemas.microsoft.com/office/powerpoint/2010/main" val="776391965"/>
                  </p:ext>
                </p:extLst>
              </p:nvPr>
            </p:nvGraphicFramePr>
            <p:xfrm>
              <a:off x="720000" y="1364237"/>
              <a:ext cx="7704000" cy="10388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Comparison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14:m>
                            <m:oMath xmlns:m="http://schemas.openxmlformats.org/officeDocument/2006/math">
                              <m:sSup>
                                <m:sSupPr>
                                  <m:ctrlPr>
                                    <a:rPr lang="en" sz="1400" b="1" i="1" strike="noStrike" smtClean="0">
                                      <a:solidFill>
                                        <a:schemeClr val="accent2"/>
                                      </a:solidFill>
                                      <a:latin typeface="Cambria Math" panose="02040503050406030204" pitchFamily="18" charset="0"/>
                                      <a:ea typeface="Lato"/>
                                      <a:cs typeface="Lato"/>
                                    </a:rPr>
                                  </m:ctrlPr>
                                </m:sSupPr>
                                <m:e>
                                  <m:r>
                                    <a:rPr lang="en" sz="1400" b="1" i="1" strike="noStrike" smtClean="0">
                                      <a:solidFill>
                                        <a:schemeClr val="accent2"/>
                                      </a:solidFill>
                                      <a:latin typeface="Cambria Math" panose="02040503050406030204" pitchFamily="18" charset="0"/>
                                      <a:ea typeface="Cambria Math" panose="02040503050406030204" pitchFamily="18" charset="0"/>
                                      <a:cs typeface="Lato"/>
                                    </a:rPr>
                                    <m:t>𝝌</m:t>
                                  </m:r>
                                </m:e>
                                <m:sup>
                                  <m:r>
                                    <a:rPr lang="en-SG" sz="1400" b="1" i="1" strike="noStrike" smtClean="0">
                                      <a:solidFill>
                                        <a:schemeClr val="accent2"/>
                                      </a:solidFill>
                                      <a:latin typeface="Cambria Math" panose="02040503050406030204" pitchFamily="18" charset="0"/>
                                      <a:ea typeface="Lato"/>
                                      <a:cs typeface="Lato"/>
                                    </a:rPr>
                                    <m:t>𝟐</m:t>
                                  </m:r>
                                </m:sup>
                              </m:sSup>
                            </m:oMath>
                          </a14:m>
                          <a:r>
                            <a:rPr lang="en" sz="1400" b="1" strike="noStrike" dirty="0">
                              <a:solidFill>
                                <a:schemeClr val="accent2"/>
                              </a:solidFill>
                              <a:latin typeface="Outfit ExtraBold" panose="020B0604020202020204" charset="0"/>
                              <a:ea typeface="Lato"/>
                              <a:cs typeface="Lato"/>
                            </a:rPr>
                            <a:t>-statistic</a:t>
                          </a:r>
                          <a:endParaRPr sz="1400" b="1" strike="noStrike" dirty="0">
                            <a:solidFill>
                              <a:schemeClr val="accent2"/>
                            </a:solidFill>
                            <a:latin typeface="Outfit ExtraBold" panose="020B0604020202020204" charset="0"/>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78.1680</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14:m>
                            <m:oMath xmlns:m="http://schemas.openxmlformats.org/officeDocument/2006/math">
                              <m:sSup>
                                <m:sSupPr>
                                  <m:ctrlPr>
                                    <a:rPr lang="en" sz="1200" b="1" i="1" strike="noStrike" smtClean="0">
                                      <a:solidFill>
                                        <a:schemeClr val="tx1"/>
                                      </a:solidFill>
                                      <a:latin typeface="Cambria Math" panose="02040503050406030204" pitchFamily="18" charset="0"/>
                                      <a:ea typeface="Lato"/>
                                      <a:cs typeface="Lato"/>
                                    </a:rPr>
                                  </m:ctrlPr>
                                </m:sSupPr>
                                <m:e>
                                  <m:r>
                                    <a:rPr lang="en" sz="1200" b="1" i="1" strike="noStrike" smtClean="0">
                                      <a:solidFill>
                                        <a:schemeClr val="tx1"/>
                                      </a:solidFill>
                                      <a:latin typeface="Cambria Math" panose="02040503050406030204" pitchFamily="18" charset="0"/>
                                      <a:ea typeface="Cambria Math" panose="02040503050406030204" pitchFamily="18" charset="0"/>
                                      <a:cs typeface="Lato"/>
                                    </a:rPr>
                                    <m:t>𝝌</m:t>
                                  </m:r>
                                </m:e>
                                <m:sup>
                                  <m:r>
                                    <a:rPr lang="en-SG" sz="1200" b="1" i="1" strike="noStrike" smtClean="0">
                                      <a:solidFill>
                                        <a:schemeClr val="tx1"/>
                                      </a:solidFill>
                                      <a:latin typeface="Cambria Math" panose="02040503050406030204" pitchFamily="18" charset="0"/>
                                      <a:ea typeface="Lato"/>
                                      <a:cs typeface="Lato"/>
                                    </a:rPr>
                                    <m:t>𝟐</m:t>
                                  </m:r>
                                </m:sup>
                              </m:sSup>
                            </m:oMath>
                          </a14:m>
                          <a:r>
                            <a:rPr lang="en-US" sz="1200" dirty="0">
                              <a:solidFill>
                                <a:schemeClr val="dk2"/>
                              </a:solidFill>
                              <a:latin typeface="Lato"/>
                              <a:ea typeface="Lato"/>
                              <a:cs typeface="Lato"/>
                              <a:sym typeface="Lato"/>
                            </a:rPr>
                            <a:t>(6)</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bl>
              </a:graphicData>
            </a:graphic>
          </p:graphicFrame>
        </mc:Choice>
        <mc:Fallback xmlns="">
          <p:graphicFrame>
            <p:nvGraphicFramePr>
              <p:cNvPr id="3" name="Google Shape;3335;p42">
                <a:extLst>
                  <a:ext uri="{FF2B5EF4-FFF2-40B4-BE49-F238E27FC236}">
                    <a16:creationId xmlns:a16="http://schemas.microsoft.com/office/drawing/2014/main" id="{A4A5C910-C6B9-7C17-F691-983DC955058F}"/>
                  </a:ext>
                </a:extLst>
              </p:cNvPr>
              <p:cNvGraphicFramePr/>
              <p:nvPr>
                <p:extLst>
                  <p:ext uri="{D42A27DB-BD31-4B8C-83A1-F6EECF244321}">
                    <p14:modId xmlns:p14="http://schemas.microsoft.com/office/powerpoint/2010/main" val="776391965"/>
                  </p:ext>
                </p:extLst>
              </p:nvPr>
            </p:nvGraphicFramePr>
            <p:xfrm>
              <a:off x="720000" y="1364237"/>
              <a:ext cx="7704000" cy="10388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Comparison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endParaRPr lang="en-US"/>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2"/>
                          <a:stretch>
                            <a:fillRect l="-80180" r="-200300" b="-198276"/>
                          </a:stretch>
                        </a:blip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78.1680</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endParaRPr lang="en-US"/>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blipFill>
                          <a:blip r:embed="rId2"/>
                          <a:stretch>
                            <a:fillRect l="-279880" t="-50877" r="-601" b="-877"/>
                          </a:stretch>
                        </a:blipFill>
                      </a:tcPr>
                    </a:tc>
                    <a:extLst>
                      <a:ext uri="{0D108BD9-81ED-4DB2-BD59-A6C34878D82A}">
                        <a16:rowId xmlns:a16="http://schemas.microsoft.com/office/drawing/2014/main" val="1666906274"/>
                      </a:ext>
                    </a:extLst>
                  </a:tr>
                </a:tbl>
              </a:graphicData>
            </a:graphic>
          </p:graphicFrame>
        </mc:Fallback>
      </mc:AlternateContent>
    </p:spTree>
    <p:extLst>
      <p:ext uri="{BB962C8B-B14F-4D97-AF65-F5344CB8AC3E}">
        <p14:creationId xmlns:p14="http://schemas.microsoft.com/office/powerpoint/2010/main" val="1711949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081F264-6A28-08A8-922F-07A66E5AC40C}"/>
              </a:ext>
            </a:extLst>
          </p:cNvPr>
          <p:cNvPicPr>
            <a:picLocks noChangeAspect="1"/>
          </p:cNvPicPr>
          <p:nvPr/>
        </p:nvPicPr>
        <p:blipFill>
          <a:blip r:embed="rId2"/>
          <a:stretch>
            <a:fillRect/>
          </a:stretch>
        </p:blipFill>
        <p:spPr>
          <a:xfrm>
            <a:off x="720000" y="1017725"/>
            <a:ext cx="3790007" cy="3673749"/>
          </a:xfrm>
          <a:prstGeom prst="rect">
            <a:avLst/>
          </a:prstGeom>
        </p:spPr>
      </p:pic>
      <p:sp>
        <p:nvSpPr>
          <p:cNvPr id="2" name="Title 1">
            <a:extLst>
              <a:ext uri="{FF2B5EF4-FFF2-40B4-BE49-F238E27FC236}">
                <a16:creationId xmlns:a16="http://schemas.microsoft.com/office/drawing/2014/main" id="{F24048F1-E023-3396-22B7-EB25CB294EF5}"/>
              </a:ext>
            </a:extLst>
          </p:cNvPr>
          <p:cNvSpPr>
            <a:spLocks noGrp="1"/>
          </p:cNvSpPr>
          <p:nvPr>
            <p:ph type="title"/>
          </p:nvPr>
        </p:nvSpPr>
        <p:spPr/>
        <p:txBody>
          <a:bodyPr/>
          <a:lstStyle/>
          <a:p>
            <a:r>
              <a:rPr lang="en-SG" dirty="0"/>
              <a:t>Entity Correlated Random Effects Model</a:t>
            </a:r>
          </a:p>
        </p:txBody>
      </p:sp>
      <p:grpSp>
        <p:nvGrpSpPr>
          <p:cNvPr id="18" name="Group 17">
            <a:extLst>
              <a:ext uri="{FF2B5EF4-FFF2-40B4-BE49-F238E27FC236}">
                <a16:creationId xmlns:a16="http://schemas.microsoft.com/office/drawing/2014/main" id="{75E54F78-5E36-87A9-2F94-BD63D525F97E}"/>
              </a:ext>
            </a:extLst>
          </p:cNvPr>
          <p:cNvGrpSpPr/>
          <p:nvPr/>
        </p:nvGrpSpPr>
        <p:grpSpPr>
          <a:xfrm>
            <a:off x="4752787" y="2293604"/>
            <a:ext cx="683703" cy="2404871"/>
            <a:chOff x="4814780" y="2198126"/>
            <a:chExt cx="683703" cy="2404871"/>
          </a:xfrm>
        </p:grpSpPr>
        <p:sp>
          <p:nvSpPr>
            <p:cNvPr id="7" name="Callout: Bent Line 6">
              <a:extLst>
                <a:ext uri="{FF2B5EF4-FFF2-40B4-BE49-F238E27FC236}">
                  <a16:creationId xmlns:a16="http://schemas.microsoft.com/office/drawing/2014/main" id="{895254E9-6453-A470-6BFE-63BB353483C6}"/>
                </a:ext>
              </a:extLst>
            </p:cNvPr>
            <p:cNvSpPr/>
            <p:nvPr/>
          </p:nvSpPr>
          <p:spPr>
            <a:xfrm>
              <a:off x="4814780" y="2198126"/>
              <a:ext cx="683702" cy="2404871"/>
            </a:xfrm>
            <a:prstGeom prst="borderCallout2">
              <a:avLst>
                <a:gd name="adj1" fmla="val 97780"/>
                <a:gd name="adj2" fmla="val -1310"/>
                <a:gd name="adj3" fmla="val 103978"/>
                <a:gd name="adj4" fmla="val -104958"/>
                <a:gd name="adj5" fmla="val 97004"/>
                <a:gd name="adj6" fmla="val -19330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8A4F7077-D922-7144-EB38-2F6B824FCBA7}"/>
                </a:ext>
              </a:extLst>
            </p:cNvPr>
            <p:cNvPicPr>
              <a:picLocks noChangeAspect="1"/>
            </p:cNvPicPr>
            <p:nvPr/>
          </p:nvPicPr>
          <p:blipFill>
            <a:blip r:embed="rId3"/>
            <a:stretch>
              <a:fillRect/>
            </a:stretch>
          </p:blipFill>
          <p:spPr>
            <a:xfrm>
              <a:off x="4814781" y="2210040"/>
              <a:ext cx="683702" cy="2392957"/>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00DDCCDB-1275-FB81-C910-34508C53693D}"/>
                  </a:ext>
                </a:extLst>
              </p14:cNvPr>
              <p14:cNvContentPartPr/>
              <p14:nvPr/>
            </p14:nvContentPartPr>
            <p14:xfrm>
              <a:off x="4936113" y="3486661"/>
              <a:ext cx="371520" cy="16920"/>
            </p14:xfrm>
          </p:contentPart>
        </mc:Choice>
        <mc:Fallback xmlns="">
          <p:pic>
            <p:nvPicPr>
              <p:cNvPr id="22" name="Ink 21">
                <a:extLst>
                  <a:ext uri="{FF2B5EF4-FFF2-40B4-BE49-F238E27FC236}">
                    <a16:creationId xmlns:a16="http://schemas.microsoft.com/office/drawing/2014/main" id="{00DDCCDB-1275-FB81-C910-34508C53693D}"/>
                  </a:ext>
                </a:extLst>
              </p:cNvPr>
              <p:cNvPicPr/>
              <p:nvPr/>
            </p:nvPicPr>
            <p:blipFill>
              <a:blip r:embed="rId5"/>
              <a:stretch>
                <a:fillRect/>
              </a:stretch>
            </p:blipFill>
            <p:spPr>
              <a:xfrm>
                <a:off x="4882113" y="3379021"/>
                <a:ext cx="4791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209F806F-5956-52CF-A41B-CC2E6B25CD8D}"/>
                  </a:ext>
                </a:extLst>
              </p14:cNvPr>
              <p14:cNvContentPartPr/>
              <p14:nvPr/>
            </p14:nvContentPartPr>
            <p14:xfrm>
              <a:off x="4936113" y="4411861"/>
              <a:ext cx="402480" cy="14040"/>
            </p14:xfrm>
          </p:contentPart>
        </mc:Choice>
        <mc:Fallback xmlns="">
          <p:pic>
            <p:nvPicPr>
              <p:cNvPr id="24" name="Ink 23">
                <a:extLst>
                  <a:ext uri="{FF2B5EF4-FFF2-40B4-BE49-F238E27FC236}">
                    <a16:creationId xmlns:a16="http://schemas.microsoft.com/office/drawing/2014/main" id="{209F806F-5956-52CF-A41B-CC2E6B25CD8D}"/>
                  </a:ext>
                </a:extLst>
              </p:cNvPr>
              <p:cNvPicPr/>
              <p:nvPr/>
            </p:nvPicPr>
            <p:blipFill>
              <a:blip r:embed="rId7"/>
              <a:stretch>
                <a:fillRect/>
              </a:stretch>
            </p:blipFill>
            <p:spPr>
              <a:xfrm>
                <a:off x="4882113" y="4303861"/>
                <a:ext cx="510120" cy="229680"/>
              </a:xfrm>
              <a:prstGeom prst="rect">
                <a:avLst/>
              </a:prstGeom>
            </p:spPr>
          </p:pic>
        </mc:Fallback>
      </mc:AlternateContent>
      <p:grpSp>
        <p:nvGrpSpPr>
          <p:cNvPr id="30" name="Group 29">
            <a:extLst>
              <a:ext uri="{FF2B5EF4-FFF2-40B4-BE49-F238E27FC236}">
                <a16:creationId xmlns:a16="http://schemas.microsoft.com/office/drawing/2014/main" id="{E3210194-CAAF-07A5-0D32-3C31890F35CA}"/>
              </a:ext>
            </a:extLst>
          </p:cNvPr>
          <p:cNvGrpSpPr/>
          <p:nvPr/>
        </p:nvGrpSpPr>
        <p:grpSpPr>
          <a:xfrm>
            <a:off x="4982070" y="1397238"/>
            <a:ext cx="2242855" cy="456016"/>
            <a:chOff x="4982070" y="1397238"/>
            <a:chExt cx="2242855" cy="456016"/>
          </a:xfrm>
        </p:grpSpPr>
        <p:sp>
          <p:nvSpPr>
            <p:cNvPr id="29" name="Callout: Line 28">
              <a:extLst>
                <a:ext uri="{FF2B5EF4-FFF2-40B4-BE49-F238E27FC236}">
                  <a16:creationId xmlns:a16="http://schemas.microsoft.com/office/drawing/2014/main" id="{23A365EC-8FAE-D7A6-C753-7FCFD9984C99}"/>
                </a:ext>
              </a:extLst>
            </p:cNvPr>
            <p:cNvSpPr/>
            <p:nvPr/>
          </p:nvSpPr>
          <p:spPr>
            <a:xfrm>
              <a:off x="4982070" y="1397238"/>
              <a:ext cx="2242855" cy="456016"/>
            </a:xfrm>
            <a:prstGeom prst="borderCallout1">
              <a:avLst>
                <a:gd name="adj1" fmla="val 55283"/>
                <a:gd name="adj2" fmla="val -521"/>
                <a:gd name="adj3" fmla="val 100605"/>
                <a:gd name="adj4" fmla="val -265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Picture 27">
              <a:extLst>
                <a:ext uri="{FF2B5EF4-FFF2-40B4-BE49-F238E27FC236}">
                  <a16:creationId xmlns:a16="http://schemas.microsoft.com/office/drawing/2014/main" id="{DB56DABA-6FAA-974A-D5BE-ABDD8F1920B5}"/>
                </a:ext>
              </a:extLst>
            </p:cNvPr>
            <p:cNvPicPr>
              <a:picLocks noChangeAspect="1"/>
            </p:cNvPicPr>
            <p:nvPr/>
          </p:nvPicPr>
          <p:blipFill>
            <a:blip r:embed="rId8"/>
            <a:stretch>
              <a:fillRect/>
            </a:stretch>
          </p:blipFill>
          <p:spPr>
            <a:xfrm>
              <a:off x="4982070" y="1397238"/>
              <a:ext cx="2242855" cy="456016"/>
            </a:xfrm>
            <a:prstGeom prst="rect">
              <a:avLst/>
            </a:prstGeom>
          </p:spPr>
        </p:pic>
      </p:grpSp>
    </p:spTree>
    <p:extLst>
      <p:ext uri="{BB962C8B-B14F-4D97-AF65-F5344CB8AC3E}">
        <p14:creationId xmlns:p14="http://schemas.microsoft.com/office/powerpoint/2010/main" val="78407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graphicFrame>
        <p:nvGraphicFramePr>
          <p:cNvPr id="2" name="Google Shape;3335;p42">
            <a:extLst>
              <a:ext uri="{FF2B5EF4-FFF2-40B4-BE49-F238E27FC236}">
                <a16:creationId xmlns:a16="http://schemas.microsoft.com/office/drawing/2014/main" id="{E2D80B1A-4B0E-9BCD-2353-6EB344AF2CF5}"/>
              </a:ext>
            </a:extLst>
          </p:cNvPr>
          <p:cNvGraphicFramePr/>
          <p:nvPr>
            <p:extLst>
              <p:ext uri="{D42A27DB-BD31-4B8C-83A1-F6EECF244321}">
                <p14:modId xmlns:p14="http://schemas.microsoft.com/office/powerpoint/2010/main" val="280168097"/>
              </p:ext>
            </p:extLst>
          </p:nvPr>
        </p:nvGraphicFramePr>
        <p:xfrm>
          <a:off x="720000" y="1364237"/>
          <a:ext cx="7704000" cy="1726925"/>
        </p:xfrm>
        <a:graphic>
          <a:graphicData uri="http://schemas.openxmlformats.org/drawingml/2006/table">
            <a:tbl>
              <a:tblPr>
                <a:noFill/>
                <a:tableStyleId>{F0002C25-B64B-43FE-8AF3-5BE4DB953940}</a:tableStyleId>
              </a:tblPr>
              <a:tblGrid>
                <a:gridCol w="1622508">
                  <a:extLst>
                    <a:ext uri="{9D8B030D-6E8A-4147-A177-3AD203B41FA5}">
                      <a16:colId xmlns:a16="http://schemas.microsoft.com/office/drawing/2014/main" val="20000"/>
                    </a:ext>
                  </a:extLst>
                </a:gridCol>
                <a:gridCol w="2027164">
                  <a:extLst>
                    <a:ext uri="{9D8B030D-6E8A-4147-A177-3AD203B41FA5}">
                      <a16:colId xmlns:a16="http://schemas.microsoft.com/office/drawing/2014/main" val="20001"/>
                    </a:ext>
                  </a:extLst>
                </a:gridCol>
                <a:gridCol w="2027164">
                  <a:extLst>
                    <a:ext uri="{9D8B030D-6E8A-4147-A177-3AD203B41FA5}">
                      <a16:colId xmlns:a16="http://schemas.microsoft.com/office/drawing/2014/main" val="20002"/>
                    </a:ext>
                  </a:extLst>
                </a:gridCol>
                <a:gridCol w="2027164">
                  <a:extLst>
                    <a:ext uri="{9D8B030D-6E8A-4147-A177-3AD203B41FA5}">
                      <a16:colId xmlns:a16="http://schemas.microsoft.com/office/drawing/2014/main" val="20003"/>
                    </a:ext>
                  </a:extLst>
                </a:gridCol>
              </a:tblGrid>
              <a:tr h="350725">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Estimation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 dirty="0">
                          <a:solidFill>
                            <a:schemeClr val="accent2"/>
                          </a:solidFill>
                          <a:latin typeface="Outfit ExtraBold"/>
                          <a:ea typeface="Outfit ExtraBold"/>
                          <a:cs typeface="Outfit ExtraBold"/>
                          <a:sym typeface="Outfit ExtraBold"/>
                        </a:rPr>
                        <a:t>F-statistic</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None/>
                      </a:pPr>
                      <a:r>
                        <a:rPr lang="en-SG" i="1" dirty="0">
                          <a:solidFill>
                            <a:schemeClr val="accent2"/>
                          </a:solidFill>
                          <a:latin typeface="Outfit ExtraBold"/>
                          <a:ea typeface="Outfit ExtraBold"/>
                          <a:cs typeface="Outfit ExtraBold"/>
                          <a:sym typeface="Outfit ExtraBold"/>
                        </a:rPr>
                        <a:t>P</a:t>
                      </a:r>
                      <a:r>
                        <a:rPr lang="en" i="0" dirty="0">
                          <a:solidFill>
                            <a:schemeClr val="accent2"/>
                          </a:solidFill>
                          <a:latin typeface="Outfit ExtraBold"/>
                          <a:ea typeface="Outfit ExtraBold"/>
                          <a:cs typeface="Outfit ExtraBold"/>
                          <a:sym typeface="Outfit ExtraBold"/>
                        </a:rPr>
                        <a:t>-value</a:t>
                      </a:r>
                      <a:endParaRPr i="1"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dirty="0">
                          <a:solidFill>
                            <a:schemeClr val="accent2"/>
                          </a:solidFill>
                          <a:latin typeface="Outfit ExtraBold"/>
                          <a:ea typeface="Outfit ExtraBold"/>
                          <a:cs typeface="Outfit ExtraBold"/>
                          <a:sym typeface="Outfit ExtraBold"/>
                        </a:rPr>
                        <a:t>Distribution</a:t>
                      </a:r>
                      <a:endParaRPr dirty="0">
                        <a:solidFill>
                          <a:schemeClr val="accent2"/>
                        </a:solidFill>
                        <a:latin typeface="Outfit ExtraBold"/>
                        <a:ea typeface="Outfit ExtraBold"/>
                        <a:cs typeface="Outfit ExtraBold"/>
                        <a:sym typeface="Outfit ExtraBold"/>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Non-robust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53.744</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F(12, 1715)</a:t>
                      </a:r>
                      <a:endParaRPr sz="1200" dirty="0">
                        <a:solidFill>
                          <a:schemeClr val="dk2"/>
                        </a:solidFill>
                        <a:latin typeface="Lato"/>
                        <a:ea typeface="Lato"/>
                        <a:cs typeface="Lato"/>
                        <a:sym typeface="Lato"/>
                      </a:endParaRPr>
                    </a:p>
                  </a:txBody>
                  <a:tcPr marL="27425" marR="27425" marT="18275" marB="1827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666906274"/>
                  </a:ext>
                </a:extLst>
              </a:tr>
              <a:tr h="688100">
                <a:tc>
                  <a:txBody>
                    <a:bodyPr/>
                    <a:lstStyle/>
                    <a:p>
                      <a:pPr algn="ctr">
                        <a:lnSpc>
                          <a:spcPct val="150000"/>
                        </a:lnSpc>
                        <a:spcAft>
                          <a:spcPts val="800"/>
                        </a:spcAft>
                      </a:pPr>
                      <a:r>
                        <a:rPr lang="en-US" sz="1200" b="1" dirty="0">
                          <a:effectLst/>
                          <a:latin typeface="Lato" panose="020F0502020204030203" pitchFamily="34" charset="0"/>
                          <a:ea typeface="Lato" panose="020F0502020204030203" pitchFamily="34" charset="0"/>
                          <a:cs typeface="Lato" panose="020F0502020204030203" pitchFamily="34" charset="0"/>
                        </a:rPr>
                        <a:t>Entity-cluster robust</a:t>
                      </a:r>
                      <a:endParaRPr lang="en-SG" sz="12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rPr>
                        <a:t>36.989</a:t>
                      </a:r>
                      <a:endParaRPr lang="en-SG" sz="1200" b="0" i="0" u="none" strike="noStrike" cap="none" dirty="0">
                        <a:solidFill>
                          <a:srgbClr val="000000"/>
                        </a:solidFill>
                        <a:effectLst/>
                        <a:highlight>
                          <a:srgbClr val="FFFF00"/>
                        </a:highligh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R="0" algn="ctr" rtl="0">
                        <a:lnSpc>
                          <a:spcPct val="150000"/>
                        </a:lnSpc>
                        <a:spcBef>
                          <a:spcPts val="0"/>
                        </a:spcBef>
                        <a:spcAft>
                          <a:spcPts val="800"/>
                        </a:spcAft>
                        <a:buClr>
                          <a:srgbClr val="000000"/>
                        </a:buClr>
                        <a:buFont typeface="Arial"/>
                      </a:pPr>
                      <a:r>
                        <a:rPr lang="en-US"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&lt;0.0001</a:t>
                      </a:r>
                      <a:endParaRPr lang="en-SG" sz="12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chemeClr val="dk2"/>
                          </a:solidFill>
                          <a:latin typeface="Lato"/>
                          <a:ea typeface="Lato"/>
                          <a:cs typeface="Lato"/>
                          <a:sym typeface="Lato"/>
                        </a:rPr>
                        <a:t>F(12, 1715)</a:t>
                      </a:r>
                    </a:p>
                  </a:txBody>
                  <a:tcPr marL="27425" marR="27425" marT="18275" marB="182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bl>
          </a:graphicData>
        </a:graphic>
      </p:graphicFrame>
      <p:sp>
        <p:nvSpPr>
          <p:cNvPr id="4" name="Title 3">
            <a:extLst>
              <a:ext uri="{FF2B5EF4-FFF2-40B4-BE49-F238E27FC236}">
                <a16:creationId xmlns:a16="http://schemas.microsoft.com/office/drawing/2014/main" id="{B2468ABE-0F2A-DB9C-AA00-40ADF51DEF9C}"/>
              </a:ext>
            </a:extLst>
          </p:cNvPr>
          <p:cNvSpPr>
            <a:spLocks noGrp="1"/>
          </p:cNvSpPr>
          <p:nvPr>
            <p:ph type="title"/>
          </p:nvPr>
        </p:nvSpPr>
        <p:spPr/>
        <p:txBody>
          <a:bodyPr/>
          <a:lstStyle/>
          <a:p>
            <a:r>
              <a:rPr lang="en-SG" dirty="0"/>
              <a:t>Robust methods of CRE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E899B-4693-84BB-82A2-078124EF65C2}"/>
              </a:ext>
            </a:extLst>
          </p:cNvPr>
          <p:cNvPicPr>
            <a:picLocks noChangeAspect="1"/>
          </p:cNvPicPr>
          <p:nvPr/>
        </p:nvPicPr>
        <p:blipFill>
          <a:blip r:embed="rId2"/>
          <a:stretch>
            <a:fillRect/>
          </a:stretch>
        </p:blipFill>
        <p:spPr>
          <a:xfrm>
            <a:off x="720000" y="1127689"/>
            <a:ext cx="3671214" cy="3570786"/>
          </a:xfrm>
          <a:prstGeom prst="rect">
            <a:avLst/>
          </a:prstGeom>
        </p:spPr>
      </p:pic>
      <p:sp>
        <p:nvSpPr>
          <p:cNvPr id="2" name="Title 1">
            <a:extLst>
              <a:ext uri="{FF2B5EF4-FFF2-40B4-BE49-F238E27FC236}">
                <a16:creationId xmlns:a16="http://schemas.microsoft.com/office/drawing/2014/main" id="{F24048F1-E023-3396-22B7-EB25CB294EF5}"/>
              </a:ext>
            </a:extLst>
          </p:cNvPr>
          <p:cNvSpPr>
            <a:spLocks noGrp="1"/>
          </p:cNvSpPr>
          <p:nvPr>
            <p:ph type="title"/>
          </p:nvPr>
        </p:nvSpPr>
        <p:spPr/>
        <p:txBody>
          <a:bodyPr/>
          <a:lstStyle/>
          <a:p>
            <a:r>
              <a:rPr lang="en-SG" dirty="0"/>
              <a:t>Robust Correlated Random Effects Model</a:t>
            </a:r>
          </a:p>
        </p:txBody>
      </p:sp>
      <p:grpSp>
        <p:nvGrpSpPr>
          <p:cNvPr id="11" name="Group 10">
            <a:extLst>
              <a:ext uri="{FF2B5EF4-FFF2-40B4-BE49-F238E27FC236}">
                <a16:creationId xmlns:a16="http://schemas.microsoft.com/office/drawing/2014/main" id="{C67C0914-E00C-0407-DD1F-340DFD427FA3}"/>
              </a:ext>
            </a:extLst>
          </p:cNvPr>
          <p:cNvGrpSpPr/>
          <p:nvPr/>
        </p:nvGrpSpPr>
        <p:grpSpPr>
          <a:xfrm>
            <a:off x="4429657" y="2864685"/>
            <a:ext cx="452875" cy="1722993"/>
            <a:chOff x="4481075" y="2864685"/>
            <a:chExt cx="452875" cy="1722993"/>
          </a:xfrm>
        </p:grpSpPr>
        <p:sp>
          <p:nvSpPr>
            <p:cNvPr id="5" name="Callout: Double Bent Line 4">
              <a:extLst>
                <a:ext uri="{FF2B5EF4-FFF2-40B4-BE49-F238E27FC236}">
                  <a16:creationId xmlns:a16="http://schemas.microsoft.com/office/drawing/2014/main" id="{D56A08F1-46D3-A870-A3C8-3256E038FFB4}"/>
                </a:ext>
              </a:extLst>
            </p:cNvPr>
            <p:cNvSpPr/>
            <p:nvPr/>
          </p:nvSpPr>
          <p:spPr>
            <a:xfrm>
              <a:off x="4481076" y="2872242"/>
              <a:ext cx="452874" cy="1715436"/>
            </a:xfrm>
            <a:prstGeom prst="borderCallout3">
              <a:avLst>
                <a:gd name="adj1" fmla="val 92967"/>
                <a:gd name="adj2" fmla="val -780"/>
                <a:gd name="adj3" fmla="val 107549"/>
                <a:gd name="adj4" fmla="val -64840"/>
                <a:gd name="adj5" fmla="val 107864"/>
                <a:gd name="adj6" fmla="val -161132"/>
                <a:gd name="adj7" fmla="val 96792"/>
                <a:gd name="adj8" fmla="val -2463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5321DDE4-783E-7318-1FE6-F1593550B44C}"/>
                </a:ext>
              </a:extLst>
            </p:cNvPr>
            <p:cNvPicPr>
              <a:picLocks noChangeAspect="1"/>
            </p:cNvPicPr>
            <p:nvPr/>
          </p:nvPicPr>
          <p:blipFill>
            <a:blip r:embed="rId3"/>
            <a:stretch>
              <a:fillRect/>
            </a:stretch>
          </p:blipFill>
          <p:spPr>
            <a:xfrm>
              <a:off x="4481075" y="2864685"/>
              <a:ext cx="452875" cy="1713375"/>
            </a:xfrm>
            <a:prstGeom prst="rect">
              <a:avLst/>
            </a:prstGeom>
          </p:spPr>
        </p:pic>
      </p:grpSp>
      <p:grpSp>
        <p:nvGrpSpPr>
          <p:cNvPr id="19" name="Group 18">
            <a:extLst>
              <a:ext uri="{FF2B5EF4-FFF2-40B4-BE49-F238E27FC236}">
                <a16:creationId xmlns:a16="http://schemas.microsoft.com/office/drawing/2014/main" id="{98C07991-9F73-8396-E8A2-3E8C62046746}"/>
              </a:ext>
            </a:extLst>
          </p:cNvPr>
          <p:cNvGrpSpPr/>
          <p:nvPr/>
        </p:nvGrpSpPr>
        <p:grpSpPr>
          <a:xfrm>
            <a:off x="4429657" y="1764109"/>
            <a:ext cx="2904593" cy="572700"/>
            <a:chOff x="4429657" y="1764109"/>
            <a:chExt cx="2904593" cy="572700"/>
          </a:xfrm>
        </p:grpSpPr>
        <p:sp>
          <p:nvSpPr>
            <p:cNvPr id="16" name="Callout: Line 15">
              <a:extLst>
                <a:ext uri="{FF2B5EF4-FFF2-40B4-BE49-F238E27FC236}">
                  <a16:creationId xmlns:a16="http://schemas.microsoft.com/office/drawing/2014/main" id="{A24CF3C8-89AE-2C3D-D9CB-A9D5646FA9E9}"/>
                </a:ext>
              </a:extLst>
            </p:cNvPr>
            <p:cNvSpPr/>
            <p:nvPr/>
          </p:nvSpPr>
          <p:spPr>
            <a:xfrm>
              <a:off x="4429657" y="1764109"/>
              <a:ext cx="2904593" cy="572700"/>
            </a:xfrm>
            <a:prstGeom prst="borderCallout1">
              <a:avLst>
                <a:gd name="adj1" fmla="val 66428"/>
                <a:gd name="adj2" fmla="val -244"/>
                <a:gd name="adj3" fmla="val 92542"/>
                <a:gd name="adj4" fmla="val -66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5C45EB15-C5F9-90C8-8950-81F7429765A0}"/>
                </a:ext>
              </a:extLst>
            </p:cNvPr>
            <p:cNvPicPr>
              <a:picLocks noChangeAspect="1"/>
            </p:cNvPicPr>
            <p:nvPr/>
          </p:nvPicPr>
          <p:blipFill>
            <a:blip r:embed="rId4"/>
            <a:stretch>
              <a:fillRect/>
            </a:stretch>
          </p:blipFill>
          <p:spPr>
            <a:xfrm>
              <a:off x="4438994" y="1764109"/>
              <a:ext cx="2873729" cy="572700"/>
            </a:xfrm>
            <a:prstGeom prst="rect">
              <a:avLst/>
            </a:prstGeom>
          </p:spPr>
        </p:pic>
      </p:grpSp>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B45F8CC1-3691-E091-26F3-5D3CC6A05FC1}"/>
                  </a:ext>
                </a:extLst>
              </p14:cNvPr>
              <p14:cNvContentPartPr/>
              <p14:nvPr/>
            </p14:nvContentPartPr>
            <p14:xfrm>
              <a:off x="4552690" y="4400270"/>
              <a:ext cx="266400" cy="19440"/>
            </p14:xfrm>
          </p:contentPart>
        </mc:Choice>
        <mc:Fallback xmlns="">
          <p:pic>
            <p:nvPicPr>
              <p:cNvPr id="21" name="Ink 20">
                <a:extLst>
                  <a:ext uri="{FF2B5EF4-FFF2-40B4-BE49-F238E27FC236}">
                    <a16:creationId xmlns:a16="http://schemas.microsoft.com/office/drawing/2014/main" id="{B45F8CC1-3691-E091-26F3-5D3CC6A05FC1}"/>
                  </a:ext>
                </a:extLst>
              </p:cNvPr>
              <p:cNvPicPr/>
              <p:nvPr/>
            </p:nvPicPr>
            <p:blipFill>
              <a:blip r:embed="rId6"/>
              <a:stretch>
                <a:fillRect/>
              </a:stretch>
            </p:blipFill>
            <p:spPr>
              <a:xfrm>
                <a:off x="4535050" y="4364270"/>
                <a:ext cx="3020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8BF5879F-0B07-FB78-DD3F-6FF6156E5E00}"/>
                  </a:ext>
                </a:extLst>
              </p14:cNvPr>
              <p14:cNvContentPartPr/>
              <p14:nvPr/>
            </p14:nvContentPartPr>
            <p14:xfrm>
              <a:off x="4559170" y="3955670"/>
              <a:ext cx="253440" cy="6840"/>
            </p14:xfrm>
          </p:contentPart>
        </mc:Choice>
        <mc:Fallback xmlns="">
          <p:pic>
            <p:nvPicPr>
              <p:cNvPr id="25" name="Ink 24">
                <a:extLst>
                  <a:ext uri="{FF2B5EF4-FFF2-40B4-BE49-F238E27FC236}">
                    <a16:creationId xmlns:a16="http://schemas.microsoft.com/office/drawing/2014/main" id="{8BF5879F-0B07-FB78-DD3F-6FF6156E5E00}"/>
                  </a:ext>
                </a:extLst>
              </p:cNvPr>
              <p:cNvPicPr/>
              <p:nvPr/>
            </p:nvPicPr>
            <p:blipFill>
              <a:blip r:embed="rId8"/>
              <a:stretch>
                <a:fillRect/>
              </a:stretch>
            </p:blipFill>
            <p:spPr>
              <a:xfrm>
                <a:off x="4541530" y="3920030"/>
                <a:ext cx="2890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4AC5ED69-8112-A9CC-8FD5-A69865FF2F85}"/>
                  </a:ext>
                </a:extLst>
              </p14:cNvPr>
              <p14:cNvContentPartPr/>
              <p14:nvPr/>
            </p14:nvContentPartPr>
            <p14:xfrm>
              <a:off x="4546210" y="3752270"/>
              <a:ext cx="285480" cy="8640"/>
            </p14:xfrm>
          </p:contentPart>
        </mc:Choice>
        <mc:Fallback xmlns="">
          <p:pic>
            <p:nvPicPr>
              <p:cNvPr id="26" name="Ink 25">
                <a:extLst>
                  <a:ext uri="{FF2B5EF4-FFF2-40B4-BE49-F238E27FC236}">
                    <a16:creationId xmlns:a16="http://schemas.microsoft.com/office/drawing/2014/main" id="{4AC5ED69-8112-A9CC-8FD5-A69865FF2F85}"/>
                  </a:ext>
                </a:extLst>
              </p:cNvPr>
              <p:cNvPicPr/>
              <p:nvPr/>
            </p:nvPicPr>
            <p:blipFill>
              <a:blip r:embed="rId10"/>
              <a:stretch>
                <a:fillRect/>
              </a:stretch>
            </p:blipFill>
            <p:spPr>
              <a:xfrm>
                <a:off x="4528570" y="3716630"/>
                <a:ext cx="321120" cy="80280"/>
              </a:xfrm>
              <a:prstGeom prst="rect">
                <a:avLst/>
              </a:prstGeom>
            </p:spPr>
          </p:pic>
        </mc:Fallback>
      </mc:AlternateContent>
    </p:spTree>
    <p:extLst>
      <p:ext uri="{BB962C8B-B14F-4D97-AF65-F5344CB8AC3E}">
        <p14:creationId xmlns:p14="http://schemas.microsoft.com/office/powerpoint/2010/main" val="3811498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038C-A93E-2AB3-B6FA-C11B852952B9}"/>
              </a:ext>
            </a:extLst>
          </p:cNvPr>
          <p:cNvSpPr>
            <a:spLocks noGrp="1"/>
          </p:cNvSpPr>
          <p:nvPr>
            <p:ph type="title"/>
          </p:nvPr>
        </p:nvSpPr>
        <p:spPr/>
        <p:txBody>
          <a:bodyPr/>
          <a:lstStyle/>
          <a:p>
            <a:r>
              <a:rPr lang="en-SG" dirty="0"/>
              <a:t>Interpretations of the model</a:t>
            </a:r>
          </a:p>
        </p:txBody>
      </p:sp>
      <p:graphicFrame>
        <p:nvGraphicFramePr>
          <p:cNvPr id="3" name="Table 2">
            <a:extLst>
              <a:ext uri="{FF2B5EF4-FFF2-40B4-BE49-F238E27FC236}">
                <a16:creationId xmlns:a16="http://schemas.microsoft.com/office/drawing/2014/main" id="{996BA9EB-051B-BEB0-5DDD-666930A63D2C}"/>
              </a:ext>
            </a:extLst>
          </p:cNvPr>
          <p:cNvGraphicFramePr>
            <a:graphicFrameLocks noGrp="1"/>
          </p:cNvGraphicFramePr>
          <p:nvPr>
            <p:extLst>
              <p:ext uri="{D42A27DB-BD31-4B8C-83A1-F6EECF244321}">
                <p14:modId xmlns:p14="http://schemas.microsoft.com/office/powerpoint/2010/main" val="3837776281"/>
              </p:ext>
            </p:extLst>
          </p:nvPr>
        </p:nvGraphicFramePr>
        <p:xfrm>
          <a:off x="819150" y="1088390"/>
          <a:ext cx="7704000" cy="3520541"/>
        </p:xfrm>
        <a:graphic>
          <a:graphicData uri="http://schemas.openxmlformats.org/drawingml/2006/table">
            <a:tbl>
              <a:tblPr firstRow="1" bandRow="1">
                <a:tableStyleId>{A9D50C4F-8056-4F19-AD66-E85189092FE9}</a:tableStyleId>
              </a:tblPr>
              <a:tblGrid>
                <a:gridCol w="2093383">
                  <a:extLst>
                    <a:ext uri="{9D8B030D-6E8A-4147-A177-3AD203B41FA5}">
                      <a16:colId xmlns:a16="http://schemas.microsoft.com/office/drawing/2014/main" val="239484014"/>
                    </a:ext>
                  </a:extLst>
                </a:gridCol>
                <a:gridCol w="1210734">
                  <a:extLst>
                    <a:ext uri="{9D8B030D-6E8A-4147-A177-3AD203B41FA5}">
                      <a16:colId xmlns:a16="http://schemas.microsoft.com/office/drawing/2014/main" val="3802811812"/>
                    </a:ext>
                  </a:extLst>
                </a:gridCol>
                <a:gridCol w="4399883">
                  <a:extLst>
                    <a:ext uri="{9D8B030D-6E8A-4147-A177-3AD203B41FA5}">
                      <a16:colId xmlns:a16="http://schemas.microsoft.com/office/drawing/2014/main" val="2247428632"/>
                    </a:ext>
                  </a:extLst>
                </a:gridCol>
              </a:tblGrid>
              <a:tr h="372701">
                <a:tc>
                  <a:txBody>
                    <a:bodyPr/>
                    <a:lstStyle/>
                    <a:p>
                      <a:r>
                        <a:rPr lang="en-SG" dirty="0">
                          <a:solidFill>
                            <a:schemeClr val="accent3"/>
                          </a:solidFill>
                        </a:rPr>
                        <a:t>Parameter</a:t>
                      </a:r>
                    </a:p>
                  </a:txBody>
                  <a:tcPr>
                    <a:solidFill>
                      <a:schemeClr val="accent1"/>
                    </a:solidFill>
                  </a:tcPr>
                </a:tc>
                <a:tc>
                  <a:txBody>
                    <a:bodyPr/>
                    <a:lstStyle/>
                    <a:p>
                      <a:r>
                        <a:rPr lang="en-SG" dirty="0">
                          <a:solidFill>
                            <a:schemeClr val="accent3"/>
                          </a:solidFill>
                        </a:rPr>
                        <a:t>Relationship</a:t>
                      </a:r>
                    </a:p>
                  </a:txBody>
                  <a:tcPr>
                    <a:solidFill>
                      <a:schemeClr val="accent1"/>
                    </a:solidFill>
                  </a:tcPr>
                </a:tc>
                <a:tc>
                  <a:txBody>
                    <a:bodyPr/>
                    <a:lstStyle/>
                    <a:p>
                      <a:r>
                        <a:rPr lang="en-SG" dirty="0">
                          <a:solidFill>
                            <a:schemeClr val="accent3"/>
                          </a:solidFill>
                        </a:rPr>
                        <a:t>Explanation</a:t>
                      </a:r>
                    </a:p>
                  </a:txBody>
                  <a:tcPr>
                    <a:solidFill>
                      <a:schemeClr val="accent1"/>
                    </a:solidFill>
                  </a:tcPr>
                </a:tc>
                <a:extLst>
                  <a:ext uri="{0D108BD9-81ED-4DB2-BD59-A6C34878D82A}">
                    <a16:rowId xmlns:a16="http://schemas.microsoft.com/office/drawing/2014/main" val="3436419256"/>
                  </a:ext>
                </a:extLst>
              </a:tr>
              <a:tr h="501552">
                <a:tc>
                  <a:txBody>
                    <a:bodyPr/>
                    <a:lstStyle/>
                    <a:p>
                      <a:r>
                        <a:rPr lang="en-SG" b="1" dirty="0"/>
                        <a:t>Size</a:t>
                      </a:r>
                    </a:p>
                  </a:txBody>
                  <a:tcPr/>
                </a:tc>
                <a:tc>
                  <a:txBody>
                    <a:bodyPr/>
                    <a:lstStyle/>
                    <a:p>
                      <a:r>
                        <a:rPr lang="en-SG" dirty="0"/>
                        <a:t>Positive</a:t>
                      </a:r>
                    </a:p>
                  </a:txBody>
                  <a:tcPr/>
                </a:tc>
                <a:tc>
                  <a:txBody>
                    <a:bodyPr/>
                    <a:lstStyle/>
                    <a:p>
                      <a:r>
                        <a:rPr lang="en-SG" sz="1200" dirty="0"/>
                        <a:t>Larger companies rely more heavily on debt financing likely because they have the means to do so.</a:t>
                      </a:r>
                    </a:p>
                  </a:txBody>
                  <a:tcPr/>
                </a:tc>
                <a:extLst>
                  <a:ext uri="{0D108BD9-81ED-4DB2-BD59-A6C34878D82A}">
                    <a16:rowId xmlns:a16="http://schemas.microsoft.com/office/drawing/2014/main" val="2087016133"/>
                  </a:ext>
                </a:extLst>
              </a:tr>
              <a:tr h="501552">
                <a:tc>
                  <a:txBody>
                    <a:bodyPr/>
                    <a:lstStyle/>
                    <a:p>
                      <a:r>
                        <a:rPr lang="en-SG" b="1" dirty="0"/>
                        <a:t>Profitability</a:t>
                      </a:r>
                    </a:p>
                  </a:txBody>
                  <a:tcPr/>
                </a:tc>
                <a:tc>
                  <a:txBody>
                    <a:bodyPr/>
                    <a:lstStyle/>
                    <a:p>
                      <a:r>
                        <a:rPr lang="en-SG" dirty="0"/>
                        <a:t>Negative</a:t>
                      </a:r>
                    </a:p>
                  </a:txBody>
                  <a:tcPr/>
                </a:tc>
                <a:tc>
                  <a:txBody>
                    <a:bodyPr/>
                    <a:lstStyle/>
                    <a:p>
                      <a:r>
                        <a:rPr lang="en-SG" sz="1200" dirty="0"/>
                        <a:t>More profitable companies have stronger internal financing capabilities and thus, will rely upon debt less.</a:t>
                      </a:r>
                    </a:p>
                  </a:txBody>
                  <a:tcPr/>
                </a:tc>
                <a:extLst>
                  <a:ext uri="{0D108BD9-81ED-4DB2-BD59-A6C34878D82A}">
                    <a16:rowId xmlns:a16="http://schemas.microsoft.com/office/drawing/2014/main" val="1573674282"/>
                  </a:ext>
                </a:extLst>
              </a:tr>
              <a:tr h="501552">
                <a:tc>
                  <a:txBody>
                    <a:bodyPr/>
                    <a:lstStyle/>
                    <a:p>
                      <a:r>
                        <a:rPr lang="en-SG" b="1" dirty="0"/>
                        <a:t>Tangibility</a:t>
                      </a:r>
                    </a:p>
                  </a:txBody>
                  <a:tcPr/>
                </a:tc>
                <a:tc>
                  <a:txBody>
                    <a:bodyPr/>
                    <a:lstStyle/>
                    <a:p>
                      <a:r>
                        <a:rPr lang="en-SG" dirty="0"/>
                        <a:t>Positive</a:t>
                      </a:r>
                    </a:p>
                  </a:txBody>
                  <a:tcPr/>
                </a:tc>
                <a:tc>
                  <a:txBody>
                    <a:bodyPr/>
                    <a:lstStyle/>
                    <a:p>
                      <a:r>
                        <a:rPr lang="en-SG" sz="1200" dirty="0"/>
                        <a:t>Higher tangibility provides larger collateral for loans, which makes debt financing relatively accessible and cheaper compared to more intangible companies.</a:t>
                      </a:r>
                    </a:p>
                  </a:txBody>
                  <a:tcPr/>
                </a:tc>
                <a:extLst>
                  <a:ext uri="{0D108BD9-81ED-4DB2-BD59-A6C34878D82A}">
                    <a16:rowId xmlns:a16="http://schemas.microsoft.com/office/drawing/2014/main" val="3789196180"/>
                  </a:ext>
                </a:extLst>
              </a:tr>
              <a:tr h="501552">
                <a:tc>
                  <a:txBody>
                    <a:bodyPr/>
                    <a:lstStyle/>
                    <a:p>
                      <a:r>
                        <a:rPr lang="en-SG" b="1" dirty="0"/>
                        <a:t>Liquidity</a:t>
                      </a:r>
                    </a:p>
                  </a:txBody>
                  <a:tcPr/>
                </a:tc>
                <a:tc>
                  <a:txBody>
                    <a:bodyPr/>
                    <a:lstStyle/>
                    <a:p>
                      <a:r>
                        <a:rPr lang="en-SG" dirty="0"/>
                        <a:t>Negative</a:t>
                      </a:r>
                    </a:p>
                  </a:txBody>
                  <a:tcPr/>
                </a:tc>
                <a:tc>
                  <a:txBody>
                    <a:bodyPr/>
                    <a:lstStyle/>
                    <a:p>
                      <a:r>
                        <a:rPr lang="en-SG" sz="1200" dirty="0"/>
                        <a:t>Likely a correlation indicator, as firms that rely less upon short-term debt financing will naturally have higher liquidity.</a:t>
                      </a:r>
                    </a:p>
                  </a:txBody>
                  <a:tcPr/>
                </a:tc>
                <a:extLst>
                  <a:ext uri="{0D108BD9-81ED-4DB2-BD59-A6C34878D82A}">
                    <a16:rowId xmlns:a16="http://schemas.microsoft.com/office/drawing/2014/main" val="1570358182"/>
                  </a:ext>
                </a:extLst>
              </a:tr>
              <a:tr h="501552">
                <a:tc>
                  <a:txBody>
                    <a:bodyPr/>
                    <a:lstStyle/>
                    <a:p>
                      <a:r>
                        <a:rPr lang="en-SG" b="1" dirty="0"/>
                        <a:t>Solvency</a:t>
                      </a:r>
                    </a:p>
                  </a:txBody>
                  <a:tcPr/>
                </a:tc>
                <a:tc>
                  <a:txBody>
                    <a:bodyPr/>
                    <a:lstStyle/>
                    <a:p>
                      <a:r>
                        <a:rPr lang="en-SG" dirty="0"/>
                        <a:t>Negative</a:t>
                      </a:r>
                    </a:p>
                  </a:txBody>
                  <a:tcPr/>
                </a:tc>
                <a:tc>
                  <a:txBody>
                    <a:bodyPr/>
                    <a:lstStyle/>
                    <a:p>
                      <a:r>
                        <a:rPr lang="en-SG" sz="1200" dirty="0"/>
                        <a:t>Likely a correlation indicator, as firms that rely less upon debt financing will naturally have stronger interest coverage ratios.</a:t>
                      </a:r>
                    </a:p>
                  </a:txBody>
                  <a:tcPr/>
                </a:tc>
                <a:extLst>
                  <a:ext uri="{0D108BD9-81ED-4DB2-BD59-A6C34878D82A}">
                    <a16:rowId xmlns:a16="http://schemas.microsoft.com/office/drawing/2014/main" val="2965913577"/>
                  </a:ext>
                </a:extLst>
              </a:tr>
              <a:tr h="501552">
                <a:tc>
                  <a:txBody>
                    <a:bodyPr/>
                    <a:lstStyle/>
                    <a:p>
                      <a:r>
                        <a:rPr lang="en-SG" b="1" dirty="0"/>
                        <a:t>Time-Invariant Effects</a:t>
                      </a:r>
                    </a:p>
                  </a:txBody>
                  <a:tcPr/>
                </a:tc>
                <a:tc>
                  <a:txBody>
                    <a:bodyPr/>
                    <a:lstStyle/>
                    <a:p>
                      <a:r>
                        <a:rPr lang="en-SG" dirty="0"/>
                        <a:t>Negative</a:t>
                      </a:r>
                    </a:p>
                  </a:txBody>
                  <a:tcPr/>
                </a:tc>
                <a:tc>
                  <a:txBody>
                    <a:bodyPr/>
                    <a:lstStyle/>
                    <a:p>
                      <a:r>
                        <a:rPr lang="en-SG" sz="1200" dirty="0"/>
                        <a:t>It appears that SGX listed firms are likely to have firm leverage ratio targets/policies resistant to economic changes.</a:t>
                      </a:r>
                    </a:p>
                  </a:txBody>
                  <a:tcPr/>
                </a:tc>
                <a:extLst>
                  <a:ext uri="{0D108BD9-81ED-4DB2-BD59-A6C34878D82A}">
                    <a16:rowId xmlns:a16="http://schemas.microsoft.com/office/drawing/2014/main" val="4047934570"/>
                  </a:ext>
                </a:extLst>
              </a:tr>
            </a:tbl>
          </a:graphicData>
        </a:graphic>
      </p:graphicFrame>
    </p:spTree>
    <p:extLst>
      <p:ext uri="{BB962C8B-B14F-4D97-AF65-F5344CB8AC3E}">
        <p14:creationId xmlns:p14="http://schemas.microsoft.com/office/powerpoint/2010/main" val="3224695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A73F-F3F7-087D-59F0-29E17F0C3D4D}"/>
              </a:ext>
            </a:extLst>
          </p:cNvPr>
          <p:cNvSpPr>
            <a:spLocks noGrp="1"/>
          </p:cNvSpPr>
          <p:nvPr>
            <p:ph type="title"/>
          </p:nvPr>
        </p:nvSpPr>
        <p:spPr>
          <a:xfrm>
            <a:off x="720000" y="338354"/>
            <a:ext cx="7704000" cy="572700"/>
          </a:xfrm>
        </p:spPr>
        <p:txBody>
          <a:bodyPr/>
          <a:lstStyle/>
          <a:p>
            <a:r>
              <a:rPr lang="en-SG" dirty="0"/>
              <a:t>COVID Differences</a:t>
            </a:r>
          </a:p>
        </p:txBody>
      </p:sp>
      <p:grpSp>
        <p:nvGrpSpPr>
          <p:cNvPr id="35" name="Group 34">
            <a:extLst>
              <a:ext uri="{FF2B5EF4-FFF2-40B4-BE49-F238E27FC236}">
                <a16:creationId xmlns:a16="http://schemas.microsoft.com/office/drawing/2014/main" id="{C057428C-92E2-E4C7-F59E-9AE3F0ABBD10}"/>
              </a:ext>
            </a:extLst>
          </p:cNvPr>
          <p:cNvGrpSpPr/>
          <p:nvPr/>
        </p:nvGrpSpPr>
        <p:grpSpPr>
          <a:xfrm>
            <a:off x="444500" y="1017726"/>
            <a:ext cx="8261350" cy="3680750"/>
            <a:chOff x="647592" y="1384300"/>
            <a:chExt cx="7912208" cy="3314175"/>
          </a:xfrm>
        </p:grpSpPr>
        <p:pic>
          <p:nvPicPr>
            <p:cNvPr id="4" name="Picture 3">
              <a:extLst>
                <a:ext uri="{FF2B5EF4-FFF2-40B4-BE49-F238E27FC236}">
                  <a16:creationId xmlns:a16="http://schemas.microsoft.com/office/drawing/2014/main" id="{E2EEDD41-EE2C-0730-C189-466710CCFF55}"/>
                </a:ext>
              </a:extLst>
            </p:cNvPr>
            <p:cNvPicPr>
              <a:picLocks noChangeAspect="1"/>
            </p:cNvPicPr>
            <p:nvPr/>
          </p:nvPicPr>
          <p:blipFill>
            <a:blip r:embed="rId2"/>
            <a:stretch>
              <a:fillRect/>
            </a:stretch>
          </p:blipFill>
          <p:spPr>
            <a:xfrm>
              <a:off x="647592" y="1384300"/>
              <a:ext cx="3412718" cy="3314175"/>
            </a:xfrm>
            <a:prstGeom prst="rect">
              <a:avLst/>
            </a:prstGeom>
          </p:spPr>
        </p:pic>
        <p:pic>
          <p:nvPicPr>
            <p:cNvPr id="6" name="Picture 5">
              <a:extLst>
                <a:ext uri="{FF2B5EF4-FFF2-40B4-BE49-F238E27FC236}">
                  <a16:creationId xmlns:a16="http://schemas.microsoft.com/office/drawing/2014/main" id="{1AB6395B-F8F7-7844-6574-68DB70F1CFE4}"/>
                </a:ext>
              </a:extLst>
            </p:cNvPr>
            <p:cNvPicPr>
              <a:picLocks noChangeAspect="1"/>
            </p:cNvPicPr>
            <p:nvPr/>
          </p:nvPicPr>
          <p:blipFill>
            <a:blip r:embed="rId3"/>
            <a:stretch>
              <a:fillRect/>
            </a:stretch>
          </p:blipFill>
          <p:spPr>
            <a:xfrm>
              <a:off x="5084150" y="1384300"/>
              <a:ext cx="3412258" cy="3314175"/>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4D69DA9E-82FD-F805-3353-3A0893371C16}"/>
                    </a:ext>
                  </a:extLst>
                </p14:cNvPr>
                <p14:cNvContentPartPr/>
                <p14:nvPr/>
              </p14:nvContentPartPr>
              <p14:xfrm>
                <a:off x="7270330" y="3568310"/>
                <a:ext cx="232200" cy="13320"/>
              </p14:xfrm>
            </p:contentPart>
          </mc:Choice>
          <mc:Fallback xmlns="">
            <p:pic>
              <p:nvPicPr>
                <p:cNvPr id="19" name="Ink 18">
                  <a:extLst>
                    <a:ext uri="{FF2B5EF4-FFF2-40B4-BE49-F238E27FC236}">
                      <a16:creationId xmlns:a16="http://schemas.microsoft.com/office/drawing/2014/main" id="{4D69DA9E-82FD-F805-3353-3A0893371C16}"/>
                    </a:ext>
                  </a:extLst>
                </p:cNvPr>
                <p:cNvPicPr/>
                <p:nvPr/>
              </p:nvPicPr>
              <p:blipFill>
                <a:blip r:embed="rId5"/>
                <a:stretch>
                  <a:fillRect/>
                </a:stretch>
              </p:blipFill>
              <p:spPr>
                <a:xfrm>
                  <a:off x="7253424" y="3536147"/>
                  <a:ext cx="266357" cy="7797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EBD760DA-069E-DC61-E762-1A90065C9DA9}"/>
                    </a:ext>
                  </a:extLst>
                </p14:cNvPr>
                <p14:cNvContentPartPr/>
                <p14:nvPr/>
              </p14:nvContentPartPr>
              <p14:xfrm>
                <a:off x="2844490" y="3570830"/>
                <a:ext cx="266400" cy="19080"/>
              </p14:xfrm>
            </p:contentPart>
          </mc:Choice>
          <mc:Fallback xmlns="">
            <p:pic>
              <p:nvPicPr>
                <p:cNvPr id="22" name="Ink 21">
                  <a:extLst>
                    <a:ext uri="{FF2B5EF4-FFF2-40B4-BE49-F238E27FC236}">
                      <a16:creationId xmlns:a16="http://schemas.microsoft.com/office/drawing/2014/main" id="{EBD760DA-069E-DC61-E762-1A90065C9DA9}"/>
                    </a:ext>
                  </a:extLst>
                </p:cNvPr>
                <p:cNvPicPr/>
                <p:nvPr/>
              </p:nvPicPr>
              <p:blipFill>
                <a:blip r:embed="rId7"/>
                <a:stretch>
                  <a:fillRect/>
                </a:stretch>
              </p:blipFill>
              <p:spPr>
                <a:xfrm>
                  <a:off x="2827581" y="3537933"/>
                  <a:ext cx="300563" cy="8454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66FC74AE-6C23-FBC2-84EC-F63636FFCE16}"/>
                    </a:ext>
                  </a:extLst>
                </p14:cNvPr>
                <p14:cNvContentPartPr/>
                <p14:nvPr/>
              </p14:nvContentPartPr>
              <p14:xfrm>
                <a:off x="7270330" y="3657590"/>
                <a:ext cx="228240" cy="7200"/>
              </p14:xfrm>
            </p:contentPart>
          </mc:Choice>
          <mc:Fallback xmlns="">
            <p:pic>
              <p:nvPicPr>
                <p:cNvPr id="24" name="Ink 23">
                  <a:extLst>
                    <a:ext uri="{FF2B5EF4-FFF2-40B4-BE49-F238E27FC236}">
                      <a16:creationId xmlns:a16="http://schemas.microsoft.com/office/drawing/2014/main" id="{66FC74AE-6C23-FBC2-84EC-F63636FFCE16}"/>
                    </a:ext>
                  </a:extLst>
                </p:cNvPr>
                <p:cNvPicPr/>
                <p:nvPr/>
              </p:nvPicPr>
              <p:blipFill>
                <a:blip r:embed="rId9"/>
                <a:stretch>
                  <a:fillRect/>
                </a:stretch>
              </p:blipFill>
              <p:spPr>
                <a:xfrm>
                  <a:off x="7253436" y="3625190"/>
                  <a:ext cx="262373" cy="723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8663AFCD-5DAA-2353-0008-745ED4441CF8}"/>
                    </a:ext>
                  </a:extLst>
                </p14:cNvPr>
                <p14:cNvContentPartPr/>
                <p14:nvPr/>
              </p14:nvContentPartPr>
              <p14:xfrm>
                <a:off x="2831890" y="4006430"/>
                <a:ext cx="285480" cy="8280"/>
              </p14:xfrm>
            </p:contentPart>
          </mc:Choice>
          <mc:Fallback xmlns="">
            <p:pic>
              <p:nvPicPr>
                <p:cNvPr id="25" name="Ink 24">
                  <a:extLst>
                    <a:ext uri="{FF2B5EF4-FFF2-40B4-BE49-F238E27FC236}">
                      <a16:creationId xmlns:a16="http://schemas.microsoft.com/office/drawing/2014/main" id="{8663AFCD-5DAA-2353-0008-745ED4441CF8}"/>
                    </a:ext>
                  </a:extLst>
                </p:cNvPr>
                <p:cNvPicPr/>
                <p:nvPr/>
              </p:nvPicPr>
              <p:blipFill>
                <a:blip r:embed="rId11"/>
                <a:stretch>
                  <a:fillRect/>
                </a:stretch>
              </p:blipFill>
              <p:spPr>
                <a:xfrm>
                  <a:off x="2814996" y="3973310"/>
                  <a:ext cx="319613" cy="7418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CCABE865-B9BF-D5E5-32F1-FCF908FD0682}"/>
                    </a:ext>
                  </a:extLst>
                </p14:cNvPr>
                <p14:cNvContentPartPr/>
                <p14:nvPr/>
              </p14:nvContentPartPr>
              <p14:xfrm>
                <a:off x="2850970" y="4101470"/>
                <a:ext cx="240840" cy="7560"/>
              </p14:xfrm>
            </p:contentPart>
          </mc:Choice>
          <mc:Fallback xmlns="">
            <p:pic>
              <p:nvPicPr>
                <p:cNvPr id="26" name="Ink 25">
                  <a:extLst>
                    <a:ext uri="{FF2B5EF4-FFF2-40B4-BE49-F238E27FC236}">
                      <a16:creationId xmlns:a16="http://schemas.microsoft.com/office/drawing/2014/main" id="{CCABE865-B9BF-D5E5-32F1-FCF908FD0682}"/>
                    </a:ext>
                  </a:extLst>
                </p:cNvPr>
                <p:cNvPicPr/>
                <p:nvPr/>
              </p:nvPicPr>
              <p:blipFill>
                <a:blip r:embed="rId13"/>
                <a:stretch>
                  <a:fillRect/>
                </a:stretch>
              </p:blipFill>
              <p:spPr>
                <a:xfrm>
                  <a:off x="2834087" y="4068929"/>
                  <a:ext cx="274950" cy="7297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4FD2855D-989B-3B70-C6E2-A57C6AF64313}"/>
                    </a:ext>
                  </a:extLst>
                </p14:cNvPr>
                <p14:cNvContentPartPr/>
                <p14:nvPr/>
              </p14:nvContentPartPr>
              <p14:xfrm>
                <a:off x="7264210" y="4018670"/>
                <a:ext cx="200160" cy="7560"/>
              </p14:xfrm>
            </p:contentPart>
          </mc:Choice>
          <mc:Fallback xmlns="">
            <p:pic>
              <p:nvPicPr>
                <p:cNvPr id="28" name="Ink 27">
                  <a:extLst>
                    <a:ext uri="{FF2B5EF4-FFF2-40B4-BE49-F238E27FC236}">
                      <a16:creationId xmlns:a16="http://schemas.microsoft.com/office/drawing/2014/main" id="{4FD2855D-989B-3B70-C6E2-A57C6AF64313}"/>
                    </a:ext>
                  </a:extLst>
                </p:cNvPr>
                <p:cNvPicPr/>
                <p:nvPr/>
              </p:nvPicPr>
              <p:blipFill>
                <a:blip r:embed="rId15"/>
                <a:stretch>
                  <a:fillRect/>
                </a:stretch>
              </p:blipFill>
              <p:spPr>
                <a:xfrm>
                  <a:off x="7247329" y="3986129"/>
                  <a:ext cx="234266" cy="7297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257C2203-FBA7-6DCD-C1F7-63BF8D692829}"/>
                    </a:ext>
                  </a:extLst>
                </p14:cNvPr>
                <p14:cNvContentPartPr/>
                <p14:nvPr/>
              </p14:nvContentPartPr>
              <p14:xfrm>
                <a:off x="7270330" y="4107230"/>
                <a:ext cx="228600" cy="7920"/>
              </p14:xfrm>
            </p:contentPart>
          </mc:Choice>
          <mc:Fallback xmlns="">
            <p:pic>
              <p:nvPicPr>
                <p:cNvPr id="29" name="Ink 28">
                  <a:extLst>
                    <a:ext uri="{FF2B5EF4-FFF2-40B4-BE49-F238E27FC236}">
                      <a16:creationId xmlns:a16="http://schemas.microsoft.com/office/drawing/2014/main" id="{257C2203-FBA7-6DCD-C1F7-63BF8D692829}"/>
                    </a:ext>
                  </a:extLst>
                </p:cNvPr>
                <p:cNvPicPr/>
                <p:nvPr/>
              </p:nvPicPr>
              <p:blipFill>
                <a:blip r:embed="rId17"/>
                <a:stretch>
                  <a:fillRect/>
                </a:stretch>
              </p:blipFill>
              <p:spPr>
                <a:xfrm>
                  <a:off x="7253409" y="4075550"/>
                  <a:ext cx="262786" cy="709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BA903E4D-4827-AFE8-F567-9DF1265F8020}"/>
                    </a:ext>
                  </a:extLst>
                </p14:cNvPr>
                <p14:cNvContentPartPr/>
                <p14:nvPr/>
              </p14:nvContentPartPr>
              <p14:xfrm>
                <a:off x="7479850" y="4012910"/>
                <a:ext cx="360" cy="360"/>
              </p14:xfrm>
            </p:contentPart>
          </mc:Choice>
          <mc:Fallback xmlns="">
            <p:pic>
              <p:nvPicPr>
                <p:cNvPr id="30" name="Ink 29">
                  <a:extLst>
                    <a:ext uri="{FF2B5EF4-FFF2-40B4-BE49-F238E27FC236}">
                      <a16:creationId xmlns:a16="http://schemas.microsoft.com/office/drawing/2014/main" id="{BA903E4D-4827-AFE8-F567-9DF1265F8020}"/>
                    </a:ext>
                  </a:extLst>
                </p:cNvPr>
                <p:cNvPicPr/>
                <p:nvPr/>
              </p:nvPicPr>
              <p:blipFill>
                <a:blip r:embed="rId19"/>
                <a:stretch>
                  <a:fillRect/>
                </a:stretch>
              </p:blipFill>
              <p:spPr>
                <a:xfrm>
                  <a:off x="7462210" y="3977270"/>
                  <a:ext cx="36000" cy="72000"/>
                </a:xfrm>
                <a:prstGeom prst="rect">
                  <a:avLst/>
                </a:prstGeom>
              </p:spPr>
            </p:pic>
          </mc:Fallback>
        </mc:AlternateContent>
        <p:sp>
          <p:nvSpPr>
            <p:cNvPr id="33" name="Rectangle: Rounded Corners 32">
              <a:extLst>
                <a:ext uri="{FF2B5EF4-FFF2-40B4-BE49-F238E27FC236}">
                  <a16:creationId xmlns:a16="http://schemas.microsoft.com/office/drawing/2014/main" id="{7DAD6528-6E9D-BBF7-5D78-1DF744EB84D4}"/>
                </a:ext>
              </a:extLst>
            </p:cNvPr>
            <p:cNvSpPr/>
            <p:nvPr/>
          </p:nvSpPr>
          <p:spPr>
            <a:xfrm>
              <a:off x="3028950" y="2813050"/>
              <a:ext cx="1104900" cy="2699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COVID</a:t>
              </a:r>
            </a:p>
          </p:txBody>
        </p:sp>
        <p:sp>
          <p:nvSpPr>
            <p:cNvPr id="34" name="Rectangle 33">
              <a:extLst>
                <a:ext uri="{FF2B5EF4-FFF2-40B4-BE49-F238E27FC236}">
                  <a16:creationId xmlns:a16="http://schemas.microsoft.com/office/drawing/2014/main" id="{5EDC609C-0B41-E5D1-E2E5-272DC5FD3C54}"/>
                </a:ext>
              </a:extLst>
            </p:cNvPr>
            <p:cNvSpPr/>
            <p:nvPr/>
          </p:nvSpPr>
          <p:spPr>
            <a:xfrm>
              <a:off x="7588250" y="2813050"/>
              <a:ext cx="971550" cy="2699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Normal</a:t>
              </a:r>
            </a:p>
          </p:txBody>
        </p:sp>
      </p:grpSp>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CDCF40AF-A941-B920-CFAE-85F77EB995E5}"/>
                  </a:ext>
                </a:extLst>
              </p14:cNvPr>
              <p14:cNvContentPartPr/>
              <p14:nvPr/>
            </p14:nvContentPartPr>
            <p14:xfrm>
              <a:off x="2742893" y="3547347"/>
              <a:ext cx="244800" cy="9360"/>
            </p14:xfrm>
          </p:contentPart>
        </mc:Choice>
        <mc:Fallback xmlns="">
          <p:pic>
            <p:nvPicPr>
              <p:cNvPr id="38" name="Ink 37">
                <a:extLst>
                  <a:ext uri="{FF2B5EF4-FFF2-40B4-BE49-F238E27FC236}">
                    <a16:creationId xmlns:a16="http://schemas.microsoft.com/office/drawing/2014/main" id="{CDCF40AF-A941-B920-CFAE-85F77EB995E5}"/>
                  </a:ext>
                </a:extLst>
              </p:cNvPr>
              <p:cNvPicPr/>
              <p:nvPr/>
            </p:nvPicPr>
            <p:blipFill>
              <a:blip r:embed="rId21"/>
              <a:stretch>
                <a:fillRect/>
              </a:stretch>
            </p:blipFill>
            <p:spPr>
              <a:xfrm>
                <a:off x="2725253" y="3511347"/>
                <a:ext cx="280440" cy="81000"/>
              </a:xfrm>
              <a:prstGeom prst="rect">
                <a:avLst/>
              </a:prstGeom>
            </p:spPr>
          </p:pic>
        </mc:Fallback>
      </mc:AlternateContent>
    </p:spTree>
    <p:extLst>
      <p:ext uri="{BB962C8B-B14F-4D97-AF65-F5344CB8AC3E}">
        <p14:creationId xmlns:p14="http://schemas.microsoft.com/office/powerpoint/2010/main" val="368040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622" name="Google Shape;2622;p30"/>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Disciplines such as chemistry, physics, biology, astronomy or even recent ones such as computer science contribute to our knowledge and understanding of the world. Science is, simply put, constantly evolving, and interconnected, enabling us to explore and unravel the complexities of our natural world, from understanding the fundamental laws of the universe to getting to know the intricacies of life on Earth and beyond</a:t>
            </a:r>
            <a:endParaRPr/>
          </a:p>
        </p:txBody>
      </p:sp>
      <p:sp>
        <p:nvSpPr>
          <p:cNvPr id="2623" name="Google Shape;2623;p30"/>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scope of science is incredibly vast and encompasses a wide range of subjects, disciplines, and areas of study. Science seeks to explore, understand, and explain the natural world through systematic observation, experimentation, and the application of rigorous methods. It plays a fundamental role in advancing knowledge, shaping our understanding of the universe, and addressing real-world challenges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038C-A93E-2AB3-B6FA-C11B852952B9}"/>
              </a:ext>
            </a:extLst>
          </p:cNvPr>
          <p:cNvSpPr>
            <a:spLocks noGrp="1"/>
          </p:cNvSpPr>
          <p:nvPr>
            <p:ph type="title"/>
          </p:nvPr>
        </p:nvSpPr>
        <p:spPr/>
        <p:txBody>
          <a:bodyPr/>
          <a:lstStyle/>
          <a:p>
            <a:r>
              <a:rPr lang="en-SG" dirty="0"/>
              <a:t>Interpretations of the model</a:t>
            </a:r>
          </a:p>
        </p:txBody>
      </p:sp>
      <p:graphicFrame>
        <p:nvGraphicFramePr>
          <p:cNvPr id="3" name="Table 2">
            <a:extLst>
              <a:ext uri="{FF2B5EF4-FFF2-40B4-BE49-F238E27FC236}">
                <a16:creationId xmlns:a16="http://schemas.microsoft.com/office/drawing/2014/main" id="{996BA9EB-051B-BEB0-5DDD-666930A63D2C}"/>
              </a:ext>
            </a:extLst>
          </p:cNvPr>
          <p:cNvGraphicFramePr>
            <a:graphicFrameLocks noGrp="1"/>
          </p:cNvGraphicFramePr>
          <p:nvPr>
            <p:extLst>
              <p:ext uri="{D42A27DB-BD31-4B8C-83A1-F6EECF244321}">
                <p14:modId xmlns:p14="http://schemas.microsoft.com/office/powerpoint/2010/main" val="188457707"/>
              </p:ext>
            </p:extLst>
          </p:nvPr>
        </p:nvGraphicFramePr>
        <p:xfrm>
          <a:off x="819150" y="1088390"/>
          <a:ext cx="7704000" cy="3621068"/>
        </p:xfrm>
        <a:graphic>
          <a:graphicData uri="http://schemas.openxmlformats.org/drawingml/2006/table">
            <a:tbl>
              <a:tblPr firstRow="1" bandRow="1">
                <a:tableStyleId>{A9D50C4F-8056-4F19-AD66-E85189092FE9}</a:tableStyleId>
              </a:tblPr>
              <a:tblGrid>
                <a:gridCol w="2017183">
                  <a:extLst>
                    <a:ext uri="{9D8B030D-6E8A-4147-A177-3AD203B41FA5}">
                      <a16:colId xmlns:a16="http://schemas.microsoft.com/office/drawing/2014/main" val="239484014"/>
                    </a:ext>
                  </a:extLst>
                </a:gridCol>
                <a:gridCol w="1388534">
                  <a:extLst>
                    <a:ext uri="{9D8B030D-6E8A-4147-A177-3AD203B41FA5}">
                      <a16:colId xmlns:a16="http://schemas.microsoft.com/office/drawing/2014/main" val="3802811812"/>
                    </a:ext>
                  </a:extLst>
                </a:gridCol>
                <a:gridCol w="4298283">
                  <a:extLst>
                    <a:ext uri="{9D8B030D-6E8A-4147-A177-3AD203B41FA5}">
                      <a16:colId xmlns:a16="http://schemas.microsoft.com/office/drawing/2014/main" val="2247428632"/>
                    </a:ext>
                  </a:extLst>
                </a:gridCol>
              </a:tblGrid>
              <a:tr h="425087">
                <a:tc>
                  <a:txBody>
                    <a:bodyPr/>
                    <a:lstStyle/>
                    <a:p>
                      <a:r>
                        <a:rPr lang="en-SG" dirty="0">
                          <a:solidFill>
                            <a:schemeClr val="accent3"/>
                          </a:solidFill>
                        </a:rPr>
                        <a:t>Parameter</a:t>
                      </a:r>
                    </a:p>
                  </a:txBody>
                  <a:tcPr>
                    <a:solidFill>
                      <a:schemeClr val="accent1"/>
                    </a:solidFill>
                  </a:tcPr>
                </a:tc>
                <a:tc>
                  <a:txBody>
                    <a:bodyPr/>
                    <a:lstStyle/>
                    <a:p>
                      <a:r>
                        <a:rPr lang="el-GR" dirty="0">
                          <a:solidFill>
                            <a:schemeClr val="accent3"/>
                          </a:solidFill>
                        </a:rPr>
                        <a:t>Δ</a:t>
                      </a:r>
                      <a:r>
                        <a:rPr lang="en-SG" dirty="0">
                          <a:solidFill>
                            <a:schemeClr val="accent3"/>
                          </a:solidFill>
                        </a:rPr>
                        <a:t> Significance</a:t>
                      </a:r>
                    </a:p>
                  </a:txBody>
                  <a:tcPr>
                    <a:solidFill>
                      <a:schemeClr val="accent1"/>
                    </a:solidFill>
                  </a:tcPr>
                </a:tc>
                <a:tc>
                  <a:txBody>
                    <a:bodyPr/>
                    <a:lstStyle/>
                    <a:p>
                      <a:r>
                        <a:rPr lang="en-SG" dirty="0">
                          <a:solidFill>
                            <a:schemeClr val="accent3"/>
                          </a:solidFill>
                        </a:rPr>
                        <a:t>Explanation</a:t>
                      </a:r>
                    </a:p>
                  </a:txBody>
                  <a:tcPr>
                    <a:solidFill>
                      <a:schemeClr val="accent1"/>
                    </a:solidFill>
                  </a:tcPr>
                </a:tc>
                <a:extLst>
                  <a:ext uri="{0D108BD9-81ED-4DB2-BD59-A6C34878D82A}">
                    <a16:rowId xmlns:a16="http://schemas.microsoft.com/office/drawing/2014/main" val="3436419256"/>
                  </a:ext>
                </a:extLst>
              </a:tr>
              <a:tr h="730047">
                <a:tc>
                  <a:txBody>
                    <a:bodyPr/>
                    <a:lstStyle/>
                    <a:p>
                      <a:r>
                        <a:rPr lang="en-SG" b="1" dirty="0"/>
                        <a:t>Size</a:t>
                      </a:r>
                    </a:p>
                  </a:txBody>
                  <a:tcPr/>
                </a:tc>
                <a:tc>
                  <a:txBody>
                    <a:bodyPr/>
                    <a:lstStyle/>
                    <a:p>
                      <a:r>
                        <a:rPr lang="en-SG" dirty="0"/>
                        <a:t>Insignificant</a:t>
                      </a:r>
                    </a:p>
                  </a:txBody>
                  <a:tcPr/>
                </a:tc>
                <a:tc>
                  <a:txBody>
                    <a:bodyPr/>
                    <a:lstStyle/>
                    <a:p>
                      <a:r>
                        <a:rPr lang="en-SG" sz="1200" dirty="0"/>
                        <a:t>During the COVID period, everyone was equally affected and larger firms were increasingly reliant on debt financing as well.</a:t>
                      </a:r>
                    </a:p>
                  </a:txBody>
                  <a:tcPr/>
                </a:tc>
                <a:extLst>
                  <a:ext uri="{0D108BD9-81ED-4DB2-BD59-A6C34878D82A}">
                    <a16:rowId xmlns:a16="http://schemas.microsoft.com/office/drawing/2014/main" val="2087016133"/>
                  </a:ext>
                </a:extLst>
              </a:tr>
              <a:tr h="730047">
                <a:tc>
                  <a:txBody>
                    <a:bodyPr/>
                    <a:lstStyle/>
                    <a:p>
                      <a:r>
                        <a:rPr lang="en-SG" b="1" dirty="0"/>
                        <a:t>Profitability</a:t>
                      </a:r>
                    </a:p>
                  </a:txBody>
                  <a:tcPr/>
                </a:tc>
                <a:tc>
                  <a:txBody>
                    <a:bodyPr/>
                    <a:lstStyle/>
                    <a:p>
                      <a:r>
                        <a:rPr lang="en-SG" dirty="0"/>
                        <a:t>Significant</a:t>
                      </a:r>
                    </a:p>
                  </a:txBody>
                  <a:tcPr/>
                </a:tc>
                <a:tc>
                  <a:txBody>
                    <a:bodyPr/>
                    <a:lstStyle/>
                    <a:p>
                      <a:r>
                        <a:rPr lang="en-SG" sz="1200" dirty="0"/>
                        <a:t>During the COVID period, firms that were profitable could  choose to rely less upon debt, whereas, profitability did not give a clear indication of the firm’s leverage structure.</a:t>
                      </a:r>
                    </a:p>
                  </a:txBody>
                  <a:tcPr/>
                </a:tc>
                <a:extLst>
                  <a:ext uri="{0D108BD9-81ED-4DB2-BD59-A6C34878D82A}">
                    <a16:rowId xmlns:a16="http://schemas.microsoft.com/office/drawing/2014/main" val="1573674282"/>
                  </a:ext>
                </a:extLst>
              </a:tr>
              <a:tr h="730047">
                <a:tc>
                  <a:txBody>
                    <a:bodyPr/>
                    <a:lstStyle/>
                    <a:p>
                      <a:r>
                        <a:rPr lang="en-SG" b="1" dirty="0"/>
                        <a:t>Solvency</a:t>
                      </a:r>
                    </a:p>
                  </a:txBody>
                  <a:tcPr/>
                </a:tc>
                <a:tc>
                  <a:txBody>
                    <a:bodyPr/>
                    <a:lstStyle/>
                    <a:p>
                      <a:r>
                        <a:rPr lang="en-SG" dirty="0"/>
                        <a:t>Insignificant</a:t>
                      </a:r>
                    </a:p>
                  </a:txBody>
                  <a:tcPr/>
                </a:tc>
                <a:tc>
                  <a:txBody>
                    <a:bodyPr/>
                    <a:lstStyle/>
                    <a:p>
                      <a:r>
                        <a:rPr lang="en-SG" sz="1200" dirty="0"/>
                        <a:t>Likely due to widespread impact on the market outlook and increasing reliance upon debt, interest coverage ratio could no longer be associated with lower leverage structures.</a:t>
                      </a:r>
                    </a:p>
                  </a:txBody>
                  <a:tcPr/>
                </a:tc>
                <a:extLst>
                  <a:ext uri="{0D108BD9-81ED-4DB2-BD59-A6C34878D82A}">
                    <a16:rowId xmlns:a16="http://schemas.microsoft.com/office/drawing/2014/main" val="3789196180"/>
                  </a:ext>
                </a:extLst>
              </a:tr>
              <a:tr h="572048">
                <a:tc>
                  <a:txBody>
                    <a:bodyPr/>
                    <a:lstStyle/>
                    <a:p>
                      <a:r>
                        <a:rPr lang="en-SG" b="1" dirty="0"/>
                        <a:t>Time-Invariant Size</a:t>
                      </a:r>
                    </a:p>
                  </a:txBody>
                  <a:tcPr/>
                </a:tc>
                <a:tc>
                  <a:txBody>
                    <a:bodyPr/>
                    <a:lstStyle/>
                    <a:p>
                      <a:r>
                        <a:rPr lang="en-SG" dirty="0"/>
                        <a:t>Insignificant</a:t>
                      </a:r>
                    </a:p>
                  </a:txBody>
                  <a:tcPr/>
                </a:tc>
                <a:tc>
                  <a:txBody>
                    <a:bodyPr/>
                    <a:lstStyle/>
                    <a:p>
                      <a:r>
                        <a:rPr lang="en-SG" sz="1200" dirty="0"/>
                        <a:t>Like with the size parameter, firm’s debt reliance behaviour no longer depended upon its size as most firms needed to increase debt financing reliance regardless. It thus, became impossible to observe the firm-specific effects on the model during this period.</a:t>
                      </a:r>
                    </a:p>
                  </a:txBody>
                  <a:tcPr/>
                </a:tc>
                <a:extLst>
                  <a:ext uri="{0D108BD9-81ED-4DB2-BD59-A6C34878D82A}">
                    <a16:rowId xmlns:a16="http://schemas.microsoft.com/office/drawing/2014/main" val="1570358182"/>
                  </a:ext>
                </a:extLst>
              </a:tr>
            </a:tbl>
          </a:graphicData>
        </a:graphic>
      </p:graphicFrame>
    </p:spTree>
    <p:extLst>
      <p:ext uri="{BB962C8B-B14F-4D97-AF65-F5344CB8AC3E}">
        <p14:creationId xmlns:p14="http://schemas.microsoft.com/office/powerpoint/2010/main" val="824954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4"/>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2732" name="Google Shape;2732;p34"/>
          <p:cNvGrpSpPr/>
          <p:nvPr/>
        </p:nvGrpSpPr>
        <p:grpSpPr>
          <a:xfrm rot="10800000">
            <a:off x="2282274" y="4168879"/>
            <a:ext cx="4528741" cy="453231"/>
            <a:chOff x="2226811" y="890954"/>
            <a:chExt cx="4528741" cy="453231"/>
          </a:xfrm>
        </p:grpSpPr>
        <p:sp>
          <p:nvSpPr>
            <p:cNvPr id="2733" name="Google Shape;2733;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1" name="Google Shape;2741;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2742;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3" name="Google Shape;2743;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2744;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5" name="Google Shape;2745;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2746;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7" name="Google Shape;2747;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2748;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9" name="Google Shape;2749;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2750;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2760;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63" name="Google Shape;2763;p34"/>
          <p:cNvGrpSpPr/>
          <p:nvPr/>
        </p:nvGrpSpPr>
        <p:grpSpPr>
          <a:xfrm>
            <a:off x="2282274" y="4245079"/>
            <a:ext cx="4528741" cy="453231"/>
            <a:chOff x="2226811" y="890954"/>
            <a:chExt cx="4528741" cy="453231"/>
          </a:xfrm>
        </p:grpSpPr>
        <p:sp>
          <p:nvSpPr>
            <p:cNvPr id="2764" name="Google Shape;2764;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7" name="Google Shape;2767;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2768;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7" name="Google Shape;2777;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3" name="Google Shape;2783;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2791;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2792;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2793;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94" name="Google Shape;2794;p34"/>
          <p:cNvGrpSpPr/>
          <p:nvPr/>
        </p:nvGrpSpPr>
        <p:grpSpPr>
          <a:xfrm rot="10800000">
            <a:off x="2282274" y="615704"/>
            <a:ext cx="4528741" cy="453231"/>
            <a:chOff x="2226811" y="890954"/>
            <a:chExt cx="4528741" cy="453231"/>
          </a:xfrm>
        </p:grpSpPr>
        <p:sp>
          <p:nvSpPr>
            <p:cNvPr id="2795" name="Google Shape;2795;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2796;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2797;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2798;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2799;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2800;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2801;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2802;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2803;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2804;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2805;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2806;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2807;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2808;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2809;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2810;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2811;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2812;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2813;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2814;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2815;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2816;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2817;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2818;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2820;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2822;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2823;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2824;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5" name="Google Shape;2825;p34"/>
          <p:cNvGrpSpPr/>
          <p:nvPr/>
        </p:nvGrpSpPr>
        <p:grpSpPr>
          <a:xfrm>
            <a:off x="2282274" y="539504"/>
            <a:ext cx="4528741" cy="453231"/>
            <a:chOff x="2226811" y="890954"/>
            <a:chExt cx="4528741" cy="453231"/>
          </a:xfrm>
        </p:grpSpPr>
        <p:sp>
          <p:nvSpPr>
            <p:cNvPr id="2826" name="Google Shape;2826;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7" name="Google Shape;2827;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9" name="Google Shape;2829;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0" name="Google Shape;2830;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1" name="Google Shape;2831;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2" name="Google Shape;2832;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4" name="Google Shape;2834;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6" name="Google Shape;2836;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7" name="Google Shape;2837;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8" name="Google Shape;2838;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9" name="Google Shape;2839;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0" name="Google Shape;2840;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1" name="Google Shape;2841;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2" name="Google Shape;2842;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3" name="Google Shape;2843;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4" name="Google Shape;2844;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5" name="Google Shape;2845;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6" name="Google Shape;2846;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7" name="Google Shape;2847;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8" name="Google Shape;2848;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9" name="Google Shape;2849;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0" name="Google Shape;2850;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1" name="Google Shape;2851;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2" name="Google Shape;2852;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3" name="Google Shape;2853;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0" name="Picture 9" descr="A graph of debt financing&#10;&#10;Description automatically generated">
            <a:extLst>
              <a:ext uri="{FF2B5EF4-FFF2-40B4-BE49-F238E27FC236}">
                <a16:creationId xmlns:a16="http://schemas.microsoft.com/office/drawing/2014/main" id="{26EDF317-0619-7E7E-E140-4BC42F13EB86}"/>
              </a:ext>
            </a:extLst>
          </p:cNvPr>
          <p:cNvPicPr>
            <a:picLocks noChangeAspect="1"/>
          </p:cNvPicPr>
          <p:nvPr/>
        </p:nvPicPr>
        <p:blipFill>
          <a:blip r:embed="rId3"/>
          <a:stretch>
            <a:fillRect/>
          </a:stretch>
        </p:blipFill>
        <p:spPr>
          <a:xfrm>
            <a:off x="455128" y="1130240"/>
            <a:ext cx="3847922" cy="2715772"/>
          </a:xfrm>
          <a:prstGeom prst="rect">
            <a:avLst/>
          </a:prstGeom>
          <a:ln>
            <a:solidFill>
              <a:schemeClr val="accent1"/>
            </a:solidFill>
          </a:ln>
        </p:spPr>
      </p:pic>
      <p:pic>
        <p:nvPicPr>
          <p:cNvPr id="12" name="Picture 11" descr="A graph of different colored lines&#10;&#10;Description automatically generated">
            <a:extLst>
              <a:ext uri="{FF2B5EF4-FFF2-40B4-BE49-F238E27FC236}">
                <a16:creationId xmlns:a16="http://schemas.microsoft.com/office/drawing/2014/main" id="{994DA570-6BE3-1C79-A73F-8742BDE73D6D}"/>
              </a:ext>
            </a:extLst>
          </p:cNvPr>
          <p:cNvPicPr>
            <a:picLocks noChangeAspect="1"/>
          </p:cNvPicPr>
          <p:nvPr/>
        </p:nvPicPr>
        <p:blipFill>
          <a:blip r:embed="rId4"/>
          <a:stretch>
            <a:fillRect/>
          </a:stretch>
        </p:blipFill>
        <p:spPr>
          <a:xfrm>
            <a:off x="4475683" y="619409"/>
            <a:ext cx="2880000" cy="2103792"/>
          </a:xfrm>
          <a:prstGeom prst="rect">
            <a:avLst/>
          </a:prstGeom>
          <a:ln>
            <a:solidFill>
              <a:schemeClr val="accent1"/>
            </a:solidFill>
          </a:ln>
        </p:spPr>
      </p:pic>
      <p:pic>
        <p:nvPicPr>
          <p:cNvPr id="14" name="Picture 13" descr="A graph showing the growth of the company's stock market&#10;&#10;Description automatically generated">
            <a:extLst>
              <a:ext uri="{FF2B5EF4-FFF2-40B4-BE49-F238E27FC236}">
                <a16:creationId xmlns:a16="http://schemas.microsoft.com/office/drawing/2014/main" id="{B6B42727-A23D-AF0E-0122-C39F4D295F20}"/>
              </a:ext>
            </a:extLst>
          </p:cNvPr>
          <p:cNvPicPr>
            <a:picLocks noChangeAspect="1"/>
          </p:cNvPicPr>
          <p:nvPr/>
        </p:nvPicPr>
        <p:blipFill>
          <a:blip r:embed="rId5"/>
          <a:stretch>
            <a:fillRect/>
          </a:stretch>
        </p:blipFill>
        <p:spPr>
          <a:xfrm>
            <a:off x="4475683" y="2861235"/>
            <a:ext cx="2880000" cy="1521509"/>
          </a:xfrm>
          <a:prstGeom prst="rect">
            <a:avLst/>
          </a:prstGeom>
          <a:ln>
            <a:solidFill>
              <a:schemeClr val="accent1"/>
            </a:solidFill>
          </a:ln>
        </p:spPr>
      </p:pic>
      <p:sp>
        <p:nvSpPr>
          <p:cNvPr id="19" name="TextBox 18">
            <a:extLst>
              <a:ext uri="{FF2B5EF4-FFF2-40B4-BE49-F238E27FC236}">
                <a16:creationId xmlns:a16="http://schemas.microsoft.com/office/drawing/2014/main" id="{9D1091AE-CD4F-7A84-3710-59C1B7907364}"/>
              </a:ext>
            </a:extLst>
          </p:cNvPr>
          <p:cNvSpPr txBox="1"/>
          <p:nvPr/>
        </p:nvSpPr>
        <p:spPr>
          <a:xfrm>
            <a:off x="1230801" y="3921079"/>
            <a:ext cx="2202847" cy="461665"/>
          </a:xfrm>
          <a:prstGeom prst="rect">
            <a:avLst/>
          </a:prstGeom>
          <a:solidFill>
            <a:schemeClr val="accent1"/>
          </a:solidFill>
        </p:spPr>
        <p:txBody>
          <a:bodyPr wrap="none" rtlCol="0">
            <a:spAutoFit/>
          </a:bodyPr>
          <a:lstStyle/>
          <a:p>
            <a:pPr algn="ctr"/>
            <a:r>
              <a:rPr lang="en-US" sz="1200" b="1" dirty="0">
                <a:solidFill>
                  <a:schemeClr val="accent2"/>
                </a:solidFill>
                <a:latin typeface="Lato" panose="020F0502020204030203" pitchFamily="34" charset="0"/>
                <a:ea typeface="Lato" panose="020F0502020204030203" pitchFamily="34" charset="0"/>
                <a:cs typeface="Lato" panose="020F0502020204030203" pitchFamily="34" charset="0"/>
              </a:rPr>
              <a:t>The Impact on Cost of Capital</a:t>
            </a:r>
          </a:p>
          <a:p>
            <a:pPr algn="ctr"/>
            <a:r>
              <a:rPr lang="en-US" sz="1200" b="1" dirty="0">
                <a:solidFill>
                  <a:schemeClr val="accent2"/>
                </a:solidFill>
                <a:latin typeface="Lato" panose="020F0502020204030203" pitchFamily="34" charset="0"/>
                <a:ea typeface="Lato" panose="020F0502020204030203" pitchFamily="34" charset="0"/>
                <a:cs typeface="Lato" panose="020F0502020204030203" pitchFamily="34" charset="0"/>
              </a:rPr>
              <a:t>by Capital Structure </a:t>
            </a:r>
          </a:p>
        </p:txBody>
      </p:sp>
      <p:sp>
        <p:nvSpPr>
          <p:cNvPr id="20" name="TextBox 19">
            <a:extLst>
              <a:ext uri="{FF2B5EF4-FFF2-40B4-BE49-F238E27FC236}">
                <a16:creationId xmlns:a16="http://schemas.microsoft.com/office/drawing/2014/main" id="{BC6DC741-17E0-18B1-296F-E4F50FE416A3}"/>
              </a:ext>
            </a:extLst>
          </p:cNvPr>
          <p:cNvSpPr txBox="1"/>
          <p:nvPr/>
        </p:nvSpPr>
        <p:spPr>
          <a:xfrm>
            <a:off x="7355683" y="1168524"/>
            <a:ext cx="1576014" cy="1015663"/>
          </a:xfrm>
          <a:prstGeom prst="rect">
            <a:avLst/>
          </a:prstGeom>
          <a:noFill/>
        </p:spPr>
        <p:txBody>
          <a:bodyPr wrap="square" rtlCol="0">
            <a:spAutoFit/>
          </a:bodyPr>
          <a:lstStyle/>
          <a:p>
            <a:r>
              <a:rPr lang="en-US" sz="1200" b="1" i="1" dirty="0">
                <a:solidFill>
                  <a:schemeClr val="tx1"/>
                </a:solidFill>
                <a:latin typeface="Lato" panose="020F0502020204030203" pitchFamily="34" charset="0"/>
                <a:ea typeface="Lato" panose="020F0502020204030203" pitchFamily="34" charset="0"/>
                <a:cs typeface="Lato" panose="020F0502020204030203" pitchFamily="34" charset="0"/>
              </a:rPr>
              <a:t>Net External Financing and Capital Expenditures by U.S. Corporations, 1975–2017</a:t>
            </a:r>
          </a:p>
        </p:txBody>
      </p:sp>
      <p:sp>
        <p:nvSpPr>
          <p:cNvPr id="21" name="TextBox 20">
            <a:extLst>
              <a:ext uri="{FF2B5EF4-FFF2-40B4-BE49-F238E27FC236}">
                <a16:creationId xmlns:a16="http://schemas.microsoft.com/office/drawing/2014/main" id="{6CE1079D-884A-5333-7562-4696E3CCE1FD}"/>
              </a:ext>
            </a:extLst>
          </p:cNvPr>
          <p:cNvSpPr txBox="1"/>
          <p:nvPr/>
        </p:nvSpPr>
        <p:spPr>
          <a:xfrm>
            <a:off x="7373350" y="3298823"/>
            <a:ext cx="1576014" cy="646331"/>
          </a:xfrm>
          <a:prstGeom prst="rect">
            <a:avLst/>
          </a:prstGeom>
          <a:noFill/>
        </p:spPr>
        <p:txBody>
          <a:bodyPr wrap="square" rtlCol="0">
            <a:spAutoFit/>
          </a:bodyPr>
          <a:lstStyle/>
          <a:p>
            <a:r>
              <a:rPr lang="en-SG" sz="1200" b="1" i="1" dirty="0">
                <a:solidFill>
                  <a:schemeClr val="tx1"/>
                </a:solidFill>
                <a:effectLst/>
                <a:latin typeface="Lato" panose="020F0502020204030203" pitchFamily="34" charset="0"/>
                <a:ea typeface="Lato" panose="020F0502020204030203" pitchFamily="34" charset="0"/>
                <a:cs typeface="Lato" panose="020F0502020204030203" pitchFamily="34" charset="0"/>
              </a:rPr>
              <a:t>Debt-to-Value Ratio [D/(E </a:t>
            </a:r>
            <a:r>
              <a:rPr lang="en-SG" sz="1200" i="1"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SG" sz="1200" b="1" i="1" dirty="0">
                <a:solidFill>
                  <a:schemeClr val="tx1"/>
                </a:solidFill>
                <a:effectLst/>
                <a:latin typeface="Lato" panose="020F0502020204030203" pitchFamily="34" charset="0"/>
                <a:ea typeface="Lato" panose="020F0502020204030203" pitchFamily="34" charset="0"/>
                <a:cs typeface="Lato" panose="020F0502020204030203" pitchFamily="34" charset="0"/>
              </a:rPr>
              <a:t>D)] of U.S. Firms, 1975–2017 </a:t>
            </a:r>
            <a:endParaRPr lang="en-SG" sz="1200" i="1" dirty="0">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7233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 605 firms &amp; 20 years</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blue and grey logo&#10;&#10;Description automatically generated">
            <a:extLst>
              <a:ext uri="{FF2B5EF4-FFF2-40B4-BE49-F238E27FC236}">
                <a16:creationId xmlns:a16="http://schemas.microsoft.com/office/drawing/2014/main" id="{A23D0EB5-B724-5E90-9EED-27A28EFEBB29}"/>
              </a:ext>
            </a:extLst>
          </p:cNvPr>
          <p:cNvPicPr>
            <a:picLocks noChangeAspect="1"/>
          </p:cNvPicPr>
          <p:nvPr/>
        </p:nvPicPr>
        <p:blipFill rotWithShape="1">
          <a:blip r:embed="rId3"/>
          <a:srcRect l="11265" t="24075" r="11743" b="23919"/>
          <a:stretch/>
        </p:blipFill>
        <p:spPr>
          <a:xfrm>
            <a:off x="686792" y="2571750"/>
            <a:ext cx="2380322" cy="1189823"/>
          </a:xfrm>
          <a:prstGeom prst="rect">
            <a:avLst/>
          </a:prstGeom>
        </p:spPr>
      </p:pic>
      <p:pic>
        <p:nvPicPr>
          <p:cNvPr id="5" name="Picture 4" descr="A close-up of a logo&#10;&#10;Description automatically generated">
            <a:extLst>
              <a:ext uri="{FF2B5EF4-FFF2-40B4-BE49-F238E27FC236}">
                <a16:creationId xmlns:a16="http://schemas.microsoft.com/office/drawing/2014/main" id="{D4A96D4B-DBB0-A85A-3262-4A2B59680223}"/>
              </a:ext>
            </a:extLst>
          </p:cNvPr>
          <p:cNvPicPr>
            <a:picLocks noChangeAspect="1"/>
          </p:cNvPicPr>
          <p:nvPr/>
        </p:nvPicPr>
        <p:blipFill>
          <a:blip r:embed="rId4"/>
          <a:stretch>
            <a:fillRect/>
          </a:stretch>
        </p:blipFill>
        <p:spPr>
          <a:xfrm>
            <a:off x="686792" y="1494918"/>
            <a:ext cx="2392959" cy="1076832"/>
          </a:xfrm>
          <a:prstGeom prst="rect">
            <a:avLst/>
          </a:prstGeom>
        </p:spPr>
      </p:pic>
      <p:sp>
        <p:nvSpPr>
          <p:cNvPr id="2" name="Google Shape;3359;p45">
            <a:extLst>
              <a:ext uri="{FF2B5EF4-FFF2-40B4-BE49-F238E27FC236}">
                <a16:creationId xmlns:a16="http://schemas.microsoft.com/office/drawing/2014/main" id="{B9EB1F39-A5EB-24EA-2942-AD33ECE263C6}"/>
              </a:ext>
            </a:extLst>
          </p:cNvPr>
          <p:cNvSpPr txBox="1">
            <a:spLocks noGrp="1"/>
          </p:cNvSpPr>
          <p:nvPr>
            <p:ph type="subTitle" idx="1"/>
          </p:nvPr>
        </p:nvSpPr>
        <p:spPr>
          <a:xfrm>
            <a:off x="3442670" y="1882021"/>
            <a:ext cx="2379000" cy="19842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itchFamily="2" charset="2"/>
              <a:buChar char="à"/>
            </a:pPr>
            <a:r>
              <a:rPr lang="en-US" i="1" dirty="0">
                <a:sym typeface="Wingdings" pitchFamily="2" charset="2"/>
              </a:rPr>
              <a:t>Balance Sheet</a:t>
            </a:r>
          </a:p>
          <a:p>
            <a:pPr marL="285750" lvl="0" indent="-285750" algn="l" rtl="0">
              <a:lnSpc>
                <a:spcPct val="150000"/>
              </a:lnSpc>
              <a:spcBef>
                <a:spcPts val="0"/>
              </a:spcBef>
              <a:spcAft>
                <a:spcPts val="0"/>
              </a:spcAft>
              <a:buFont typeface="Wingdings" pitchFamily="2" charset="2"/>
              <a:buChar char="à"/>
            </a:pPr>
            <a:r>
              <a:rPr lang="en-US" i="1" dirty="0">
                <a:sym typeface="Wingdings" pitchFamily="2" charset="2"/>
              </a:rPr>
              <a:t>Income Statement</a:t>
            </a:r>
          </a:p>
          <a:p>
            <a:pPr marL="285750" lvl="0" indent="-285750" algn="l" rtl="0">
              <a:lnSpc>
                <a:spcPct val="150000"/>
              </a:lnSpc>
              <a:spcBef>
                <a:spcPts val="0"/>
              </a:spcBef>
              <a:spcAft>
                <a:spcPts val="0"/>
              </a:spcAft>
              <a:buFont typeface="Wingdings" pitchFamily="2" charset="2"/>
              <a:buChar char="à"/>
            </a:pPr>
            <a:r>
              <a:rPr lang="en-US" i="1" dirty="0">
                <a:sym typeface="Wingdings" pitchFamily="2" charset="2"/>
              </a:rPr>
              <a:t>Cashflow Statement</a:t>
            </a:r>
          </a:p>
          <a:p>
            <a:pPr marL="285750" lvl="0" indent="-285750" algn="l" rtl="0">
              <a:lnSpc>
                <a:spcPct val="150000"/>
              </a:lnSpc>
              <a:spcBef>
                <a:spcPts val="0"/>
              </a:spcBef>
              <a:spcAft>
                <a:spcPts val="0"/>
              </a:spcAft>
              <a:buFont typeface="Wingdings" pitchFamily="2" charset="2"/>
              <a:buChar char="à"/>
            </a:pPr>
            <a:r>
              <a:rPr lang="en-US" i="1" dirty="0">
                <a:sym typeface="Wingdings" pitchFamily="2" charset="2"/>
              </a:rPr>
              <a:t>Following IFRS standard</a:t>
            </a:r>
          </a:p>
          <a:p>
            <a:pPr marL="285750" lvl="0" indent="-285750" algn="l" rtl="0">
              <a:lnSpc>
                <a:spcPct val="150000"/>
              </a:lnSpc>
              <a:spcBef>
                <a:spcPts val="0"/>
              </a:spcBef>
              <a:spcAft>
                <a:spcPts val="0"/>
              </a:spcAft>
              <a:buFont typeface="Wingdings" pitchFamily="2" charset="2"/>
              <a:buChar char="à"/>
            </a:pPr>
            <a:r>
              <a:rPr lang="en-US" i="1" dirty="0">
                <a:sym typeface="Wingdings" pitchFamily="2" charset="2"/>
              </a:rPr>
              <a:t>Recalculated for specific variables used in models</a:t>
            </a:r>
            <a:endParaRPr i="1" dirty="0"/>
          </a:p>
        </p:txBody>
      </p:sp>
      <p:sp>
        <p:nvSpPr>
          <p:cNvPr id="4" name="Google Shape;3360;p45">
            <a:extLst>
              <a:ext uri="{FF2B5EF4-FFF2-40B4-BE49-F238E27FC236}">
                <a16:creationId xmlns:a16="http://schemas.microsoft.com/office/drawing/2014/main" id="{0D5679AB-01D9-1C21-71CD-174ED7F82F44}"/>
              </a:ext>
            </a:extLst>
          </p:cNvPr>
          <p:cNvSpPr txBox="1">
            <a:spLocks noGrp="1"/>
          </p:cNvSpPr>
          <p:nvPr>
            <p:ph type="subTitle" idx="2"/>
          </p:nvPr>
        </p:nvSpPr>
        <p:spPr>
          <a:xfrm>
            <a:off x="6105104" y="1882021"/>
            <a:ext cx="2379000" cy="1984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à"/>
            </a:pPr>
            <a:r>
              <a:rPr lang="en-SG" i="1" dirty="0">
                <a:sym typeface="Wingdings" pitchFamily="2" charset="2"/>
              </a:rPr>
              <a:t>Singapore Overnight Rate Average (SORA) as representative for risk-free rate</a:t>
            </a:r>
          </a:p>
          <a:p>
            <a:pPr marL="285750" lvl="0" indent="-285750" algn="l" rtl="0">
              <a:spcBef>
                <a:spcPts val="0"/>
              </a:spcBef>
              <a:spcAft>
                <a:spcPts val="0"/>
              </a:spcAft>
              <a:buFont typeface="Wingdings" pitchFamily="2" charset="2"/>
              <a:buChar char="à"/>
            </a:pPr>
            <a:r>
              <a:rPr lang="en-SG" i="1" dirty="0">
                <a:sym typeface="Wingdings" pitchFamily="2" charset="2"/>
              </a:rPr>
              <a:t>Consumer Price Index (CPI) as representative for inflation rate</a:t>
            </a:r>
            <a:endParaRPr lang="en-SG" i="1" dirty="0"/>
          </a:p>
        </p:txBody>
      </p:sp>
      <p:sp>
        <p:nvSpPr>
          <p:cNvPr id="6" name="Google Shape;3362;p45">
            <a:extLst>
              <a:ext uri="{FF2B5EF4-FFF2-40B4-BE49-F238E27FC236}">
                <a16:creationId xmlns:a16="http://schemas.microsoft.com/office/drawing/2014/main" id="{B20BEF9C-C9AA-95FE-4B44-51ADC5A5FCE9}"/>
              </a:ext>
            </a:extLst>
          </p:cNvPr>
          <p:cNvSpPr txBox="1">
            <a:spLocks/>
          </p:cNvSpPr>
          <p:nvPr/>
        </p:nvSpPr>
        <p:spPr>
          <a:xfrm>
            <a:off x="3442670" y="1385496"/>
            <a:ext cx="23790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b="1" dirty="0">
                <a:solidFill>
                  <a:schemeClr val="accent1"/>
                </a:solidFill>
                <a:latin typeface="Lato" panose="020F0502020204030203" pitchFamily="34" charset="0"/>
                <a:ea typeface="Lato" panose="020F0502020204030203" pitchFamily="34" charset="0"/>
                <a:cs typeface="Lato" panose="020F0502020204030203" pitchFamily="34" charset="0"/>
              </a:rPr>
              <a:t>Financial Statement Items</a:t>
            </a:r>
          </a:p>
        </p:txBody>
      </p:sp>
      <p:sp>
        <p:nvSpPr>
          <p:cNvPr id="7" name="Google Shape;3363;p45">
            <a:extLst>
              <a:ext uri="{FF2B5EF4-FFF2-40B4-BE49-F238E27FC236}">
                <a16:creationId xmlns:a16="http://schemas.microsoft.com/office/drawing/2014/main" id="{AF35A746-6FC9-B351-3B04-1095F8375866}"/>
              </a:ext>
            </a:extLst>
          </p:cNvPr>
          <p:cNvSpPr txBox="1">
            <a:spLocks/>
          </p:cNvSpPr>
          <p:nvPr/>
        </p:nvSpPr>
        <p:spPr>
          <a:xfrm>
            <a:off x="6105109" y="1385496"/>
            <a:ext cx="23790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b="1" dirty="0">
                <a:solidFill>
                  <a:schemeClr val="accent1"/>
                </a:solidFill>
                <a:latin typeface="Lato" panose="020F0502020204030203" pitchFamily="34" charset="0"/>
                <a:ea typeface="Lato" panose="020F0502020204030203" pitchFamily="34" charset="0"/>
                <a:cs typeface="Lato" panose="020F0502020204030203" pitchFamily="34" charset="0"/>
              </a:rPr>
              <a:t>Additional Factors</a:t>
            </a:r>
          </a:p>
        </p:txBody>
      </p:sp>
    </p:spTree>
    <p:extLst>
      <p:ext uri="{BB962C8B-B14F-4D97-AF65-F5344CB8AC3E}">
        <p14:creationId xmlns:p14="http://schemas.microsoft.com/office/powerpoint/2010/main" val="25675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 reduced to 216 firms &amp; 8 years</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3360;p45">
            <a:extLst>
              <a:ext uri="{FF2B5EF4-FFF2-40B4-BE49-F238E27FC236}">
                <a16:creationId xmlns:a16="http://schemas.microsoft.com/office/drawing/2014/main" id="{0D5679AB-01D9-1C21-71CD-174ED7F82F44}"/>
              </a:ext>
            </a:extLst>
          </p:cNvPr>
          <p:cNvSpPr txBox="1">
            <a:spLocks noGrp="1"/>
          </p:cNvSpPr>
          <p:nvPr>
            <p:ph type="subTitle" idx="2"/>
          </p:nvPr>
        </p:nvSpPr>
        <p:spPr>
          <a:xfrm>
            <a:off x="5795982" y="1740001"/>
            <a:ext cx="2986567" cy="1984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à"/>
            </a:pPr>
            <a:r>
              <a:rPr lang="en-SG" i="1" dirty="0">
                <a:sym typeface="Wingdings" pitchFamily="2" charset="2"/>
              </a:rPr>
              <a:t>Due to the limitation that different firms might be listed for different duration of years and different disclosure approaches for financial reports</a:t>
            </a:r>
          </a:p>
          <a:p>
            <a:pPr marL="285750" lvl="0" indent="-285750" algn="l" rtl="0">
              <a:spcBef>
                <a:spcPts val="0"/>
              </a:spcBef>
              <a:spcAft>
                <a:spcPts val="0"/>
              </a:spcAft>
              <a:buFont typeface="Wingdings" pitchFamily="2" charset="2"/>
              <a:buChar char="à"/>
            </a:pPr>
            <a:endParaRPr lang="en-SG" i="1" dirty="0">
              <a:sym typeface="Wingdings" pitchFamily="2" charset="2"/>
            </a:endParaRPr>
          </a:p>
          <a:p>
            <a:pPr marL="285750" lvl="0" indent="-285750" algn="l" rtl="0">
              <a:spcBef>
                <a:spcPts val="0"/>
              </a:spcBef>
              <a:spcAft>
                <a:spcPts val="0"/>
              </a:spcAft>
              <a:buFont typeface="Wingdings" pitchFamily="2" charset="2"/>
              <a:buChar char="à"/>
            </a:pPr>
            <a:r>
              <a:rPr lang="en-SG" i="1" dirty="0">
                <a:sym typeface="Wingdings" pitchFamily="2" charset="2"/>
              </a:rPr>
              <a:t>Eliminate all NA data points to maximize the number of observations left</a:t>
            </a:r>
            <a:endParaRPr lang="en-SG" i="1" dirty="0"/>
          </a:p>
        </p:txBody>
      </p:sp>
      <p:sp>
        <p:nvSpPr>
          <p:cNvPr id="7" name="Google Shape;3363;p45">
            <a:extLst>
              <a:ext uri="{FF2B5EF4-FFF2-40B4-BE49-F238E27FC236}">
                <a16:creationId xmlns:a16="http://schemas.microsoft.com/office/drawing/2014/main" id="{AF35A746-6FC9-B351-3B04-1095F8375866}"/>
              </a:ext>
            </a:extLst>
          </p:cNvPr>
          <p:cNvSpPr txBox="1">
            <a:spLocks/>
          </p:cNvSpPr>
          <p:nvPr/>
        </p:nvSpPr>
        <p:spPr>
          <a:xfrm>
            <a:off x="5795983" y="1163523"/>
            <a:ext cx="23790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b="1" dirty="0">
                <a:solidFill>
                  <a:schemeClr val="accent1"/>
                </a:solidFill>
                <a:latin typeface="Lato" panose="020F0502020204030203" pitchFamily="34" charset="0"/>
                <a:ea typeface="Lato" panose="020F0502020204030203" pitchFamily="34" charset="0"/>
                <a:cs typeface="Lato" panose="020F0502020204030203" pitchFamily="34" charset="0"/>
              </a:rPr>
              <a:t>Many missing data points</a:t>
            </a:r>
          </a:p>
        </p:txBody>
      </p:sp>
      <p:pic>
        <p:nvPicPr>
          <p:cNvPr id="9" name="Picture 8" descr="A screenshot of a computer&#10;&#10;Description automatically generated">
            <a:extLst>
              <a:ext uri="{FF2B5EF4-FFF2-40B4-BE49-F238E27FC236}">
                <a16:creationId xmlns:a16="http://schemas.microsoft.com/office/drawing/2014/main" id="{6D5632A1-4AE9-E898-EF4C-68D39BF6CC45}"/>
              </a:ext>
            </a:extLst>
          </p:cNvPr>
          <p:cNvPicPr>
            <a:picLocks noChangeAspect="1"/>
          </p:cNvPicPr>
          <p:nvPr/>
        </p:nvPicPr>
        <p:blipFill>
          <a:blip r:embed="rId3"/>
          <a:stretch>
            <a:fillRect/>
          </a:stretch>
        </p:blipFill>
        <p:spPr>
          <a:xfrm>
            <a:off x="617491" y="1385495"/>
            <a:ext cx="4999751" cy="2693211"/>
          </a:xfrm>
          <a:prstGeom prst="rect">
            <a:avLst/>
          </a:prstGeom>
        </p:spPr>
      </p:pic>
    </p:spTree>
    <p:extLst>
      <p:ext uri="{BB962C8B-B14F-4D97-AF65-F5344CB8AC3E}">
        <p14:creationId xmlns:p14="http://schemas.microsoft.com/office/powerpoint/2010/main" val="156692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Pooled OLS</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9679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Variables Selected for the Model</a:t>
            </a:r>
            <a:endParaRPr dirty="0"/>
          </a:p>
        </p:txBody>
      </p:sp>
      <p:sp>
        <p:nvSpPr>
          <p:cNvPr id="2717" name="Google Shape;2717;p33"/>
          <p:cNvSpPr txBox="1">
            <a:spLocks noGrp="1"/>
          </p:cNvSpPr>
          <p:nvPr>
            <p:ph type="subTitle" idx="1"/>
          </p:nvPr>
        </p:nvSpPr>
        <p:spPr>
          <a:xfrm>
            <a:off x="734012" y="1756486"/>
            <a:ext cx="2437800" cy="711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t>Net Debt/Total Assets</a:t>
            </a:r>
            <a:r>
              <a:rPr lang="en" sz="1100" i="1" dirty="0"/>
              <a:t>: Represents the level of leverage, which is indicated by the portion of debt used instead of equity for the firm’s total assets.</a:t>
            </a:r>
            <a:endParaRPr sz="1100" i="1" dirty="0"/>
          </a:p>
        </p:txBody>
      </p:sp>
      <p:sp>
        <p:nvSpPr>
          <p:cNvPr id="2721" name="Google Shape;2721;p33"/>
          <p:cNvSpPr txBox="1">
            <a:spLocks noGrp="1"/>
          </p:cNvSpPr>
          <p:nvPr>
            <p:ph type="subTitle" idx="7"/>
          </p:nvPr>
        </p:nvSpPr>
        <p:spPr>
          <a:xfrm>
            <a:off x="727006" y="1496305"/>
            <a:ext cx="2435400" cy="4270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LEVERAGE (Y)</a:t>
            </a:r>
            <a:endParaRPr dirty="0"/>
          </a:p>
        </p:txBody>
      </p:sp>
      <p:sp>
        <p:nvSpPr>
          <p:cNvPr id="2722" name="Google Shape;2722;p33"/>
          <p:cNvSpPr txBox="1">
            <a:spLocks noGrp="1"/>
          </p:cNvSpPr>
          <p:nvPr>
            <p:ph type="subTitle" idx="8"/>
          </p:nvPr>
        </p:nvSpPr>
        <p:spPr>
          <a:xfrm>
            <a:off x="3368210" y="1496791"/>
            <a:ext cx="2435400" cy="401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SIZE</a:t>
            </a:r>
          </a:p>
        </p:txBody>
      </p:sp>
      <p:sp>
        <p:nvSpPr>
          <p:cNvPr id="2723" name="Google Shape;2723;p33"/>
          <p:cNvSpPr txBox="1">
            <a:spLocks noGrp="1"/>
          </p:cNvSpPr>
          <p:nvPr>
            <p:ph type="subTitle" idx="9"/>
          </p:nvPr>
        </p:nvSpPr>
        <p:spPr>
          <a:xfrm>
            <a:off x="6009416" y="1496305"/>
            <a:ext cx="2435400" cy="401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PROFITABILITY</a:t>
            </a:r>
            <a:endParaRPr dirty="0"/>
          </a:p>
        </p:txBody>
      </p:sp>
      <p:sp>
        <p:nvSpPr>
          <p:cNvPr id="4" name="Google Shape;2717;p33">
            <a:extLst>
              <a:ext uri="{FF2B5EF4-FFF2-40B4-BE49-F238E27FC236}">
                <a16:creationId xmlns:a16="http://schemas.microsoft.com/office/drawing/2014/main" id="{1DDAB281-FCDA-4292-298E-248C640EBCCC}"/>
              </a:ext>
            </a:extLst>
          </p:cNvPr>
          <p:cNvSpPr txBox="1">
            <a:spLocks/>
          </p:cNvSpPr>
          <p:nvPr/>
        </p:nvSpPr>
        <p:spPr>
          <a:xfrm>
            <a:off x="3365810" y="1751950"/>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Ln(Total Assets)</a:t>
            </a:r>
            <a:r>
              <a:rPr lang="en-SG" sz="1100" i="1" dirty="0"/>
              <a:t>: Represents the size of the firm. A larger firm will have a higher intention to finance through borrowing with a lower cost.</a:t>
            </a:r>
          </a:p>
        </p:txBody>
      </p:sp>
      <p:sp>
        <p:nvSpPr>
          <p:cNvPr id="7" name="Google Shape;2717;p33">
            <a:extLst>
              <a:ext uri="{FF2B5EF4-FFF2-40B4-BE49-F238E27FC236}">
                <a16:creationId xmlns:a16="http://schemas.microsoft.com/office/drawing/2014/main" id="{BCD5257D-A10D-976C-DADA-A6C843757148}"/>
              </a:ext>
            </a:extLst>
          </p:cNvPr>
          <p:cNvSpPr txBox="1">
            <a:spLocks/>
          </p:cNvSpPr>
          <p:nvPr/>
        </p:nvSpPr>
        <p:spPr>
          <a:xfrm>
            <a:off x="6006914" y="1751949"/>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EBITDA/TA</a:t>
            </a:r>
            <a:r>
              <a:rPr lang="en-SG" sz="1100" i="1" dirty="0"/>
              <a:t>: Represents the gross earnings of a firm as a portion of total assets. Good profitability represents better cashflow and future growth.</a:t>
            </a:r>
          </a:p>
        </p:txBody>
      </p:sp>
      <p:sp>
        <p:nvSpPr>
          <p:cNvPr id="20" name="Google Shape;2717;p33">
            <a:extLst>
              <a:ext uri="{FF2B5EF4-FFF2-40B4-BE49-F238E27FC236}">
                <a16:creationId xmlns:a16="http://schemas.microsoft.com/office/drawing/2014/main" id="{CAE4639B-F766-F235-A303-30668DE57688}"/>
              </a:ext>
            </a:extLst>
          </p:cNvPr>
          <p:cNvSpPr txBox="1">
            <a:spLocks/>
          </p:cNvSpPr>
          <p:nvPr/>
        </p:nvSpPr>
        <p:spPr>
          <a:xfrm>
            <a:off x="727006" y="3458199"/>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100" b="1" i="1" dirty="0"/>
              <a:t>Fixed Assets/Total Assets</a:t>
            </a:r>
            <a:r>
              <a:rPr lang="en-US" sz="1100" i="1" dirty="0"/>
              <a:t>: Represents the tangibility of the assets. A higher tangibility indicates that the firm can liquidate tangible assets in the event of default.</a:t>
            </a:r>
          </a:p>
        </p:txBody>
      </p:sp>
      <p:sp>
        <p:nvSpPr>
          <p:cNvPr id="21" name="Google Shape;2721;p33">
            <a:extLst>
              <a:ext uri="{FF2B5EF4-FFF2-40B4-BE49-F238E27FC236}">
                <a16:creationId xmlns:a16="http://schemas.microsoft.com/office/drawing/2014/main" id="{02D95D59-022F-E074-2B14-D935DD9A3982}"/>
              </a:ext>
            </a:extLst>
          </p:cNvPr>
          <p:cNvSpPr txBox="1">
            <a:spLocks/>
          </p:cNvSpPr>
          <p:nvPr/>
        </p:nvSpPr>
        <p:spPr>
          <a:xfrm>
            <a:off x="720000" y="3198018"/>
            <a:ext cx="2435400" cy="427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TANG</a:t>
            </a:r>
          </a:p>
        </p:txBody>
      </p:sp>
      <p:sp>
        <p:nvSpPr>
          <p:cNvPr id="22" name="Google Shape;2722;p33">
            <a:extLst>
              <a:ext uri="{FF2B5EF4-FFF2-40B4-BE49-F238E27FC236}">
                <a16:creationId xmlns:a16="http://schemas.microsoft.com/office/drawing/2014/main" id="{2CABFF46-841C-2B13-E52F-56E45D9029B4}"/>
              </a:ext>
            </a:extLst>
          </p:cNvPr>
          <p:cNvSpPr txBox="1">
            <a:spLocks/>
          </p:cNvSpPr>
          <p:nvPr/>
        </p:nvSpPr>
        <p:spPr>
          <a:xfrm>
            <a:off x="3361204" y="3198504"/>
            <a:ext cx="2435400" cy="401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RISK</a:t>
            </a:r>
          </a:p>
        </p:txBody>
      </p:sp>
      <p:sp>
        <p:nvSpPr>
          <p:cNvPr id="23" name="Google Shape;2723;p33">
            <a:extLst>
              <a:ext uri="{FF2B5EF4-FFF2-40B4-BE49-F238E27FC236}">
                <a16:creationId xmlns:a16="http://schemas.microsoft.com/office/drawing/2014/main" id="{5FBF3637-0C31-354C-EC80-7707A7475C7B}"/>
              </a:ext>
            </a:extLst>
          </p:cNvPr>
          <p:cNvSpPr txBox="1">
            <a:spLocks/>
          </p:cNvSpPr>
          <p:nvPr/>
        </p:nvSpPr>
        <p:spPr>
          <a:xfrm>
            <a:off x="6002410" y="3198018"/>
            <a:ext cx="2435400" cy="401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ctr"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SG" dirty="0"/>
              <a:t>LIQUID</a:t>
            </a:r>
          </a:p>
        </p:txBody>
      </p:sp>
      <p:sp>
        <p:nvSpPr>
          <p:cNvPr id="24" name="Google Shape;2717;p33">
            <a:extLst>
              <a:ext uri="{FF2B5EF4-FFF2-40B4-BE49-F238E27FC236}">
                <a16:creationId xmlns:a16="http://schemas.microsoft.com/office/drawing/2014/main" id="{2BAEEA50-CDD8-D4EA-0170-C53A1142315B}"/>
              </a:ext>
            </a:extLst>
          </p:cNvPr>
          <p:cNvSpPr txBox="1">
            <a:spLocks/>
          </p:cNvSpPr>
          <p:nvPr/>
        </p:nvSpPr>
        <p:spPr>
          <a:xfrm>
            <a:off x="3358804" y="3453663"/>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100" b="1" i="1" dirty="0"/>
              <a:t>%</a:t>
            </a:r>
            <a:r>
              <a:rPr lang="el-GR" sz="1100" b="1" i="1" dirty="0"/>
              <a:t>Δ</a:t>
            </a:r>
            <a:r>
              <a:rPr lang="en-US" sz="1100" b="1" i="1" dirty="0"/>
              <a:t>EBIT/ %</a:t>
            </a:r>
            <a:r>
              <a:rPr lang="el-GR" sz="1100" b="1" i="1" dirty="0"/>
              <a:t>Δ</a:t>
            </a:r>
            <a:r>
              <a:rPr lang="en-US" sz="1100" b="1" i="1" dirty="0"/>
              <a:t>Net Sales</a:t>
            </a:r>
            <a:r>
              <a:rPr lang="en-US" sz="1100" i="1" dirty="0"/>
              <a:t>: </a:t>
            </a:r>
            <a:r>
              <a:rPr lang="en-SG" sz="1100" i="1" dirty="0"/>
              <a:t>Represents the sensitivity of the earnings before interest and tax to the changes in net sales. A stable earnings indicate a better solvency.</a:t>
            </a:r>
          </a:p>
        </p:txBody>
      </p:sp>
      <p:sp>
        <p:nvSpPr>
          <p:cNvPr id="25" name="Google Shape;2717;p33">
            <a:extLst>
              <a:ext uri="{FF2B5EF4-FFF2-40B4-BE49-F238E27FC236}">
                <a16:creationId xmlns:a16="http://schemas.microsoft.com/office/drawing/2014/main" id="{D8E074E0-78D6-B491-9B2B-164016866F65}"/>
              </a:ext>
            </a:extLst>
          </p:cNvPr>
          <p:cNvSpPr txBox="1">
            <a:spLocks/>
          </p:cNvSpPr>
          <p:nvPr/>
        </p:nvSpPr>
        <p:spPr>
          <a:xfrm>
            <a:off x="5999908" y="3453662"/>
            <a:ext cx="2437800" cy="711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SG" sz="1100" b="1" i="1" dirty="0"/>
              <a:t>Current Assets/Current Liabilities</a:t>
            </a:r>
            <a:r>
              <a:rPr lang="en-SG" sz="1100" i="1" dirty="0"/>
              <a:t>: Represents the liquidity of the firm to pay short-term liabilities using relatively liquid assets.</a:t>
            </a:r>
          </a:p>
        </p:txBody>
      </p:sp>
    </p:spTree>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2592</TotalTime>
  <Words>2533</Words>
  <Application>Microsoft Office PowerPoint</Application>
  <PresentationFormat>On-screen Show (16:9)</PresentationFormat>
  <Paragraphs>408</Paragraphs>
  <Slides>41</Slides>
  <Notes>28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Nunito Light</vt:lpstr>
      <vt:lpstr>Lato</vt:lpstr>
      <vt:lpstr>Aptos</vt:lpstr>
      <vt:lpstr>Outfit ExtraBold</vt:lpstr>
      <vt:lpstr>Wingdings</vt:lpstr>
      <vt:lpstr>Arial</vt:lpstr>
      <vt:lpstr>Consolas</vt:lpstr>
      <vt:lpstr>Cambria Math</vt:lpstr>
      <vt:lpstr>Bayesian Data Analysis - Master of Science in Biostatistics by Slidesgo</vt:lpstr>
      <vt:lpstr>The Determinants of Capital Structure  An Empirical Study on Singapore Listed Firms</vt:lpstr>
      <vt:lpstr>Table of contents</vt:lpstr>
      <vt:lpstr>Intro &amp; Dataset</vt:lpstr>
      <vt:lpstr>Introduction</vt:lpstr>
      <vt:lpstr>Introduction</vt:lpstr>
      <vt:lpstr>Dataset – 605 firms &amp; 20 years</vt:lpstr>
      <vt:lpstr>Dataset – reduced to 216 firms &amp; 8 years</vt:lpstr>
      <vt:lpstr>Pooled OLS</vt:lpstr>
      <vt:lpstr>Variables Selected for the Model</vt:lpstr>
      <vt:lpstr>Variables Selected for the Model</vt:lpstr>
      <vt:lpstr>Linear Model for Pooled OLS</vt:lpstr>
      <vt:lpstr>Correlation among Variables</vt:lpstr>
      <vt:lpstr>Pooled OLS Result</vt:lpstr>
      <vt:lpstr>Pooled OLS Result (final ver.)</vt:lpstr>
      <vt:lpstr>Assignment brief</vt:lpstr>
      <vt:lpstr>Linear Model for Pooled OLS (final ver.)</vt:lpstr>
      <vt:lpstr>Robust Estimation</vt:lpstr>
      <vt:lpstr>Robust Estimation</vt:lpstr>
      <vt:lpstr>Pooled OLS with entity cluster</vt:lpstr>
      <vt:lpstr>Correlation among Variables (final ver.)</vt:lpstr>
      <vt:lpstr>Test for Fixed Effects</vt:lpstr>
      <vt:lpstr>Fixed Effects Model</vt:lpstr>
      <vt:lpstr>F-tests for Fixed Effects</vt:lpstr>
      <vt:lpstr>Robust Estimation for FE</vt:lpstr>
      <vt:lpstr>Fixed Effects Model with entity cluster</vt:lpstr>
      <vt:lpstr>Cluster Robust Entity Fixed Effects Model</vt:lpstr>
      <vt:lpstr>Test for Random Effects</vt:lpstr>
      <vt:lpstr>Random Effects Model</vt:lpstr>
      <vt:lpstr>LM-tests for Random Effects</vt:lpstr>
      <vt:lpstr>Entity Random Effects Model</vt:lpstr>
      <vt:lpstr>PowerPoint Presentation</vt:lpstr>
      <vt:lpstr>Test for Correlated Random Effects</vt:lpstr>
      <vt:lpstr>Correlated Random Effects Model</vt:lpstr>
      <vt:lpstr>Wald-Test for Correlated Random Effects</vt:lpstr>
      <vt:lpstr>Entity Correlated Random Effects Model</vt:lpstr>
      <vt:lpstr>Robust methods of CRE model</vt:lpstr>
      <vt:lpstr>Robust Correlated Random Effects Model</vt:lpstr>
      <vt:lpstr>Interpretations of the model</vt:lpstr>
      <vt:lpstr>COVID Differences</vt:lpstr>
      <vt:lpstr>Interpretations of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Data Analysis - Master of Science in Biostatistics</dc:title>
  <dc:creator>Qi Yang _</dc:creator>
  <cp:lastModifiedBy>Qi Yang _</cp:lastModifiedBy>
  <cp:revision>40</cp:revision>
  <dcterms:modified xsi:type="dcterms:W3CDTF">2024-04-02T01:49:02Z</dcterms:modified>
</cp:coreProperties>
</file>