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2"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p:scale>
          <a:sx n="101" d="100"/>
          <a:sy n="101" d="100"/>
        </p:scale>
        <p:origin x="100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1/23/21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1/23/21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1/23/21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1/23/21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D706-B2A3-804F-B482-E886E5D18678}"/>
              </a:ext>
            </a:extLst>
          </p:cNvPr>
          <p:cNvSpPr>
            <a:spLocks noGrp="1"/>
          </p:cNvSpPr>
          <p:nvPr>
            <p:ph type="ctrTitle"/>
          </p:nvPr>
        </p:nvSpPr>
        <p:spPr/>
        <p:txBody>
          <a:bodyPr/>
          <a:lstStyle/>
          <a:p>
            <a:r>
              <a:rPr lang="en-US" dirty="0"/>
              <a:t>Heart Disease: Classification Techniques</a:t>
            </a:r>
          </a:p>
        </p:txBody>
      </p:sp>
    </p:spTree>
    <p:extLst>
      <p:ext uri="{BB962C8B-B14F-4D97-AF65-F5344CB8AC3E}">
        <p14:creationId xmlns:p14="http://schemas.microsoft.com/office/powerpoint/2010/main" val="28002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620110" y="462455"/>
            <a:ext cx="6400800" cy="1200329"/>
          </a:xfrm>
          <a:prstGeom prst="rect">
            <a:avLst/>
          </a:prstGeom>
          <a:noFill/>
        </p:spPr>
        <p:txBody>
          <a:bodyPr wrap="square" rtlCol="0">
            <a:spAutoFit/>
          </a:bodyPr>
          <a:lstStyle/>
          <a:p>
            <a:r>
              <a:rPr lang="en-US" sz="3600" dirty="0"/>
              <a:t>Feature Importance For Random Forrest   </a:t>
            </a:r>
          </a:p>
        </p:txBody>
      </p:sp>
      <p:pic>
        <p:nvPicPr>
          <p:cNvPr id="7170" name="Picture 2">
            <a:extLst>
              <a:ext uri="{FF2B5EF4-FFF2-40B4-BE49-F238E27FC236}">
                <a16:creationId xmlns:a16="http://schemas.microsoft.com/office/drawing/2014/main" id="{0B2F080E-1C17-AC47-A5E9-226A59597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428750"/>
            <a:ext cx="7975600" cy="473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14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620110" y="462455"/>
            <a:ext cx="6400800" cy="646331"/>
          </a:xfrm>
          <a:prstGeom prst="rect">
            <a:avLst/>
          </a:prstGeom>
          <a:noFill/>
        </p:spPr>
        <p:txBody>
          <a:bodyPr wrap="square" rtlCol="0">
            <a:spAutoFit/>
          </a:bodyPr>
          <a:lstStyle/>
          <a:p>
            <a:r>
              <a:rPr lang="en-US" sz="3600" dirty="0"/>
              <a:t>Conclusion </a:t>
            </a:r>
          </a:p>
        </p:txBody>
      </p:sp>
      <p:sp>
        <p:nvSpPr>
          <p:cNvPr id="10" name="TextBox 9">
            <a:extLst>
              <a:ext uri="{FF2B5EF4-FFF2-40B4-BE49-F238E27FC236}">
                <a16:creationId xmlns:a16="http://schemas.microsoft.com/office/drawing/2014/main" id="{ECB09069-A33B-EE49-B55A-F0AD7F37EB4F}"/>
              </a:ext>
            </a:extLst>
          </p:cNvPr>
          <p:cNvSpPr txBox="1"/>
          <p:nvPr/>
        </p:nvSpPr>
        <p:spPr>
          <a:xfrm>
            <a:off x="693683" y="1524000"/>
            <a:ext cx="10699531" cy="1015663"/>
          </a:xfrm>
          <a:prstGeom prst="rect">
            <a:avLst/>
          </a:prstGeom>
          <a:noFill/>
        </p:spPr>
        <p:txBody>
          <a:bodyPr wrap="square" rtlCol="0">
            <a:spAutoFit/>
          </a:bodyPr>
          <a:lstStyle/>
          <a:p>
            <a:r>
              <a:rPr lang="en-US" sz="3000" dirty="0"/>
              <a:t>The </a:t>
            </a:r>
            <a:r>
              <a:rPr lang="en-GB" sz="3000" dirty="0"/>
              <a:t>machine learning models used show that SVM and random forest gave the best results.</a:t>
            </a:r>
            <a:endParaRPr lang="en-US" sz="3000" dirty="0"/>
          </a:p>
        </p:txBody>
      </p:sp>
    </p:spTree>
    <p:extLst>
      <p:ext uri="{BB962C8B-B14F-4D97-AF65-F5344CB8AC3E}">
        <p14:creationId xmlns:p14="http://schemas.microsoft.com/office/powerpoint/2010/main" val="202587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620110" y="462455"/>
            <a:ext cx="6400800" cy="646331"/>
          </a:xfrm>
          <a:prstGeom prst="rect">
            <a:avLst/>
          </a:prstGeom>
          <a:noFill/>
        </p:spPr>
        <p:txBody>
          <a:bodyPr wrap="square" rtlCol="0">
            <a:spAutoFit/>
          </a:bodyPr>
          <a:lstStyle/>
          <a:p>
            <a:r>
              <a:rPr lang="en-US" sz="3600" dirty="0">
                <a:latin typeface="+mj-lt"/>
              </a:rPr>
              <a:t>Introduction</a:t>
            </a:r>
          </a:p>
        </p:txBody>
      </p:sp>
      <p:sp>
        <p:nvSpPr>
          <p:cNvPr id="10" name="TextBox 9">
            <a:extLst>
              <a:ext uri="{FF2B5EF4-FFF2-40B4-BE49-F238E27FC236}">
                <a16:creationId xmlns:a16="http://schemas.microsoft.com/office/drawing/2014/main" id="{ECB09069-A33B-EE49-B55A-F0AD7F37EB4F}"/>
              </a:ext>
            </a:extLst>
          </p:cNvPr>
          <p:cNvSpPr txBox="1"/>
          <p:nvPr/>
        </p:nvSpPr>
        <p:spPr>
          <a:xfrm>
            <a:off x="693683" y="1524000"/>
            <a:ext cx="10699531" cy="1477328"/>
          </a:xfrm>
          <a:prstGeom prst="rect">
            <a:avLst/>
          </a:prstGeom>
          <a:noFill/>
        </p:spPr>
        <p:txBody>
          <a:bodyPr wrap="square" rtlCol="0">
            <a:spAutoFit/>
          </a:bodyPr>
          <a:lstStyle/>
          <a:p>
            <a:r>
              <a:rPr lang="en-US" dirty="0"/>
              <a:t>The dataset used, Cleveland Heart Disease Dataset from the UCI was compiled by </a:t>
            </a:r>
            <a:r>
              <a:rPr lang="en-GB" dirty="0"/>
              <a:t>Robert </a:t>
            </a:r>
            <a:r>
              <a:rPr lang="en-GB" dirty="0" err="1"/>
              <a:t>Detrano</a:t>
            </a:r>
            <a:r>
              <a:rPr lang="en-GB" dirty="0"/>
              <a:t>, M.D., </a:t>
            </a:r>
            <a:r>
              <a:rPr lang="en-GB" dirty="0" err="1"/>
              <a:t>Ph.D</a:t>
            </a:r>
            <a:r>
              <a:rPr lang="en-GB" dirty="0"/>
              <a:t> using data from the</a:t>
            </a:r>
            <a:r>
              <a:rPr lang="en-US" dirty="0"/>
              <a:t> </a:t>
            </a:r>
            <a:r>
              <a:rPr lang="en-GB" dirty="0"/>
              <a:t>V.A. Medical Centre, Long Beach and Cleveland Clinic Foundation. Individuals who are believed to be at risk of heart disease (through underlying conditions) can use this tool to spot how likely they are to suffer from heart disease. Individuals who are disease averse can use this tool to identify what steps they can take to reduce their likelihood of getting the disease.</a:t>
            </a:r>
            <a:endParaRPr lang="en-US" dirty="0"/>
          </a:p>
        </p:txBody>
      </p:sp>
    </p:spTree>
    <p:extLst>
      <p:ext uri="{BB962C8B-B14F-4D97-AF65-F5344CB8AC3E}">
        <p14:creationId xmlns:p14="http://schemas.microsoft.com/office/powerpoint/2010/main" val="266242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620110" y="462455"/>
            <a:ext cx="6400800" cy="646331"/>
          </a:xfrm>
          <a:prstGeom prst="rect">
            <a:avLst/>
          </a:prstGeom>
          <a:noFill/>
        </p:spPr>
        <p:txBody>
          <a:bodyPr wrap="square" rtlCol="0">
            <a:spAutoFit/>
          </a:bodyPr>
          <a:lstStyle/>
          <a:p>
            <a:r>
              <a:rPr lang="en-US" sz="3600" dirty="0"/>
              <a:t>Objective</a:t>
            </a:r>
          </a:p>
        </p:txBody>
      </p:sp>
      <p:sp>
        <p:nvSpPr>
          <p:cNvPr id="10" name="TextBox 9">
            <a:extLst>
              <a:ext uri="{FF2B5EF4-FFF2-40B4-BE49-F238E27FC236}">
                <a16:creationId xmlns:a16="http://schemas.microsoft.com/office/drawing/2014/main" id="{ECB09069-A33B-EE49-B55A-F0AD7F37EB4F}"/>
              </a:ext>
            </a:extLst>
          </p:cNvPr>
          <p:cNvSpPr txBox="1"/>
          <p:nvPr/>
        </p:nvSpPr>
        <p:spPr>
          <a:xfrm>
            <a:off x="693683" y="1524000"/>
            <a:ext cx="10699531" cy="1477328"/>
          </a:xfrm>
          <a:prstGeom prst="rect">
            <a:avLst/>
          </a:prstGeom>
          <a:noFill/>
        </p:spPr>
        <p:txBody>
          <a:bodyPr wrap="square" rtlCol="0">
            <a:spAutoFit/>
          </a:bodyPr>
          <a:lstStyle/>
          <a:p>
            <a:r>
              <a:rPr lang="en-US" dirty="0"/>
              <a:t>The dataset used, Cleveland Heart Disease Dataset from the UCI was compiled by </a:t>
            </a:r>
            <a:r>
              <a:rPr lang="en-GB" dirty="0"/>
              <a:t>Robert </a:t>
            </a:r>
            <a:r>
              <a:rPr lang="en-GB" dirty="0" err="1"/>
              <a:t>Detrano</a:t>
            </a:r>
            <a:r>
              <a:rPr lang="en-GB" dirty="0"/>
              <a:t>, M.D., </a:t>
            </a:r>
            <a:r>
              <a:rPr lang="en-GB" dirty="0" err="1"/>
              <a:t>Ph.D</a:t>
            </a:r>
            <a:r>
              <a:rPr lang="en-GB" dirty="0"/>
              <a:t> using data from the</a:t>
            </a:r>
            <a:r>
              <a:rPr lang="en-US" dirty="0"/>
              <a:t> </a:t>
            </a:r>
            <a:r>
              <a:rPr lang="en-GB" dirty="0"/>
              <a:t>V.A. Medical Centre, Long Beach and Cleveland Clinic Foundation. Individuals who are believed to be at risk of heart disease (through underlying conditions) can use this tool to spot how likely they are to suffer from heart disease. Individuals who are disease averse can use this tool to identify what steps they can take to reduce their likelihood of getting the disease.</a:t>
            </a:r>
            <a:endParaRPr lang="en-US" dirty="0"/>
          </a:p>
        </p:txBody>
      </p:sp>
    </p:spTree>
    <p:extLst>
      <p:ext uri="{BB962C8B-B14F-4D97-AF65-F5344CB8AC3E}">
        <p14:creationId xmlns:p14="http://schemas.microsoft.com/office/powerpoint/2010/main" val="169245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620110" y="462455"/>
            <a:ext cx="6400800" cy="646331"/>
          </a:xfrm>
          <a:prstGeom prst="rect">
            <a:avLst/>
          </a:prstGeom>
          <a:noFill/>
        </p:spPr>
        <p:txBody>
          <a:bodyPr wrap="square" rtlCol="0">
            <a:spAutoFit/>
          </a:bodyPr>
          <a:lstStyle/>
          <a:p>
            <a:r>
              <a:rPr lang="en-US" sz="3600" dirty="0"/>
              <a:t>Methodology  </a:t>
            </a:r>
          </a:p>
        </p:txBody>
      </p:sp>
      <p:sp>
        <p:nvSpPr>
          <p:cNvPr id="2" name="TextBox 1">
            <a:extLst>
              <a:ext uri="{FF2B5EF4-FFF2-40B4-BE49-F238E27FC236}">
                <a16:creationId xmlns:a16="http://schemas.microsoft.com/office/drawing/2014/main" id="{D273150A-EE0F-FB45-A871-EB93321E9936}"/>
              </a:ext>
            </a:extLst>
          </p:cNvPr>
          <p:cNvSpPr txBox="1"/>
          <p:nvPr/>
        </p:nvSpPr>
        <p:spPr>
          <a:xfrm>
            <a:off x="819807" y="1618593"/>
            <a:ext cx="3069021" cy="2862322"/>
          </a:xfrm>
          <a:prstGeom prst="rect">
            <a:avLst/>
          </a:prstGeom>
          <a:noFill/>
        </p:spPr>
        <p:txBody>
          <a:bodyPr wrap="square" rtlCol="0">
            <a:spAutoFit/>
          </a:bodyPr>
          <a:lstStyle/>
          <a:p>
            <a:r>
              <a:rPr lang="en-US" b="1" dirty="0"/>
              <a:t>Data Analysis </a:t>
            </a:r>
          </a:p>
          <a:p>
            <a:endParaRPr lang="en-US" dirty="0"/>
          </a:p>
          <a:p>
            <a:pPr marL="285750" indent="-285750">
              <a:buFont typeface="Arial" panose="020B0604020202020204" pitchFamily="34" charset="0"/>
              <a:buChar char="•"/>
            </a:pPr>
            <a:r>
              <a:rPr lang="en-US" dirty="0"/>
              <a:t>Explore and explain the data.</a:t>
            </a:r>
          </a:p>
          <a:p>
            <a:pPr marL="285750" indent="-285750">
              <a:buFont typeface="Arial" panose="020B0604020202020204" pitchFamily="34" charset="0"/>
              <a:buChar char="•"/>
            </a:pPr>
            <a:r>
              <a:rPr lang="en-US" dirty="0"/>
              <a:t>Handle missing values.</a:t>
            </a:r>
          </a:p>
          <a:p>
            <a:pPr marL="285750" indent="-285750">
              <a:buFont typeface="Arial" panose="020B0604020202020204" pitchFamily="34" charset="0"/>
              <a:buChar char="•"/>
            </a:pPr>
            <a:r>
              <a:rPr lang="en-US" dirty="0"/>
              <a:t>Remove extraneous rows/columns.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87E3EECA-9294-5F42-BE32-9F92A76ABCB7}"/>
              </a:ext>
            </a:extLst>
          </p:cNvPr>
          <p:cNvSpPr txBox="1"/>
          <p:nvPr/>
        </p:nvSpPr>
        <p:spPr>
          <a:xfrm>
            <a:off x="4172607" y="1618593"/>
            <a:ext cx="3069021" cy="2862322"/>
          </a:xfrm>
          <a:prstGeom prst="rect">
            <a:avLst/>
          </a:prstGeom>
          <a:noFill/>
        </p:spPr>
        <p:txBody>
          <a:bodyPr wrap="square" rtlCol="0">
            <a:spAutoFit/>
          </a:bodyPr>
          <a:lstStyle/>
          <a:p>
            <a:r>
              <a:rPr lang="en-US" b="1" dirty="0"/>
              <a:t>Descriptive and inferential Statistics</a:t>
            </a:r>
          </a:p>
          <a:p>
            <a:endParaRPr lang="en-US" dirty="0"/>
          </a:p>
          <a:p>
            <a:pPr marL="285750" indent="-285750">
              <a:buFont typeface="Arial" panose="020B0604020202020204" pitchFamily="34" charset="0"/>
              <a:buChar char="•"/>
            </a:pPr>
            <a:r>
              <a:rPr lang="en-US" dirty="0"/>
              <a:t>Explore the data and make generalizations about which features are most closely linked to heart disease.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8C79FEF-0770-724F-B1D8-C6F5FB7A3DEB}"/>
              </a:ext>
            </a:extLst>
          </p:cNvPr>
          <p:cNvSpPr txBox="1"/>
          <p:nvPr/>
        </p:nvSpPr>
        <p:spPr>
          <a:xfrm>
            <a:off x="7525407" y="1618593"/>
            <a:ext cx="3069021" cy="4801314"/>
          </a:xfrm>
          <a:prstGeom prst="rect">
            <a:avLst/>
          </a:prstGeom>
          <a:noFill/>
        </p:spPr>
        <p:txBody>
          <a:bodyPr wrap="square" rtlCol="0">
            <a:spAutoFit/>
          </a:bodyPr>
          <a:lstStyle/>
          <a:p>
            <a:r>
              <a:rPr lang="en-US" b="1" dirty="0"/>
              <a:t>Machine Learning and Model Tuning </a:t>
            </a:r>
          </a:p>
          <a:p>
            <a:endParaRPr lang="en-US" dirty="0"/>
          </a:p>
          <a:p>
            <a:pPr marL="285750" indent="-285750">
              <a:buFont typeface="Arial" panose="020B0604020202020204" pitchFamily="34" charset="0"/>
              <a:buChar char="•"/>
            </a:pPr>
            <a:r>
              <a:rPr lang="en-GB" dirty="0"/>
              <a:t>Logistic regression, K-nearest neighbours, classifier, support vector machine, decision tree classifier, random forest classifier and </a:t>
            </a:r>
            <a:r>
              <a:rPr lang="en-GB" dirty="0" err="1"/>
              <a:t>XGBoost</a:t>
            </a:r>
            <a:r>
              <a:rPr lang="en-GB" dirty="0"/>
              <a:t> classifier will be used to determine training accuracy.</a:t>
            </a:r>
          </a:p>
          <a:p>
            <a:pPr marL="285750" indent="-285750">
              <a:buFont typeface="Arial" panose="020B0604020202020204" pitchFamily="34" charset="0"/>
              <a:buChar char="•"/>
            </a:pPr>
            <a:r>
              <a:rPr lang="en-GB" dirty="0"/>
              <a:t>Hyperparameter tuning will be used to yield a lower error.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5357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620110" y="462455"/>
            <a:ext cx="6400800" cy="646331"/>
          </a:xfrm>
          <a:prstGeom prst="rect">
            <a:avLst/>
          </a:prstGeom>
          <a:noFill/>
        </p:spPr>
        <p:txBody>
          <a:bodyPr wrap="square" rtlCol="0">
            <a:spAutoFit/>
          </a:bodyPr>
          <a:lstStyle/>
          <a:p>
            <a:r>
              <a:rPr lang="en-US" sz="3600" dirty="0"/>
              <a:t>Methodology  </a:t>
            </a:r>
          </a:p>
        </p:txBody>
      </p:sp>
      <p:sp>
        <p:nvSpPr>
          <p:cNvPr id="2" name="TextBox 1">
            <a:extLst>
              <a:ext uri="{FF2B5EF4-FFF2-40B4-BE49-F238E27FC236}">
                <a16:creationId xmlns:a16="http://schemas.microsoft.com/office/drawing/2014/main" id="{D273150A-EE0F-FB45-A871-EB93321E9936}"/>
              </a:ext>
            </a:extLst>
          </p:cNvPr>
          <p:cNvSpPr txBox="1"/>
          <p:nvPr/>
        </p:nvSpPr>
        <p:spPr>
          <a:xfrm>
            <a:off x="819807" y="1618593"/>
            <a:ext cx="3069021" cy="2862322"/>
          </a:xfrm>
          <a:prstGeom prst="rect">
            <a:avLst/>
          </a:prstGeom>
          <a:noFill/>
        </p:spPr>
        <p:txBody>
          <a:bodyPr wrap="square" rtlCol="0">
            <a:spAutoFit/>
          </a:bodyPr>
          <a:lstStyle/>
          <a:p>
            <a:r>
              <a:rPr lang="en-US" b="1" dirty="0"/>
              <a:t>Data Analysis </a:t>
            </a:r>
          </a:p>
          <a:p>
            <a:endParaRPr lang="en-US" dirty="0"/>
          </a:p>
          <a:p>
            <a:pPr marL="285750" indent="-285750">
              <a:buFont typeface="Arial" panose="020B0604020202020204" pitchFamily="34" charset="0"/>
              <a:buChar char="•"/>
            </a:pPr>
            <a:r>
              <a:rPr lang="en-US" dirty="0"/>
              <a:t>Explore and explain the data.</a:t>
            </a:r>
          </a:p>
          <a:p>
            <a:pPr marL="285750" indent="-285750">
              <a:buFont typeface="Arial" panose="020B0604020202020204" pitchFamily="34" charset="0"/>
              <a:buChar char="•"/>
            </a:pPr>
            <a:r>
              <a:rPr lang="en-US" dirty="0"/>
              <a:t>Handle missing values.</a:t>
            </a:r>
          </a:p>
          <a:p>
            <a:pPr marL="285750" indent="-285750">
              <a:buFont typeface="Arial" panose="020B0604020202020204" pitchFamily="34" charset="0"/>
              <a:buChar char="•"/>
            </a:pPr>
            <a:r>
              <a:rPr lang="en-US" dirty="0"/>
              <a:t>Remove extraneous rows/columns.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87E3EECA-9294-5F42-BE32-9F92A76ABCB7}"/>
              </a:ext>
            </a:extLst>
          </p:cNvPr>
          <p:cNvSpPr txBox="1"/>
          <p:nvPr/>
        </p:nvSpPr>
        <p:spPr>
          <a:xfrm>
            <a:off x="4172607" y="1618593"/>
            <a:ext cx="3069021" cy="2862322"/>
          </a:xfrm>
          <a:prstGeom prst="rect">
            <a:avLst/>
          </a:prstGeom>
          <a:noFill/>
        </p:spPr>
        <p:txBody>
          <a:bodyPr wrap="square" rtlCol="0">
            <a:spAutoFit/>
          </a:bodyPr>
          <a:lstStyle/>
          <a:p>
            <a:r>
              <a:rPr lang="en-US" b="1" dirty="0"/>
              <a:t>Descriptive and inferential Statistics</a:t>
            </a:r>
          </a:p>
          <a:p>
            <a:endParaRPr lang="en-US" dirty="0"/>
          </a:p>
          <a:p>
            <a:pPr marL="285750" indent="-285750">
              <a:buFont typeface="Arial" panose="020B0604020202020204" pitchFamily="34" charset="0"/>
              <a:buChar char="•"/>
            </a:pPr>
            <a:r>
              <a:rPr lang="en-US" dirty="0"/>
              <a:t>Explore the data and make generalizations about which features are most closely linked to heart disease.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8C79FEF-0770-724F-B1D8-C6F5FB7A3DEB}"/>
              </a:ext>
            </a:extLst>
          </p:cNvPr>
          <p:cNvSpPr txBox="1"/>
          <p:nvPr/>
        </p:nvSpPr>
        <p:spPr>
          <a:xfrm>
            <a:off x="7525407" y="1618593"/>
            <a:ext cx="3069021" cy="4801314"/>
          </a:xfrm>
          <a:prstGeom prst="rect">
            <a:avLst/>
          </a:prstGeom>
          <a:noFill/>
        </p:spPr>
        <p:txBody>
          <a:bodyPr wrap="square" rtlCol="0">
            <a:spAutoFit/>
          </a:bodyPr>
          <a:lstStyle/>
          <a:p>
            <a:r>
              <a:rPr lang="en-US" b="1" dirty="0"/>
              <a:t>Machine Learning and Model Tuning </a:t>
            </a:r>
          </a:p>
          <a:p>
            <a:endParaRPr lang="en-US" dirty="0"/>
          </a:p>
          <a:p>
            <a:pPr marL="285750" indent="-285750">
              <a:buFont typeface="Arial" panose="020B0604020202020204" pitchFamily="34" charset="0"/>
              <a:buChar char="•"/>
            </a:pPr>
            <a:r>
              <a:rPr lang="en-GB" dirty="0"/>
              <a:t>Logistic regression, K-nearest neighbours, classifier, support vector machine, decision tree classifier, random forest classifier and </a:t>
            </a:r>
            <a:r>
              <a:rPr lang="en-GB" dirty="0" err="1"/>
              <a:t>XGBoost</a:t>
            </a:r>
            <a:r>
              <a:rPr lang="en-GB" dirty="0"/>
              <a:t> classifier will be used to determine training accuracy.</a:t>
            </a:r>
          </a:p>
          <a:p>
            <a:pPr marL="285750" indent="-285750">
              <a:buFont typeface="Arial" panose="020B0604020202020204" pitchFamily="34" charset="0"/>
              <a:buChar char="•"/>
            </a:pPr>
            <a:r>
              <a:rPr lang="en-GB" dirty="0"/>
              <a:t>Hyperparameter tuning will be used to yield a lower error.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5602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8385DE-D97C-A945-BB3C-4DBB479B258F}"/>
              </a:ext>
            </a:extLst>
          </p:cNvPr>
          <p:cNvSpPr txBox="1"/>
          <p:nvPr/>
        </p:nvSpPr>
        <p:spPr>
          <a:xfrm>
            <a:off x="804673" y="2133600"/>
            <a:ext cx="3044952" cy="1898904"/>
          </a:xfrm>
          <a:prstGeom prst="rect">
            <a:avLst/>
          </a:prstGeom>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2800" cap="all" spc="200" dirty="0">
                <a:solidFill>
                  <a:schemeClr val="bg1"/>
                </a:solidFill>
                <a:latin typeface="+mj-lt"/>
                <a:ea typeface="+mj-ea"/>
                <a:cs typeface="+mj-cs"/>
              </a:rPr>
              <a:t>Data Analysis  </a:t>
            </a:r>
          </a:p>
        </p:txBody>
      </p:sp>
      <p:sp>
        <p:nvSpPr>
          <p:cNvPr id="73" name="Rectangle 7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DE1EE2E-49D6-7049-A27A-CC4CEFD412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0452" y="2279157"/>
            <a:ext cx="5925312" cy="198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9616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804672" y="2133600"/>
            <a:ext cx="3310127" cy="1898904"/>
          </a:xfrm>
          <a:prstGeom prst="rect">
            <a:avLst/>
          </a:prstGeom>
        </p:spPr>
        <p:txBody>
          <a:bodyPr vert="horz" lIns="274320" tIns="182880" rIns="274320" bIns="182880" rtlCol="0" anchor="ctr" anchorCtr="1">
            <a:normAutofit fontScale="92500" lnSpcReduction="20000"/>
          </a:bodyPr>
          <a:lstStyle/>
          <a:p>
            <a:pPr algn="ctr" defTabSz="914400">
              <a:lnSpc>
                <a:spcPct val="90000"/>
              </a:lnSpc>
              <a:spcBef>
                <a:spcPct val="0"/>
              </a:spcBef>
              <a:spcAft>
                <a:spcPts val="600"/>
              </a:spcAft>
            </a:pPr>
            <a:r>
              <a:rPr lang="en-US" sz="2800" cap="all" spc="200" dirty="0">
                <a:latin typeface="+mj-lt"/>
                <a:ea typeface="+mj-ea"/>
                <a:cs typeface="+mj-cs"/>
              </a:rPr>
              <a:t>Correlation between Heart disease and its features</a:t>
            </a:r>
          </a:p>
        </p:txBody>
      </p:sp>
      <p:pic>
        <p:nvPicPr>
          <p:cNvPr id="2050" name="Picture 2">
            <a:extLst>
              <a:ext uri="{FF2B5EF4-FFF2-40B4-BE49-F238E27FC236}">
                <a16:creationId xmlns:a16="http://schemas.microsoft.com/office/drawing/2014/main" id="{43DBCC0C-7A0D-1945-80B7-1C830C5C8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703" y="0"/>
            <a:ext cx="6831724" cy="683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7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235852" y="1530096"/>
            <a:ext cx="3842656" cy="1898904"/>
          </a:xfrm>
          <a:prstGeom prst="rect">
            <a:avLst/>
          </a:prstGeom>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2800" cap="all" spc="200" dirty="0">
                <a:latin typeface="+mj-lt"/>
                <a:ea typeface="+mj-ea"/>
                <a:cs typeface="+mj-cs"/>
              </a:rPr>
              <a:t>Correlation Matrix</a:t>
            </a:r>
          </a:p>
        </p:txBody>
      </p:sp>
      <p:pic>
        <p:nvPicPr>
          <p:cNvPr id="3074" name="Picture 2">
            <a:extLst>
              <a:ext uri="{FF2B5EF4-FFF2-40B4-BE49-F238E27FC236}">
                <a16:creationId xmlns:a16="http://schemas.microsoft.com/office/drawing/2014/main" id="{2D5D95A9-3747-7A43-84EE-CF8BEAFE19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95448" y="662151"/>
            <a:ext cx="9122980" cy="4561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59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8385DE-D97C-A945-BB3C-4DBB479B258F}"/>
              </a:ext>
            </a:extLst>
          </p:cNvPr>
          <p:cNvSpPr txBox="1"/>
          <p:nvPr/>
        </p:nvSpPr>
        <p:spPr>
          <a:xfrm>
            <a:off x="747110" y="1800063"/>
            <a:ext cx="2567590" cy="2400657"/>
          </a:xfrm>
          <a:prstGeom prst="rect">
            <a:avLst/>
          </a:prstGeom>
          <a:noFill/>
        </p:spPr>
        <p:txBody>
          <a:bodyPr wrap="square" rtlCol="0">
            <a:spAutoFit/>
          </a:bodyPr>
          <a:lstStyle/>
          <a:p>
            <a:r>
              <a:rPr lang="en-US" sz="5000" dirty="0">
                <a:latin typeface="+mj-lt"/>
              </a:rPr>
              <a:t>Machine Learning Models</a:t>
            </a:r>
          </a:p>
        </p:txBody>
      </p:sp>
      <p:sp>
        <p:nvSpPr>
          <p:cNvPr id="3" name="AutoShape 4">
            <a:extLst>
              <a:ext uri="{FF2B5EF4-FFF2-40B4-BE49-F238E27FC236}">
                <a16:creationId xmlns:a16="http://schemas.microsoft.com/office/drawing/2014/main" id="{479F409C-0513-714F-9D0F-4AB4D6B4B2CC}"/>
              </a:ext>
            </a:extLst>
          </p:cNvPr>
          <p:cNvSpPr>
            <a:spLocks noChangeAspect="1" noChangeArrowheads="1"/>
          </p:cNvSpPr>
          <p:nvPr/>
        </p:nvSpPr>
        <p:spPr bwMode="auto">
          <a:xfrm>
            <a:off x="5307724" y="3276600"/>
            <a:ext cx="6300906" cy="20416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a:extLst>
              <a:ext uri="{FF2B5EF4-FFF2-40B4-BE49-F238E27FC236}">
                <a16:creationId xmlns:a16="http://schemas.microsoft.com/office/drawing/2014/main" id="{11621ED7-4084-5C44-B0D8-38AE4F95B3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Table&#10;&#10;Description automatically generated">
            <a:extLst>
              <a:ext uri="{FF2B5EF4-FFF2-40B4-BE49-F238E27FC236}">
                <a16:creationId xmlns:a16="http://schemas.microsoft.com/office/drawing/2014/main" id="{E0489899-148E-D341-BAA7-5E60E9C09D55}"/>
              </a:ext>
            </a:extLst>
          </p:cNvPr>
          <p:cNvPicPr>
            <a:picLocks noChangeAspect="1"/>
          </p:cNvPicPr>
          <p:nvPr/>
        </p:nvPicPr>
        <p:blipFill>
          <a:blip r:embed="rId2"/>
          <a:stretch>
            <a:fillRect/>
          </a:stretch>
        </p:blipFill>
        <p:spPr>
          <a:xfrm>
            <a:off x="6223000" y="4138613"/>
            <a:ext cx="5969000" cy="2616200"/>
          </a:xfrm>
          <a:prstGeom prst="rect">
            <a:avLst/>
          </a:prstGeom>
        </p:spPr>
      </p:pic>
      <p:pic>
        <p:nvPicPr>
          <p:cNvPr id="9" name="Picture 8" descr="Table&#10;&#10;Description automatically generated">
            <a:extLst>
              <a:ext uri="{FF2B5EF4-FFF2-40B4-BE49-F238E27FC236}">
                <a16:creationId xmlns:a16="http://schemas.microsoft.com/office/drawing/2014/main" id="{4005C508-66B9-E548-8BB1-BEBD6FF5F27E}"/>
              </a:ext>
            </a:extLst>
          </p:cNvPr>
          <p:cNvPicPr>
            <a:picLocks noChangeAspect="1"/>
          </p:cNvPicPr>
          <p:nvPr/>
        </p:nvPicPr>
        <p:blipFill>
          <a:blip r:embed="rId3"/>
          <a:stretch>
            <a:fillRect/>
          </a:stretch>
        </p:blipFill>
        <p:spPr>
          <a:xfrm>
            <a:off x="6223000" y="542139"/>
            <a:ext cx="5969000" cy="3039261"/>
          </a:xfrm>
          <a:prstGeom prst="rect">
            <a:avLst/>
          </a:prstGeom>
        </p:spPr>
      </p:pic>
      <p:sp>
        <p:nvSpPr>
          <p:cNvPr id="13" name="TextBox 12">
            <a:extLst>
              <a:ext uri="{FF2B5EF4-FFF2-40B4-BE49-F238E27FC236}">
                <a16:creationId xmlns:a16="http://schemas.microsoft.com/office/drawing/2014/main" id="{F4656573-04AA-6A48-AD88-F16D99508289}"/>
              </a:ext>
            </a:extLst>
          </p:cNvPr>
          <p:cNvSpPr txBox="1"/>
          <p:nvPr/>
        </p:nvSpPr>
        <p:spPr>
          <a:xfrm>
            <a:off x="6223000" y="0"/>
            <a:ext cx="5867400" cy="553998"/>
          </a:xfrm>
          <a:prstGeom prst="rect">
            <a:avLst/>
          </a:prstGeom>
          <a:noFill/>
        </p:spPr>
        <p:txBody>
          <a:bodyPr wrap="square" rtlCol="0">
            <a:spAutoFit/>
          </a:bodyPr>
          <a:lstStyle/>
          <a:p>
            <a:r>
              <a:rPr lang="en-US" sz="3000" dirty="0"/>
              <a:t>Before Tuning </a:t>
            </a:r>
          </a:p>
        </p:txBody>
      </p:sp>
      <p:sp>
        <p:nvSpPr>
          <p:cNvPr id="14" name="TextBox 13">
            <a:extLst>
              <a:ext uri="{FF2B5EF4-FFF2-40B4-BE49-F238E27FC236}">
                <a16:creationId xmlns:a16="http://schemas.microsoft.com/office/drawing/2014/main" id="{7DDAB4A1-80D3-2C44-9D48-8E0FB458D866}"/>
              </a:ext>
            </a:extLst>
          </p:cNvPr>
          <p:cNvSpPr txBox="1"/>
          <p:nvPr/>
        </p:nvSpPr>
        <p:spPr>
          <a:xfrm>
            <a:off x="6109507" y="3554389"/>
            <a:ext cx="5867400" cy="553998"/>
          </a:xfrm>
          <a:prstGeom prst="rect">
            <a:avLst/>
          </a:prstGeom>
          <a:noFill/>
        </p:spPr>
        <p:txBody>
          <a:bodyPr wrap="square" rtlCol="0">
            <a:spAutoFit/>
          </a:bodyPr>
          <a:lstStyle/>
          <a:p>
            <a:r>
              <a:rPr lang="en-US" sz="3000" dirty="0"/>
              <a:t>After Tuning </a:t>
            </a:r>
          </a:p>
        </p:txBody>
      </p:sp>
    </p:spTree>
    <p:extLst>
      <p:ext uri="{BB962C8B-B14F-4D97-AF65-F5344CB8AC3E}">
        <p14:creationId xmlns:p14="http://schemas.microsoft.com/office/powerpoint/2010/main" val="28375324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37</TotalTime>
  <Words>417</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Heart Disease: Classification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Classification Techniques</dc:title>
  <dc:creator>Ryan Onwu [ee17ro]</dc:creator>
  <cp:lastModifiedBy>Ryan Onwu [ee17ro]</cp:lastModifiedBy>
  <cp:revision>4</cp:revision>
  <dcterms:created xsi:type="dcterms:W3CDTF">2021-01-24T20:53:58Z</dcterms:created>
  <dcterms:modified xsi:type="dcterms:W3CDTF">2021-01-24T21:31:13Z</dcterms:modified>
</cp:coreProperties>
</file>