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4"/>
  </p:sldMasterIdLst>
  <p:notesMasterIdLst>
    <p:notesMasterId r:id="rId20"/>
  </p:notesMasterIdLst>
  <p:sldIdLst>
    <p:sldId id="256" r:id="rId5"/>
    <p:sldId id="257" r:id="rId6"/>
    <p:sldId id="259" r:id="rId7"/>
    <p:sldId id="260" r:id="rId8"/>
    <p:sldId id="273" r:id="rId9"/>
    <p:sldId id="274" r:id="rId10"/>
    <p:sldId id="263" r:id="rId11"/>
    <p:sldId id="264" r:id="rId12"/>
    <p:sldId id="265" r:id="rId13"/>
    <p:sldId id="269" r:id="rId14"/>
    <p:sldId id="270" r:id="rId15"/>
    <p:sldId id="271" r:id="rId16"/>
    <p:sldId id="266" r:id="rId17"/>
    <p:sldId id="267" r:id="rId18"/>
    <p:sldId id="268" r:id="rId19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21"/>
      <p:boldItalic r:id="rId22"/>
    </p:embeddedFon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2EF"/>
    <a:srgbClr val="2D0086"/>
    <a:srgbClr val="5426D4"/>
    <a:srgbClr val="431FAB"/>
    <a:srgbClr val="3F2FB7"/>
    <a:srgbClr val="277FF2"/>
    <a:srgbClr val="6345B9"/>
    <a:srgbClr val="0F47F2"/>
    <a:srgbClr val="F2F2F2"/>
    <a:srgbClr val="002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BD508E-245B-4D14-8987-D21FB4466D21}">
  <a:tblStyle styleId="{ADBD508E-245B-4D14-8987-D21FB4466D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81" autoAdjust="0"/>
    <p:restoredTop sz="94061" autoAdjust="0"/>
  </p:normalViewPr>
  <p:slideViewPr>
    <p:cSldViewPr snapToGrid="0">
      <p:cViewPr>
        <p:scale>
          <a:sx n="130" d="100"/>
          <a:sy n="130" d="100"/>
        </p:scale>
        <p:origin x="60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6288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93ce7eb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93ce7eb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381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94c2e740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94c2e740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293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94c2e740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94c2e740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504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94c2e740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94c2e740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12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94c2e740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94c2e740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844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94c2e740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94c2e740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31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54bc4ea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54bc4ea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3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45ae0b7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45ae0b70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52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94c2e74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94c2e74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49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94c2e74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94c2e74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81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94c2e74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94c2e74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276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94c2e740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94c2e740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772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94c2e740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94c2e740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588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94c2e740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94c2e740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62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075" y="2409825"/>
            <a:ext cx="5079300" cy="22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713075" y="2223125"/>
            <a:ext cx="54645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ctrTitle"/>
          </p:nvPr>
        </p:nvSpPr>
        <p:spPr>
          <a:xfrm>
            <a:off x="713075" y="539375"/>
            <a:ext cx="4849500" cy="16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713075" y="1870500"/>
            <a:ext cx="60330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ctrTitle"/>
          </p:nvPr>
        </p:nvSpPr>
        <p:spPr>
          <a:xfrm>
            <a:off x="713075" y="539375"/>
            <a:ext cx="4849500" cy="12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713075" y="1521300"/>
            <a:ext cx="5933700" cy="26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713075" y="539375"/>
            <a:ext cx="59337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/>
          <p:nvPr/>
        </p:nvSpPr>
        <p:spPr>
          <a:xfrm rot="10800000" flipH="1">
            <a:off x="6746936" y="379555"/>
            <a:ext cx="2073000" cy="207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8"/>
          <p:cNvGrpSpPr/>
          <p:nvPr/>
        </p:nvGrpSpPr>
        <p:grpSpPr>
          <a:xfrm rot="10799593" flipH="1">
            <a:off x="6746932" y="2691063"/>
            <a:ext cx="5112325" cy="2072571"/>
            <a:chOff x="2762250" y="1673400"/>
            <a:chExt cx="6057975" cy="2152650"/>
          </a:xfrm>
        </p:grpSpPr>
        <p:sp>
          <p:nvSpPr>
            <p:cNvPr id="56" name="Google Shape;56;p18"/>
            <p:cNvSpPr/>
            <p:nvPr/>
          </p:nvSpPr>
          <p:spPr>
            <a:xfrm rot="-5400000">
              <a:off x="4614900" y="-179250"/>
              <a:ext cx="2152500" cy="5857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8"/>
            <p:cNvSpPr/>
            <p:nvPr/>
          </p:nvSpPr>
          <p:spPr>
            <a:xfrm>
              <a:off x="7629525" y="1673550"/>
              <a:ext cx="1190700" cy="21525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ctrTitle"/>
          </p:nvPr>
        </p:nvSpPr>
        <p:spPr>
          <a:xfrm>
            <a:off x="713075" y="626913"/>
            <a:ext cx="4802100" cy="18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713075" y="2162175"/>
            <a:ext cx="7717500" cy="24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ctrTitle"/>
          </p:nvPr>
        </p:nvSpPr>
        <p:spPr>
          <a:xfrm>
            <a:off x="713075" y="539375"/>
            <a:ext cx="3858900" cy="12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713275" y="2114350"/>
            <a:ext cx="5957400" cy="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2"/>
          </p:nvPr>
        </p:nvSpPr>
        <p:spPr>
          <a:xfrm>
            <a:off x="713275" y="3211425"/>
            <a:ext cx="5957400" cy="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713275" y="539375"/>
            <a:ext cx="5112300" cy="13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>
            <a:off x="713275" y="2513033"/>
            <a:ext cx="59574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>
            <a:off x="713275" y="3610100"/>
            <a:ext cx="59574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1898963" y="1596975"/>
            <a:ext cx="5346000" cy="25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ctrTitle"/>
          </p:nvPr>
        </p:nvSpPr>
        <p:spPr>
          <a:xfrm>
            <a:off x="713275" y="539375"/>
            <a:ext cx="7717500" cy="56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ctrTitle"/>
          </p:nvPr>
        </p:nvSpPr>
        <p:spPr>
          <a:xfrm>
            <a:off x="2116188" y="1591350"/>
            <a:ext cx="4911600" cy="19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135550" y="1769100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31FA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sz="3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sz="3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sz="3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sz="3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sz="3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sz="3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sz="3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sz="3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sz="3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5EB1A18D-EDEA-99AF-63F9-BC93F356D1AD}"/>
              </a:ext>
            </a:extLst>
          </p:cNvPr>
          <p:cNvSpPr/>
          <p:nvPr/>
        </p:nvSpPr>
        <p:spPr>
          <a:xfrm rot="2342125">
            <a:off x="8425258" y="4127940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66E9E81D-77D3-1249-A9BB-1AE034F7E4EA}"/>
              </a:ext>
            </a:extLst>
          </p:cNvPr>
          <p:cNvSpPr/>
          <p:nvPr/>
        </p:nvSpPr>
        <p:spPr>
          <a:xfrm rot="2342125">
            <a:off x="7567369" y="-653894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Google Shape;69;p22"/>
          <p:cNvSpPr/>
          <p:nvPr/>
        </p:nvSpPr>
        <p:spPr>
          <a:xfrm>
            <a:off x="8248810" y="-757690"/>
            <a:ext cx="1857300" cy="1857300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ctrTitle"/>
          </p:nvPr>
        </p:nvSpPr>
        <p:spPr>
          <a:xfrm>
            <a:off x="2844039" y="3785186"/>
            <a:ext cx="3455919" cy="10406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BR" sz="1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pt-BR" sz="1400" b="0" i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abriélli 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pt-BR" sz="1400" b="0" i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ictoria 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pt-BR" sz="1400" b="0" i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arques 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pt-BR" sz="1400" b="0" i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ento</a:t>
            </a:r>
            <a:br>
              <a:rPr lang="pt-BR" sz="140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t-BR" sz="1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pt-BR" sz="1400" b="0" i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âmela 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pt-BR" sz="1400" b="0" i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irella 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pt-BR" sz="1400" b="0" i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ilva 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pt-BR" sz="1400" b="0" i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antos</a:t>
            </a:r>
            <a:br>
              <a:rPr lang="pt-BR" sz="140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t-BR" sz="1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pt-BR" sz="1400" b="0" i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ictor 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pt-BR" sz="1400" b="0" i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ugo 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pt-BR" sz="1400" b="0" i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estaro 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pt-BR" sz="1400" b="0" i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ontanini</a:t>
            </a:r>
            <a:br>
              <a:rPr lang="pt-BR" sz="140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t-BR" sz="140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pt-BR" sz="1400" b="0" i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asmin Carvalho</a:t>
            </a:r>
            <a:endParaRPr lang="pt-BR" sz="1400" dirty="0">
              <a:solidFill>
                <a:schemeClr val="accent6">
                  <a:lumMod val="95000"/>
                </a:schemeClr>
              </a:solidFill>
              <a:effectLst/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m 6" descr="Logotipo, nome da empresa">
            <a:extLst>
              <a:ext uri="{FF2B5EF4-FFF2-40B4-BE49-F238E27FC236}">
                <a16:creationId xmlns:a16="http://schemas.microsoft.com/office/drawing/2014/main" id="{AA2505EF-AD85-EC64-043D-99030F891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61" b="21933"/>
          <a:stretch/>
        </p:blipFill>
        <p:spPr>
          <a:xfrm>
            <a:off x="3516129" y="184294"/>
            <a:ext cx="2005400" cy="6537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6DD39E0-0148-CA8D-6259-84D189C1024B}"/>
              </a:ext>
            </a:extLst>
          </p:cNvPr>
          <p:cNvSpPr txBox="1"/>
          <p:nvPr/>
        </p:nvSpPr>
        <p:spPr>
          <a:xfrm>
            <a:off x="2681274" y="945385"/>
            <a:ext cx="3675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Trabalho de Conclusão de Curso (TCC) em Informática para Internet</a:t>
            </a:r>
          </a:p>
        </p:txBody>
      </p:sp>
      <p:pic>
        <p:nvPicPr>
          <p:cNvPr id="15" name="Imagem 14" descr="&#10;">
            <a:extLst>
              <a:ext uri="{FF2B5EF4-FFF2-40B4-BE49-F238E27FC236}">
                <a16:creationId xmlns:a16="http://schemas.microsoft.com/office/drawing/2014/main" id="{690394D0-D37B-AEB8-5A41-7833E455D6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8" t="12467" r="7865" b="8999"/>
          <a:stretch/>
        </p:blipFill>
        <p:spPr>
          <a:xfrm>
            <a:off x="2272034" y="1588995"/>
            <a:ext cx="4493592" cy="195541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19" name="Google Shape;69;p22">
            <a:extLst>
              <a:ext uri="{FF2B5EF4-FFF2-40B4-BE49-F238E27FC236}">
                <a16:creationId xmlns:a16="http://schemas.microsoft.com/office/drawing/2014/main" id="{2BDE5E99-3A87-48DE-67D7-5E9ABBCC29C3}"/>
              </a:ext>
            </a:extLst>
          </p:cNvPr>
          <p:cNvSpPr/>
          <p:nvPr/>
        </p:nvSpPr>
        <p:spPr>
          <a:xfrm>
            <a:off x="8516709" y="4611806"/>
            <a:ext cx="1254582" cy="1251497"/>
          </a:xfrm>
          <a:prstGeom prst="ellipse">
            <a:avLst/>
          </a:prstGeom>
          <a:solidFill>
            <a:srgbClr val="277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F7FCAA24-95D7-ACE8-14B6-E7E50EFEEE80}"/>
              </a:ext>
            </a:extLst>
          </p:cNvPr>
          <p:cNvSpPr/>
          <p:nvPr/>
        </p:nvSpPr>
        <p:spPr>
          <a:xfrm rot="2342125">
            <a:off x="-703883" y="4221556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Triângulo isósceles 21">
            <a:extLst>
              <a:ext uri="{FF2B5EF4-FFF2-40B4-BE49-F238E27FC236}">
                <a16:creationId xmlns:a16="http://schemas.microsoft.com/office/drawing/2014/main" id="{A38FA54E-C427-3EE3-1020-09205C05A940}"/>
              </a:ext>
            </a:extLst>
          </p:cNvPr>
          <p:cNvSpPr/>
          <p:nvPr/>
        </p:nvSpPr>
        <p:spPr>
          <a:xfrm rot="2342125">
            <a:off x="59943" y="97102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873C1CDE-E795-E63D-F56F-9ED7560D97DC}"/>
              </a:ext>
            </a:extLst>
          </p:cNvPr>
          <p:cNvSpPr/>
          <p:nvPr/>
        </p:nvSpPr>
        <p:spPr>
          <a:xfrm rot="1503958">
            <a:off x="-301452" y="4453850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oogle Shape;71;p22"/>
          <p:cNvGrpSpPr/>
          <p:nvPr/>
        </p:nvGrpSpPr>
        <p:grpSpPr>
          <a:xfrm rot="10800000">
            <a:off x="-1122885" y="0"/>
            <a:ext cx="2005400" cy="1118958"/>
            <a:chOff x="2762250" y="1673400"/>
            <a:chExt cx="6057975" cy="2152650"/>
          </a:xfrm>
          <a:solidFill>
            <a:srgbClr val="1962EF"/>
          </a:solidFill>
        </p:grpSpPr>
        <p:sp>
          <p:nvSpPr>
            <p:cNvPr id="72" name="Google Shape;72;p22"/>
            <p:cNvSpPr/>
            <p:nvPr/>
          </p:nvSpPr>
          <p:spPr>
            <a:xfrm rot="-5400000">
              <a:off x="4614900" y="-179250"/>
              <a:ext cx="2152500" cy="58578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2"/>
            <p:cNvSpPr/>
            <p:nvPr/>
          </p:nvSpPr>
          <p:spPr>
            <a:xfrm>
              <a:off x="7629525" y="1673550"/>
              <a:ext cx="1190700" cy="21525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6">
            <a:extLst>
              <a:ext uri="{FF2B5EF4-FFF2-40B4-BE49-F238E27FC236}">
                <a16:creationId xmlns:a16="http://schemas.microsoft.com/office/drawing/2014/main" id="{37F5EBBF-3CDE-81C8-F318-1CE379F089DA}"/>
              </a:ext>
            </a:extLst>
          </p:cNvPr>
          <p:cNvSpPr/>
          <p:nvPr/>
        </p:nvSpPr>
        <p:spPr>
          <a:xfrm rot="10800000" flipH="1">
            <a:off x="-175807" y="4522743"/>
            <a:ext cx="981859" cy="980118"/>
          </a:xfrm>
          <a:prstGeom prst="ellipse">
            <a:avLst/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98;p29">
            <a:extLst>
              <a:ext uri="{FF2B5EF4-FFF2-40B4-BE49-F238E27FC236}">
                <a16:creationId xmlns:a16="http://schemas.microsoft.com/office/drawing/2014/main" id="{CA7DAB7B-4AAB-5256-1B99-5476E05C89F7}"/>
              </a:ext>
            </a:extLst>
          </p:cNvPr>
          <p:cNvSpPr/>
          <p:nvPr/>
        </p:nvSpPr>
        <p:spPr>
          <a:xfrm rot="16200000">
            <a:off x="8923326" y="-865263"/>
            <a:ext cx="1225494" cy="2192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ctrTitle"/>
          </p:nvPr>
        </p:nvSpPr>
        <p:spPr>
          <a:xfrm>
            <a:off x="3432721" y="170951"/>
            <a:ext cx="2278558" cy="549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Mapa do site</a:t>
            </a:r>
            <a:endParaRPr sz="24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Google Shape;134;p26">
            <a:extLst>
              <a:ext uri="{FF2B5EF4-FFF2-40B4-BE49-F238E27FC236}">
                <a16:creationId xmlns:a16="http://schemas.microsoft.com/office/drawing/2014/main" id="{2E57C880-A18A-7F87-B07B-BCFFF4790B8D}"/>
              </a:ext>
            </a:extLst>
          </p:cNvPr>
          <p:cNvSpPr/>
          <p:nvPr/>
        </p:nvSpPr>
        <p:spPr>
          <a:xfrm rot="10800000" flipH="1">
            <a:off x="8554214" y="4588253"/>
            <a:ext cx="981859" cy="980118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4;p26">
            <a:extLst>
              <a:ext uri="{FF2B5EF4-FFF2-40B4-BE49-F238E27FC236}">
                <a16:creationId xmlns:a16="http://schemas.microsoft.com/office/drawing/2014/main" id="{6D98897B-3EEB-4D07-A32B-BF34D83105AE}"/>
              </a:ext>
            </a:extLst>
          </p:cNvPr>
          <p:cNvSpPr/>
          <p:nvPr/>
        </p:nvSpPr>
        <p:spPr>
          <a:xfrm rot="10800000" flipH="1">
            <a:off x="-303565" y="-259214"/>
            <a:ext cx="981859" cy="980118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597EE359-F7F8-CB33-5728-B80BB9222874}"/>
              </a:ext>
            </a:extLst>
          </p:cNvPr>
          <p:cNvSpPr/>
          <p:nvPr/>
        </p:nvSpPr>
        <p:spPr>
          <a:xfrm rot="731880">
            <a:off x="-636767" y="4198238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D33C369C-E883-C977-C576-ED663EB06394}"/>
              </a:ext>
            </a:extLst>
          </p:cNvPr>
          <p:cNvSpPr/>
          <p:nvPr/>
        </p:nvSpPr>
        <p:spPr>
          <a:xfrm rot="6553171">
            <a:off x="-616830" y="-216043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CA649115-86FA-CA24-DE73-F133D7266CAF}"/>
              </a:ext>
            </a:extLst>
          </p:cNvPr>
          <p:cNvSpPr/>
          <p:nvPr/>
        </p:nvSpPr>
        <p:spPr>
          <a:xfrm rot="3632713">
            <a:off x="7767338" y="-842753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1034"/>
          <a:stretch/>
        </p:blipFill>
        <p:spPr>
          <a:xfrm>
            <a:off x="487837" y="965595"/>
            <a:ext cx="8253759" cy="33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4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6">
            <a:extLst>
              <a:ext uri="{FF2B5EF4-FFF2-40B4-BE49-F238E27FC236}">
                <a16:creationId xmlns:a16="http://schemas.microsoft.com/office/drawing/2014/main" id="{37F5EBBF-3CDE-81C8-F318-1CE379F089DA}"/>
              </a:ext>
            </a:extLst>
          </p:cNvPr>
          <p:cNvSpPr/>
          <p:nvPr/>
        </p:nvSpPr>
        <p:spPr>
          <a:xfrm rot="10800000" flipH="1">
            <a:off x="8353482" y="-185537"/>
            <a:ext cx="981859" cy="980118"/>
          </a:xfrm>
          <a:prstGeom prst="ellipse">
            <a:avLst/>
          </a:prstGeom>
          <a:solidFill>
            <a:srgbClr val="0029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98;p29">
            <a:extLst>
              <a:ext uri="{FF2B5EF4-FFF2-40B4-BE49-F238E27FC236}">
                <a16:creationId xmlns:a16="http://schemas.microsoft.com/office/drawing/2014/main" id="{CA7DAB7B-4AAB-5256-1B99-5476E05C89F7}"/>
              </a:ext>
            </a:extLst>
          </p:cNvPr>
          <p:cNvSpPr/>
          <p:nvPr/>
        </p:nvSpPr>
        <p:spPr>
          <a:xfrm>
            <a:off x="-556353" y="4537452"/>
            <a:ext cx="1225494" cy="2192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ctrTitle"/>
          </p:nvPr>
        </p:nvSpPr>
        <p:spPr>
          <a:xfrm>
            <a:off x="3622635" y="23840"/>
            <a:ext cx="1898730" cy="549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Wireframe</a:t>
            </a:r>
            <a:endParaRPr sz="24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Google Shape;134;p26">
            <a:extLst>
              <a:ext uri="{FF2B5EF4-FFF2-40B4-BE49-F238E27FC236}">
                <a16:creationId xmlns:a16="http://schemas.microsoft.com/office/drawing/2014/main" id="{2E57C880-A18A-7F87-B07B-BCFFF4790B8D}"/>
              </a:ext>
            </a:extLst>
          </p:cNvPr>
          <p:cNvSpPr/>
          <p:nvPr/>
        </p:nvSpPr>
        <p:spPr>
          <a:xfrm rot="10800000" flipH="1">
            <a:off x="8353483" y="55446"/>
            <a:ext cx="981859" cy="980118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4;p26">
            <a:extLst>
              <a:ext uri="{FF2B5EF4-FFF2-40B4-BE49-F238E27FC236}">
                <a16:creationId xmlns:a16="http://schemas.microsoft.com/office/drawing/2014/main" id="{6D98897B-3EEB-4D07-A32B-BF34D83105AE}"/>
              </a:ext>
            </a:extLst>
          </p:cNvPr>
          <p:cNvSpPr/>
          <p:nvPr/>
        </p:nvSpPr>
        <p:spPr>
          <a:xfrm rot="10800000" flipH="1">
            <a:off x="188863" y="4653442"/>
            <a:ext cx="981859" cy="980118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597EE359-F7F8-CB33-5728-B80BB9222874}"/>
              </a:ext>
            </a:extLst>
          </p:cNvPr>
          <p:cNvSpPr/>
          <p:nvPr/>
        </p:nvSpPr>
        <p:spPr>
          <a:xfrm rot="731880">
            <a:off x="8664667" y="4275197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D33C369C-E883-C977-C576-ED663EB06394}"/>
              </a:ext>
            </a:extLst>
          </p:cNvPr>
          <p:cNvSpPr/>
          <p:nvPr/>
        </p:nvSpPr>
        <p:spPr>
          <a:xfrm rot="9295717">
            <a:off x="-418401" y="-597187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CA649115-86FA-CA24-DE73-F133D7266CAF}"/>
              </a:ext>
            </a:extLst>
          </p:cNvPr>
          <p:cNvSpPr/>
          <p:nvPr/>
        </p:nvSpPr>
        <p:spPr>
          <a:xfrm rot="3632713">
            <a:off x="-378438" y="4007755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36863B-DB50-98CE-F3CA-172EDEF24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54"/>
          <a:stretch>
            <a:fillRect/>
          </a:stretch>
        </p:blipFill>
        <p:spPr bwMode="auto">
          <a:xfrm>
            <a:off x="2337707" y="573794"/>
            <a:ext cx="4468585" cy="45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C24A8C4C-1069-6815-5C4E-F697E5C1C292}"/>
              </a:ext>
            </a:extLst>
          </p:cNvPr>
          <p:cNvSpPr/>
          <p:nvPr/>
        </p:nvSpPr>
        <p:spPr>
          <a:xfrm rot="731880">
            <a:off x="8036239" y="4169996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ABBEAFBE-1F9F-5A54-84B1-C1FD00DA17D7}"/>
              </a:ext>
            </a:extLst>
          </p:cNvPr>
          <p:cNvSpPr/>
          <p:nvPr/>
        </p:nvSpPr>
        <p:spPr>
          <a:xfrm rot="731880">
            <a:off x="-681810" y="-78688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Google Shape;134;p26">
            <a:extLst>
              <a:ext uri="{FF2B5EF4-FFF2-40B4-BE49-F238E27FC236}">
                <a16:creationId xmlns:a16="http://schemas.microsoft.com/office/drawing/2014/main" id="{30078E1B-F8B2-4405-6440-208D592700F5}"/>
              </a:ext>
            </a:extLst>
          </p:cNvPr>
          <p:cNvSpPr/>
          <p:nvPr/>
        </p:nvSpPr>
        <p:spPr>
          <a:xfrm rot="10800000" flipH="1">
            <a:off x="7918948" y="4791024"/>
            <a:ext cx="981859" cy="980118"/>
          </a:xfrm>
          <a:prstGeom prst="ellipse">
            <a:avLst/>
          </a:prstGeom>
          <a:solidFill>
            <a:srgbClr val="0029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01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6">
            <a:extLst>
              <a:ext uri="{FF2B5EF4-FFF2-40B4-BE49-F238E27FC236}">
                <a16:creationId xmlns:a16="http://schemas.microsoft.com/office/drawing/2014/main" id="{37F5EBBF-3CDE-81C8-F318-1CE379F089DA}"/>
              </a:ext>
            </a:extLst>
          </p:cNvPr>
          <p:cNvSpPr/>
          <p:nvPr/>
        </p:nvSpPr>
        <p:spPr>
          <a:xfrm rot="10800000" flipH="1">
            <a:off x="63405" y="-242009"/>
            <a:ext cx="981859" cy="980118"/>
          </a:xfrm>
          <a:prstGeom prst="ellipse">
            <a:avLst/>
          </a:prstGeom>
          <a:solidFill>
            <a:srgbClr val="0029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98;p29">
            <a:extLst>
              <a:ext uri="{FF2B5EF4-FFF2-40B4-BE49-F238E27FC236}">
                <a16:creationId xmlns:a16="http://schemas.microsoft.com/office/drawing/2014/main" id="{CA7DAB7B-4AAB-5256-1B99-5476E05C89F7}"/>
              </a:ext>
            </a:extLst>
          </p:cNvPr>
          <p:cNvSpPr/>
          <p:nvPr/>
        </p:nvSpPr>
        <p:spPr>
          <a:xfrm rot="16200000">
            <a:off x="8651357" y="3501265"/>
            <a:ext cx="1225494" cy="2192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ctrTitle"/>
          </p:nvPr>
        </p:nvSpPr>
        <p:spPr>
          <a:xfrm>
            <a:off x="1707090" y="131479"/>
            <a:ext cx="5936372" cy="549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Diagrama Entidade Relacionamento</a:t>
            </a:r>
            <a:endParaRPr sz="24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Google Shape;134;p26">
            <a:extLst>
              <a:ext uri="{FF2B5EF4-FFF2-40B4-BE49-F238E27FC236}">
                <a16:creationId xmlns:a16="http://schemas.microsoft.com/office/drawing/2014/main" id="{2E57C880-A18A-7F87-B07B-BCFFF4790B8D}"/>
              </a:ext>
            </a:extLst>
          </p:cNvPr>
          <p:cNvSpPr/>
          <p:nvPr/>
        </p:nvSpPr>
        <p:spPr>
          <a:xfrm rot="10800000" flipH="1">
            <a:off x="8442688" y="4416889"/>
            <a:ext cx="981859" cy="980118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4;p26">
            <a:extLst>
              <a:ext uri="{FF2B5EF4-FFF2-40B4-BE49-F238E27FC236}">
                <a16:creationId xmlns:a16="http://schemas.microsoft.com/office/drawing/2014/main" id="{6D98897B-3EEB-4D07-A32B-BF34D83105AE}"/>
              </a:ext>
            </a:extLst>
          </p:cNvPr>
          <p:cNvSpPr/>
          <p:nvPr/>
        </p:nvSpPr>
        <p:spPr>
          <a:xfrm rot="10800000" flipH="1">
            <a:off x="-460126" y="-411503"/>
            <a:ext cx="981859" cy="980118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597EE359-F7F8-CB33-5728-B80BB9222874}"/>
              </a:ext>
            </a:extLst>
          </p:cNvPr>
          <p:cNvSpPr/>
          <p:nvPr/>
        </p:nvSpPr>
        <p:spPr>
          <a:xfrm rot="7014380">
            <a:off x="8807717" y="-200301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D33C369C-E883-C977-C576-ED663EB06394}"/>
              </a:ext>
            </a:extLst>
          </p:cNvPr>
          <p:cNvSpPr/>
          <p:nvPr/>
        </p:nvSpPr>
        <p:spPr>
          <a:xfrm rot="1503958">
            <a:off x="130123" y="-378157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CA649115-86FA-CA24-DE73-F133D7266CAF}"/>
              </a:ext>
            </a:extLst>
          </p:cNvPr>
          <p:cNvSpPr/>
          <p:nvPr/>
        </p:nvSpPr>
        <p:spPr>
          <a:xfrm rot="3632713">
            <a:off x="-163606" y="4285922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r="4635"/>
          <a:stretch/>
        </p:blipFill>
        <p:spPr>
          <a:xfrm>
            <a:off x="1383230" y="915416"/>
            <a:ext cx="637754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24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4;p26">
            <a:extLst>
              <a:ext uri="{FF2B5EF4-FFF2-40B4-BE49-F238E27FC236}">
                <a16:creationId xmlns:a16="http://schemas.microsoft.com/office/drawing/2014/main" id="{230681FD-A652-1E45-853A-B0B8FEAFDE45}"/>
              </a:ext>
            </a:extLst>
          </p:cNvPr>
          <p:cNvSpPr/>
          <p:nvPr/>
        </p:nvSpPr>
        <p:spPr>
          <a:xfrm rot="10800000" flipH="1">
            <a:off x="-314741" y="3895658"/>
            <a:ext cx="733647" cy="697607"/>
          </a:xfrm>
          <a:prstGeom prst="ellipse">
            <a:avLst/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ctrTitle"/>
          </p:nvPr>
        </p:nvSpPr>
        <p:spPr>
          <a:xfrm>
            <a:off x="418907" y="239632"/>
            <a:ext cx="3417715" cy="549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Definição de Atores</a:t>
            </a:r>
            <a:endParaRPr sz="24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98" name="Google Shape;398;p29"/>
          <p:cNvSpPr/>
          <p:nvPr/>
        </p:nvSpPr>
        <p:spPr>
          <a:xfrm rot="15052714">
            <a:off x="9067700" y="-1715782"/>
            <a:ext cx="1443145" cy="311695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29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4;p26">
            <a:extLst>
              <a:ext uri="{FF2B5EF4-FFF2-40B4-BE49-F238E27FC236}">
                <a16:creationId xmlns:a16="http://schemas.microsoft.com/office/drawing/2014/main" id="{873AB8E0-A2EC-71EE-9026-DC3DA2E2A84C}"/>
              </a:ext>
            </a:extLst>
          </p:cNvPr>
          <p:cNvSpPr/>
          <p:nvPr/>
        </p:nvSpPr>
        <p:spPr>
          <a:xfrm rot="10800000" flipH="1">
            <a:off x="-314740" y="4427285"/>
            <a:ext cx="1049080" cy="1023671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8EA3365E-388D-1B3A-FCEE-987A8871EBFD}"/>
              </a:ext>
            </a:extLst>
          </p:cNvPr>
          <p:cNvSpPr/>
          <p:nvPr/>
        </p:nvSpPr>
        <p:spPr>
          <a:xfrm rot="1503958">
            <a:off x="8731005" y="-9833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7ABEB35F-EE5C-AFE8-4A70-1A0F388390B5}"/>
              </a:ext>
            </a:extLst>
          </p:cNvPr>
          <p:cNvSpPr/>
          <p:nvPr/>
        </p:nvSpPr>
        <p:spPr>
          <a:xfrm rot="1503958">
            <a:off x="-290125" y="4001873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43354FE-2B0E-004F-50C1-5FEC7E9C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29109"/>
              </p:ext>
            </p:extLst>
          </p:nvPr>
        </p:nvGraphicFramePr>
        <p:xfrm>
          <a:off x="957129" y="989631"/>
          <a:ext cx="7346075" cy="3521290"/>
        </p:xfrm>
        <a:graphic>
          <a:graphicData uri="http://schemas.openxmlformats.org/drawingml/2006/table">
            <a:tbl>
              <a:tblPr firstRow="1" firstCol="1" bandRow="1" bandCol="1">
                <a:tableStyleId>{ADBD508E-245B-4D14-8987-D21FB4466D21}</a:tableStyleId>
              </a:tblPr>
              <a:tblGrid>
                <a:gridCol w="1999611">
                  <a:extLst>
                    <a:ext uri="{9D8B030D-6E8A-4147-A177-3AD203B41FA5}">
                      <a16:colId xmlns:a16="http://schemas.microsoft.com/office/drawing/2014/main" val="1638534550"/>
                    </a:ext>
                  </a:extLst>
                </a:gridCol>
                <a:gridCol w="5346464">
                  <a:extLst>
                    <a:ext uri="{9D8B030D-6E8A-4147-A177-3AD203B41FA5}">
                      <a16:colId xmlns:a16="http://schemas.microsoft.com/office/drawing/2014/main" val="4100432967"/>
                    </a:ext>
                  </a:extLst>
                </a:gridCol>
              </a:tblGrid>
              <a:tr h="321875"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ATOR</a:t>
                      </a:r>
                      <a:endParaRPr lang="pt-BR" sz="1700" b="1" dirty="0">
                        <a:solidFill>
                          <a:schemeClr val="accent6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Black" panose="02040A040500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400" marR="734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DESCRIÇÃO</a:t>
                      </a:r>
                      <a:endParaRPr lang="pt-BR" sz="1700" b="1" dirty="0">
                        <a:solidFill>
                          <a:schemeClr val="accent6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Black" panose="02040A040500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400" marR="73400" marT="0" marB="0"/>
                </a:tc>
                <a:extLst>
                  <a:ext uri="{0D108BD9-81ED-4DB2-BD59-A6C34878D82A}">
                    <a16:rowId xmlns:a16="http://schemas.microsoft.com/office/drawing/2014/main" val="1782126706"/>
                  </a:ext>
                </a:extLst>
              </a:tr>
              <a:tr h="1287498">
                <a:tc>
                  <a:txBody>
                    <a:bodyPr/>
                    <a:lstStyle/>
                    <a:p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 </a:t>
                      </a:r>
                    </a:p>
                    <a:p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pt-BR" sz="1700" b="1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Doador</a:t>
                      </a:r>
                    </a:p>
                    <a:p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 </a:t>
                      </a:r>
                      <a:endParaRPr lang="pt-BR" sz="1700" dirty="0">
                        <a:solidFill>
                          <a:schemeClr val="accent6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Black" panose="02040A040500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400" marR="734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Efetua o seu cadastro (Caso seja a primeira vez acessando o </a:t>
                      </a:r>
                      <a:r>
                        <a:rPr lang="pt-BR" sz="1700" i="1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site</a:t>
                      </a:r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), efetua seu </a:t>
                      </a:r>
                      <a:r>
                        <a:rPr lang="pt-BR" sz="1700" i="1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login</a:t>
                      </a:r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, preenche um formulário para realizar uma doação.</a:t>
                      </a:r>
                      <a:endParaRPr lang="pt-BR" sz="1700" dirty="0">
                        <a:solidFill>
                          <a:schemeClr val="accent6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Black" panose="02040A040500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400" marR="73400" marT="0" marB="0"/>
                </a:tc>
                <a:extLst>
                  <a:ext uri="{0D108BD9-81ED-4DB2-BD59-A6C34878D82A}">
                    <a16:rowId xmlns:a16="http://schemas.microsoft.com/office/drawing/2014/main" val="2560511379"/>
                  </a:ext>
                </a:extLst>
              </a:tr>
              <a:tr h="1201668">
                <a:tc>
                  <a:txBody>
                    <a:bodyPr/>
                    <a:lstStyle/>
                    <a:p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pt-BR" sz="1700" b="1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ONG</a:t>
                      </a:r>
                    </a:p>
                    <a:p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 </a:t>
                      </a:r>
                    </a:p>
                    <a:p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 </a:t>
                      </a:r>
                      <a:endParaRPr lang="pt-BR" sz="1700" dirty="0">
                        <a:solidFill>
                          <a:schemeClr val="accent6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Black" panose="02040A040500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400" marR="734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Efetua o seu cadastro (Caso seja a primeira vez acessando o </a:t>
                      </a:r>
                      <a:r>
                        <a:rPr lang="pt-BR" sz="1700" i="1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site</a:t>
                      </a:r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), efetua seu </a:t>
                      </a:r>
                      <a:r>
                        <a:rPr lang="pt-BR" sz="1700" i="1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login</a:t>
                      </a:r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, preenche um formulário para publicar a Organização.</a:t>
                      </a:r>
                      <a:endParaRPr lang="pt-BR" sz="1700" dirty="0">
                        <a:solidFill>
                          <a:schemeClr val="accent6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Black" panose="02040A040500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400" marR="73400" marT="0" marB="0"/>
                </a:tc>
                <a:extLst>
                  <a:ext uri="{0D108BD9-81ED-4DB2-BD59-A6C34878D82A}">
                    <a16:rowId xmlns:a16="http://schemas.microsoft.com/office/drawing/2014/main" val="1188228458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ADM Padrão</a:t>
                      </a:r>
                      <a:endParaRPr lang="pt-BR" sz="1700" b="1" dirty="0">
                        <a:solidFill>
                          <a:schemeClr val="accent6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Black" panose="02040A040500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400" marR="734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Efetua </a:t>
                      </a:r>
                      <a:r>
                        <a:rPr lang="pt-BR" sz="1700" i="1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login</a:t>
                      </a:r>
                      <a:r>
                        <a:rPr lang="pt-BR" sz="1700" dirty="0">
                          <a:solidFill>
                            <a:schemeClr val="accent6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, acessa as informações de doação e atualiza o sistema.</a:t>
                      </a:r>
                      <a:endParaRPr lang="pt-BR" sz="1700" dirty="0">
                        <a:solidFill>
                          <a:schemeClr val="accent6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Black" panose="02040A040500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400" marR="73400" marT="0" marB="0"/>
                </a:tc>
                <a:extLst>
                  <a:ext uri="{0D108BD9-81ED-4DB2-BD59-A6C34878D82A}">
                    <a16:rowId xmlns:a16="http://schemas.microsoft.com/office/drawing/2014/main" val="35105244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E7FF9B3-AE71-1B84-1206-0DC3041F5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1835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038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/>
          <p:nvPr/>
        </p:nvSpPr>
        <p:spPr>
          <a:xfrm rot="16200000">
            <a:off x="-194930" y="-70884"/>
            <a:ext cx="464982" cy="1351028"/>
          </a:xfrm>
          <a:prstGeom prst="round2SameRect">
            <a:avLst>
              <a:gd name="adj1" fmla="val 48622"/>
              <a:gd name="adj2" fmla="val 0"/>
            </a:avLst>
          </a:prstGeom>
          <a:solidFill>
            <a:srgbClr val="0029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4;p26">
            <a:extLst>
              <a:ext uri="{FF2B5EF4-FFF2-40B4-BE49-F238E27FC236}">
                <a16:creationId xmlns:a16="http://schemas.microsoft.com/office/drawing/2014/main" id="{230681FD-A652-1E45-853A-B0B8FEAFDE45}"/>
              </a:ext>
            </a:extLst>
          </p:cNvPr>
          <p:cNvSpPr/>
          <p:nvPr/>
        </p:nvSpPr>
        <p:spPr>
          <a:xfrm rot="10800000" flipH="1">
            <a:off x="209799" y="-186548"/>
            <a:ext cx="733647" cy="697607"/>
          </a:xfrm>
          <a:prstGeom prst="ellipse">
            <a:avLst/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ctrTitle"/>
          </p:nvPr>
        </p:nvSpPr>
        <p:spPr>
          <a:xfrm>
            <a:off x="1079897" y="114260"/>
            <a:ext cx="4146004" cy="549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Considerações Finais</a:t>
            </a:r>
            <a:endParaRPr sz="24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67B45C-CE7F-31B5-1FAC-396E9B8D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61" y="540503"/>
            <a:ext cx="8934450" cy="5172433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pt-BR" sz="1720" dirty="0">
                <a:solidFill>
                  <a:schemeClr val="accent6"/>
                </a:solidFill>
                <a:latin typeface="Amasis MT Pro Black" panose="02040A04050005020304" pitchFamily="18" charset="0"/>
              </a:rPr>
              <a:t>Saída da zona de conforto, reflexão sobre o tema, importância da disciplina e planejamento em um desenvolvimento, novas áreas e conhecimentos;</a:t>
            </a: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endParaRPr lang="pt-BR" sz="1720" dirty="0">
              <a:solidFill>
                <a:schemeClr val="accent6"/>
              </a:solidFill>
              <a:latin typeface="Amasis MT Pro Black" panose="02040A040500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pt-BR" sz="1720" dirty="0">
                <a:solidFill>
                  <a:schemeClr val="accent6"/>
                </a:solidFill>
                <a:latin typeface="Amasis MT Pro Black" panose="02040A04050005020304" pitchFamily="18" charset="0"/>
              </a:rPr>
              <a:t>Aprimorou o trabalho em equipe e organização, além da comunicação dos envolvidos e divisão de tarefas;</a:t>
            </a: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endParaRPr lang="pt-BR" sz="1720" dirty="0">
              <a:solidFill>
                <a:schemeClr val="accent6"/>
              </a:solidFill>
              <a:latin typeface="Amasis MT Pro Black" panose="02040A040500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pt-BR" sz="1720" dirty="0">
                <a:solidFill>
                  <a:schemeClr val="accent6"/>
                </a:solidFill>
                <a:latin typeface="Amasis MT Pro Black" panose="02040A04050005020304" pitchFamily="18" charset="0"/>
              </a:rPr>
              <a:t>A dinâmica do grupo foi em grande parte comunicativa, proativa, democrática e equilibrada;</a:t>
            </a: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endParaRPr lang="pt-BR" sz="1720" dirty="0">
              <a:solidFill>
                <a:schemeClr val="accent6"/>
              </a:solidFill>
              <a:latin typeface="Amasis MT Pro Black" panose="02040A040500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pt-BR" sz="1720" dirty="0">
                <a:solidFill>
                  <a:schemeClr val="accent6"/>
                </a:solidFill>
                <a:latin typeface="Amasis MT Pro Black" panose="02040A04050005020304" pitchFamily="18" charset="0"/>
              </a:rPr>
              <a:t>Dificuldade com prazos, definição de objetivos e organização do tempo.</a:t>
            </a:r>
          </a:p>
          <a:p>
            <a:pPr>
              <a:buClr>
                <a:schemeClr val="accent3"/>
              </a:buClr>
            </a:pPr>
            <a:endParaRPr lang="pt-BR" sz="1720" dirty="0">
              <a:solidFill>
                <a:schemeClr val="accent6"/>
              </a:solidFill>
              <a:latin typeface="Amasis MT Pro Black" panose="02040A04050005020304" pitchFamily="18" charset="0"/>
            </a:endParaRPr>
          </a:p>
          <a:p>
            <a:pPr>
              <a:buClr>
                <a:schemeClr val="accent3"/>
              </a:buClr>
            </a:pPr>
            <a:endParaRPr lang="pt-BR" sz="1720" dirty="0">
              <a:solidFill>
                <a:schemeClr val="accent6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Google Shape;134;p26">
            <a:extLst>
              <a:ext uri="{FF2B5EF4-FFF2-40B4-BE49-F238E27FC236}">
                <a16:creationId xmlns:a16="http://schemas.microsoft.com/office/drawing/2014/main" id="{873AB8E0-A2EC-71EE-9026-DC3DA2E2A84C}"/>
              </a:ext>
            </a:extLst>
          </p:cNvPr>
          <p:cNvSpPr/>
          <p:nvPr/>
        </p:nvSpPr>
        <p:spPr>
          <a:xfrm rot="10800000" flipH="1">
            <a:off x="-472458" y="-359475"/>
            <a:ext cx="1049080" cy="1023671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8EA3365E-388D-1B3A-FCEE-987A8871EBFD}"/>
              </a:ext>
            </a:extLst>
          </p:cNvPr>
          <p:cNvSpPr/>
          <p:nvPr/>
        </p:nvSpPr>
        <p:spPr>
          <a:xfrm rot="1503958">
            <a:off x="8833316" y="-231790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7ABEB35F-EE5C-AFE8-4A70-1A0F388390B5}"/>
              </a:ext>
            </a:extLst>
          </p:cNvPr>
          <p:cNvSpPr/>
          <p:nvPr/>
        </p:nvSpPr>
        <p:spPr>
          <a:xfrm rot="1503958">
            <a:off x="8527169" y="-607771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123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6;p29">
            <a:extLst>
              <a:ext uri="{FF2B5EF4-FFF2-40B4-BE49-F238E27FC236}">
                <a16:creationId xmlns:a16="http://schemas.microsoft.com/office/drawing/2014/main" id="{D3B1A63D-0CE4-4D6C-EC53-41035EED5A48}"/>
              </a:ext>
            </a:extLst>
          </p:cNvPr>
          <p:cNvSpPr txBox="1">
            <a:spLocks/>
          </p:cNvSpPr>
          <p:nvPr/>
        </p:nvSpPr>
        <p:spPr>
          <a:xfrm>
            <a:off x="1131286" y="152360"/>
            <a:ext cx="4146004" cy="549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Open Sans"/>
              <a:buNone/>
              <a:defRPr sz="3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pt-BR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Referências</a:t>
            </a: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7FAA496B-ABA6-E351-5D36-72514F7056B0}"/>
              </a:ext>
            </a:extLst>
          </p:cNvPr>
          <p:cNvSpPr/>
          <p:nvPr/>
        </p:nvSpPr>
        <p:spPr>
          <a:xfrm rot="731880">
            <a:off x="-219667" y="-656049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F0A33CD2-B136-A68B-C7F3-3F93BBA04EF4}"/>
              </a:ext>
            </a:extLst>
          </p:cNvPr>
          <p:cNvSpPr/>
          <p:nvPr/>
        </p:nvSpPr>
        <p:spPr>
          <a:xfrm rot="1503958">
            <a:off x="7807293" y="2972712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Google Shape;398;p29">
            <a:extLst>
              <a:ext uri="{FF2B5EF4-FFF2-40B4-BE49-F238E27FC236}">
                <a16:creationId xmlns:a16="http://schemas.microsoft.com/office/drawing/2014/main" id="{F637AED9-4AA0-DE56-7C18-B0F5E3E13EB7}"/>
              </a:ext>
            </a:extLst>
          </p:cNvPr>
          <p:cNvSpPr/>
          <p:nvPr/>
        </p:nvSpPr>
        <p:spPr>
          <a:xfrm rot="16200000">
            <a:off x="7913478" y="3321497"/>
            <a:ext cx="1225494" cy="2192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4;p26">
            <a:extLst>
              <a:ext uri="{FF2B5EF4-FFF2-40B4-BE49-F238E27FC236}">
                <a16:creationId xmlns:a16="http://schemas.microsoft.com/office/drawing/2014/main" id="{885235ED-DC8B-166D-F4E9-6B86B309ECB9}"/>
              </a:ext>
            </a:extLst>
          </p:cNvPr>
          <p:cNvSpPr/>
          <p:nvPr/>
        </p:nvSpPr>
        <p:spPr>
          <a:xfrm rot="10800000" flipH="1">
            <a:off x="8264106" y="3437486"/>
            <a:ext cx="981859" cy="980118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9;p24">
            <a:extLst>
              <a:ext uri="{FF2B5EF4-FFF2-40B4-BE49-F238E27FC236}">
                <a16:creationId xmlns:a16="http://schemas.microsoft.com/office/drawing/2014/main" id="{7A2F203F-2334-6DE7-2ED4-EB5CBF77BEFD}"/>
              </a:ext>
            </a:extLst>
          </p:cNvPr>
          <p:cNvSpPr/>
          <p:nvPr/>
        </p:nvSpPr>
        <p:spPr>
          <a:xfrm rot="14162308">
            <a:off x="8484224" y="-544349"/>
            <a:ext cx="1133776" cy="131499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F62CBB21-D381-30E3-40ED-47398C619495}"/>
              </a:ext>
            </a:extLst>
          </p:cNvPr>
          <p:cNvSpPr/>
          <p:nvPr/>
        </p:nvSpPr>
        <p:spPr>
          <a:xfrm rot="1503958">
            <a:off x="-339431" y="5855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83CA1E-E8B9-70A3-24BB-CE6300A405CE}"/>
              </a:ext>
            </a:extLst>
          </p:cNvPr>
          <p:cNvSpPr txBox="1"/>
          <p:nvPr/>
        </p:nvSpPr>
        <p:spPr>
          <a:xfrm>
            <a:off x="780966" y="758850"/>
            <a:ext cx="81915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buClr>
                <a:schemeClr val="accent3"/>
              </a:buClr>
            </a:pPr>
            <a:r>
              <a:rPr lang="pt-BR" sz="18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NOGUEIRA, Fernando. Do que vivem as ONGs no Brasil? E como vão sobreviver à crise atual? .2020. Disponível em:  https://encurtador.com.br/fCJM0). Acesso em: 05 set. 2023.</a:t>
            </a:r>
          </a:p>
          <a:p>
            <a:pPr marL="285750" lvl="2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2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6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88;p23">
            <a:extLst>
              <a:ext uri="{FF2B5EF4-FFF2-40B4-BE49-F238E27FC236}">
                <a16:creationId xmlns:a16="http://schemas.microsoft.com/office/drawing/2014/main" id="{3A8052F1-C517-3DFB-0FCF-785971D96DEA}"/>
              </a:ext>
            </a:extLst>
          </p:cNvPr>
          <p:cNvSpPr/>
          <p:nvPr/>
        </p:nvSpPr>
        <p:spPr>
          <a:xfrm>
            <a:off x="-959772" y="669518"/>
            <a:ext cx="1375287" cy="1318090"/>
          </a:xfrm>
          <a:prstGeom prst="ellipse">
            <a:avLst/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23"/>
          <p:cNvGrpSpPr/>
          <p:nvPr/>
        </p:nvGrpSpPr>
        <p:grpSpPr>
          <a:xfrm rot="407">
            <a:off x="8588101" y="509314"/>
            <a:ext cx="2410120" cy="1719135"/>
            <a:chOff x="5295806" y="576702"/>
            <a:chExt cx="5857799" cy="3249348"/>
          </a:xfrm>
          <a:solidFill>
            <a:srgbClr val="2D0086"/>
          </a:solidFill>
        </p:grpSpPr>
        <p:sp>
          <p:nvSpPr>
            <p:cNvPr id="86" name="Google Shape;86;p23"/>
            <p:cNvSpPr/>
            <p:nvPr/>
          </p:nvSpPr>
          <p:spPr>
            <a:xfrm rot="16200000">
              <a:off x="7148455" y="-1275947"/>
              <a:ext cx="2152502" cy="58577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7629525" y="1673550"/>
              <a:ext cx="1190700" cy="21525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3"/>
          <p:cNvSpPr/>
          <p:nvPr/>
        </p:nvSpPr>
        <p:spPr>
          <a:xfrm>
            <a:off x="8860535" y="1406707"/>
            <a:ext cx="1375287" cy="1318090"/>
          </a:xfrm>
          <a:prstGeom prst="ellipse">
            <a:avLst/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FFC2213A-1B1A-0AD9-B8BF-5284EE1741D5}"/>
              </a:ext>
            </a:extLst>
          </p:cNvPr>
          <p:cNvSpPr/>
          <p:nvPr/>
        </p:nvSpPr>
        <p:spPr>
          <a:xfrm rot="1503958">
            <a:off x="-406752" y="1009185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95D82E3A-E428-E196-AC7A-A029174E3DF3}"/>
              </a:ext>
            </a:extLst>
          </p:cNvPr>
          <p:cNvSpPr/>
          <p:nvPr/>
        </p:nvSpPr>
        <p:spPr>
          <a:xfrm rot="731880">
            <a:off x="8402896" y="4183857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F0906B5A-106D-65FE-8080-C0194390319A}"/>
              </a:ext>
            </a:extLst>
          </p:cNvPr>
          <p:cNvSpPr/>
          <p:nvPr/>
        </p:nvSpPr>
        <p:spPr>
          <a:xfrm rot="1503958">
            <a:off x="8122084" y="4522474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Google Shape;88;p23">
            <a:extLst>
              <a:ext uri="{FF2B5EF4-FFF2-40B4-BE49-F238E27FC236}">
                <a16:creationId xmlns:a16="http://schemas.microsoft.com/office/drawing/2014/main" id="{D30C184C-BD65-595A-2553-33B1328E89BD}"/>
              </a:ext>
            </a:extLst>
          </p:cNvPr>
          <p:cNvSpPr/>
          <p:nvPr/>
        </p:nvSpPr>
        <p:spPr>
          <a:xfrm>
            <a:off x="-686702" y="4516048"/>
            <a:ext cx="1242703" cy="1254904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4A674B-A268-CC22-724D-50A23899E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1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9758" y="480348"/>
            <a:ext cx="4904483" cy="418280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8000"/>
              </a:srgbClr>
            </a:outerShdw>
            <a:softEdge rad="127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ctrTitle"/>
          </p:nvPr>
        </p:nvSpPr>
        <p:spPr>
          <a:xfrm>
            <a:off x="353756" y="194989"/>
            <a:ext cx="2552354" cy="549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Objetivo Geral</a:t>
            </a:r>
            <a:endParaRPr sz="24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7976281" y="-841255"/>
            <a:ext cx="2195570" cy="2072491"/>
          </a:xfrm>
          <a:prstGeom prst="ellipse">
            <a:avLst/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2" name="Google Shape;119;p25">
            <a:extLst>
              <a:ext uri="{FF2B5EF4-FFF2-40B4-BE49-F238E27FC236}">
                <a16:creationId xmlns:a16="http://schemas.microsoft.com/office/drawing/2014/main" id="{9FFBA118-1E93-2A91-7AA5-659812B917B5}"/>
              </a:ext>
            </a:extLst>
          </p:cNvPr>
          <p:cNvSpPr/>
          <p:nvPr/>
        </p:nvSpPr>
        <p:spPr>
          <a:xfrm>
            <a:off x="-409059" y="4399341"/>
            <a:ext cx="1262057" cy="1207334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126D2DB4-F295-F905-7ACA-B795D1CB061B}"/>
              </a:ext>
            </a:extLst>
          </p:cNvPr>
          <p:cNvSpPr/>
          <p:nvPr/>
        </p:nvSpPr>
        <p:spPr>
          <a:xfrm rot="1503958">
            <a:off x="8628316" y="397829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93660E2E-8C2B-3DAD-D054-C3BE1C97F474}"/>
              </a:ext>
            </a:extLst>
          </p:cNvPr>
          <p:cNvSpPr/>
          <p:nvPr/>
        </p:nvSpPr>
        <p:spPr>
          <a:xfrm rot="731880">
            <a:off x="-585407" y="3778315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Google Shape;114;p25">
            <a:extLst>
              <a:ext uri="{FF2B5EF4-FFF2-40B4-BE49-F238E27FC236}">
                <a16:creationId xmlns:a16="http://schemas.microsoft.com/office/drawing/2014/main" id="{E10FD575-1466-61B6-75CF-6A991B11F40F}"/>
              </a:ext>
            </a:extLst>
          </p:cNvPr>
          <p:cNvSpPr txBox="1">
            <a:spLocks/>
          </p:cNvSpPr>
          <p:nvPr/>
        </p:nvSpPr>
        <p:spPr>
          <a:xfrm>
            <a:off x="221969" y="2571750"/>
            <a:ext cx="3577113" cy="54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pen Sans"/>
              <a:buNone/>
              <a:defRPr sz="52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pt-BR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Objetivos Específicos</a:t>
            </a:r>
          </a:p>
        </p:txBody>
      </p:sp>
      <p:sp>
        <p:nvSpPr>
          <p:cNvPr id="14" name="Google Shape;133;p26">
            <a:extLst>
              <a:ext uri="{FF2B5EF4-FFF2-40B4-BE49-F238E27FC236}">
                <a16:creationId xmlns:a16="http://schemas.microsoft.com/office/drawing/2014/main" id="{A27F5200-8B1E-6299-C191-744C871450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276" y="744159"/>
            <a:ext cx="7842226" cy="1710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Desenvolver um sistema web que aplique os conhecimentos adquiridos no Curso Técnico em Informática para Internet, trazendo a reflexão e a relação entre Organizações Não Governamentais e a tecnologia.</a:t>
            </a:r>
          </a:p>
        </p:txBody>
      </p:sp>
      <p:sp>
        <p:nvSpPr>
          <p:cNvPr id="15" name="Google Shape;133;p26">
            <a:extLst>
              <a:ext uri="{FF2B5EF4-FFF2-40B4-BE49-F238E27FC236}">
                <a16:creationId xmlns:a16="http://schemas.microsoft.com/office/drawing/2014/main" id="{F26C4C91-6FAD-DF8F-EDDE-CB82BAC8CAD4}"/>
              </a:ext>
            </a:extLst>
          </p:cNvPr>
          <p:cNvSpPr txBox="1">
            <a:spLocks/>
          </p:cNvSpPr>
          <p:nvPr/>
        </p:nvSpPr>
        <p:spPr>
          <a:xfrm>
            <a:off x="100276" y="3300779"/>
            <a:ext cx="8777023" cy="155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0E2A47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Divulgar ações beneficentes e métodos de doação, fornecer cadastro para ONGs regionais e possíveis usuários Doadores, afiliar ONGs ao site à disposição de doações e realizar doações personalizadas.</a:t>
            </a:r>
          </a:p>
          <a:p>
            <a:pPr algn="just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25450" indent="-285750" algn="just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466833" y="330971"/>
            <a:ext cx="2168348" cy="50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Justificativa</a:t>
            </a:r>
            <a:endParaRPr sz="24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9968" y="922849"/>
            <a:ext cx="9081460" cy="3641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Pouco divulgação das ONGs regionais de São Carlos;</a:t>
            </a:r>
          </a:p>
          <a:p>
            <a:pPr marL="139700" indent="0" algn="just">
              <a:buClr>
                <a:schemeClr val="accent3"/>
              </a:buClr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Falta da integração do tema no meio tecnológico;</a:t>
            </a:r>
          </a:p>
          <a:p>
            <a:pPr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Pesquisa revela que 48% dos entrevistados não conhecem as ONGs da região;</a:t>
            </a:r>
          </a:p>
          <a:p>
            <a:pPr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Segundo Nogueira (2020): “Há poucas ONGs que conseguem engajar dezenas ou centenas de milhares de pessoas. Uma organização típica, mesmo entre as 100 melhores, recebe apoio de, em média, 200 doadores regulares”. </a:t>
            </a:r>
          </a:p>
          <a:p>
            <a:pPr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chemeClr val="accent6">
                  <a:lumMod val="95000"/>
                </a:schemeClr>
              </a:solidFill>
              <a:effectLst/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254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4" name="Google Shape;134;p26"/>
          <p:cNvSpPr/>
          <p:nvPr/>
        </p:nvSpPr>
        <p:spPr>
          <a:xfrm rot="10800000" flipH="1">
            <a:off x="8359061" y="4189334"/>
            <a:ext cx="1569877" cy="1540874"/>
          </a:xfrm>
          <a:prstGeom prst="ellipse">
            <a:avLst/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4;p26">
            <a:extLst>
              <a:ext uri="{FF2B5EF4-FFF2-40B4-BE49-F238E27FC236}">
                <a16:creationId xmlns:a16="http://schemas.microsoft.com/office/drawing/2014/main" id="{7F61063B-0CA3-2D71-B7DD-5E75C8936550}"/>
              </a:ext>
            </a:extLst>
          </p:cNvPr>
          <p:cNvSpPr/>
          <p:nvPr/>
        </p:nvSpPr>
        <p:spPr>
          <a:xfrm rot="10800000" flipH="1">
            <a:off x="7811604" y="4686028"/>
            <a:ext cx="1569877" cy="1540874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80D8CA58-EC06-E627-67F7-86D5DDB3C323}"/>
              </a:ext>
            </a:extLst>
          </p:cNvPr>
          <p:cNvSpPr/>
          <p:nvPr/>
        </p:nvSpPr>
        <p:spPr>
          <a:xfrm rot="1503958">
            <a:off x="8764651" y="51163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96AEF4A8-C515-94B6-C9CC-C82033A1B2E7}"/>
              </a:ext>
            </a:extLst>
          </p:cNvPr>
          <p:cNvSpPr/>
          <p:nvPr/>
        </p:nvSpPr>
        <p:spPr>
          <a:xfrm rot="731880">
            <a:off x="-616830" y="-518016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438586" y="164290"/>
            <a:ext cx="2168348" cy="50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Justificativa</a:t>
            </a:r>
            <a:endParaRPr sz="24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34" name="Google Shape;134;p26"/>
          <p:cNvSpPr/>
          <p:nvPr/>
        </p:nvSpPr>
        <p:spPr>
          <a:xfrm rot="10800000" flipH="1">
            <a:off x="8661970" y="3763749"/>
            <a:ext cx="1569877" cy="1540874"/>
          </a:xfrm>
          <a:prstGeom prst="ellipse">
            <a:avLst/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4;p26">
            <a:extLst>
              <a:ext uri="{FF2B5EF4-FFF2-40B4-BE49-F238E27FC236}">
                <a16:creationId xmlns:a16="http://schemas.microsoft.com/office/drawing/2014/main" id="{7F61063B-0CA3-2D71-B7DD-5E75C8936550}"/>
              </a:ext>
            </a:extLst>
          </p:cNvPr>
          <p:cNvSpPr/>
          <p:nvPr/>
        </p:nvSpPr>
        <p:spPr>
          <a:xfrm rot="10800000" flipH="1">
            <a:off x="8359061" y="4408283"/>
            <a:ext cx="1569877" cy="1540874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80D8CA58-EC06-E627-67F7-86D5DDB3C323}"/>
              </a:ext>
            </a:extLst>
          </p:cNvPr>
          <p:cNvSpPr/>
          <p:nvPr/>
        </p:nvSpPr>
        <p:spPr>
          <a:xfrm rot="1503958">
            <a:off x="8724636" y="-360611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96AEF4A8-C515-94B6-C9CC-C82033A1B2E7}"/>
              </a:ext>
            </a:extLst>
          </p:cNvPr>
          <p:cNvSpPr/>
          <p:nvPr/>
        </p:nvSpPr>
        <p:spPr>
          <a:xfrm rot="731880">
            <a:off x="-746685" y="-35367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450C6B8-608F-9C78-37F6-43D1127F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23" y="851522"/>
            <a:ext cx="7943001" cy="368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98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438586" y="164290"/>
            <a:ext cx="2168348" cy="50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Justificativa</a:t>
            </a:r>
            <a:endParaRPr sz="24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34" name="Google Shape;134;p26"/>
          <p:cNvSpPr/>
          <p:nvPr/>
        </p:nvSpPr>
        <p:spPr>
          <a:xfrm rot="10800000" flipH="1">
            <a:off x="8559638" y="3602626"/>
            <a:ext cx="1569877" cy="1540874"/>
          </a:xfrm>
          <a:prstGeom prst="ellipse">
            <a:avLst/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4;p26">
            <a:extLst>
              <a:ext uri="{FF2B5EF4-FFF2-40B4-BE49-F238E27FC236}">
                <a16:creationId xmlns:a16="http://schemas.microsoft.com/office/drawing/2014/main" id="{7F61063B-0CA3-2D71-B7DD-5E75C8936550}"/>
              </a:ext>
            </a:extLst>
          </p:cNvPr>
          <p:cNvSpPr/>
          <p:nvPr/>
        </p:nvSpPr>
        <p:spPr>
          <a:xfrm rot="10800000" flipH="1">
            <a:off x="8607933" y="4205099"/>
            <a:ext cx="1569877" cy="1540874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80D8CA58-EC06-E627-67F7-86D5DDB3C323}"/>
              </a:ext>
            </a:extLst>
          </p:cNvPr>
          <p:cNvSpPr/>
          <p:nvPr/>
        </p:nvSpPr>
        <p:spPr>
          <a:xfrm rot="1503958">
            <a:off x="8764651" y="51163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96AEF4A8-C515-94B6-C9CC-C82033A1B2E7}"/>
              </a:ext>
            </a:extLst>
          </p:cNvPr>
          <p:cNvSpPr/>
          <p:nvPr/>
        </p:nvSpPr>
        <p:spPr>
          <a:xfrm rot="731880">
            <a:off x="-746685" y="-35367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BDD2E0-6E74-10C8-AC06-A96FC09D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1" y="956195"/>
            <a:ext cx="7559188" cy="364808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4033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4;p26">
            <a:extLst>
              <a:ext uri="{FF2B5EF4-FFF2-40B4-BE49-F238E27FC236}">
                <a16:creationId xmlns:a16="http://schemas.microsoft.com/office/drawing/2014/main" id="{230681FD-A652-1E45-853A-B0B8FEAFDE45}"/>
              </a:ext>
            </a:extLst>
          </p:cNvPr>
          <p:cNvSpPr/>
          <p:nvPr/>
        </p:nvSpPr>
        <p:spPr>
          <a:xfrm rot="10800000" flipH="1">
            <a:off x="-523850" y="4501041"/>
            <a:ext cx="733647" cy="697607"/>
          </a:xfrm>
          <a:prstGeom prst="ellipse">
            <a:avLst/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ctrTitle"/>
          </p:nvPr>
        </p:nvSpPr>
        <p:spPr>
          <a:xfrm>
            <a:off x="209797" y="73815"/>
            <a:ext cx="2554911" cy="549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Metodologia</a:t>
            </a:r>
            <a:endParaRPr sz="24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98" name="Google Shape;398;p29"/>
          <p:cNvSpPr/>
          <p:nvPr/>
        </p:nvSpPr>
        <p:spPr>
          <a:xfrm rot="15052714">
            <a:off x="8949766" y="-1959270"/>
            <a:ext cx="1443145" cy="311695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67B45C-CE7F-31B5-1FAC-396E9B8D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797" y="623769"/>
            <a:ext cx="8350877" cy="4277694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tabLst>
                <a:tab pos="449580" algn="l"/>
              </a:tabLst>
            </a:pPr>
            <a:r>
              <a:rPr lang="pt-BR" sz="18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Times New Roman" panose="02020603050405020304" pitchFamily="18" charset="0"/>
              </a:rPr>
              <a:t>P</a:t>
            </a:r>
            <a:r>
              <a:rPr lang="pt-BR" sz="1800" b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esquisas documentais e avaliação de empresas e </a:t>
            </a:r>
            <a:r>
              <a:rPr lang="pt-BR" sz="1800" b="0" i="1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softwares</a:t>
            </a:r>
            <a:r>
              <a:rPr lang="pt-BR" sz="1800" b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 similares ao projeto, estudo de acessibilidade e possíveis inovações na área;</a:t>
            </a:r>
          </a:p>
          <a:p>
            <a:pPr marL="139700" indent="0" algn="just">
              <a:lnSpc>
                <a:spcPct val="150000"/>
              </a:lnSpc>
              <a:buClr>
                <a:schemeClr val="accent3"/>
              </a:buClr>
              <a:buNone/>
              <a:tabLst>
                <a:tab pos="449580" algn="l"/>
              </a:tabLst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tabLst>
                <a:tab pos="449580" algn="l"/>
              </a:tabLst>
            </a:pPr>
            <a:r>
              <a:rPr lang="pt-BR" sz="18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Times New Roman" panose="02020603050405020304" pitchFamily="18" charset="0"/>
              </a:rPr>
              <a:t>Pesquisa de opinião por meio de formulário on-line, buscando o conhecimento dos moradores de São Carlos acerca das ONGs e comunidades locais;</a:t>
            </a:r>
          </a:p>
          <a:p>
            <a:pPr marL="139700" indent="0" algn="just">
              <a:lnSpc>
                <a:spcPct val="150000"/>
              </a:lnSpc>
              <a:buClr>
                <a:schemeClr val="accent3"/>
              </a:buClr>
              <a:buNone/>
              <a:tabLst>
                <a:tab pos="449580" algn="l"/>
              </a:tabLst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tabLst>
                <a:tab pos="449580" algn="l"/>
              </a:tabLst>
            </a:pPr>
            <a:r>
              <a:rPr lang="pt-BR" sz="1800" b="0" dirty="0">
                <a:solidFill>
                  <a:schemeClr val="accent6">
                    <a:lumMod val="95000"/>
                  </a:schemeClr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Avaliação dos dados obtidos e melhorias aplicáveis, para desenvolvimento do projeto.</a:t>
            </a:r>
          </a:p>
          <a:p>
            <a:pPr algn="just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tabLst>
                <a:tab pos="449580" algn="l"/>
              </a:tabLst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Times New Roman" panose="02020603050405020304" pitchFamily="18" charset="0"/>
            </a:endParaRPr>
          </a:p>
          <a:p>
            <a:endParaRPr lang="pt-BR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Google Shape;134;p26">
            <a:extLst>
              <a:ext uri="{FF2B5EF4-FFF2-40B4-BE49-F238E27FC236}">
                <a16:creationId xmlns:a16="http://schemas.microsoft.com/office/drawing/2014/main" id="{873AB8E0-A2EC-71EE-9026-DC3DA2E2A84C}"/>
              </a:ext>
            </a:extLst>
          </p:cNvPr>
          <p:cNvSpPr/>
          <p:nvPr/>
        </p:nvSpPr>
        <p:spPr>
          <a:xfrm rot="10800000" flipH="1">
            <a:off x="-472458" y="4849845"/>
            <a:ext cx="1049080" cy="1023671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8EA3365E-388D-1B3A-FCEE-987A8871EBFD}"/>
              </a:ext>
            </a:extLst>
          </p:cNvPr>
          <p:cNvSpPr/>
          <p:nvPr/>
        </p:nvSpPr>
        <p:spPr>
          <a:xfrm rot="1503958">
            <a:off x="8901215" y="-19755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7ABEB35F-EE5C-AFE8-4A70-1A0F388390B5}"/>
              </a:ext>
            </a:extLst>
          </p:cNvPr>
          <p:cNvSpPr/>
          <p:nvPr/>
        </p:nvSpPr>
        <p:spPr>
          <a:xfrm rot="1503958">
            <a:off x="-407033" y="4421367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6">
            <a:extLst>
              <a:ext uri="{FF2B5EF4-FFF2-40B4-BE49-F238E27FC236}">
                <a16:creationId xmlns:a16="http://schemas.microsoft.com/office/drawing/2014/main" id="{37F5EBBF-3CDE-81C8-F318-1CE379F089DA}"/>
              </a:ext>
            </a:extLst>
          </p:cNvPr>
          <p:cNvSpPr/>
          <p:nvPr/>
        </p:nvSpPr>
        <p:spPr>
          <a:xfrm rot="10800000" flipH="1">
            <a:off x="8430575" y="-318835"/>
            <a:ext cx="981859" cy="980118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98;p29">
            <a:extLst>
              <a:ext uri="{FF2B5EF4-FFF2-40B4-BE49-F238E27FC236}">
                <a16:creationId xmlns:a16="http://schemas.microsoft.com/office/drawing/2014/main" id="{CA7DAB7B-4AAB-5256-1B99-5476E05C89F7}"/>
              </a:ext>
            </a:extLst>
          </p:cNvPr>
          <p:cNvSpPr/>
          <p:nvPr/>
        </p:nvSpPr>
        <p:spPr>
          <a:xfrm rot="16200000">
            <a:off x="9173441" y="-187548"/>
            <a:ext cx="1225494" cy="2192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ctrTitle"/>
          </p:nvPr>
        </p:nvSpPr>
        <p:spPr>
          <a:xfrm>
            <a:off x="643788" y="38151"/>
            <a:ext cx="2554911" cy="549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Visão Geral</a:t>
            </a:r>
            <a:endParaRPr sz="24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67B45C-CE7F-31B5-1FAC-396E9B8D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4" y="236920"/>
            <a:ext cx="8745135" cy="4745451"/>
          </a:xfrm>
        </p:spPr>
        <p:txBody>
          <a:bodyPr/>
          <a:lstStyle/>
          <a:p>
            <a:pPr marL="139700" indent="0">
              <a:spcAft>
                <a:spcPts val="1200"/>
              </a:spcAft>
              <a:buClr>
                <a:schemeClr val="accent3"/>
              </a:buClr>
              <a:buNone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75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 sistema “Unidos Pelo Bem” consiste em arrecadações de: alimentos, vestuário, produtos de higiene, medicamentos e quantias monetárias;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75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Cadastro como ONG ou como Doador;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75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Cadastro como doador: realiza doações;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75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Cadastro como ONG: recebe as doações e publica sua instituição;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75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Relaciona a categoria de doação do Doador com a categoria requerida da ONG;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pt-BR" sz="175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Relata o processo da doação e histórico para ambos os tipos de usuário.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9700" indent="0">
              <a:buClr>
                <a:schemeClr val="accent3"/>
              </a:buClr>
              <a:buNone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Google Shape;134;p26">
            <a:extLst>
              <a:ext uri="{FF2B5EF4-FFF2-40B4-BE49-F238E27FC236}">
                <a16:creationId xmlns:a16="http://schemas.microsoft.com/office/drawing/2014/main" id="{2E57C880-A18A-7F87-B07B-BCFFF4790B8D}"/>
              </a:ext>
            </a:extLst>
          </p:cNvPr>
          <p:cNvSpPr/>
          <p:nvPr/>
        </p:nvSpPr>
        <p:spPr>
          <a:xfrm rot="10800000" flipH="1">
            <a:off x="8653070" y="4418724"/>
            <a:ext cx="981859" cy="980118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4;p26">
            <a:extLst>
              <a:ext uri="{FF2B5EF4-FFF2-40B4-BE49-F238E27FC236}">
                <a16:creationId xmlns:a16="http://schemas.microsoft.com/office/drawing/2014/main" id="{6D98897B-3EEB-4D07-A32B-BF34D83105AE}"/>
              </a:ext>
            </a:extLst>
          </p:cNvPr>
          <p:cNvSpPr/>
          <p:nvPr/>
        </p:nvSpPr>
        <p:spPr>
          <a:xfrm rot="10800000" flipH="1">
            <a:off x="-460127" y="-498556"/>
            <a:ext cx="981859" cy="980118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597EE359-F7F8-CB33-5728-B80BB9222874}"/>
              </a:ext>
            </a:extLst>
          </p:cNvPr>
          <p:cNvSpPr/>
          <p:nvPr/>
        </p:nvSpPr>
        <p:spPr>
          <a:xfrm rot="731880">
            <a:off x="-829217" y="-449803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D33C369C-E883-C977-C576-ED663EB06394}"/>
              </a:ext>
            </a:extLst>
          </p:cNvPr>
          <p:cNvSpPr/>
          <p:nvPr/>
        </p:nvSpPr>
        <p:spPr>
          <a:xfrm rot="1503958">
            <a:off x="-741496" y="4302560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CA649115-86FA-CA24-DE73-F133D7266CAF}"/>
              </a:ext>
            </a:extLst>
          </p:cNvPr>
          <p:cNvSpPr/>
          <p:nvPr/>
        </p:nvSpPr>
        <p:spPr>
          <a:xfrm rot="3632713">
            <a:off x="-676025" y="4549044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00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6">
            <a:extLst>
              <a:ext uri="{FF2B5EF4-FFF2-40B4-BE49-F238E27FC236}">
                <a16:creationId xmlns:a16="http://schemas.microsoft.com/office/drawing/2014/main" id="{37F5EBBF-3CDE-81C8-F318-1CE379F089DA}"/>
              </a:ext>
            </a:extLst>
          </p:cNvPr>
          <p:cNvSpPr/>
          <p:nvPr/>
        </p:nvSpPr>
        <p:spPr>
          <a:xfrm rot="10800000" flipH="1">
            <a:off x="8547534" y="4769312"/>
            <a:ext cx="981859" cy="980118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98;p29">
            <a:extLst>
              <a:ext uri="{FF2B5EF4-FFF2-40B4-BE49-F238E27FC236}">
                <a16:creationId xmlns:a16="http://schemas.microsoft.com/office/drawing/2014/main" id="{CA7DAB7B-4AAB-5256-1B99-5476E05C89F7}"/>
              </a:ext>
            </a:extLst>
          </p:cNvPr>
          <p:cNvSpPr/>
          <p:nvPr/>
        </p:nvSpPr>
        <p:spPr>
          <a:xfrm rot="5400000">
            <a:off x="-903187" y="-357999"/>
            <a:ext cx="1225494" cy="2192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962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ctrTitle"/>
          </p:nvPr>
        </p:nvSpPr>
        <p:spPr>
          <a:xfrm>
            <a:off x="2366091" y="15003"/>
            <a:ext cx="4411818" cy="549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95000"/>
                  </a:schemeClr>
                </a:solidFill>
                <a:latin typeface="Amasis MT Pro Black" panose="02040A04050005020304" pitchFamily="18" charset="0"/>
              </a:rPr>
              <a:t>Diagrama de Caso de Uso</a:t>
            </a:r>
            <a:endParaRPr sz="2400" dirty="0">
              <a:solidFill>
                <a:schemeClr val="accent6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Google Shape;134;p26">
            <a:extLst>
              <a:ext uri="{FF2B5EF4-FFF2-40B4-BE49-F238E27FC236}">
                <a16:creationId xmlns:a16="http://schemas.microsoft.com/office/drawing/2014/main" id="{2E57C880-A18A-7F87-B07B-BCFFF4790B8D}"/>
              </a:ext>
            </a:extLst>
          </p:cNvPr>
          <p:cNvSpPr/>
          <p:nvPr/>
        </p:nvSpPr>
        <p:spPr>
          <a:xfrm rot="10800000" flipH="1">
            <a:off x="8353483" y="55446"/>
            <a:ext cx="981859" cy="980118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4;p26">
            <a:extLst>
              <a:ext uri="{FF2B5EF4-FFF2-40B4-BE49-F238E27FC236}">
                <a16:creationId xmlns:a16="http://schemas.microsoft.com/office/drawing/2014/main" id="{6D98897B-3EEB-4D07-A32B-BF34D83105AE}"/>
              </a:ext>
            </a:extLst>
          </p:cNvPr>
          <p:cNvSpPr/>
          <p:nvPr/>
        </p:nvSpPr>
        <p:spPr>
          <a:xfrm rot="10800000" flipH="1">
            <a:off x="-460126" y="-411503"/>
            <a:ext cx="981859" cy="980118"/>
          </a:xfrm>
          <a:prstGeom prst="ellipse">
            <a:avLst/>
          </a:prstGeom>
          <a:solidFill>
            <a:srgbClr val="2D0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597EE359-F7F8-CB33-5728-B80BB9222874}"/>
              </a:ext>
            </a:extLst>
          </p:cNvPr>
          <p:cNvSpPr/>
          <p:nvPr/>
        </p:nvSpPr>
        <p:spPr>
          <a:xfrm rot="731880">
            <a:off x="8073596" y="-667062"/>
            <a:ext cx="1233660" cy="1242053"/>
          </a:xfrm>
          <a:prstGeom prst="triangle">
            <a:avLst/>
          </a:prstGeom>
          <a:noFill/>
          <a:ln>
            <a:solidFill>
              <a:srgbClr val="5426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D33C369C-E883-C977-C576-ED663EB06394}"/>
              </a:ext>
            </a:extLst>
          </p:cNvPr>
          <p:cNvSpPr/>
          <p:nvPr/>
        </p:nvSpPr>
        <p:spPr>
          <a:xfrm rot="1503958">
            <a:off x="130123" y="-378157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CA649115-86FA-CA24-DE73-F133D7266CAF}"/>
              </a:ext>
            </a:extLst>
          </p:cNvPr>
          <p:cNvSpPr/>
          <p:nvPr/>
        </p:nvSpPr>
        <p:spPr>
          <a:xfrm rot="3632713">
            <a:off x="8527171" y="3938450"/>
            <a:ext cx="1233660" cy="1242053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" r="5531"/>
          <a:stretch>
            <a:fillRect/>
          </a:stretch>
        </p:blipFill>
        <p:spPr bwMode="auto">
          <a:xfrm>
            <a:off x="1621161" y="738109"/>
            <a:ext cx="5901677" cy="415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19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w to Convert Slope Intercept Form to Standard Form by Slidesgo">
  <a:themeElements>
    <a:clrScheme name="Simple Light">
      <a:dk1>
        <a:srgbClr val="F3F3F5"/>
      </a:dk1>
      <a:lt1>
        <a:srgbClr val="180640"/>
      </a:lt1>
      <a:dk2>
        <a:srgbClr val="74E1B4"/>
      </a:dk2>
      <a:lt2>
        <a:srgbClr val="F87DAD"/>
      </a:lt2>
      <a:accent1>
        <a:srgbClr val="905AFF"/>
      </a:accent1>
      <a:accent2>
        <a:srgbClr val="FFAD3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06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CA0F30CFC7ED4197F70BE9F70817A2" ma:contentTypeVersion="9" ma:contentTypeDescription="Crie um novo documento." ma:contentTypeScope="" ma:versionID="5fa519d9109738431853af1d4372dabe">
  <xsd:schema xmlns:xsd="http://www.w3.org/2001/XMLSchema" xmlns:xs="http://www.w3.org/2001/XMLSchema" xmlns:p="http://schemas.microsoft.com/office/2006/metadata/properties" xmlns:ns2="4a4fb12c-176a-44ad-bcaa-16f79f44354f" xmlns:ns3="abe3c918-7ece-49d1-8c42-f08ef9b6658d" targetNamespace="http://schemas.microsoft.com/office/2006/metadata/properties" ma:root="true" ma:fieldsID="e3fd981fce559bf81d86a2f950a71cbb" ns2:_="" ns3:_="">
    <xsd:import namespace="4a4fb12c-176a-44ad-bcaa-16f79f44354f"/>
    <xsd:import namespace="abe3c918-7ece-49d1-8c42-f08ef9b665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4fb12c-176a-44ad-bcaa-16f79f443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3c918-7ece-49d1-8c42-f08ef9b6658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150caa2-5e52-4ef8-923b-2e0107e0c202}" ma:internalName="TaxCatchAll" ma:showField="CatchAllData" ma:web="abe3c918-7ece-49d1-8c42-f08ef9b665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e3c918-7ece-49d1-8c42-f08ef9b6658d" xsi:nil="true"/>
    <lcf76f155ced4ddcb4097134ff3c332f xmlns="4a4fb12c-176a-44ad-bcaa-16f79f44354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20B243-4EA4-40F1-B2C9-02119405FF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A9B635-3F5E-4026-AF2F-7D3FBB15D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4fb12c-176a-44ad-bcaa-16f79f44354f"/>
    <ds:schemaRef ds:uri="abe3c918-7ece-49d1-8c42-f08ef9b665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8A7568-F047-4207-A373-5A295FBB4FB7}">
  <ds:schemaRefs>
    <ds:schemaRef ds:uri="http://purl.org/dc/dcmitype/"/>
    <ds:schemaRef ds:uri="abe3c918-7ece-49d1-8c42-f08ef9b6658d"/>
    <ds:schemaRef ds:uri="http://purl.org/dc/elements/1.1/"/>
    <ds:schemaRef ds:uri="http://schemas.microsoft.com/office/2006/documentManagement/types"/>
    <ds:schemaRef ds:uri="4a4fb12c-176a-44ad-bcaa-16f79f44354f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521</Words>
  <Application>Microsoft Office PowerPoint</Application>
  <PresentationFormat>Apresentação na tela (16:9)</PresentationFormat>
  <Paragraphs>74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Nunito Light</vt:lpstr>
      <vt:lpstr>DM Sans</vt:lpstr>
      <vt:lpstr>Arial</vt:lpstr>
      <vt:lpstr>Open Sans</vt:lpstr>
      <vt:lpstr>Amasis MT Pro Black</vt:lpstr>
      <vt:lpstr>How to Convert Slope Intercept Form to Standard Form by Slidesgo</vt:lpstr>
      <vt:lpstr>Gabriélli Victoria Marques Bento Pâmela Mirella Silva Santos Victor Hugo Cestaro Montanini Yasmin Carvalho</vt:lpstr>
      <vt:lpstr>Apresentação do PowerPoint</vt:lpstr>
      <vt:lpstr>Objetivo Geral</vt:lpstr>
      <vt:lpstr>Justificativa</vt:lpstr>
      <vt:lpstr>Justificativa</vt:lpstr>
      <vt:lpstr>Justificativa</vt:lpstr>
      <vt:lpstr>Metodologia</vt:lpstr>
      <vt:lpstr>Visão Geral</vt:lpstr>
      <vt:lpstr>Diagrama de Caso de Uso</vt:lpstr>
      <vt:lpstr>Mapa do site</vt:lpstr>
      <vt:lpstr>Wireframe</vt:lpstr>
      <vt:lpstr>Diagrama Entidade Relacionamento</vt:lpstr>
      <vt:lpstr>Definição de Atores</vt:lpstr>
      <vt:lpstr>Considerações Finais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Gabriélli Victoria Marques Bento Pâmela Mirella Silva Santos Victor Hugo Cestaro Montanini Yasmin Carvalho</dc:title>
  <dc:creator>Usuário</dc:creator>
  <cp:lastModifiedBy>attilia</cp:lastModifiedBy>
  <cp:revision>16</cp:revision>
  <dcterms:modified xsi:type="dcterms:W3CDTF">2023-12-06T10:23:44Z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2023-08-22T15:01:28Z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38c63210-61b0-4dcb-ad12-52cb8ad82988</vt:lpwstr>
  </property>
  <property fmtid="{D5CDD505-2E9C-101B-9397-08002B2CF9AE}" pid="7" name="MSIP_Label_defa4170-0d19-0005-0004-bc88714345d2_ActionId">
    <vt:lpwstr>e06ec53d-173b-4ffa-89e4-768a939a806b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0x010100FF2DC49128738A47B4D99FF5A7A2A25E</vt:lpwstr>
  </property>
</Properties>
</file>