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6"/>
  </p:notesMasterIdLst>
  <p:handoutMasterIdLst>
    <p:handoutMasterId r:id="rId17"/>
  </p:handoutMasterIdLst>
  <p:sldIdLst>
    <p:sldId id="265" r:id="rId3"/>
    <p:sldId id="257" r:id="rId4"/>
    <p:sldId id="269" r:id="rId5"/>
    <p:sldId id="270" r:id="rId6"/>
    <p:sldId id="272" r:id="rId7"/>
    <p:sldId id="273" r:id="rId8"/>
    <p:sldId id="274" r:id="rId9"/>
    <p:sldId id="275" r:id="rId10"/>
    <p:sldId id="258" r:id="rId11"/>
    <p:sldId id="262" r:id="rId12"/>
    <p:sldId id="266" r:id="rId13"/>
    <p:sldId id="267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1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1816" y="20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1754700"/>
            <a:ext cx="6400800" cy="1386066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макета электропривода с бесконтактным моментным</a:t>
            </a:r>
            <a:r>
              <a:rPr lang="en-US" dirty="0"/>
              <a:t> </a:t>
            </a:r>
            <a:r>
              <a:rPr lang="ru-RU" dirty="0"/>
              <a:t>электродвигателем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891648"/>
            <a:ext cx="6400800" cy="462905"/>
          </a:xfrm>
        </p:spPr>
        <p:txBody>
          <a:bodyPr>
            <a:normAutofit fontScale="70000" lnSpcReduction="20000"/>
          </a:bodyPr>
          <a:lstStyle/>
          <a:p>
            <a:r>
              <a:rPr lang="ru-RU" sz="2000" dirty="0"/>
              <a:t>Иванов Владислав Андреевич</a:t>
            </a:r>
            <a:endParaRPr lang="nl-NL" sz="2000" dirty="0"/>
          </a:p>
          <a:p>
            <a:r>
              <a:rPr lang="en-US" dirty="0" err="1"/>
              <a:t>vladivanov.dev</a:t>
            </a:r>
            <a:r>
              <a:rPr lang="nl-NL" dirty="0"/>
              <a:t>@</a:t>
            </a:r>
            <a:r>
              <a:rPr lang="nl-NL" dirty="0" err="1"/>
              <a:t>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Второй уровень списка</a:t>
            </a:r>
            <a:endParaRPr lang="en-US" dirty="0"/>
          </a:p>
          <a:p>
            <a:pPr lvl="2">
              <a:buClr>
                <a:srgbClr val="1946BA"/>
              </a:buClr>
            </a:pPr>
            <a:r>
              <a:rPr lang="ru-RU" dirty="0"/>
              <a:t>Третий уровень списка</a:t>
            </a:r>
            <a:endParaRPr lang="en-US" dirty="0"/>
          </a:p>
          <a:p>
            <a:pPr>
              <a:buClr>
                <a:srgbClr val="1946BA"/>
              </a:buClr>
            </a:pP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5659438" y="1487073"/>
            <a:ext cx="3027362" cy="1414463"/>
          </a:xfrm>
        </p:spPr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>
          <a:xfrm>
            <a:off x="5659438" y="3015835"/>
            <a:ext cx="3027362" cy="1414463"/>
          </a:xfrm>
        </p:spPr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457201" y="1462285"/>
            <a:ext cx="2588883" cy="1063056"/>
          </a:xfrm>
        </p:spPr>
      </p:sp>
      <p:sp>
        <p:nvSpPr>
          <p:cNvPr id="4" name="Рисунок 3"/>
          <p:cNvSpPr>
            <a:spLocks noGrp="1"/>
          </p:cNvSpPr>
          <p:nvPr>
            <p:ph type="pic" sz="quarter" idx="15"/>
          </p:nvPr>
        </p:nvSpPr>
        <p:spPr>
          <a:xfrm>
            <a:off x="3276149" y="1462285"/>
            <a:ext cx="2588883" cy="1063056"/>
          </a:xfrm>
        </p:spPr>
      </p:sp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6097917" y="1462285"/>
            <a:ext cx="2588883" cy="1063056"/>
          </a:xfrm>
        </p:spPr>
      </p:sp>
      <p:sp>
        <p:nvSpPr>
          <p:cNvPr id="6" name="Рисунок 5"/>
          <p:cNvSpPr>
            <a:spLocks noGrp="1"/>
          </p:cNvSpPr>
          <p:nvPr>
            <p:ph type="pic" sz="quarter" idx="17"/>
          </p:nvPr>
        </p:nvSpPr>
        <p:spPr>
          <a:xfrm>
            <a:off x="457201" y="2896001"/>
            <a:ext cx="2588883" cy="1063056"/>
          </a:xfrm>
        </p:spPr>
      </p:sp>
      <p:sp>
        <p:nvSpPr>
          <p:cNvPr id="7" name="Рисунок 6"/>
          <p:cNvSpPr>
            <a:spLocks noGrp="1"/>
          </p:cNvSpPr>
          <p:nvPr>
            <p:ph type="pic" sz="quarter" idx="18"/>
          </p:nvPr>
        </p:nvSpPr>
        <p:spPr>
          <a:xfrm>
            <a:off x="3276149" y="2896001"/>
            <a:ext cx="2588883" cy="1063056"/>
          </a:xfrm>
        </p:spPr>
      </p:sp>
      <p:sp>
        <p:nvSpPr>
          <p:cNvPr id="8" name="Рисунок 7"/>
          <p:cNvSpPr>
            <a:spLocks noGrp="1"/>
          </p:cNvSpPr>
          <p:nvPr>
            <p:ph type="pic" sz="quarter" idx="19"/>
          </p:nvPr>
        </p:nvSpPr>
        <p:spPr>
          <a:xfrm>
            <a:off x="6097917" y="2896001"/>
            <a:ext cx="2588883" cy="1063056"/>
          </a:xfrm>
        </p:spPr>
      </p:sp>
      <p:sp>
        <p:nvSpPr>
          <p:cNvPr id="9" name="Текст 8"/>
          <p:cNvSpPr>
            <a:spLocks noGrp="1"/>
          </p:cNvSpPr>
          <p:nvPr>
            <p:ph type="body" sz="quarter" idx="20"/>
          </p:nvPr>
        </p:nvSpPr>
        <p:spPr>
          <a:xfrm>
            <a:off x="457201" y="2543658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1"/>
          </p:nvPr>
        </p:nvSpPr>
        <p:spPr>
          <a:xfrm>
            <a:off x="3275819" y="2543658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2"/>
          </p:nvPr>
        </p:nvSpPr>
        <p:spPr>
          <a:xfrm>
            <a:off x="6085706" y="2543658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23"/>
          </p:nvPr>
        </p:nvSpPr>
        <p:spPr>
          <a:xfrm>
            <a:off x="457201" y="3986622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24"/>
          </p:nvPr>
        </p:nvSpPr>
        <p:spPr>
          <a:xfrm>
            <a:off x="3275819" y="3986622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25"/>
          </p:nvPr>
        </p:nvSpPr>
        <p:spPr>
          <a:xfrm>
            <a:off x="6085706" y="3986622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457200" y="1759744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BBB0B-A20B-8544-83F3-4B2E0F7BF6DD}"/>
              </a:ext>
            </a:extLst>
          </p:cNvPr>
          <p:cNvSpPr txBox="1"/>
          <p:nvPr/>
        </p:nvSpPr>
        <p:spPr>
          <a:xfrm>
            <a:off x="8603311" y="4603805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953DE2-1694-6745-9BA6-4BBABA4641EF}"/>
              </a:ext>
            </a:extLst>
          </p:cNvPr>
          <p:cNvSpPr txBox="1">
            <a:spLocks/>
          </p:cNvSpPr>
          <p:nvPr/>
        </p:nvSpPr>
        <p:spPr>
          <a:xfrm>
            <a:off x="457200" y="75321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0000"/>
                </a:solidFill>
              </a:rPr>
              <a:t>Результаты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8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BBB0B-A20B-8544-83F3-4B2E0F7BF6DD}"/>
              </a:ext>
            </a:extLst>
          </p:cNvPr>
          <p:cNvSpPr txBox="1"/>
          <p:nvPr/>
        </p:nvSpPr>
        <p:spPr>
          <a:xfrm>
            <a:off x="8603311" y="4603805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1026" name="Picture 2" descr="Brushless Motors (AC, DC, Servo &amp; Direct Drive Torque) - Allied Motion">
            <a:extLst>
              <a:ext uri="{FF2B5EF4-FFF2-40B4-BE49-F238E27FC236}">
                <a16:creationId xmlns:a16="http://schemas.microsoft.com/office/drawing/2014/main" id="{6BCB98B5-CC54-144E-8243-F519C718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800" y="1225307"/>
            <a:ext cx="3918399" cy="30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2D29D9E-AE26-C044-984E-06C48CEE051D}"/>
              </a:ext>
            </a:extLst>
          </p:cNvPr>
          <p:cNvSpPr txBox="1">
            <a:spLocks/>
          </p:cNvSpPr>
          <p:nvPr/>
        </p:nvSpPr>
        <p:spPr>
          <a:xfrm>
            <a:off x="457200" y="75321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0000"/>
                </a:solidFill>
              </a:rPr>
              <a:t>Актуальность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BBB0B-A20B-8544-83F3-4B2E0F7BF6DD}"/>
              </a:ext>
            </a:extLst>
          </p:cNvPr>
          <p:cNvSpPr txBox="1"/>
          <p:nvPr/>
        </p:nvSpPr>
        <p:spPr>
          <a:xfrm>
            <a:off x="8603311" y="4603805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DA020D-F1AE-4042-A23E-E1EBAB99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10" y="1829027"/>
            <a:ext cx="3560641" cy="22025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33EE1A-7780-DF42-9BF9-B4F6FBEC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172" y="1829026"/>
            <a:ext cx="3560641" cy="220251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CFFA9A5-B275-8648-803F-A717A909D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510" y="770283"/>
            <a:ext cx="8141168" cy="340624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Цены на оксиды металлов с 2009 по 2020 год (с прогнозом до 2030 года)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3456D6C-8DE3-1740-A863-3831AABAEAE8}"/>
              </a:ext>
            </a:extLst>
          </p:cNvPr>
          <p:cNvSpPr txBox="1">
            <a:spLocks/>
          </p:cNvSpPr>
          <p:nvPr/>
        </p:nvSpPr>
        <p:spPr>
          <a:xfrm>
            <a:off x="565510" y="1342549"/>
            <a:ext cx="2169739" cy="34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rgbClr val="000000"/>
                </a:solidFill>
              </a:rPr>
              <a:t>Неодим (</a:t>
            </a:r>
            <a:r>
              <a:rPr lang="en-US" sz="2000" dirty="0">
                <a:solidFill>
                  <a:srgbClr val="000000"/>
                </a:solidFill>
              </a:rPr>
              <a:t>Nd)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5B3C70-EAB9-604B-8380-1571AA46ED01}"/>
              </a:ext>
            </a:extLst>
          </p:cNvPr>
          <p:cNvSpPr txBox="1">
            <a:spLocks/>
          </p:cNvSpPr>
          <p:nvPr/>
        </p:nvSpPr>
        <p:spPr>
          <a:xfrm>
            <a:off x="4707172" y="1342549"/>
            <a:ext cx="2169739" cy="34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rgbClr val="000000"/>
                </a:solidFill>
              </a:rPr>
              <a:t>Самарий (</a:t>
            </a:r>
            <a:r>
              <a:rPr lang="en-US" sz="2000" dirty="0" err="1">
                <a:solidFill>
                  <a:srgbClr val="000000"/>
                </a:solidFill>
              </a:rPr>
              <a:t>Sm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2284DB8-51A3-2B4A-9D8D-01AD9D50AF2A}"/>
              </a:ext>
            </a:extLst>
          </p:cNvPr>
          <p:cNvSpPr/>
          <p:nvPr/>
        </p:nvSpPr>
        <p:spPr>
          <a:xfrm>
            <a:off x="4492487" y="4246259"/>
            <a:ext cx="38468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solidFill>
                  <a:schemeClr val="bg1">
                    <a:lumMod val="50000"/>
                  </a:schemeClr>
                </a:solidFill>
              </a:rPr>
              <a:t>Данные предоставлены веб-ресурсом </a:t>
            </a:r>
            <a:r>
              <a:rPr lang="ru-RU" sz="1050" u="sng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https</a:t>
            </a:r>
            <a:r>
              <a:rPr lang="ru-RU" sz="1050" u="sn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://</a:t>
            </a:r>
            <a:r>
              <a:rPr lang="ru-RU" sz="1050" u="sng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www.statista.com</a:t>
            </a:r>
            <a:r>
              <a:rPr lang="ru-RU" sz="1050" u="sn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1865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BBB0B-A20B-8544-83F3-4B2E0F7BF6DD}"/>
              </a:ext>
            </a:extLst>
          </p:cNvPr>
          <p:cNvSpPr txBox="1"/>
          <p:nvPr/>
        </p:nvSpPr>
        <p:spPr>
          <a:xfrm>
            <a:off x="8603311" y="4603805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2050" name="Picture 2" descr="Microcontrollers Will Regain Growth After 2019 Slump">
            <a:extLst>
              <a:ext uri="{FF2B5EF4-FFF2-40B4-BE49-F238E27FC236}">
                <a16:creationId xmlns:a16="http://schemas.microsoft.com/office/drawing/2014/main" id="{26B85CF2-9777-C542-A09E-70B2F9A14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4591"/>
          <a:stretch/>
        </p:blipFill>
        <p:spPr bwMode="auto">
          <a:xfrm>
            <a:off x="1974822" y="1622065"/>
            <a:ext cx="5194355" cy="21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7C16A0D-BD56-3C4E-85ED-F7D1D97B6CD6}"/>
              </a:ext>
            </a:extLst>
          </p:cNvPr>
          <p:cNvSpPr/>
          <p:nvPr/>
        </p:nvSpPr>
        <p:spPr>
          <a:xfrm>
            <a:off x="6209969" y="4246259"/>
            <a:ext cx="21294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solidFill>
                  <a:schemeClr val="bg1">
                    <a:lumMod val="50000"/>
                  </a:schemeClr>
                </a:solidFill>
              </a:rPr>
              <a:t>Данные предоставлены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IC</a:t>
            </a:r>
            <a:r>
              <a:rPr lang="ru-RU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insights</a:t>
            </a:r>
            <a:endParaRPr lang="ru-RU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63B55F1-1FEB-5D4A-8478-F9749827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510" y="770283"/>
            <a:ext cx="8141168" cy="340624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Цены на микроконтроллеры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DE4CB02-59D4-624D-92AC-0BD6CB6CD7A4}"/>
              </a:ext>
            </a:extLst>
          </p:cNvPr>
          <p:cNvSpPr/>
          <p:nvPr/>
        </p:nvSpPr>
        <p:spPr>
          <a:xfrm>
            <a:off x="1974822" y="4246259"/>
            <a:ext cx="21294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ASP – Average Selling Price</a:t>
            </a:r>
            <a:endParaRPr lang="ru-RU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1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BBB0B-A20B-8544-83F3-4B2E0F7BF6DD}"/>
              </a:ext>
            </a:extLst>
          </p:cNvPr>
          <p:cNvSpPr txBox="1"/>
          <p:nvPr/>
        </p:nvSpPr>
        <p:spPr>
          <a:xfrm>
            <a:off x="8603311" y="4603805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D29D9E-AE26-C044-984E-06C48CEE051D}"/>
              </a:ext>
            </a:extLst>
          </p:cNvPr>
          <p:cNvSpPr txBox="1">
            <a:spLocks/>
          </p:cNvSpPr>
          <p:nvPr/>
        </p:nvSpPr>
        <p:spPr>
          <a:xfrm>
            <a:off x="457200" y="75321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0000"/>
                </a:solidFill>
              </a:rPr>
              <a:t>Требования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3056F9-D741-3B42-93D1-4A9CE57D11C4}"/>
              </a:ext>
            </a:extLst>
          </p:cNvPr>
          <p:cNvSpPr txBox="1">
            <a:spLocks/>
          </p:cNvSpPr>
          <p:nvPr/>
        </p:nvSpPr>
        <p:spPr>
          <a:xfrm>
            <a:off x="457200" y="1571965"/>
            <a:ext cx="6273934" cy="28484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Удобный и быстрый интерфейс для обмена данными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Возможность исследования двигателя под нагрузкой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Возможность исследования электрических параметров обмоток двигателя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Plug-n-play</a:t>
            </a:r>
            <a:r>
              <a:rPr lang="ru-RU" dirty="0">
                <a:solidFill>
                  <a:srgbClr val="000000"/>
                </a:solidFill>
              </a:rPr>
              <a:t> архитектура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2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BBB0B-A20B-8544-83F3-4B2E0F7BF6DD}"/>
              </a:ext>
            </a:extLst>
          </p:cNvPr>
          <p:cNvSpPr txBox="1"/>
          <p:nvPr/>
        </p:nvSpPr>
        <p:spPr>
          <a:xfrm>
            <a:off x="8603311" y="4603805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D29D9E-AE26-C044-984E-06C48CEE051D}"/>
              </a:ext>
            </a:extLst>
          </p:cNvPr>
          <p:cNvSpPr txBox="1">
            <a:spLocks/>
          </p:cNvSpPr>
          <p:nvPr/>
        </p:nvSpPr>
        <p:spPr>
          <a:xfrm>
            <a:off x="457200" y="75321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0000"/>
                </a:solidFill>
              </a:rPr>
              <a:t>Технические решения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124" name="Picture 4" descr="ДБМ 63-0,06-3-2">
            <a:extLst>
              <a:ext uri="{FF2B5EF4-FFF2-40B4-BE49-F238E27FC236}">
                <a16:creationId xmlns:a16="http://schemas.microsoft.com/office/drawing/2014/main" id="{0000CA3A-1ACF-D04A-A5BF-F02CF7FF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12" y="2032747"/>
            <a:ext cx="2545579" cy="21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651D9D-F78F-964A-A58A-0EC6570C2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491398"/>
            <a:ext cx="3666374" cy="788177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</a:rPr>
              <a:t>Исследуемый двигатель ДБМ63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004D9D-242B-C64E-A8A2-FF9CA6EDB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90" y="2144646"/>
            <a:ext cx="3578085" cy="201088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8AF1FC0-5AE7-734D-90DF-FDE49ED8A4C9}"/>
              </a:ext>
            </a:extLst>
          </p:cNvPr>
          <p:cNvSpPr/>
          <p:nvPr/>
        </p:nvSpPr>
        <p:spPr>
          <a:xfrm>
            <a:off x="5146052" y="1491398"/>
            <a:ext cx="3170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Нагрузочный двигатель Д5-ТР</a:t>
            </a:r>
          </a:p>
        </p:txBody>
      </p:sp>
    </p:spTree>
    <p:extLst>
      <p:ext uri="{BB962C8B-B14F-4D97-AF65-F5344CB8AC3E}">
        <p14:creationId xmlns:p14="http://schemas.microsoft.com/office/powerpoint/2010/main" val="51374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BBB0B-A20B-8544-83F3-4B2E0F7BF6DD}"/>
              </a:ext>
            </a:extLst>
          </p:cNvPr>
          <p:cNvSpPr txBox="1"/>
          <p:nvPr/>
        </p:nvSpPr>
        <p:spPr>
          <a:xfrm>
            <a:off x="8603311" y="4603805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D29D9E-AE26-C044-984E-06C48CEE051D}"/>
              </a:ext>
            </a:extLst>
          </p:cNvPr>
          <p:cNvSpPr txBox="1">
            <a:spLocks/>
          </p:cNvSpPr>
          <p:nvPr/>
        </p:nvSpPr>
        <p:spPr>
          <a:xfrm>
            <a:off x="457200" y="75321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0000"/>
                </a:solidFill>
              </a:rPr>
              <a:t>Технические решения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122" name="Picture 2" descr="STM32F407 Discovery / Купить в Москве и СПБ с доставкой по России / Амперка">
            <a:extLst>
              <a:ext uri="{FF2B5EF4-FFF2-40B4-BE49-F238E27FC236}">
                <a16:creationId xmlns:a16="http://schemas.microsoft.com/office/drawing/2014/main" id="{0C825B22-FFD9-5745-A2BD-F541FFF00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9" y="1499389"/>
            <a:ext cx="2747177" cy="154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651D9D-F78F-964A-A58A-0EC6570C2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7986" y="1499389"/>
            <a:ext cx="4440804" cy="1072361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</a:rPr>
              <a:t>Вычислительный модуль для стенда — отладочная плата</a:t>
            </a:r>
            <a:r>
              <a:rPr lang="en-US" sz="2000" dirty="0">
                <a:solidFill>
                  <a:srgbClr val="000000"/>
                </a:solidFill>
              </a:rPr>
              <a:t> STM32F4Discovery (STM32F407G-DISC1).</a:t>
            </a:r>
            <a:endParaRPr lang="ru-RU" sz="2000" dirty="0">
              <a:solidFill>
                <a:srgbClr val="0000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D48CD3-4CD0-4E45-9484-B5EC18541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31" y="3186209"/>
            <a:ext cx="1325659" cy="132565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2BF2F11-10A3-9240-B989-38835CEEEFE3}"/>
              </a:ext>
            </a:extLst>
          </p:cNvPr>
          <p:cNvSpPr txBox="1">
            <a:spLocks/>
          </p:cNvSpPr>
          <p:nvPr/>
        </p:nvSpPr>
        <p:spPr>
          <a:xfrm>
            <a:off x="1822174" y="3538796"/>
            <a:ext cx="4440804" cy="75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rgbClr val="000000"/>
                </a:solidFill>
              </a:rPr>
              <a:t>Датчик положения угла ротора — магнитный </a:t>
            </a:r>
            <a:r>
              <a:rPr lang="ru-RU" sz="2000" dirty="0" err="1">
                <a:solidFill>
                  <a:srgbClr val="000000"/>
                </a:solidFill>
              </a:rPr>
              <a:t>энкодер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AS5084A</a:t>
            </a:r>
            <a:r>
              <a:rPr lang="ru-RU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97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BBB0B-A20B-8544-83F3-4B2E0F7BF6DD}"/>
              </a:ext>
            </a:extLst>
          </p:cNvPr>
          <p:cNvSpPr txBox="1"/>
          <p:nvPr/>
        </p:nvSpPr>
        <p:spPr>
          <a:xfrm>
            <a:off x="8603311" y="4603805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D29D9E-AE26-C044-984E-06C48CEE051D}"/>
              </a:ext>
            </a:extLst>
          </p:cNvPr>
          <p:cNvSpPr txBox="1">
            <a:spLocks/>
          </p:cNvSpPr>
          <p:nvPr/>
        </p:nvSpPr>
        <p:spPr>
          <a:xfrm>
            <a:off x="457200" y="75321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0000"/>
                </a:solidFill>
              </a:rPr>
              <a:t>Технические решения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122" name="Picture 2" descr="STM32F407 Discovery / Купить в Москве и СПБ с доставкой по России / Амперка">
            <a:extLst>
              <a:ext uri="{FF2B5EF4-FFF2-40B4-BE49-F238E27FC236}">
                <a16:creationId xmlns:a16="http://schemas.microsoft.com/office/drawing/2014/main" id="{0C825B22-FFD9-5745-A2BD-F541FFF00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9" y="1499389"/>
            <a:ext cx="2747177" cy="154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651D9D-F78F-964A-A58A-0EC6570C2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7986" y="1499389"/>
            <a:ext cx="4440804" cy="620483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</a:rPr>
              <a:t>Вычислительный модуль для стенда — отладочная плата</a:t>
            </a:r>
            <a:r>
              <a:rPr lang="en-US" sz="2000" dirty="0">
                <a:solidFill>
                  <a:srgbClr val="000000"/>
                </a:solidFill>
              </a:rPr>
              <a:t> STM32F4Discovery (STM32F407G-DISC1).</a:t>
            </a:r>
            <a:endParaRPr lang="ru-RU" sz="2000" dirty="0">
              <a:solidFill>
                <a:srgbClr val="0000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D48CD3-4CD0-4E45-9484-B5EC18541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31" y="3186209"/>
            <a:ext cx="1325659" cy="132565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2BF2F11-10A3-9240-B989-38835CEEEFE3}"/>
              </a:ext>
            </a:extLst>
          </p:cNvPr>
          <p:cNvSpPr txBox="1">
            <a:spLocks/>
          </p:cNvSpPr>
          <p:nvPr/>
        </p:nvSpPr>
        <p:spPr>
          <a:xfrm>
            <a:off x="1822174" y="3538796"/>
            <a:ext cx="4440804" cy="62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rgbClr val="000000"/>
                </a:solidFill>
              </a:rPr>
              <a:t>Датчик положения угла ротора — магнитный </a:t>
            </a:r>
            <a:r>
              <a:rPr lang="ru-RU" sz="2000" dirty="0" err="1">
                <a:solidFill>
                  <a:srgbClr val="000000"/>
                </a:solidFill>
              </a:rPr>
              <a:t>энкодер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AS5084A</a:t>
            </a:r>
            <a:r>
              <a:rPr lang="ru-RU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309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us-ex-mashina\Downloads\5P5A0078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48695" y="-1290763"/>
            <a:ext cx="10689015" cy="7127459"/>
          </a:xfrm>
          <a:prstGeom prst="rect">
            <a:avLst/>
          </a:prstGeom>
          <a:noFill/>
        </p:spPr>
      </p:pic>
      <p:pic>
        <p:nvPicPr>
          <p:cNvPr id="2" name="Picture 2" descr="E:\ИТМО\Презентации\Для ппт шаблонов-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4181740"/>
            <a:ext cx="9150350" cy="957262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21660" y="4015847"/>
            <a:ext cx="2749360" cy="644524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</a:rPr>
              <a:t>ТЕКСТ  ТЕКСТ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7" name="Picture 3" descr="E:\ИТМО\Презентации\Для ппт шаблонов-0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5" y="0"/>
            <a:ext cx="9163050" cy="123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77413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5217</TotalTime>
  <Words>163</Words>
  <Application>Microsoft Macintosh PowerPoint</Application>
  <PresentationFormat>Экран (16:9)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Cover</vt:lpstr>
      <vt:lpstr>1_Cover</vt:lpstr>
      <vt:lpstr>Разработка макета электропривода с бесконтактным моментным электродвигателем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ТЕКСТ  ТЕКСТ</vt:lpstr>
      <vt:lpstr>Заголовок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Иванов Владислав Андреевич</cp:lastModifiedBy>
  <cp:revision>61</cp:revision>
  <dcterms:created xsi:type="dcterms:W3CDTF">2014-06-27T12:30:22Z</dcterms:created>
  <dcterms:modified xsi:type="dcterms:W3CDTF">2021-05-19T11:32:44Z</dcterms:modified>
</cp:coreProperties>
</file>