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95" r:id="rId4"/>
    <p:sldId id="288" r:id="rId5"/>
    <p:sldId id="290" r:id="rId6"/>
    <p:sldId id="292" r:id="rId7"/>
    <p:sldId id="296" r:id="rId8"/>
    <p:sldId id="29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49" autoAdjust="0"/>
  </p:normalViewPr>
  <p:slideViewPr>
    <p:cSldViewPr snapToGrid="0">
      <p:cViewPr>
        <p:scale>
          <a:sx n="100" d="100"/>
          <a:sy n="100" d="100"/>
        </p:scale>
        <p:origin x="63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89266-1B27-4525-B165-AD1A73342BE1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F4460-6503-445B-8A56-0254AB65E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5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1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Целью дипломного проектирования является создание …..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 </a:t>
            </a:r>
            <a:r>
              <a:rPr lang="ru-RU" sz="12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дипломного проектирования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представлены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…….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Функциональные задачи программного продукта: …….</a:t>
            </a:r>
            <a:endParaRPr lang="ru-RU" sz="1200" b="0" dirty="0">
              <a:solidFill>
                <a:schemeClr val="accent1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Данная тема актуальна на сегодняшний момент времени, так как …… (если есть)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5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Предметной областью   веб-приложения является….  (если есть)</a:t>
            </a:r>
          </a:p>
          <a:p>
            <a:r>
              <a:rPr lang="ru-RU" dirty="0"/>
              <a:t>Это…..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представлены инструментальные средства для разработки программного продукта, </a:t>
            </a:r>
          </a:p>
          <a:p>
            <a:pPr lvl="0"/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...... (клиент-серверная; )</a:t>
            </a:r>
          </a:p>
          <a:p>
            <a:pPr lvl="0"/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стороне клиента использовалось веб инструменты: …..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стороне сервера использовалось: …… 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этапе проектирования….. Использовались …. Для…….. 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ПРОСТО ПЕРЕЧИСЛИТЬ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этапе проектирования базы данных, была построена ER-модель базы данных ……., которая содержит …..  таблиц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проектирования построена схема навигации, которая представлена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06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Демонстрация программного продукта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При работе выделены … (количество)  ролей, (назвать кто ) ….</a:t>
            </a:r>
          </a:p>
          <a:p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демонстрируем под заявленный функционал каждой роли (открыть в разных браузерах заранее)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29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в процессе дипломного проектирования продемонстрирован (вставить вид деятельности) в части реализации функционала (вставить) , </a:t>
            </a:r>
          </a:p>
          <a:p>
            <a:r>
              <a:rPr lang="ru-RU" dirty="0"/>
              <a:t>также было выполнено …… (вставить вид деятельности) через (…..вставить) , </a:t>
            </a:r>
          </a:p>
          <a:p>
            <a:endParaRPr lang="ru-RU" dirty="0"/>
          </a:p>
          <a:p>
            <a:r>
              <a:rPr lang="ru-RU" dirty="0"/>
              <a:t>В результате все цели (функциональные задачи) достигнуты (выполнены). Спасибо.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5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B4493-E3C8-4013-ABF2-C703136AD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3EEDF8-475E-477C-A987-9B23A9803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BE86E1-9F5F-4CEA-9D81-1F2C8E07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C3810-D6CA-4B12-8AA5-7DF5CF3D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063BE-EA16-48A3-8992-B29920A9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57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67077-9B49-47B9-A5FE-80CD7FA3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3BF900-CE03-4A93-8FF9-2AA3ADEC7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AA9DC2-1C89-4838-9CDF-84897948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B5615-1957-41FA-A180-3CC494ED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583B74-F5C4-4A0F-9A7B-44261E1E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1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1D8D13-5A14-4577-BF7A-F20310C58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62C0B2-95FF-43B8-AC2D-08DD1E50D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B28C0F-C092-4F04-9B00-B43B2B15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94C4DC-42C2-4D75-BE1B-ED3AAB95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95503A-4B2D-49DD-9141-91EF78BF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63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723B-5719-4EEA-B777-EAF3DA7FDF21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A5C1-EBA6-4D9B-83CC-431CB510693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8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051D6-DACB-4E1D-B3E0-21F301A0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1C8D4-6D3B-47D5-8ECA-4F425CA3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3EBD8D-49BF-4A85-BA57-68ACD048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418BAA-0EBC-4340-9638-224B4EAB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35976-5D74-40E0-B296-CE85083F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0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989C5-6A8D-4F34-9C66-848ABDAD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22CCB1-09A5-4E67-BCED-44887574F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91265-AA85-4038-980E-0E4D6AC2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59D130-0296-4360-ADC0-0EEDB20F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F94C0C-4CED-4A84-A745-4ED26194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50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F1C38-6D54-43A4-9A28-970F3680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D84946-3751-48EB-9B3F-73DBB7897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62CF63-5B79-45B2-B784-CE7648A1B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C32103-57A4-490F-A727-8370FC70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4ACB28-912D-46D0-9020-F3461B91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EDB07B-116C-495A-A810-C2CA4898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07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3607E-AEE7-45E8-973F-C6A0F44E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8246A5-1EA2-4060-88B9-AEEF4D4B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B82C7B-9FB3-42C3-B7F9-D8300649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F208E3-7A6B-44D3-AAE0-436FC7D3D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BEA751-75E2-4770-AC4C-ABDE479A7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2F5611-7733-484E-B406-9B1D29C9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E223BB-96A8-4AA5-BDC6-57A8ECBA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96D070-498B-4DC0-BD7D-0D38BAB0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7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CAC72-5242-47A2-8742-679E9321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1C6E1FF-3A97-4325-8E27-8C31D4BC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619FB1-8673-4A00-BB46-FEE2384C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0E1D98-B347-40A5-A48A-99A25F2B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5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3D4373-5614-495A-A779-7A5B480A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325AA6-96C1-4630-B4DE-BC098226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F2DB7E-3440-41AF-915A-C05E90C7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89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D6E2C-BCA5-41E4-892B-2B8A35CD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8BABE5-695C-4FC0-8127-36E6EF69E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FCF46C-D2D9-45FE-B285-2BEFDBA83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0008DD-915F-4D6B-9B4C-5ADD4E2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79F4DB-73B0-4276-897E-D7ABFC42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385446-C9EA-40EB-ACC5-3DE52791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66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0478C-6799-43DC-97FA-9113AFCB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EFE25A-252C-487C-AD6C-CE86A769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1453A1-AD3C-47A3-9BB6-8A5066112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D80D-D7EB-4833-8538-CC4E4307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05F5C-D657-4864-A677-2C639444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B13AE1-764F-405F-BD36-3EEF6331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2CF29-2723-4C42-8522-1A6544C4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B6F97B-9842-48C5-BF92-7072EB4B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D38571-CFC5-4622-B376-FD998376A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6DA3-B598-4B8A-8255-3391DDF783A7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B80B3E-3EC7-431D-B69D-1ABB7A9AD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C3BBBD-9C88-4C2B-BC40-290AFD477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32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F0CE69-87EB-4A20-A6B5-BB5F26E30EFE}"/>
              </a:ext>
            </a:extLst>
          </p:cNvPr>
          <p:cNvSpPr txBox="1">
            <a:spLocks/>
          </p:cNvSpPr>
          <p:nvPr/>
        </p:nvSpPr>
        <p:spPr>
          <a:xfrm>
            <a:off x="3014311" y="1947297"/>
            <a:ext cx="6279306" cy="22331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/>
            <a:r>
              <a:rPr lang="ru-RU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Дипломный проект </a:t>
            </a:r>
          </a:p>
          <a:p>
            <a:pPr marL="182880"/>
            <a:endParaRPr lang="ru-RU" sz="4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 smtClean="0"/>
              <a:t>ИНТЕРНЕТ-МАГАЗИН</a:t>
            </a:r>
            <a:r>
              <a:rPr lang="ru-RU" b="1" dirty="0"/>
              <a:t> </a:t>
            </a:r>
            <a:r>
              <a:rPr lang="ru-RU" b="1" dirty="0" smtClean="0"/>
              <a:t>КОМПЬЮТЕРНЫХ ИГР</a:t>
            </a:r>
            <a:endParaRPr lang="ru-RU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5634B-476B-4A2F-BF93-37FB94D1551F}"/>
              </a:ext>
            </a:extLst>
          </p:cNvPr>
          <p:cNvSpPr txBox="1"/>
          <p:nvPr/>
        </p:nvSpPr>
        <p:spPr>
          <a:xfrm>
            <a:off x="3273112" y="328071"/>
            <a:ext cx="5645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Государственное бюджетное профессиональное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образовательное учреждение Иркутской области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«Иркутский авиационный техникум»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(ГБПОУИО «ИАТ»)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D5ABF-E9F4-4772-9280-5F7BA2804737}"/>
              </a:ext>
            </a:extLst>
          </p:cNvPr>
          <p:cNvSpPr txBox="1"/>
          <p:nvPr/>
        </p:nvSpPr>
        <p:spPr>
          <a:xfrm>
            <a:off x="6977041" y="4910703"/>
            <a:ext cx="5214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Пермяков Иван Григорьевич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Группа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ВЕБ-21-2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Удальцов Сергей Александрович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5E94D-A645-4282-9D38-7B7D367B8784}"/>
              </a:ext>
            </a:extLst>
          </p:cNvPr>
          <p:cNvSpPr txBox="1"/>
          <p:nvPr/>
        </p:nvSpPr>
        <p:spPr>
          <a:xfrm>
            <a:off x="9731159" y="55990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01F7D-6C97-4306-9332-2700335BDBB5}"/>
              </a:ext>
            </a:extLst>
          </p:cNvPr>
          <p:cNvSpPr txBox="1"/>
          <p:nvPr/>
        </p:nvSpPr>
        <p:spPr>
          <a:xfrm>
            <a:off x="5356310" y="634526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Иркутск 2025</a:t>
            </a:r>
          </a:p>
        </p:txBody>
      </p:sp>
    </p:spTree>
    <p:extLst>
      <p:ext uri="{BB962C8B-B14F-4D97-AF65-F5344CB8AC3E}">
        <p14:creationId xmlns:p14="http://schemas.microsoft.com/office/powerpoint/2010/main" val="276148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E5F768B2-AD3E-48D3-8D9E-B85855A1D699}"/>
              </a:ext>
            </a:extLst>
          </p:cNvPr>
          <p:cNvSpPr txBox="1">
            <a:spLocks/>
          </p:cNvSpPr>
          <p:nvPr/>
        </p:nvSpPr>
        <p:spPr>
          <a:xfrm>
            <a:off x="1778575" y="232584"/>
            <a:ext cx="8634849" cy="1432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solidFill>
                  <a:schemeClr val="accent1"/>
                </a:solidFill>
              </a:rPr>
              <a:t>Цель</a:t>
            </a:r>
            <a:r>
              <a:rPr lang="en-US" sz="3200" b="1" dirty="0">
                <a:solidFill>
                  <a:schemeClr val="accent1"/>
                </a:solidFill>
              </a:rPr>
              <a:t>, </a:t>
            </a:r>
            <a:r>
              <a:rPr lang="ru-RU" sz="3200" b="1" dirty="0">
                <a:solidFill>
                  <a:schemeClr val="accent1"/>
                </a:solidFill>
              </a:rPr>
              <a:t>задачи дипломного проектирования 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75B4357-85C4-48BF-8D26-ED26BD6CFFAD}"/>
              </a:ext>
            </a:extLst>
          </p:cNvPr>
          <p:cNvSpPr txBox="1">
            <a:spLocks/>
          </p:cNvSpPr>
          <p:nvPr/>
        </p:nvSpPr>
        <p:spPr>
          <a:xfrm>
            <a:off x="440073" y="1091860"/>
            <a:ext cx="11221060" cy="467427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340" algn="just"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проекта является разработка 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интернет-магазина</a:t>
            </a:r>
            <a:r>
              <a:rPr lang="ru-RU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компьютерных игр,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направленной на оптимизацию и автоматизацию процессов.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algn="just">
              <a:lnSpc>
                <a:spcPct val="10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Основными задачами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данной работы являются: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произвести исследование деятельности сферы </a:t>
            </a:r>
            <a:r>
              <a:rPr lang="ru-RU" sz="180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компьютерных игр</a:t>
            </a:r>
            <a:r>
              <a:rPr lang="ru-RU" sz="180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на основании полученных знаний спроектировать модель сферы деятельности 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компьютерных игр</a:t>
            </a:r>
            <a:r>
              <a:rPr lang="ru-RU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техническое задание;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анализ программных средств разработки;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обосновать выбор программной среды разработки;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анализ инструментов интеграции;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и отладить модули интеграции;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1000"/>
              </a:spcAft>
              <a:buFont typeface="Symbol" panose="05050102010706020507" pitchFamily="18" charset="2"/>
              <a:buChar char="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составить программную документацию.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DA046-37F4-4DE3-B662-ED8DB0206F28}"/>
              </a:ext>
            </a:extLst>
          </p:cNvPr>
          <p:cNvSpPr txBox="1"/>
          <p:nvPr/>
        </p:nvSpPr>
        <p:spPr>
          <a:xfrm>
            <a:off x="11388491" y="6277293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848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E5F768B2-AD3E-48D3-8D9E-B85855A1D699}"/>
              </a:ext>
            </a:extLst>
          </p:cNvPr>
          <p:cNvSpPr txBox="1">
            <a:spLocks/>
          </p:cNvSpPr>
          <p:nvPr/>
        </p:nvSpPr>
        <p:spPr>
          <a:xfrm>
            <a:off x="3206161" y="111296"/>
            <a:ext cx="863484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accent1"/>
                </a:solidFill>
              </a:rPr>
              <a:t>Предметная дипломного проекта</a:t>
            </a:r>
            <a:endParaRPr lang="ru-RU" sz="32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75B4357-85C4-48BF-8D26-ED26BD6CFFAD}"/>
              </a:ext>
            </a:extLst>
          </p:cNvPr>
          <p:cNvSpPr txBox="1">
            <a:spLocks/>
          </p:cNvSpPr>
          <p:nvPr/>
        </p:nvSpPr>
        <p:spPr>
          <a:xfrm>
            <a:off x="258224" y="806822"/>
            <a:ext cx="6129323" cy="52443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2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DA046-37F4-4DE3-B662-ED8DB0206F28}"/>
              </a:ext>
            </a:extLst>
          </p:cNvPr>
          <p:cNvSpPr txBox="1"/>
          <p:nvPr/>
        </p:nvSpPr>
        <p:spPr>
          <a:xfrm>
            <a:off x="11388491" y="6277293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D6FD72F-91C7-4F3D-B4FA-3362BA398D1C}"/>
              </a:ext>
            </a:extLst>
          </p:cNvPr>
          <p:cNvSpPr txBox="1">
            <a:spLocks/>
          </p:cNvSpPr>
          <p:nvPr/>
        </p:nvSpPr>
        <p:spPr>
          <a:xfrm>
            <a:off x="6604486" y="1462655"/>
            <a:ext cx="5507001" cy="52443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165100" lvl="0" indent="0" algn="just">
              <a:spcAft>
                <a:spcPts val="0"/>
              </a:spcAft>
              <a:buNone/>
            </a:pP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7C370-B5C4-4BEA-9020-89A619CE35CE}"/>
              </a:ext>
            </a:extLst>
          </p:cNvPr>
          <p:cNvSpPr txBox="1"/>
          <p:nvPr/>
        </p:nvSpPr>
        <p:spPr>
          <a:xfrm>
            <a:off x="404955" y="1133768"/>
            <a:ext cx="5835860" cy="4618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algn="just">
              <a:lnSpc>
                <a:spcPct val="150000"/>
              </a:lnSpc>
            </a:pPr>
            <a:r>
              <a:rPr lang="ru-RU" b="1" dirty="0"/>
              <a:t>Компьютерные игры</a:t>
            </a:r>
            <a:r>
              <a:rPr lang="ru-RU" dirty="0"/>
              <a:t> – это программные продукты, предназначенные для интерактивного развлечения пользователей, реализующие виртуальные игровые миры и сценарии. Они представляют собой сложные системы, состоящие из графических, звуковых и программных компонентов, взаимодействующих по заданным алгоритмам. В современном цифровом обществе компьютерные игры выполняют не только развлекательную, но и образовательную, социальную и культурную функции, являясь важной частью </a:t>
            </a:r>
            <a:r>
              <a:rPr lang="ru-RU" dirty="0" smtClean="0"/>
              <a:t>медиа-индустрии </a:t>
            </a:r>
            <a:r>
              <a:rPr lang="ru-RU" dirty="0"/>
              <a:t>и цифровой экономики.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29" y="1254296"/>
            <a:ext cx="4757298" cy="317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06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9CFF2710-5C29-443A-A696-F9786282AB5C}"/>
              </a:ext>
            </a:extLst>
          </p:cNvPr>
          <p:cNvSpPr txBox="1">
            <a:spLocks/>
          </p:cNvSpPr>
          <p:nvPr/>
        </p:nvSpPr>
        <p:spPr>
          <a:xfrm>
            <a:off x="1699404" y="-100195"/>
            <a:ext cx="92820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Инструментальные средства разработки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CF444B-5BC2-419D-85AC-7F8C28A447C8}"/>
              </a:ext>
            </a:extLst>
          </p:cNvPr>
          <p:cNvSpPr txBox="1"/>
          <p:nvPr/>
        </p:nvSpPr>
        <p:spPr>
          <a:xfrm>
            <a:off x="11646716" y="6421554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</a:rPr>
              <a:t>4</a:t>
            </a:r>
          </a:p>
        </p:txBody>
      </p:sp>
      <p:graphicFrame>
        <p:nvGraphicFramePr>
          <p:cNvPr id="21" name="Таблица 2">
            <a:extLst>
              <a:ext uri="{FF2B5EF4-FFF2-40B4-BE49-F238E27FC236}">
                <a16:creationId xmlns:a16="http://schemas.microsoft.com/office/drawing/2014/main" id="{6AC3DFA1-50E6-4A08-97F9-65B8E0136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07947"/>
              </p:ext>
            </p:extLst>
          </p:nvPr>
        </p:nvGraphicFramePr>
        <p:xfrm>
          <a:off x="505326" y="988185"/>
          <a:ext cx="11176642" cy="533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2874">
                  <a:extLst>
                    <a:ext uri="{9D8B030D-6E8A-4147-A177-3AD203B41FA5}">
                      <a16:colId xmlns:a16="http://schemas.microsoft.com/office/drawing/2014/main" val="489332136"/>
                    </a:ext>
                  </a:extLst>
                </a:gridCol>
                <a:gridCol w="3309788">
                  <a:extLst>
                    <a:ext uri="{9D8B030D-6E8A-4147-A177-3AD203B41FA5}">
                      <a16:colId xmlns:a16="http://schemas.microsoft.com/office/drawing/2014/main" val="699667990"/>
                    </a:ext>
                  </a:extLst>
                </a:gridCol>
                <a:gridCol w="3723980">
                  <a:extLst>
                    <a:ext uri="{9D8B030D-6E8A-4147-A177-3AD203B41FA5}">
                      <a16:colId xmlns:a16="http://schemas.microsoft.com/office/drawing/2014/main" val="359732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Этап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Изображение (логотип)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инструмента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68126"/>
                  </a:ext>
                </a:extLst>
              </a:tr>
              <a:tr h="71212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Функциональное </a:t>
                      </a:r>
                      <a:r>
                        <a:rPr lang="ru-RU" sz="1800" kern="1200" dirty="0"/>
                        <a:t>проектирование программного продукта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Draw.io</a:t>
                      </a:r>
                      <a:endParaRPr lang="ru-RU" sz="1800" dirty="0"/>
                    </a:p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90659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Реализация базы данных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+mn-lt"/>
                          <a:cs typeface="Arial" panose="020B0604020202020204" pitchFamily="34" charset="0"/>
                        </a:rPr>
                        <a:t>phpMyAdmin</a:t>
                      </a:r>
                      <a:endParaRPr lang="ru-RU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48937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Проектирование интерфейса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Figma</a:t>
                      </a:r>
                      <a:endParaRPr lang="ru-RU" sz="1800" dirty="0">
                        <a:latin typeface="+mn-lt"/>
                      </a:endParaRPr>
                    </a:p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060549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Реализация (среда разработки)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Visual Studio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smtClean="0"/>
                        <a:t>Code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00580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Реализация (инструменты, языки)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PHP, HTML, </a:t>
                      </a:r>
                      <a:r>
                        <a:rPr lang="en-US" sz="1800" dirty="0" smtClean="0"/>
                        <a:t>CSS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50000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Разработка (фреймворки)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Laravel(blade), </a:t>
                      </a:r>
                      <a:r>
                        <a:rPr lang="en-US" sz="1800" dirty="0"/>
                        <a:t>Tailwind CSS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50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Тестирование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PHPUnit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27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СУБД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82917"/>
                  </a:ext>
                </a:extLst>
              </a:tr>
            </a:tbl>
          </a:graphicData>
        </a:graphic>
      </p:graphicFrame>
      <p:sp>
        <p:nvSpPr>
          <p:cNvPr id="22" name="AutoShape 4" descr="Visual Studio Code Logo Vector SVG Icon - SVG Repo">
            <a:extLst>
              <a:ext uri="{FF2B5EF4-FFF2-40B4-BE49-F238E27FC236}">
                <a16:creationId xmlns:a16="http://schemas.microsoft.com/office/drawing/2014/main" id="{521B00CC-D863-4FC2-97E9-35C8A97B2C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64647D8D-6180-404F-ABE1-F7002EA19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114" y="1459844"/>
            <a:ext cx="466572" cy="46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https://images.squarespace-cdn.com/content/v1/5ed426eb2067431c13c1337e/1602556467361-B84YT34JW2V8MH9PB2A1/Figma.png">
            <a:extLst>
              <a:ext uri="{FF2B5EF4-FFF2-40B4-BE49-F238E27FC236}">
                <a16:creationId xmlns:a16="http://schemas.microsoft.com/office/drawing/2014/main" id="{F916A132-B6F5-439F-9BE8-ED66D0F0A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1" t="20262" r="23179" b="25910"/>
          <a:stretch/>
        </p:blipFill>
        <p:spPr bwMode="auto">
          <a:xfrm>
            <a:off x="5949427" y="2814749"/>
            <a:ext cx="506177" cy="49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https://upload.wikimedia.org/wikipedia/commons/thumb/9/9a/Visual_Studio_Code_1.35_icon.svg/1200px-Visual_Studio_Code_1.35_icon.svg.png">
            <a:extLst>
              <a:ext uri="{FF2B5EF4-FFF2-40B4-BE49-F238E27FC236}">
                <a16:creationId xmlns:a16="http://schemas.microsoft.com/office/drawing/2014/main" id="{80FF837B-0B3B-476F-9E36-CCCF0E654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20" y="3429000"/>
            <a:ext cx="537085" cy="53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37D3977-762A-4D3D-9549-880FF32B11D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2031" y="4198402"/>
            <a:ext cx="655688" cy="31540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9C961C3-9A86-4DE8-8382-1337E971CAA3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5046" y="4084039"/>
            <a:ext cx="526138" cy="50617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5474CB3-D1DE-4546-A029-B12743AFCE31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5604" y="4057557"/>
            <a:ext cx="559211" cy="537995"/>
          </a:xfrm>
          <a:prstGeom prst="rect">
            <a:avLst/>
          </a:prstGeom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1126A82E-8103-40D3-B26A-9364D97E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5176" y="4730829"/>
            <a:ext cx="573565" cy="57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55F86D8-1F2E-4806-974E-2C8D9FFCA0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45149" y="4730829"/>
            <a:ext cx="802858" cy="48300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04D6129-C41B-4BFE-AB04-D030CE8754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35868" y="5264028"/>
            <a:ext cx="1333293" cy="537995"/>
          </a:xfrm>
          <a:prstGeom prst="rect">
            <a:avLst/>
          </a:prstGeom>
        </p:spPr>
      </p:pic>
      <p:pic>
        <p:nvPicPr>
          <p:cNvPr id="33" name="Picture 2" descr="MySQL — Википедия">
            <a:extLst>
              <a:ext uri="{FF2B5EF4-FFF2-40B4-BE49-F238E27FC236}">
                <a16:creationId xmlns:a16="http://schemas.microsoft.com/office/drawing/2014/main" id="{A73B13E6-77DF-47D1-A195-E064F8BF4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959" y="5753589"/>
            <a:ext cx="794423" cy="54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2E6D0171-9C85-4F48-99DC-B8CAAC99A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082" y="3503522"/>
            <a:ext cx="689849" cy="38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17" y="2141712"/>
            <a:ext cx="928963" cy="51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2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21EA8F00-3DD0-4256-8C2D-D62221C4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285" y="177119"/>
            <a:ext cx="7189575" cy="1143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базы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5AB10-481D-490B-8F68-3E2ED02099F5}"/>
              </a:ext>
            </a:extLst>
          </p:cNvPr>
          <p:cNvSpPr txBox="1"/>
          <p:nvPr/>
        </p:nvSpPr>
        <p:spPr>
          <a:xfrm>
            <a:off x="11541379" y="6288656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</a:rPr>
              <a:t>5</a:t>
            </a: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2627285" y="1110866"/>
            <a:ext cx="6300470" cy="51777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416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21EA8F00-3DD0-4256-8C2D-D62221C4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507" y="0"/>
            <a:ext cx="10688128" cy="1143000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схемы навигации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88024-58AE-44C6-B20D-7F9EE8573855}"/>
              </a:ext>
            </a:extLst>
          </p:cNvPr>
          <p:cNvSpPr txBox="1"/>
          <p:nvPr/>
        </p:nvSpPr>
        <p:spPr>
          <a:xfrm>
            <a:off x="11500635" y="6326626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</a:rPr>
              <a:t>6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11501" y="1143000"/>
            <a:ext cx="8090140" cy="47454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593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0BC0C-F276-4244-A7CD-BD0F4DCD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32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дипломного продукта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BD571-39F3-4865-BB27-AA37ACFF1329}"/>
              </a:ext>
            </a:extLst>
          </p:cNvPr>
          <p:cNvSpPr txBox="1"/>
          <p:nvPr/>
        </p:nvSpPr>
        <p:spPr>
          <a:xfrm>
            <a:off x="11541379" y="6288656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653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03DB970B-9C80-46DC-8E32-7C5FC800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267" y="81542"/>
            <a:ext cx="3643659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2937D-A278-4C52-9A34-EB4FF55CE159}"/>
              </a:ext>
            </a:extLst>
          </p:cNvPr>
          <p:cNvSpPr txBox="1"/>
          <p:nvPr/>
        </p:nvSpPr>
        <p:spPr>
          <a:xfrm>
            <a:off x="11567585" y="6378763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>
                <a:solidFill>
                  <a:schemeClr val="accent1"/>
                </a:solidFill>
              </a:rPr>
              <a:t>8</a:t>
            </a:r>
            <a:endParaRPr lang="ru-RU" sz="20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F3AF087-7F16-4D4B-BE0E-647816F63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677812"/>
              </p:ext>
            </p:extLst>
          </p:nvPr>
        </p:nvGraphicFramePr>
        <p:xfrm>
          <a:off x="624334" y="1224542"/>
          <a:ext cx="11215893" cy="3971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4373">
                  <a:extLst>
                    <a:ext uri="{9D8B030D-6E8A-4147-A177-3AD203B41FA5}">
                      <a16:colId xmlns:a16="http://schemas.microsoft.com/office/drawing/2014/main" val="768004564"/>
                    </a:ext>
                  </a:extLst>
                </a:gridCol>
                <a:gridCol w="6041520">
                  <a:extLst>
                    <a:ext uri="{9D8B030D-6E8A-4147-A177-3AD203B41FA5}">
                      <a16:colId xmlns:a16="http://schemas.microsoft.com/office/drawing/2014/main" val="247648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Виды деятельности: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Функциональные задачи программного продукта: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1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Проектирование и разработка информационных систем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65100" lvl="0" indent="0" algn="just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Реализация функционала 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80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Разработка дизайна </a:t>
                      </a:r>
                      <a:r>
                        <a:rPr lang="ru-RU" sz="2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интернет-магазина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Проектирование и разработка интерфейса </a:t>
                      </a:r>
                      <a:r>
                        <a:rPr lang="ru-RU" sz="2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интернет-магазина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032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Проектирование, разработка и оптимизация </a:t>
                      </a:r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интернет-магазина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Разработка технического задания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Разработка </a:t>
                      </a:r>
                      <a:r>
                        <a:rPr lang="ru-RU" sz="20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интернет-магазина </a:t>
                      </a: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в соответствии с ТЗ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Разработка интерфейса пользователя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523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7958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437</Words>
  <Application>Microsoft Office PowerPoint</Application>
  <PresentationFormat>Широкоэкранный</PresentationFormat>
  <Paragraphs>107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Проектирование базы данных</vt:lpstr>
      <vt:lpstr>Проектирование схемы навигации</vt:lpstr>
      <vt:lpstr>Демонстрация дипломного продукта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_Moore.Skrim_</dc:creator>
  <cp:lastModifiedBy>Evan</cp:lastModifiedBy>
  <cp:revision>68</cp:revision>
  <dcterms:created xsi:type="dcterms:W3CDTF">2023-05-28T07:05:17Z</dcterms:created>
  <dcterms:modified xsi:type="dcterms:W3CDTF">2025-05-30T18:32:37Z</dcterms:modified>
</cp:coreProperties>
</file>