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6" r:id="rId5"/>
    <p:sldId id="265" r:id="rId6"/>
    <p:sldId id="266" r:id="rId7"/>
    <p:sldId id="267" r:id="rId8"/>
    <p:sldId id="269" r:id="rId9"/>
    <p:sldId id="274" r:id="rId10"/>
    <p:sldId id="279" r:id="rId11"/>
    <p:sldId id="270" r:id="rId12"/>
    <p:sldId id="280" r:id="rId13"/>
    <p:sldId id="268" r:id="rId14"/>
    <p:sldId id="258" r:id="rId15"/>
    <p:sldId id="261" r:id="rId16"/>
    <p:sldId id="259" r:id="rId17"/>
    <p:sldId id="260" r:id="rId18"/>
    <p:sldId id="262" r:id="rId19"/>
    <p:sldId id="263" r:id="rId20"/>
    <p:sldId id="264" r:id="rId21"/>
    <p:sldId id="278" r:id="rId22"/>
    <p:sldId id="271" r:id="rId23"/>
    <p:sldId id="275" r:id="rId24"/>
    <p:sldId id="272" r:id="rId25"/>
    <p:sldId id="277" r:id="rId26"/>
    <p:sldId id="27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_rels/chart10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0.xlsx"  /></Relationships>
</file>

<file path=ppt/charts/_rels/chart1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.xlsx"  /></Relationships>
</file>

<file path=ppt/charts/_rels/chart1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2.xlsx"  /></Relationships>
</file>

<file path=ppt/charts/_rels/chart1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3.xlsx"  /></Relationships>
</file>

<file path=ppt/charts/_rels/chart1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4.xlsx"  /></Relationships>
</file>

<file path=ppt/charts/_rels/chart1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5.xlsx"  /></Relationships>
</file>

<file path=ppt/charts/_rels/chart1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6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.xlsx"  /></Relationships>
</file>

<file path=ppt/charts/_rels/chart4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4.xlsx"  /></Relationships>
</file>

<file path=ppt/charts/_rels/chart5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5.xlsx"  /></Relationships>
</file>

<file path=ppt/charts/_rels/chart6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6.xlsx"  /></Relationships>
</file>

<file path=ppt/charts/_rels/chart7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7.xlsx"  /></Relationships>
</file>

<file path=ppt/charts/_rels/chart8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8.xlsx"  /></Relationships>
</file>

<file path=ppt/charts/_rels/chart9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9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2016~2022년 축종별 발생현황</a:t>
            </a:r>
            <a:endParaRPr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개</c:v>
                </c:pt>
              </c:strCache>
            </c:strRef>
          </c:tx>
          <c:spPr>
            <a:solidFill>
              <a:srgbClr val="ffd700"/>
            </a:solidFill>
          </c:spPr>
          <c:invertIfNegative val="0"/>
          <c:dLbls>
            <c:delete val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2021년</c:v>
                </c:pt>
                <c:pt idx="6">
                  <c:v>2022년</c:v>
                </c:pt>
              </c:strCache>
            </c:strRef>
          </c:cat>
          <c:val>
            <c:numRef>
              <c:f>Sheet1!$B$2:$B$8</c:f>
              <c:numCache>
                <c:formatCode>_-* #,##0_-;-* #,##0_-;_-* "-"_-;_-@_-</c:formatCode>
                <c:ptCount val="7"/>
                <c:pt idx="0">
                  <c:v>62737</c:v>
                </c:pt>
                <c:pt idx="1">
                  <c:v>73068</c:v>
                </c:pt>
                <c:pt idx="2">
                  <c:v>90375</c:v>
                </c:pt>
                <c:pt idx="3">
                  <c:v>101027</c:v>
                </c:pt>
                <c:pt idx="4">
                  <c:v>94403</c:v>
                </c:pt>
                <c:pt idx="5">
                  <c:v>84136</c:v>
                </c:pt>
                <c:pt idx="6">
                  <c:v>79976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고양이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elete val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7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2021년</c:v>
                </c:pt>
                <c:pt idx="6">
                  <c:v>2022년</c:v>
                </c:pt>
              </c:strCache>
            </c:strRef>
          </c:cat>
          <c:val>
            <c:numRef>
              <c:f>Sheet1!$C$2:$C$8</c:f>
              <c:numCache>
                <c:formatCode>_-* #,##0_-;-* #,##0_-;_-* "-"_-;_-@_-</c:formatCode>
                <c:ptCount val="7"/>
                <c:pt idx="0">
                  <c:v>24607</c:v>
                </c:pt>
                <c:pt idx="1">
                  <c:v>26613</c:v>
                </c:pt>
                <c:pt idx="2">
                  <c:v>27150</c:v>
                </c:pt>
                <c:pt idx="3">
                  <c:v>31022</c:v>
                </c:pt>
                <c:pt idx="4">
                  <c:v>32770</c:v>
                </c:pt>
                <c:pt idx="5">
                  <c:v>31421</c:v>
                </c:pt>
                <c:pt idx="6">
                  <c:v>30737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기타</c:v>
                </c:pt>
              </c:strCache>
            </c:strRef>
          </c:tx>
          <c:spPr>
            <a:solidFill>
              <a:srgbClr val="b2b2b2"/>
            </a:solidFill>
          </c:spPr>
          <c:invertIfNegative val="0"/>
          <c:cat>
            <c:strRef>
              <c:f>Sheet1!$A$2:$A$8</c:f>
              <c:strCache>
                <c:ptCount val="7"/>
                <c:pt idx="0">
                  <c:v>2016년</c:v>
                </c:pt>
                <c:pt idx="1">
                  <c:v>2017년</c:v>
                </c:pt>
                <c:pt idx="2">
                  <c:v>2018년</c:v>
                </c:pt>
                <c:pt idx="3">
                  <c:v>2019년</c:v>
                </c:pt>
                <c:pt idx="4">
                  <c:v>2020년</c:v>
                </c:pt>
                <c:pt idx="5">
                  <c:v>2021년</c:v>
                </c:pt>
                <c:pt idx="6">
                  <c:v>2022년</c:v>
                </c:pt>
              </c:strCache>
            </c:strRef>
          </c:cat>
          <c:val>
            <c:numRef>
              <c:f>Sheet1!$D$2:$D$8</c:f>
              <c:numCache>
                <c:formatCode>_-* #,##0_-;-* #,##0_-;_-* "-"_-;_-@_-</c:formatCode>
                <c:ptCount val="7"/>
                <c:pt idx="0">
                  <c:v>1213</c:v>
                </c:pt>
                <c:pt idx="1">
                  <c:v>1159</c:v>
                </c:pt>
                <c:pt idx="2">
                  <c:v>1172</c:v>
                </c:pt>
                <c:pt idx="3">
                  <c:v>1464</c:v>
                </c:pt>
                <c:pt idx="4">
                  <c:v>1544</c:v>
                </c:pt>
                <c:pt idx="5">
                  <c:v>1427</c:v>
                </c:pt>
                <c:pt idx="6">
                  <c:v>1513</c:v>
                </c:pt>
              </c:numCache>
            </c:numRef>
          </c:val>
        </c:ser>
        <c:gapWidth val="150"/>
        <c:overlap val="100"/>
        <c:axId val="569337640"/>
        <c:axId val="986544704"/>
      </c:barChart>
      <c:catAx>
        <c:axId val="569337640"/>
        <c:scaling>
          <c:orientation val="minMax"/>
        </c:scaling>
        <c:axPos val="l"/>
        <c:crossAx val="986544704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986544704"/>
        <c:scaling>
          <c:orientation val="minMax"/>
        </c:scaling>
        <c:axPos val="b"/>
        <c:crossAx val="569337640"/>
        <c:delete val="0"/>
        <c:majorGridlines/>
        <c:numFmt formatCode="_-* #,##0_-;-* #,##0_-;_-* &quot;-&quot;_-;_-@_-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11" styleIndex="-1"/>
    </c:ext>
  </c:extLst>
  <c:externalData r:id="rId1">
    <c:autoUpdate val="0"/>
  </c:externalData>
</c:chartSpace>
</file>

<file path=ppt/charts/chart10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반려인</c:v>
                </c:pt>
              </c:strCache>
            </c:strRef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4"/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6"/>
              </a:solidFill>
            </c:spPr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</c:v>
                </c:pt>
                <c:pt idx="1">
                  <c:v>반반</c:v>
                </c:pt>
                <c:pt idx="2">
                  <c:v>동의 X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0.637</c:v>
                </c:pt>
                <c:pt idx="1">
                  <c:v>0.343</c:v>
                </c:pt>
                <c:pt idx="2">
                  <c:v>0.02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2" styleIndex="0"/>
    </c:ext>
  </c:extLst>
  <c:externalData r:id="rId1">
    <c:autoUpdate val="0"/>
  </c:externalData>
</c:chartSpace>
</file>

<file path=ppt/charts/chart1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동물 유기시  300만원 이하 벌금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2021년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전혀 모른다</c:v>
                </c:pt>
                <c:pt idx="1">
                  <c:v>잘 모르지만 들어봄</c:v>
                </c:pt>
                <c:pt idx="2">
                  <c:v>내용을 안다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0.093</c:v>
                </c:pt>
                <c:pt idx="1">
                  <c:v>0.28</c:v>
                </c:pt>
                <c:pt idx="2">
                  <c:v>0.627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2023년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전혀 모른다</c:v>
                </c:pt>
                <c:pt idx="1">
                  <c:v>잘 모르지만 들어봄</c:v>
                </c:pt>
                <c:pt idx="2">
                  <c:v>내용을 안다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0.153</c:v>
                </c:pt>
                <c:pt idx="1">
                  <c:v>0.294</c:v>
                </c:pt>
                <c:pt idx="2">
                  <c:v>0.553</c:v>
                </c:pt>
              </c:numCache>
            </c:numRef>
          </c:val>
        </c:ser>
        <c:gapWidth val="150"/>
        <c:overlap val="0"/>
        <c:axId val="773785977"/>
        <c:axId val="871466245"/>
      </c:barChart>
      <c:catAx>
        <c:axId val="773785977"/>
        <c:scaling>
          <c:orientation val="minMax"/>
        </c:scaling>
        <c:axPos val="b"/>
        <c:crossAx val="871466245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871466245"/>
        <c:scaling>
          <c:orientation val="minMax"/>
        </c:scaling>
        <c:axPos val="l"/>
        <c:crossAx val="773785977"/>
        <c:delete val="0"/>
        <c:majorGridlines/>
        <c:numFmt formatCode="0.0%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4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4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동물 학대시 2년 이하 징역 또는 2천만원 이하 벌금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2021년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전혀 모른다</c:v>
                </c:pt>
                <c:pt idx="1">
                  <c:v>잘 모르지만 들어봄</c:v>
                </c:pt>
                <c:pt idx="2">
                  <c:v>내용을 안다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0.082</c:v>
                </c:pt>
                <c:pt idx="1">
                  <c:v>0.226</c:v>
                </c:pt>
                <c:pt idx="2">
                  <c:v>0.692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2023년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전혀 모른다</c:v>
                </c:pt>
                <c:pt idx="1">
                  <c:v>잘 모르지만 들어봄</c:v>
                </c:pt>
                <c:pt idx="2">
                  <c:v>내용을 안다</c:v>
                </c:pt>
              </c:strCache>
            </c:strRef>
          </c:cat>
          <c:val>
            <c:numRef>
              <c:f>Sheet1!$C$2:$C$4</c:f>
              <c:numCache>
                <c:formatCode>0.0%</c:formatCode>
                <c:ptCount val="3"/>
                <c:pt idx="0">
                  <c:v>0.108</c:v>
                </c:pt>
                <c:pt idx="1">
                  <c:v>0.279</c:v>
                </c:pt>
                <c:pt idx="2">
                  <c:v>0.613</c:v>
                </c:pt>
              </c:numCache>
            </c:numRef>
          </c:val>
        </c:ser>
        <c:gapWidth val="150"/>
        <c:overlap val="0"/>
        <c:axId val="794003666"/>
        <c:axId val="911600259"/>
      </c:barChart>
      <c:catAx>
        <c:axId val="794003666"/>
        <c:scaling>
          <c:orientation val="minMax"/>
        </c:scaling>
        <c:axPos val="b"/>
        <c:crossAx val="911600259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911600259"/>
        <c:scaling>
          <c:orientation val="minMax"/>
        </c:scaling>
        <c:axPos val="l"/>
        <c:crossAx val="794003666"/>
        <c:delete val="0"/>
        <c:majorGridlines/>
        <c:numFmt formatCode="0.0%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1" styleIndex="0"/>
    </c:ext>
  </c:extLst>
  <c:externalData r:id="rId1">
    <c:autoUpdate val="0"/>
  </c:externalData>
</c:chartSpace>
</file>

<file path=ppt/charts/chart1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비반려가구</c:v>
                </c:pt>
              </c:strCache>
            </c:strRef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6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4"/>
              </a:solidFill>
            </c:spPr>
          </c:dPt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</c:v>
                </c:pt>
                <c:pt idx="1">
                  <c:v>반반</c:v>
                </c:pt>
                <c:pt idx="2">
                  <c:v>동의 X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0.357</c:v>
                </c:pt>
                <c:pt idx="1">
                  <c:v>0.571</c:v>
                </c:pt>
                <c:pt idx="2">
                  <c:v>0.072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3" styleIndex="0"/>
    </c:ext>
  </c:extLst>
  <c:externalData r:id="rId1">
    <c:autoUpdate val="0"/>
  </c:externalData>
</c:chartSpace>
</file>

<file path=ppt/charts/chart1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반려가구</c:v>
                </c:pt>
              </c:strCache>
            </c:strRef>
          </c:tx>
          <c:spPr/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6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4"/>
              </a:solidFill>
            </c:spPr>
          </c:dPt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</c:v>
                </c:pt>
                <c:pt idx="1">
                  <c:v>반반</c:v>
                </c:pt>
                <c:pt idx="2">
                  <c:v>동의 X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0.361</c:v>
                </c:pt>
                <c:pt idx="1">
                  <c:v>0.575</c:v>
                </c:pt>
                <c:pt idx="2">
                  <c:v>0.064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3" styleIndex="0"/>
    </c:ext>
  </c:extLst>
  <c:externalData r:id="rId1">
    <c:autoUpdate val="0"/>
  </c:externalData>
</c:chartSpace>
</file>

<file path=ppt/charts/chart1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0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0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2021년 반려견의 지역별 동물 등록 현황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지역</c:v>
                </c:pt>
              </c:strCache>
            </c:strRef>
          </c:tx>
          <c:spPr/>
          <c:invertIfNegative val="0"/>
          <c:cat>
            <c:strRef>
              <c:f>Sheet1!$A$2:$A$18</c:f>
              <c:strCache>
                <c:ptCount val="17"/>
                <c:pt idx="0">
                  <c:v>서울</c:v>
                </c:pt>
                <c:pt idx="1">
                  <c:v>경기</c:v>
                </c:pt>
                <c:pt idx="2">
                  <c:v>인천</c:v>
                </c:pt>
                <c:pt idx="3">
                  <c:v>부산</c:v>
                </c:pt>
                <c:pt idx="4">
                  <c:v>대구</c:v>
                </c:pt>
                <c:pt idx="5">
                  <c:v>대전</c:v>
                </c:pt>
                <c:pt idx="6">
                  <c:v>광주</c:v>
                </c:pt>
                <c:pt idx="7">
                  <c:v>울산</c:v>
                </c:pt>
                <c:pt idx="8">
                  <c:v>제주</c:v>
                </c:pt>
                <c:pt idx="9">
                  <c:v>세종</c:v>
                </c:pt>
                <c:pt idx="10">
                  <c:v>강원</c:v>
                </c:pt>
                <c:pt idx="11">
                  <c:v>충북</c:v>
                </c:pt>
                <c:pt idx="12">
                  <c:v>충남</c:v>
                </c:pt>
                <c:pt idx="13">
                  <c:v>전북</c:v>
                </c:pt>
                <c:pt idx="14">
                  <c:v>전남</c:v>
                </c:pt>
                <c:pt idx="15">
                  <c:v>경북</c:v>
                </c:pt>
                <c:pt idx="16">
                  <c:v>경남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40.8</c:v>
                </c:pt>
                <c:pt idx="1">
                  <c:v>60.5</c:v>
                </c:pt>
                <c:pt idx="2">
                  <c:v>14.3</c:v>
                </c:pt>
                <c:pt idx="3">
                  <c:v>15.4</c:v>
                </c:pt>
                <c:pt idx="4">
                  <c:v>9.5</c:v>
                </c:pt>
                <c:pt idx="5">
                  <c:v>7.1</c:v>
                </c:pt>
                <c:pt idx="6">
                  <c:v>4.4</c:v>
                </c:pt>
                <c:pt idx="7">
                  <c:v>4.3</c:v>
                </c:pt>
                <c:pt idx="8">
                  <c:v>5.4</c:v>
                </c:pt>
                <c:pt idx="9">
                  <c:v>0.9</c:v>
                </c:pt>
                <c:pt idx="10">
                  <c:v>6.7</c:v>
                </c:pt>
                <c:pt idx="11">
                  <c:v>6.2</c:v>
                </c:pt>
                <c:pt idx="12">
                  <c:v>7.3</c:v>
                </c:pt>
                <c:pt idx="13">
                  <c:v>5</c:v>
                </c:pt>
                <c:pt idx="14">
                  <c:v>5.1</c:v>
                </c:pt>
                <c:pt idx="15">
                  <c:v>7.8</c:v>
                </c:pt>
                <c:pt idx="16">
                  <c:v>11.3</c:v>
                </c:pt>
              </c:numCache>
            </c:numRef>
          </c:val>
        </c:ser>
        <c:gapWidth val="150"/>
        <c:overlap val="0"/>
        <c:axId val="339279636"/>
        <c:axId val="46583392"/>
      </c:barChart>
      <c:catAx>
        <c:axId val="339279636"/>
        <c:scaling>
          <c:orientation val="minMax"/>
        </c:scaling>
        <c:axPos val="b"/>
        <c:crossAx val="4658339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46583392"/>
        <c:scaling>
          <c:orientation val="minMax"/>
        </c:scaling>
        <c:axPos val="l"/>
        <c:crossAx val="339279636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1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경기도 5개 시의 동물등록 현황</a:t>
            </a:r>
            <a:endParaRPr/>
          </a:p>
        </c:rich>
      </c:tx>
      <c:layout>
        <c:manualLayout>
          <c:xMode val="edge"/>
          <c:yMode val="edge"/>
          <c:x val="0.31443774700164795"/>
          <c:y val="0.036781609058380127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내장형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개</c:v>
                  </c:pt>
                  <c:pt idx="1">
                    <c:v>고양이</c:v>
                  </c:pt>
                  <c:pt idx="2">
                    <c:v>개</c:v>
                  </c:pt>
                  <c:pt idx="3">
                    <c:v>고양이</c:v>
                  </c:pt>
                  <c:pt idx="4">
                    <c:v>개</c:v>
                  </c:pt>
                  <c:pt idx="5">
                    <c:v>고양이</c:v>
                  </c:pt>
                  <c:pt idx="6">
                    <c:v>개</c:v>
                  </c:pt>
                  <c:pt idx="7">
                    <c:v>고양이</c:v>
                  </c:pt>
                  <c:pt idx="8">
                    <c:v>개</c:v>
                  </c:pt>
                  <c:pt idx="9">
                    <c:v>고양이</c:v>
                  </c:pt>
                </c:lvl>
                <c:lvl>
                  <c:pt idx="0">
                    <c:v>성남시</c:v>
                  </c:pt>
                  <c:pt idx="2">
                    <c:v>수원시</c:v>
                  </c:pt>
                  <c:pt idx="4">
                    <c:v>용인시</c:v>
                  </c:pt>
                  <c:pt idx="6">
                    <c:v>평택시</c:v>
                  </c:pt>
                  <c:pt idx="8">
                    <c:v>화성시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30</c:v>
                </c:pt>
                <c:pt idx="1">
                  <c:v>12</c:v>
                </c:pt>
                <c:pt idx="2">
                  <c:v>34</c:v>
                </c:pt>
                <c:pt idx="3">
                  <c:v>14</c:v>
                </c:pt>
                <c:pt idx="4">
                  <c:v>36</c:v>
                </c:pt>
                <c:pt idx="5">
                  <c:v>5</c:v>
                </c:pt>
                <c:pt idx="6">
                  <c:v>37</c:v>
                </c:pt>
                <c:pt idx="7">
                  <c:v>11</c:v>
                </c:pt>
                <c:pt idx="8">
                  <c:v>37</c:v>
                </c:pt>
                <c:pt idx="9">
                  <c:v>12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외장형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multiLvlStrRef>
              <c:f>Sheet1!$A$2:$B$11</c:f>
              <c:multiLvlStrCache>
                <c:ptCount val="10"/>
                <c:lvl>
                  <c:pt idx="0">
                    <c:v>개</c:v>
                  </c:pt>
                  <c:pt idx="1">
                    <c:v>고양이</c:v>
                  </c:pt>
                  <c:pt idx="2">
                    <c:v>개</c:v>
                  </c:pt>
                  <c:pt idx="3">
                    <c:v>고양이</c:v>
                  </c:pt>
                  <c:pt idx="4">
                    <c:v>개</c:v>
                  </c:pt>
                  <c:pt idx="5">
                    <c:v>고양이</c:v>
                  </c:pt>
                  <c:pt idx="6">
                    <c:v>개</c:v>
                  </c:pt>
                  <c:pt idx="7">
                    <c:v>고양이</c:v>
                  </c:pt>
                  <c:pt idx="8">
                    <c:v>개</c:v>
                  </c:pt>
                  <c:pt idx="9">
                    <c:v>고양이</c:v>
                  </c:pt>
                </c:lvl>
                <c:lvl>
                  <c:pt idx="0">
                    <c:v>성남시</c:v>
                  </c:pt>
                  <c:pt idx="2">
                    <c:v>수원시</c:v>
                  </c:pt>
                  <c:pt idx="4">
                    <c:v>용인시</c:v>
                  </c:pt>
                  <c:pt idx="6">
                    <c:v>평택시</c:v>
                  </c:pt>
                  <c:pt idx="8">
                    <c:v>화성시</c:v>
                  </c:pt>
                </c:lvl>
              </c:multiLvlStrCache>
            </c:multiLvl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32</c:v>
                </c:pt>
                <c:pt idx="1">
                  <c:v>0</c:v>
                </c:pt>
                <c:pt idx="2">
                  <c:v>45</c:v>
                </c:pt>
                <c:pt idx="3">
                  <c:v>0</c:v>
                </c:pt>
                <c:pt idx="4">
                  <c:v>47</c:v>
                </c:pt>
                <c:pt idx="5">
                  <c:v>0</c:v>
                </c:pt>
                <c:pt idx="6">
                  <c:v>45</c:v>
                </c:pt>
                <c:pt idx="7">
                  <c:v>0</c:v>
                </c:pt>
                <c:pt idx="8">
                  <c:v>50</c:v>
                </c:pt>
                <c:pt idx="9">
                  <c:v>0</c:v>
                </c:pt>
              </c:numCache>
            </c:numRef>
          </c:val>
        </c:ser>
        <c:gapWidth val="150"/>
        <c:overlap val="0"/>
        <c:axId val="304822369"/>
        <c:axId val="857163626"/>
      </c:barChart>
      <c:catAx>
        <c:axId val="304822369"/>
        <c:scaling>
          <c:orientation val="minMax"/>
        </c:scaling>
        <c:axPos val="b"/>
        <c:crossAx val="857163626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857163626"/>
        <c:scaling>
          <c:orientation val="minMax"/>
        </c:scaling>
        <c:axPos val="l"/>
        <c:crossAx val="304822369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2" styleIndex="0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2016-2022년 처리현황</a:t>
            </a:r>
            <a:endParaRPr/>
          </a:p>
        </c:rich>
      </c:tx>
      <c:layout>
        <c:manualLayout>
          <c:xMode val="edge"/>
          <c:yMode val="edge"/>
          <c:x val="0.33784162998199463"/>
          <c:y val="0.019302275031805038"/>
        </c:manualLayout>
      </c:layout>
      <c:overlay val="0"/>
    </c:title>
    <c:autoTitleDeleted val="0"/>
    <c:view3D>
      <c:rAngAx val="1"/>
      <c:rotX val="15"/>
      <c:rotY val="20"/>
      <c:perspective val="40"/>
    </c:view3D>
    <c:plotArea>
      <c:layout/>
      <c:bar3DChart>
        <c:barDir val="col"/>
        <c:grouping val="standard"/>
        <c:varyColors val="0"/>
        <c:ser>
          <c:idx val="0"/>
          <c:order val="0"/>
          <c:spPr>
            <a:solidFill>
              <a:schemeClr val="accent1"/>
            </a:solidFill>
            <a:effectLst>
              <a:outerShdw blurRad="76200" dist="31750" rotWithShape="0">
                <a:srgbClr val="000000">
                  <a:alpha val="50000"/>
                </a:srgbClr>
              </a:outerShdw>
            </a:effectLst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</c:dLbl>
            <c:delete val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Sheet1!$A$2:$A$8</c:f>
              <c:strCache>
                <c:ptCount val="8"/>
                <c:pt idx="0">
                  <c:v>자연사</c:v>
                </c:pt>
                <c:pt idx="1">
                  <c:v>입양</c:v>
                </c:pt>
                <c:pt idx="2">
                  <c:v>안락사</c:v>
                </c:pt>
                <c:pt idx="3">
                  <c:v>반환</c:v>
                </c:pt>
                <c:pt idx="4">
                  <c:v>기증</c:v>
                </c:pt>
                <c:pt idx="5">
                  <c:v>미포획</c:v>
                </c:pt>
                <c:pt idx="6">
                  <c:v>보호중</c:v>
                </c:pt>
                <c:pt idx="7">
                  <c:v>방사</c:v>
                </c:pt>
              </c:strCache>
            </c:strRef>
          </c:cat>
          <c:val>
            <c:numRef>
              <c:f>Sheet1!$B$1:$B$8</c:f>
              <c:numCache>
                <c:formatCode>0.00%</c:formatCode>
                <c:ptCount val="8"/>
                <c:pt idx="0">
                  <c:v>0.268</c:v>
                </c:pt>
                <c:pt idx="1">
                  <c:v>0.309</c:v>
                </c:pt>
                <c:pt idx="2">
                  <c:v>0.206</c:v>
                </c:pt>
                <c:pt idx="3">
                  <c:v>0.131</c:v>
                </c:pt>
                <c:pt idx="4">
                  <c:v>0.018</c:v>
                </c:pt>
                <c:pt idx="5">
                  <c:v>0.003</c:v>
                </c:pt>
                <c:pt idx="6">
                  <c:v>0.054</c:v>
                </c:pt>
                <c:pt idx="7">
                  <c:v>0.011</c:v>
                </c:pt>
              </c:numCache>
            </c:numRef>
          </c:val>
        </c:ser>
        <c:gapWidth val="150"/>
        <c:gapDepth val="150"/>
        <c:shape val="cylinder"/>
        <c:axId val="619006251"/>
        <c:axId val="827109132"/>
      </c:bar3DChart>
      <c:catAx>
        <c:axId val="619006251"/>
        <c:scaling>
          <c:orientation val="minMax"/>
        </c:scaling>
        <c:axPos val="b"/>
        <c:crossAx val="82710913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827109132"/>
        <c:scaling>
          <c:orientation val="minMax"/>
        </c:scaling>
        <c:axPos val="l"/>
        <c:crossAx val="619006251"/>
        <c:delete val="0"/>
        <c:majorGridlines/>
        <c:numFmt formatCode="0.00%" sourceLinked="1"/>
        <c:majorTickMark val="out"/>
        <c:minorTickMark val="none"/>
        <c:tickLblPos val="nextTo"/>
        <c:spPr>
          <a:ln w="9525" cap="flat" cmpd="sng" algn="ctr">
            <a:noFill/>
            <a:prstDash val="solid"/>
            <a:round/>
            <a:headEnd w="med" len="med"/>
            <a:tailEnd w="med" len="med"/>
          </a:ln>
        </c:spPr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17" styleIndex="8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유기동물 월별 발생건수</a:t>
            </a:r>
            <a:endParaRPr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2021년</c:v>
                </c:pt>
              </c:strCache>
            </c:strRef>
          </c:tx>
          <c:marker>
            <c:size val="7"/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6823</c:v>
                </c:pt>
                <c:pt idx="1">
                  <c:v>6435</c:v>
                </c:pt>
                <c:pt idx="2">
                  <c:v>7748</c:v>
                </c:pt>
                <c:pt idx="3">
                  <c:v>6780</c:v>
                </c:pt>
                <c:pt idx="4">
                  <c:v>6538</c:v>
                </c:pt>
                <c:pt idx="5">
                  <c:v>3903</c:v>
                </c:pt>
                <c:pt idx="6">
                  <c:v>7489</c:v>
                </c:pt>
                <c:pt idx="7">
                  <c:v>7356</c:v>
                </c:pt>
                <c:pt idx="8">
                  <c:v>6947</c:v>
                </c:pt>
                <c:pt idx="9">
                  <c:v>7160</c:v>
                </c:pt>
                <c:pt idx="10">
                  <c:v>7017</c:v>
                </c:pt>
                <c:pt idx="11">
                  <c:v>6940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2022년</c:v>
                </c:pt>
              </c:strCache>
            </c:strRef>
          </c:tx>
          <c:marker>
            <c:size val="7"/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_-* #,##0_-;-* #,##0_-;_-* "-"_-;_-@_-</c:formatCode>
                <c:ptCount val="12"/>
                <c:pt idx="0">
                  <c:v>6522</c:v>
                </c:pt>
                <c:pt idx="1">
                  <c:v>5673</c:v>
                </c:pt>
                <c:pt idx="2">
                  <c:v>6886</c:v>
                </c:pt>
                <c:pt idx="3">
                  <c:v>6838</c:v>
                </c:pt>
                <c:pt idx="4">
                  <c:v>7102</c:v>
                </c:pt>
                <c:pt idx="5">
                  <c:v>6781</c:v>
                </c:pt>
                <c:pt idx="6">
                  <c:v>7082</c:v>
                </c:pt>
                <c:pt idx="7">
                  <c:v>7301</c:v>
                </c:pt>
                <c:pt idx="8">
                  <c:v>6675</c:v>
                </c:pt>
                <c:pt idx="9">
                  <c:v>6399</c:v>
                </c:pt>
                <c:pt idx="10">
                  <c:v>6783</c:v>
                </c:pt>
                <c:pt idx="11">
                  <c:v>5934</c:v>
                </c:pt>
              </c:numCache>
            </c:numRef>
          </c:val>
          <c:smooth val="0"/>
        </c:ser>
        <c:marker val="1"/>
        <c:smooth val="0"/>
        <c:axId val="107885174"/>
        <c:axId val="763626854"/>
      </c:lineChart>
      <c:catAx>
        <c:axId val="107885174"/>
        <c:scaling>
          <c:orientation val="minMax"/>
        </c:scaling>
        <c:axPos val="b"/>
        <c:crossAx val="763626854"/>
        <c:delete val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8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763626854"/>
        <c:scaling>
          <c:orientation val="minMax"/>
          <c:min val="3500"/>
        </c:scaling>
        <c:axPos val="l"/>
        <c:crossAx val="107885174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4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유기동물 보호시설 수 (2023년)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시설 수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서울</c:v>
                </c:pt>
                <c:pt idx="1">
                  <c:v>인천/경기</c:v>
                </c:pt>
                <c:pt idx="2">
                  <c:v>강원도</c:v>
                </c:pt>
                <c:pt idx="3">
                  <c:v>대전/충청</c:v>
                </c:pt>
                <c:pt idx="4">
                  <c:v>대구/경북</c:v>
                </c:pt>
                <c:pt idx="5">
                  <c:v>부산/경남</c:v>
                </c:pt>
                <c:pt idx="6">
                  <c:v>광주/전라/제주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</c:v>
                </c:pt>
                <c:pt idx="1">
                  <c:v>33</c:v>
                </c:pt>
                <c:pt idx="2">
                  <c:v>13</c:v>
                </c:pt>
                <c:pt idx="3">
                  <c:v>19</c:v>
                </c:pt>
                <c:pt idx="4">
                  <c:v>24</c:v>
                </c:pt>
                <c:pt idx="5">
                  <c:v>24</c:v>
                </c:pt>
                <c:pt idx="6">
                  <c:v>37</c:v>
                </c:pt>
              </c:numCache>
            </c:numRef>
          </c:val>
        </c:ser>
        <c:gapWidth val="150"/>
        <c:overlap val="0"/>
        <c:axId val="769133128"/>
        <c:axId val="437980988"/>
      </c:barChart>
      <c:catAx>
        <c:axId val="769133128"/>
        <c:scaling>
          <c:orientation val="minMax"/>
        </c:scaling>
        <c:axPos val="b"/>
        <c:crossAx val="437980988"/>
        <c:delete val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8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437980988"/>
        <c:scaling>
          <c:orientation val="minMax"/>
        </c:scaling>
        <c:axPos val="l"/>
        <c:crossAx val="769133128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5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반려동물 양육 관련 법과 제도에 대한 이해와 인지도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전혀 모르거나 잘 모르지만 들어봄</c:v>
                </c:pt>
              </c:strCache>
            </c:strRef>
          </c:tx>
          <c:spPr>
            <a:solidFill>
              <a:srgbClr val="ff843a"/>
            </a:solidFill>
          </c:spPr>
          <c:invertIfNegative val="0"/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2021년</c:v>
                  </c:pt>
                  <c:pt idx="1">
                    <c:v>2023년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0.0%</c:formatCode>
                <c:ptCount val="2"/>
                <c:pt idx="0">
                  <c:v>0.331</c:v>
                </c:pt>
                <c:pt idx="1">
                  <c:v>0.414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잘 알고 있음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2021년</c:v>
                  </c:pt>
                  <c:pt idx="1">
                    <c:v>2023년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0.0%</c:formatCode>
                <c:ptCount val="2"/>
                <c:pt idx="0">
                  <c:v>0.668</c:v>
                </c:pt>
                <c:pt idx="1">
                  <c:v>0.586</c:v>
                </c:pt>
              </c:numCache>
            </c:numRef>
          </c:val>
        </c:ser>
        <c:gapWidth val="150"/>
        <c:overlap val="0"/>
        <c:axId val="833209750"/>
        <c:axId val="135103703"/>
      </c:barChart>
      <c:catAx>
        <c:axId val="833209750"/>
        <c:scaling>
          <c:orientation val="minMax"/>
        </c:scaling>
        <c:axPos val="b"/>
        <c:crossAx val="135103703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135103703"/>
        <c:scaling>
          <c:orientation val="minMax"/>
        </c:scaling>
        <c:axPos val="l"/>
        <c:crossAx val="833209750"/>
        <c:delete val="0"/>
        <c:majorGridlines/>
        <c:numFmt formatCode="0.0%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1" styleIndex="0"/>
    </c:ext>
  </c:extLst>
  <c:externalData r:id="rId1">
    <c:autoUpdate val="0"/>
  </c:externalData>
</c:chartSpace>
</file>

<file path=ppt/charts/chart6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ysClr val="windowText" lastClr="000000"/>
                </a:solidFill>
                <a:latin typeface="Calibri"/>
                <a:ea typeface="맑은 고딕"/>
                <a:cs typeface="맑은 고딕"/>
                <a:sym typeface="맑은 고딕"/>
              </a:rPr>
              <a:t>입양 전 준비정도별 반려인 자격시험 도입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필요</c:v>
                </c:pt>
              </c:strCache>
            </c:strRef>
          </c:tx>
          <c:spPr>
            <a:solidFill>
              <a:schemeClr val="accent6"/>
            </a:solidFill>
          </c:spPr>
          <c:invertIfNegative val="0"/>
          <c:dLbls>
            <c:delete val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전체</c:v>
                </c:pt>
                <c:pt idx="1">
                  <c:v>부족</c:v>
                </c:pt>
                <c:pt idx="2">
                  <c:v>보통</c:v>
                </c:pt>
                <c:pt idx="3">
                  <c:v>충분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0.492</c:v>
                </c:pt>
                <c:pt idx="1">
                  <c:v>0.674</c:v>
                </c:pt>
                <c:pt idx="2">
                  <c:v>0.409</c:v>
                </c:pt>
                <c:pt idx="3">
                  <c:v>0.662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보통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Lbls>
            <c:delete val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전체</c:v>
                </c:pt>
                <c:pt idx="1">
                  <c:v>부족</c:v>
                </c:pt>
                <c:pt idx="2">
                  <c:v>보통</c:v>
                </c:pt>
                <c:pt idx="3">
                  <c:v>충분</c:v>
                </c:pt>
              </c:strCache>
            </c:strRef>
          </c:cat>
          <c:val>
            <c:numRef>
              <c:f>Sheet1!$C$2:$C$5</c:f>
              <c:numCache>
                <c:formatCode>0.0%</c:formatCode>
                <c:ptCount val="4"/>
                <c:pt idx="0">
                  <c:v>0.475</c:v>
                </c:pt>
                <c:pt idx="1">
                  <c:v>0.305</c:v>
                </c:pt>
                <c:pt idx="2">
                  <c:v>0.555</c:v>
                </c:pt>
                <c:pt idx="3">
                  <c:v>0.329</c:v>
                </c:pt>
              </c:numCache>
            </c:numRef>
          </c:val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불필요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Lbls>
            <c:delete val="0"/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전체</c:v>
                </c:pt>
                <c:pt idx="1">
                  <c:v>부족</c:v>
                </c:pt>
                <c:pt idx="2">
                  <c:v>보통</c:v>
                </c:pt>
                <c:pt idx="3">
                  <c:v>충분</c:v>
                </c:pt>
              </c:strCache>
            </c:strRef>
          </c:cat>
          <c:val>
            <c:numRef>
              <c:f>Sheet1!$D$2:$D$5</c:f>
              <c:numCache>
                <c:formatCode>0.0%</c:formatCode>
                <c:ptCount val="4"/>
                <c:pt idx="0">
                  <c:v>0.033</c:v>
                </c:pt>
                <c:pt idx="1">
                  <c:v>0.022</c:v>
                </c:pt>
                <c:pt idx="2">
                  <c:v>0.036</c:v>
                </c:pt>
                <c:pt idx="3">
                  <c:v>0.01</c:v>
                </c:pt>
              </c:numCache>
            </c:numRef>
          </c:val>
        </c:ser>
        <c:gapWidth val="150"/>
        <c:overlap val="100"/>
        <c:axId val="929085698"/>
        <c:axId val="643433072"/>
      </c:barChart>
      <c:catAx>
        <c:axId val="929085698"/>
        <c:scaling>
          <c:orientation val="minMax"/>
        </c:scaling>
        <c:axPos val="b"/>
        <c:crossAx val="643433072"/>
        <c:delete val="0"/>
        <c:majorTickMark val="out"/>
        <c:minorTickMark val="none"/>
        <c:tickLblPos val="nextTo"/>
        <c:crosses val="autoZero"/>
        <c:auto val="1"/>
        <c:lblAlgn val="ctr"/>
        <c:lblOffset val="100"/>
        <c:tickMarkSkip val="1"/>
        <c:noMultiLvlLbl val="0"/>
      </c:catAx>
      <c:valAx>
        <c:axId val="643433072"/>
        <c:scaling>
          <c:orientation val="minMax"/>
        </c:scaling>
        <c:axPos val="l"/>
        <c:crossAx val="929085698"/>
        <c:delete val="0"/>
        <c:majorGridlines/>
        <c:numFmt formatCode="0%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2" styleIndex="0"/>
    </c:ext>
  </c:extLst>
  <c:externalData r:id="rId1">
    <c:autoUpdate val="0"/>
  </c:externalData>
</c:chartSpace>
</file>

<file path=ppt/charts/chart7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반려인</a:t>
            </a:r>
            <a:endParaRPr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반려인</c:v>
                </c:pt>
              </c:strCache>
            </c:strRef>
          </c:tx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6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5"/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4"/>
              </a:solidFill>
            </c:spPr>
          </c:dPt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동의한다</c:v>
                </c:pt>
                <c:pt idx="1">
                  <c:v>반반이다</c:v>
                </c:pt>
                <c:pt idx="2">
                  <c:v>동의하지 않는다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0.816</c:v>
                </c:pt>
                <c:pt idx="1">
                  <c:v>0.174</c:v>
                </c:pt>
                <c:pt idx="2">
                  <c:v>0.01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3" styleIndex="0"/>
    </c:ext>
  </c:extLst>
  <c:externalData r:id="rId1">
    <c:autoUpdate val="0"/>
  </c:externalData>
</c:chartSpace>
</file>

<file path=ppt/charts/chart8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15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비반려인</a:t>
            </a:r>
            <a:endParaRPr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비반려인</c:v>
                </c:pt>
              </c:strCache>
            </c:strRef>
          </c:tx>
          <c:explosion val="0"/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동의한다</c:v>
                </c:pt>
                <c:pt idx="1">
                  <c:v>반반이다</c:v>
                </c:pt>
                <c:pt idx="2">
                  <c:v>동의하지 않는다</c:v>
                </c:pt>
              </c:strCache>
            </c:strRef>
          </c:cat>
          <c:val>
            <c:numRef>
              <c:f>Sheet1!$B$2:$B$4</c:f>
              <c:numCache>
                <c:formatCode>0.0%</c:formatCode>
                <c:ptCount val="3"/>
                <c:pt idx="0">
                  <c:v>0.469</c:v>
                </c:pt>
                <c:pt idx="1">
                  <c:v>0.441</c:v>
                </c:pt>
                <c:pt idx="2">
                  <c:v>0.09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charts/chart9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비반려인</c:v>
                </c:pt>
              </c:strCache>
            </c:strRef>
          </c:tx>
          <c:spPr/>
          <c:explosion val="0"/>
          <c:dPt>
            <c:idx val="0"/>
            <c:invertIfNegative val="0"/>
            <c:bubble3D val="0"/>
            <c:explosion val="0"/>
            <c:spPr>
              <a:solidFill>
                <a:schemeClr val="accent2"/>
              </a:solidFill>
            </c:spPr>
          </c:dPt>
          <c:dPt>
            <c:idx val="1"/>
            <c:invertIfNegative val="0"/>
            <c:bubble3D val="0"/>
            <c:explosion val="0"/>
            <c:spPr>
              <a:solidFill>
                <a:schemeClr val="accent4"/>
              </a:solidFill>
            </c:spPr>
          </c:dPt>
          <c:dPt>
            <c:idx val="2"/>
            <c:invertIfNegative val="0"/>
            <c:bubble3D val="0"/>
            <c:explosion val="0"/>
            <c:spPr>
              <a:solidFill>
                <a:schemeClr val="accent6"/>
              </a:solidFill>
            </c:spPr>
          </c:dPt>
          <c:dLbls>
            <c:delete val="0"/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동의</c:v>
                </c:pt>
                <c:pt idx="1">
                  <c:v>반반</c:v>
                </c:pt>
                <c:pt idx="2">
                  <c:v>동의 X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0.171</c:v>
                </c:pt>
                <c:pt idx="1">
                  <c:v>0.68</c:v>
                </c:pt>
                <c:pt idx="2">
                  <c:v>0.15</c:v>
                </c:pt>
              </c:numCache>
            </c:numRef>
          </c:val>
        </c:ser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layout/>
      <c:overlay val="0"/>
    </c:legend>
    <c:plotVisOnly val="0"/>
    <c:dispBlanksAs val="gap"/>
  </c:chart>
  <c:txPr>
    <a:bodyPr rot="0" vert="horz" wrap="none" lIns="0" tIns="0" rIns="0" bIns="0" anchor="ctr" anchorCtr="1"/>
    <a:p>
      <a:pPr algn="l">
        <a:defRPr sz="10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2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증가했다 감소하는 경향인 반복적으로 발생함 </a:t>
            </a:r>
            <a:r>
              <a:rPr lang="en-US" altLang="ko-KR"/>
              <a:t>-&gt;</a:t>
            </a:r>
            <a:r>
              <a:rPr lang="ko-KR" altLang="en-US"/>
              <a:t> 동물 연합단체의 보고서</a:t>
            </a:r>
            <a:r>
              <a:rPr lang="en-US" altLang="ko-KR"/>
              <a:t>,</a:t>
            </a:r>
            <a:r>
              <a:rPr lang="ko-KR" altLang="en-US"/>
              <a:t> 기사의 입장</a:t>
            </a:r>
            <a:r>
              <a:rPr lang="en-US" altLang="ko-KR"/>
              <a:t>:</a:t>
            </a:r>
            <a:r>
              <a:rPr lang="ko-KR" altLang="en-US"/>
              <a:t> 지속적인 증가 추세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입양</a:t>
            </a:r>
            <a:r>
              <a:rPr lang="en-US" altLang="ko-KR"/>
              <a:t>-</a:t>
            </a:r>
            <a:r>
              <a:rPr lang="ko-KR" altLang="en-US"/>
              <a:t>자연사</a:t>
            </a:r>
            <a:r>
              <a:rPr lang="en-US" altLang="ko-KR"/>
              <a:t>-</a:t>
            </a:r>
            <a:r>
              <a:rPr lang="ko-KR" altLang="en-US"/>
              <a:t>안락사 순으로 처리</a:t>
            </a:r>
            <a:r>
              <a:rPr lang="en-US" altLang="ko-KR"/>
              <a:t>,</a:t>
            </a:r>
            <a:r>
              <a:rPr lang="ko-KR" altLang="en-US"/>
              <a:t> 이외에도 파양 또는 또 다른 유기</a:t>
            </a:r>
            <a:r>
              <a:rPr lang="en-US" altLang="ko-KR"/>
              <a:t>,</a:t>
            </a:r>
            <a:r>
              <a:rPr lang="ko-KR" altLang="en-US"/>
              <a:t> 떠돌이 생활하는 경우도 존재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7</a:t>
            </a:r>
            <a:r>
              <a:rPr lang="ko-KR" altLang="en-US"/>
              <a:t>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월 </a:t>
            </a:r>
            <a:r>
              <a:rPr lang="en-US" altLang="ko-KR"/>
              <a:t>-&gt;</a:t>
            </a:r>
            <a:r>
              <a:rPr lang="ko-KR" altLang="en-US"/>
              <a:t> 날씨가 따뜻함 그리고 휴가철 영향</a:t>
            </a:r>
            <a:r>
              <a:rPr lang="en-US" altLang="ko-KR"/>
              <a:t>,</a:t>
            </a:r>
            <a:r>
              <a:rPr lang="ko-KR" altLang="en-US"/>
              <a:t> 연휴가 긴 경우 발생 건수 증가함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품종견 </a:t>
            </a:r>
            <a:r>
              <a:rPr lang="en-US" altLang="ko-KR"/>
              <a:t>-</a:t>
            </a:r>
            <a:r>
              <a:rPr lang="ko-KR" altLang="en-US"/>
              <a:t> 경기 </a:t>
            </a:r>
            <a:r>
              <a:rPr lang="en-US" altLang="ko-KR"/>
              <a:t>&gt;</a:t>
            </a:r>
            <a:r>
              <a:rPr lang="ko-KR" altLang="en-US"/>
              <a:t>경북</a:t>
            </a:r>
            <a:r>
              <a:rPr lang="en-US" altLang="ko-KR"/>
              <a:t>&gt;</a:t>
            </a:r>
            <a:r>
              <a:rPr lang="ko-KR" altLang="en-US"/>
              <a:t>경남</a:t>
            </a:r>
            <a:r>
              <a:rPr lang="en-US" altLang="ko-KR"/>
              <a:t>&gt;</a:t>
            </a:r>
            <a:r>
              <a:rPr lang="ko-KR" altLang="en-US"/>
              <a:t>서울</a:t>
            </a:r>
            <a:r>
              <a:rPr lang="en-US" altLang="ko-KR"/>
              <a:t>&gt;</a:t>
            </a:r>
            <a:r>
              <a:rPr lang="ko-KR" altLang="en-US"/>
              <a:t> 인천 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비품종견 </a:t>
            </a:r>
            <a:r>
              <a:rPr lang="en-US" altLang="ko-KR"/>
              <a:t>-</a:t>
            </a:r>
            <a:r>
              <a:rPr lang="ko-KR" altLang="en-US"/>
              <a:t> 경기 </a:t>
            </a:r>
            <a:r>
              <a:rPr lang="en-US" altLang="ko-KR"/>
              <a:t>&gt;</a:t>
            </a:r>
            <a:r>
              <a:rPr lang="ko-KR" altLang="en-US"/>
              <a:t> 경남 </a:t>
            </a:r>
            <a:r>
              <a:rPr lang="en-US" altLang="ko-KR"/>
              <a:t>&gt;</a:t>
            </a:r>
            <a:r>
              <a:rPr lang="ko-KR" altLang="en-US"/>
              <a:t> 전남 </a:t>
            </a:r>
            <a:r>
              <a:rPr lang="en-US" altLang="ko-KR"/>
              <a:t>&gt;</a:t>
            </a:r>
            <a:r>
              <a:rPr lang="ko-KR" altLang="en-US"/>
              <a:t> 경북 </a:t>
            </a:r>
            <a:r>
              <a:rPr lang="en-US" altLang="ko-KR"/>
              <a:t>&gt;</a:t>
            </a:r>
            <a:r>
              <a:rPr lang="ko-KR" altLang="en-US"/>
              <a:t> 전북 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전체 </a:t>
            </a:r>
            <a:r>
              <a:rPr lang="en-US" altLang="ko-KR"/>
              <a:t>-</a:t>
            </a:r>
            <a:r>
              <a:rPr lang="ko-KR" altLang="en-US"/>
              <a:t> 경기 </a:t>
            </a:r>
            <a:r>
              <a:rPr lang="en-US" altLang="ko-KR"/>
              <a:t>&gt;</a:t>
            </a:r>
            <a:r>
              <a:rPr lang="ko-KR" altLang="en-US"/>
              <a:t> 경남 </a:t>
            </a:r>
            <a:r>
              <a:rPr lang="en-US" altLang="ko-KR"/>
              <a:t>&gt;</a:t>
            </a:r>
            <a:r>
              <a:rPr lang="ko-KR" altLang="en-US"/>
              <a:t> 경북 </a:t>
            </a:r>
            <a:r>
              <a:rPr lang="en-US" altLang="ko-KR"/>
              <a:t>&gt;</a:t>
            </a:r>
            <a:r>
              <a:rPr lang="ko-KR" altLang="en-US"/>
              <a:t> 전남 </a:t>
            </a:r>
            <a:r>
              <a:rPr lang="en-US" altLang="ko-KR"/>
              <a:t>&gt;</a:t>
            </a:r>
            <a:r>
              <a:rPr lang="ko-KR" altLang="en-US"/>
              <a:t> 전북 </a:t>
            </a:r>
            <a:r>
              <a:rPr lang="en-US" altLang="ko-KR"/>
              <a:t>...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이 세 지도 그래프를 보면 경기 지역이 유독 품종견 </a:t>
            </a:r>
            <a:r>
              <a:rPr lang="en-US" altLang="ko-KR"/>
              <a:t>/</a:t>
            </a:r>
            <a:r>
              <a:rPr lang="ko-KR" altLang="en-US"/>
              <a:t> 비품종견 </a:t>
            </a:r>
            <a:r>
              <a:rPr lang="en-US" altLang="ko-KR"/>
              <a:t>/</a:t>
            </a:r>
            <a:r>
              <a:rPr lang="ko-KR" altLang="en-US"/>
              <a:t> 전체적으로 </a:t>
            </a:r>
            <a:r>
              <a:rPr lang="en-US" altLang="ko-KR"/>
              <a:t>1</a:t>
            </a:r>
            <a:r>
              <a:rPr lang="ko-KR" altLang="en-US"/>
              <a:t>위라는 것을 알 수 있음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품종견보다는 비품종견의 범위가 넓기 때문에 유기견 발생 수가 높다는 것을 알 수 있음</a:t>
            </a:r>
            <a:r>
              <a:rPr lang="en-US" altLang="ko-KR"/>
              <a:t>.</a:t>
            </a:r>
            <a:r>
              <a:rPr lang="ko-KR" altLang="en-US"/>
              <a:t> 그리고 여전히 유기견은 발생하고 있다는 사실</a:t>
            </a:r>
            <a:r>
              <a:rPr lang="en-US" altLang="ko-KR"/>
              <a:t>!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지역별 전축종 발생현황을 나타낸 지도 그래프를 보면</a:t>
            </a:r>
            <a:r>
              <a:rPr lang="en-US" altLang="ko-KR"/>
              <a:t>,</a:t>
            </a:r>
            <a:r>
              <a:rPr lang="ko-KR" altLang="en-US"/>
              <a:t> 경기 </a:t>
            </a:r>
            <a:r>
              <a:rPr lang="en-US" altLang="ko-KR"/>
              <a:t>&gt;</a:t>
            </a:r>
            <a:r>
              <a:rPr lang="ko-KR" altLang="en-US"/>
              <a:t> 경남 </a:t>
            </a:r>
            <a:r>
              <a:rPr lang="en-US" altLang="ko-KR"/>
              <a:t>&gt;</a:t>
            </a:r>
            <a:r>
              <a:rPr lang="ko-KR" altLang="en-US"/>
              <a:t> 경북 </a:t>
            </a:r>
            <a:r>
              <a:rPr lang="en-US" altLang="ko-KR"/>
              <a:t>&gt;</a:t>
            </a:r>
            <a:r>
              <a:rPr lang="ko-KR" altLang="en-US"/>
              <a:t> 전남 </a:t>
            </a:r>
            <a:r>
              <a:rPr lang="en-US" altLang="ko-KR"/>
              <a:t>&gt;</a:t>
            </a:r>
            <a:r>
              <a:rPr lang="ko-KR" altLang="en-US"/>
              <a:t> 전북 </a:t>
            </a:r>
            <a:r>
              <a:rPr lang="en-US" altLang="ko-KR"/>
              <a:t>....</a:t>
            </a: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 보호소 </a:t>
            </a:r>
            <a:r>
              <a:rPr lang="en-US" altLang="ko-KR"/>
              <a:t>(</a:t>
            </a:r>
            <a:r>
              <a:rPr lang="ko-KR" altLang="en-US"/>
              <a:t>동물병원 </a:t>
            </a:r>
            <a:r>
              <a:rPr lang="en-US" altLang="ko-KR"/>
              <a:t>&amp;</a:t>
            </a:r>
            <a:r>
              <a:rPr lang="ko-KR" altLang="en-US"/>
              <a:t> 보호소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173</a:t>
            </a:r>
            <a:r>
              <a:rPr lang="ko-KR" altLang="en-US"/>
              <a:t>개 </a:t>
            </a:r>
            <a:r>
              <a:rPr lang="en-US" altLang="ko-KR"/>
              <a:t>,</a:t>
            </a:r>
            <a:r>
              <a:rPr lang="ko-KR" altLang="en-US"/>
              <a:t> 열악한 보호와 환경 시설을 가지고 있음</a:t>
            </a:r>
            <a:r>
              <a:rPr lang="en-US" altLang="ko-KR"/>
              <a:t>,</a:t>
            </a:r>
            <a:r>
              <a:rPr lang="ko-KR" altLang="en-US"/>
              <a:t> 유기동물 관련 민원 증가</a:t>
            </a:r>
            <a:r>
              <a:rPr lang="en-US" altLang="ko-KR"/>
              <a:t>,</a:t>
            </a:r>
            <a:r>
              <a:rPr lang="ko-KR" altLang="en-US"/>
              <a:t> 시간이 지날수록 사회적 비용과 부담 증가</a:t>
            </a:r>
            <a:r>
              <a:rPr lang="en-US" altLang="ko-KR"/>
              <a:t>,</a:t>
            </a:r>
            <a:r>
              <a:rPr lang="ko-KR" altLang="en-US"/>
              <a:t> 가끔 겉만 유기동물 보호소이고 개 농장 또는 다른 기관인 경우도 있음</a:t>
            </a:r>
            <a:r>
              <a:rPr lang="en-US" altLang="ko-KR"/>
              <a:t>,</a:t>
            </a:r>
            <a:r>
              <a:rPr lang="ko-KR" altLang="en-US"/>
              <a:t> 횡령도 있음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우리나라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민법</a:t>
            </a:r>
            <a:r>
              <a:rPr lang="en-US" altLang="ko-KR"/>
              <a:t>)</a:t>
            </a:r>
            <a:r>
              <a:rPr lang="ko-KR" altLang="en-US"/>
              <a:t> 동물을 물건 취급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현법</a:t>
            </a:r>
            <a:r>
              <a:rPr lang="en-US" altLang="ko-KR"/>
              <a:t>)</a:t>
            </a:r>
            <a:r>
              <a:rPr lang="ko-KR" altLang="en-US"/>
              <a:t> 재물로 취급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독일 </a:t>
            </a:r>
            <a:r>
              <a:rPr lang="en-US" altLang="ko-KR"/>
              <a:t>:</a:t>
            </a:r>
            <a:r>
              <a:rPr lang="ko-KR" altLang="en-US"/>
              <a:t> 동물  </a:t>
            </a:r>
            <a:r>
              <a:rPr lang="en-US" altLang="ko-KR"/>
              <a:t>==</a:t>
            </a:r>
            <a:r>
              <a:rPr lang="ko-KR" altLang="en-US"/>
              <a:t> 인간 </a:t>
            </a:r>
            <a:r>
              <a:rPr lang="en-US" altLang="ko-KR"/>
              <a:t>(</a:t>
            </a:r>
            <a:r>
              <a:rPr lang="ko-KR" altLang="en-US"/>
              <a:t>동등하게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4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7.xml"  /><Relationship Id="rId3" Type="http://schemas.openxmlformats.org/officeDocument/2006/relationships/chart" Target="../charts/chart8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9.xml"  /><Relationship Id="rId3" Type="http://schemas.openxmlformats.org/officeDocument/2006/relationships/chart" Target="../charts/chart10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3.xml"  /><Relationship Id="rId3" Type="http://schemas.openxmlformats.org/officeDocument/2006/relationships/chart" Target="../charts/char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5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6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chart" Target="../charts/char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유기동물의 실태와 해결방안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20213870</a:t>
            </a:r>
            <a:r>
              <a:rPr lang="ko-KR" altLang="en-US"/>
              <a:t> 황윤희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지역별 전축종 발생현황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85952" y="1417638"/>
            <a:ext cx="6712543" cy="4875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79156" y="1678214"/>
            <a:ext cx="3928279" cy="4525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13644" y="4449495"/>
            <a:ext cx="1587581" cy="1587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 보호소 현황 </a:t>
            </a:r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]</a:t>
            </a:r>
            <a:endParaRPr lang="en-US" altLang="ko-KR"/>
          </a:p>
        </p:txBody>
      </p:sp>
      <p:graphicFrame>
        <p:nvGraphicFramePr>
          <p:cNvPr id="4" name="차트 9"/>
          <p:cNvGraphicFramePr/>
          <p:nvPr/>
        </p:nvGraphicFramePr>
        <p:xfrm>
          <a:off x="3549197" y="1687674"/>
          <a:ext cx="4693815" cy="378699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반려동물 양육 관련 법과 제도에 대한 이해 및  인지도는 과거에 비래 하락</a:t>
            </a:r>
            <a:endParaRPr lang="ko-KR" altLang="en-US"/>
          </a:p>
        </p:txBody>
      </p:sp>
      <p:graphicFrame>
        <p:nvGraphicFramePr>
          <p:cNvPr id="4" name="차트 17"/>
          <p:cNvGraphicFramePr/>
          <p:nvPr/>
        </p:nvGraphicFramePr>
        <p:xfrm>
          <a:off x="3008925" y="1939051"/>
          <a:ext cx="6493523" cy="3759459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반려인 자격 시험 도입에 대해 </a:t>
            </a:r>
            <a:r>
              <a:rPr lang="en-US" altLang="ko-KR"/>
              <a:t>49.2%</a:t>
            </a:r>
            <a:r>
              <a:rPr lang="ko-KR" altLang="en-US"/>
              <a:t>가 필요하다고 응답</a:t>
            </a:r>
            <a:endParaRPr lang="ko-KR" altLang="en-US"/>
          </a:p>
        </p:txBody>
      </p:sp>
      <p:graphicFrame>
        <p:nvGraphicFramePr>
          <p:cNvPr id="4" name="차트 24"/>
          <p:cNvGraphicFramePr/>
          <p:nvPr/>
        </p:nvGraphicFramePr>
        <p:xfrm>
          <a:off x="3743583" y="1856289"/>
          <a:ext cx="4544786" cy="3414421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반려가구와 비반려가구 간 반려동물에 대한 큰 인식 차이 </a:t>
            </a:r>
            <a:r>
              <a:rPr lang="en-US" altLang="ko-KR"/>
              <a:t>[</a:t>
            </a:r>
            <a:r>
              <a:rPr lang="ko-KR" altLang="en-US"/>
              <a:t>가족</a:t>
            </a:r>
            <a:r>
              <a:rPr lang="en-US" altLang="ko-KR"/>
              <a:t>]</a:t>
            </a:r>
            <a:endParaRPr lang="en-US" altLang="ko-KR"/>
          </a:p>
        </p:txBody>
      </p:sp>
      <p:graphicFrame>
        <p:nvGraphicFramePr>
          <p:cNvPr id="4" name="차트 20"/>
          <p:cNvGraphicFramePr/>
          <p:nvPr/>
        </p:nvGraphicFramePr>
        <p:xfrm>
          <a:off x="907141" y="2173901"/>
          <a:ext cx="4441112" cy="3356105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" name="차트 21"/>
          <p:cNvGraphicFramePr/>
          <p:nvPr/>
        </p:nvGraphicFramePr>
        <p:xfrm>
          <a:off x="7077657" y="2203061"/>
          <a:ext cx="4045857" cy="332694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6" name="가로 글상자 5"/>
          <p:cNvSpPr txBox="1"/>
          <p:nvPr/>
        </p:nvSpPr>
        <p:spPr>
          <a:xfrm>
            <a:off x="4023340" y="5953286"/>
            <a:ext cx="4145320" cy="389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000" b="1">
                <a:latin typeface="맑은 고딕"/>
                <a:ea typeface="맑은 고딕"/>
              </a:rPr>
              <a:t>“ </a:t>
            </a:r>
            <a:r>
              <a:rPr lang="ko-KR" altLang="en-US" sz="2000" b="1">
                <a:latin typeface="맑은 고딕"/>
                <a:ea typeface="맑은 고딕"/>
              </a:rPr>
              <a:t>반려동물은 나의 가족이다</a:t>
            </a:r>
            <a:r>
              <a:rPr lang="en-US" altLang="ko-KR" sz="2000" b="1">
                <a:latin typeface="맑은 고딕"/>
                <a:ea typeface="맑은 고딕"/>
              </a:rPr>
              <a:t>!</a:t>
            </a:r>
            <a:r>
              <a:rPr lang="ko-KR" altLang="en-US" sz="2000" b="1">
                <a:latin typeface="맑은 고딕"/>
                <a:ea typeface="맑은 고딕"/>
              </a:rPr>
              <a:t> </a:t>
            </a:r>
            <a:r>
              <a:rPr lang="en-US" altLang="ko-KR" sz="2000" b="1">
                <a:latin typeface="맑은 고딕"/>
                <a:ea typeface="맑은 고딕"/>
              </a:rPr>
              <a:t>”</a:t>
            </a:r>
            <a:endParaRPr lang="en-US" altLang="ko-KR" sz="20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반려가구와 비반려가구 간 반려동물에 대한 큰 인식 차이 </a:t>
            </a:r>
            <a:r>
              <a:rPr lang="en-US" altLang="ko-KR"/>
              <a:t>[</a:t>
            </a:r>
            <a:r>
              <a:rPr lang="ko-KR" altLang="en-US"/>
              <a:t>펫티켓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주변에서 펫티켓을 잘 지킨다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graphicFrame>
        <p:nvGraphicFramePr>
          <p:cNvPr id="4" name="차트 4"/>
          <p:cNvGraphicFramePr/>
          <p:nvPr/>
        </p:nvGraphicFramePr>
        <p:xfrm>
          <a:off x="200867" y="2235459"/>
          <a:ext cx="5140908" cy="4143375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" name="차트 2"/>
          <p:cNvGraphicFramePr/>
          <p:nvPr/>
        </p:nvGraphicFramePr>
        <p:xfrm>
          <a:off x="6511989" y="2442805"/>
          <a:ext cx="5341773" cy="414337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동물 유기시  </a:t>
            </a:r>
            <a:r>
              <a:rPr lang="en-US" altLang="ko-KR"/>
              <a:t>300</a:t>
            </a:r>
            <a:r>
              <a:rPr lang="ko-KR" altLang="en-US"/>
              <a:t>만원 이하 벌금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vs 2023</a:t>
            </a:r>
            <a:r>
              <a:rPr lang="ko-KR" altLang="en-US"/>
              <a:t>년</a:t>
            </a:r>
            <a:endParaRPr lang="ko-KR" altLang="en-US"/>
          </a:p>
        </p:txBody>
      </p:sp>
      <p:graphicFrame>
        <p:nvGraphicFramePr>
          <p:cNvPr id="4" name="차트 5"/>
          <p:cNvGraphicFramePr/>
          <p:nvPr/>
        </p:nvGraphicFramePr>
        <p:xfrm>
          <a:off x="2961173" y="1791494"/>
          <a:ext cx="6858000" cy="414337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동물 학대시  </a:t>
            </a:r>
            <a:r>
              <a:rPr lang="en-US" altLang="ko-KR"/>
              <a:t>2</a:t>
            </a:r>
            <a:r>
              <a:rPr lang="ko-KR" altLang="en-US"/>
              <a:t>년 이하 징역 또는 </a:t>
            </a:r>
            <a:r>
              <a:rPr lang="en-US" altLang="ko-KR"/>
              <a:t>2</a:t>
            </a:r>
            <a:r>
              <a:rPr lang="ko-KR" altLang="en-US"/>
              <a:t>천만원 이하 벌금 </a:t>
            </a:r>
            <a:r>
              <a:rPr lang="en-US" altLang="ko-KR"/>
              <a:t>2021</a:t>
            </a:r>
            <a:r>
              <a:rPr lang="ko-KR" altLang="en-US"/>
              <a:t>년 </a:t>
            </a:r>
            <a:r>
              <a:rPr lang="en-US" altLang="ko-KR"/>
              <a:t>vs 2023</a:t>
            </a:r>
            <a:r>
              <a:rPr lang="ko-KR" altLang="en-US"/>
              <a:t>년</a:t>
            </a:r>
            <a:endParaRPr lang="ko-KR" altLang="en-US"/>
          </a:p>
        </p:txBody>
      </p:sp>
      <p:graphicFrame>
        <p:nvGraphicFramePr>
          <p:cNvPr id="4" name="차트 6"/>
          <p:cNvGraphicFramePr/>
          <p:nvPr/>
        </p:nvGraphicFramePr>
        <p:xfrm>
          <a:off x="2449286" y="1791494"/>
          <a:ext cx="6858000" cy="414337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반려동물 정보 표시 필요성과 표시의향 </a:t>
            </a:r>
            <a:r>
              <a:rPr lang="en-US" altLang="ko-KR"/>
              <a:t>[</a:t>
            </a:r>
            <a:r>
              <a:rPr lang="ko-KR" altLang="en-US"/>
              <a:t>전체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공존하는 환경</a:t>
            </a:r>
            <a:r>
              <a:rPr lang="en-US" altLang="ko-KR"/>
              <a:t>-</a:t>
            </a:r>
            <a:r>
              <a:rPr lang="ko-KR" altLang="en-US"/>
              <a:t>적극적인 노력이 필요한 조치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</p:txBody>
      </p:sp>
      <p:graphicFrame>
        <p:nvGraphicFramePr>
          <p:cNvPr id="4" name="차트 9"/>
          <p:cNvGraphicFramePr/>
          <p:nvPr/>
        </p:nvGraphicFramePr>
        <p:xfrm>
          <a:off x="291581" y="2313214"/>
          <a:ext cx="5458408" cy="4143375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" name="차트 12"/>
          <p:cNvGraphicFramePr/>
          <p:nvPr/>
        </p:nvGraphicFramePr>
        <p:xfrm>
          <a:off x="6802276" y="2313214"/>
          <a:ext cx="5147390" cy="414337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국내 반려양육 가구 수 현황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반려 양육 가구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552</a:t>
            </a:r>
            <a:r>
              <a:rPr lang="ko-KR" altLang="en-US"/>
              <a:t>만 가구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반려인 </a:t>
            </a:r>
            <a:r>
              <a:rPr lang="en-US" altLang="ko-KR"/>
              <a:t>1,262</a:t>
            </a:r>
            <a:r>
              <a:rPr lang="ko-KR" altLang="en-US"/>
              <a:t>만 명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수도권 지역인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서울 </a:t>
            </a:r>
            <a:r>
              <a:rPr lang="en-US" altLang="ko-KR"/>
              <a:t>-110</a:t>
            </a:r>
            <a:r>
              <a:rPr lang="ko-KR" altLang="en-US"/>
              <a:t>만 가구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경기 </a:t>
            </a:r>
            <a:r>
              <a:rPr lang="en-US" altLang="ko-KR"/>
              <a:t>-129</a:t>
            </a:r>
            <a:r>
              <a:rPr lang="ko-KR" altLang="en-US"/>
              <a:t>만 가구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37283" y="1600199"/>
            <a:ext cx="4545114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0436031" y="5768618"/>
            <a:ext cx="971939" cy="21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900">
                <a:latin typeface="맑은 고딕"/>
                <a:ea typeface="맑은 고딕"/>
              </a:rPr>
              <a:t>단위</a:t>
            </a:r>
            <a:r>
              <a:rPr lang="en-US" altLang="ko-KR" sz="900">
                <a:latin typeface="맑은 고딕"/>
                <a:ea typeface="맑은 고딕"/>
              </a:rPr>
              <a:t>:</a:t>
            </a:r>
            <a:r>
              <a:rPr lang="ko-KR" altLang="en-US" sz="900">
                <a:latin typeface="맑은 고딕"/>
                <a:ea typeface="맑은 고딕"/>
              </a:rPr>
              <a:t> 만 가구</a:t>
            </a:r>
            <a:endParaRPr lang="ko-KR" altLang="en-US" sz="900">
              <a:latin typeface="맑은 고딕"/>
              <a:ea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59661" y="4786244"/>
            <a:ext cx="1745215" cy="1339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동물등록제란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>
              <a:defRPr/>
            </a:pPr>
            <a:r>
              <a:rPr lang="ko-KR" altLang="en-US"/>
              <a:t>동물등록제는 2014년 1월 1일부터 전국 의무 시행중입니다.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등록대상동물의 소유자는 동물의 보호와 유실·유기 방지 등을 위하여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가까운 시·군·구청에 동물등록을 해야 하며, 등록하지 않을 경우 과태료가 부과됩니다.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* 등록대상동물 : 주택·준주택에서 기르거나 그 외의 장소에서 반려 목적으로 기르는 월령 2개월 이상인 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다만, 도서 또는 동물등록 업무를 대행하게 할 수 있는 자가 없는 읍·면 중 시·도의 조례로 정하는 지역에서는 소유자의 선택에 따라 등록하지 않을 수 있습니다.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2021</a:t>
            </a:r>
            <a:r>
              <a:rPr lang="ko-KR" altLang="en-US"/>
              <a:t>년 반려견의 지역별 동물 등록</a:t>
            </a:r>
            <a:endParaRPr lang="ko-KR" altLang="en-US"/>
          </a:p>
        </p:txBody>
      </p:sp>
      <p:graphicFrame>
        <p:nvGraphicFramePr>
          <p:cNvPr id="4" name="차트 2"/>
          <p:cNvGraphicFramePr/>
          <p:nvPr/>
        </p:nvGraphicFramePr>
        <p:xfrm>
          <a:off x="2812142" y="1357312"/>
          <a:ext cx="6858000" cy="4143375"/>
        </p:xfrm>
        <a:graphic>
          <a:graphicData uri="http://schemas.openxmlformats.org/drawingml/2006/chart">
            <c:chart r:id="rId2"/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22970" y="114611"/>
          <a:ext cx="1792540" cy="6718335"/>
        </p:xfrm>
        <a:graphic>
          <a:graphicData uri="http://schemas.openxmlformats.org/drawingml/2006/table">
            <a:tbl>
              <a:tblPr firstRow="1" bandRow="1"/>
              <a:tblGrid>
                <a:gridCol w="896270"/>
                <a:gridCol w="896270"/>
              </a:tblGrid>
              <a:tr h="4041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지역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단위: 만마리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서울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40.8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60.5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인천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14.3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부산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15.4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대구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9.5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대전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7.1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광주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4.4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울산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4.3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제주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5.4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세종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0.9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강원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6.7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충북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6.2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충남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7.3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전북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전남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5.1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경북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7.8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2500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경남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11.3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72128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비수도권(광역 및 지차시 외)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49.6(23.9%)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67828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비수도권(광역 및 지차시)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45.0(21.4%)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  <a:tr h="4041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서울 및 수도권</a:t>
                      </a:r>
                      <a:endParaRPr xmlns:mc="http://schemas.openxmlformats.org/markup-compatibility/2006" xmlns:hp="http://schemas.haansoft.com/office/presentation/8.0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100" b="0" i="0" u="none" strike="noStrike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115.6(55.0%)</a:t>
                      </a:r>
                      <a:endParaRPr xmlns:mc="http://schemas.openxmlformats.org/markup-compatibility/2006" xmlns:hp="http://schemas.haansoft.com/office/presentation/8.0" lang="EN-US" sz="1100" b="0" i="0" u="none" strike="noStrike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경기도 </a:t>
            </a:r>
            <a:r>
              <a:rPr lang="en-US" altLang="ko-KR"/>
              <a:t>5</a:t>
            </a:r>
            <a:r>
              <a:rPr lang="ko-KR" altLang="en-US"/>
              <a:t>개 시의 동물등록 현황</a:t>
            </a:r>
            <a:endParaRPr lang="ko-KR" altLang="en-US"/>
          </a:p>
        </p:txBody>
      </p:sp>
      <p:graphicFrame>
        <p:nvGraphicFramePr>
          <p:cNvPr id="4" name="차트 2"/>
          <p:cNvGraphicFramePr/>
          <p:nvPr/>
        </p:nvGraphicFramePr>
        <p:xfrm>
          <a:off x="2980612" y="1791493"/>
          <a:ext cx="6858000" cy="4143375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해외 사례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201384" y="2181679"/>
            <a:ext cx="4049746" cy="28265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독일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반려동물의 세금 </a:t>
            </a:r>
            <a:r>
              <a:rPr lang="en-US" altLang="ko-KR"/>
              <a:t>+</a:t>
            </a:r>
            <a:r>
              <a:rPr lang="ko-KR" altLang="en-US"/>
              <a:t> 의료 보험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엄격한 의무와 권리 </a:t>
            </a:r>
            <a:r>
              <a:rPr lang="en-US" altLang="ko-KR"/>
              <a:t>-&gt;</a:t>
            </a:r>
            <a:r>
              <a:rPr lang="ko-KR" altLang="en-US"/>
              <a:t> 체계적 관리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상업적 판매 금지 </a:t>
            </a:r>
            <a:r>
              <a:rPr lang="en-US" altLang="ko-KR"/>
              <a:t>-&gt;</a:t>
            </a:r>
            <a:r>
              <a:rPr lang="ko-KR" altLang="en-US"/>
              <a:t> 입양 또는 분양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입양 자격 심사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  </a:t>
            </a:r>
            <a:r>
              <a:rPr lang="en-US" altLang="ko-KR"/>
              <a:t>[</a:t>
            </a:r>
            <a:r>
              <a:rPr lang="ko-KR" altLang="en-US"/>
              <a:t>가족 구성과 주거환경 등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유기동물 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</a:t>
            </a:r>
            <a:r>
              <a:rPr lang="en-US" altLang="ko-KR"/>
              <a:t>:</a:t>
            </a:r>
            <a:r>
              <a:rPr lang="ko-KR" altLang="en-US"/>
              <a:t> 유기견 보호소에서 무기한 보호 가능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중성화 수술에 대한 강한 정책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    </a:t>
            </a:r>
            <a:r>
              <a:rPr lang="en-US" altLang="ko-KR"/>
              <a:t>No Kill</a:t>
            </a:r>
            <a:r>
              <a:rPr lang="ko-KR" altLang="en-US"/>
              <a:t> 정책 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4450183" y="2181679"/>
            <a:ext cx="3745203" cy="31027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네덜란드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중성화</a:t>
            </a:r>
            <a:r>
              <a:rPr lang="en-US" altLang="ko-KR"/>
              <a:t>,</a:t>
            </a:r>
            <a:r>
              <a:rPr lang="ko-KR" altLang="en-US"/>
              <a:t> 백신 접종</a:t>
            </a:r>
            <a:r>
              <a:rPr lang="en-US" altLang="ko-KR"/>
              <a:t>,</a:t>
            </a:r>
            <a:r>
              <a:rPr lang="ko-KR" altLang="en-US"/>
              <a:t> 치료 실시 등 </a:t>
            </a:r>
            <a:r>
              <a:rPr lang="en-US" altLang="ko-KR"/>
              <a:t>-&gt;</a:t>
            </a:r>
            <a:r>
              <a:rPr lang="ko-KR" altLang="en-US"/>
              <a:t> 위생관리에 철저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동물보호법 강화 </a:t>
            </a:r>
            <a:r>
              <a:rPr lang="en-US" altLang="ko-KR"/>
              <a:t>&amp;</a:t>
            </a:r>
            <a:r>
              <a:rPr lang="ko-KR" altLang="en-US"/>
              <a:t> 안락사 금지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동물행동 교정 </a:t>
            </a:r>
            <a:r>
              <a:rPr lang="en-US" altLang="ko-KR"/>
              <a:t>&amp;</a:t>
            </a:r>
            <a:r>
              <a:rPr lang="ko-KR" altLang="en-US"/>
              <a:t> 예비 반려인 교육 실시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동물 등록 필수 </a:t>
            </a:r>
            <a:r>
              <a:rPr lang="en-US" altLang="ko-KR"/>
              <a:t>&amp;</a:t>
            </a:r>
            <a:r>
              <a:rPr lang="ko-KR" altLang="en-US"/>
              <a:t> 동물세 존재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</a:t>
            </a:r>
            <a:r>
              <a:rPr lang="en-US" altLang="ko-KR"/>
              <a:t>*</a:t>
            </a:r>
            <a:r>
              <a:rPr lang="ko-KR" altLang="en-US"/>
              <a:t> 동물 보호 경찰팀이 존재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동물학대 또는 유기 등 담당</a:t>
            </a:r>
            <a:r>
              <a:rPr lang="en-US" altLang="ko-KR"/>
              <a:t>]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동물학대 적발시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19,500</a:t>
            </a:r>
            <a:r>
              <a:rPr lang="ko-KR" altLang="en-US"/>
              <a:t>유로 벌금 또는 최대 징역 </a:t>
            </a:r>
            <a:r>
              <a:rPr lang="en-US" altLang="ko-KR"/>
              <a:t>3</a:t>
            </a:r>
            <a:r>
              <a:rPr lang="ko-KR" altLang="en-US"/>
              <a:t>년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877886" y="2181679"/>
            <a:ext cx="4121024" cy="14549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대만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지방자치 단체 </a:t>
            </a:r>
            <a:r>
              <a:rPr lang="en-US" altLang="ko-KR"/>
              <a:t>+</a:t>
            </a:r>
            <a:r>
              <a:rPr lang="ko-KR" altLang="en-US"/>
              <a:t> 중앙정부</a:t>
            </a:r>
            <a:r>
              <a:rPr lang="en-US" altLang="ko-KR"/>
              <a:t>(</a:t>
            </a:r>
            <a:r>
              <a:rPr lang="ko-KR" altLang="en-US"/>
              <a:t>서로 협력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지자체</a:t>
            </a:r>
            <a:r>
              <a:rPr lang="en-US" altLang="ko-KR"/>
              <a:t>:</a:t>
            </a:r>
            <a:r>
              <a:rPr lang="ko-KR" altLang="en-US"/>
              <a:t> 직영 동물 보호소 설치</a:t>
            </a:r>
            <a:r>
              <a:rPr lang="en-US" altLang="ko-KR"/>
              <a:t>&amp;</a:t>
            </a:r>
            <a:r>
              <a:rPr lang="ko-KR" altLang="en-US"/>
              <a:t>운영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                   설치시 정부 보조 받음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민간</a:t>
            </a:r>
            <a:r>
              <a:rPr lang="en-US" altLang="ko-KR"/>
              <a:t>:</a:t>
            </a:r>
            <a:r>
              <a:rPr lang="ko-KR" altLang="en-US"/>
              <a:t> 운영 보조</a:t>
            </a:r>
            <a:r>
              <a:rPr lang="en-US" altLang="ko-KR"/>
              <a:t>&amp;</a:t>
            </a:r>
            <a:r>
              <a:rPr lang="ko-KR" altLang="en-US"/>
              <a:t>감시</a:t>
            </a:r>
            <a:r>
              <a:rPr lang="en-US" altLang="ko-KR"/>
              <a:t>&amp;</a:t>
            </a:r>
            <a:r>
              <a:rPr lang="ko-KR" altLang="en-US"/>
              <a:t>측면 지원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개정 동물보호법 2023년 4월 27일부터 시행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1. 동물 학대법 강화 </a:t>
            </a:r>
            <a:r>
              <a:rPr lang="ko-KR" altLang="en-US" sz="1411"/>
              <a:t>3년 이하 징역 또는 3천만 원 이하 벌금</a:t>
            </a:r>
            <a:r>
              <a:rPr lang="en-US" altLang="ko-KR" sz="1411"/>
              <a:t>,</a:t>
            </a:r>
            <a:r>
              <a:rPr lang="ko-KR" altLang="en-US" sz="1411"/>
              <a:t>재발 방지를 위한 치료 프로그램 수강·이수 명령 부과</a:t>
            </a:r>
            <a:r>
              <a:rPr lang="en-US" altLang="ko-KR" sz="1411"/>
              <a:t>,</a:t>
            </a:r>
            <a:r>
              <a:rPr lang="ko-KR" altLang="en-US" sz="1411"/>
              <a:t> 피해당한 동물을 다시 보호자가 양육할 경우 사육 계획서 제출 의무 </a:t>
            </a:r>
            <a:endParaRPr lang="ko-KR" altLang="en-US" sz="1411"/>
          </a:p>
          <a:p>
            <a:pPr lvl="0">
              <a:defRPr/>
            </a:pPr>
            <a:r>
              <a:rPr lang="ko-KR" altLang="en-US"/>
              <a:t>2. 민간 동물 보호시설 신고제 도입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3.  동물실험기관 전입 수의사 보유 의무</a:t>
            </a:r>
            <a:r>
              <a:rPr lang="ko-KR" altLang="en-US" sz="1200"/>
              <a:t>윤리 위원회의 심의를 받지 않은 동물실험 진행시 시험 중지를 요구 가능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4. 사육 포기 동물 지자체 인수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5. 동물수입업·동물판매업·동물장묘업이 등록제 → 허가제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 sz="1297"/>
              <a:t>동물생산업·수입업·판매업·장묘업 →" 허가"</a:t>
            </a:r>
            <a:endParaRPr lang="ko-KR" altLang="en-US" sz="1297"/>
          </a:p>
          <a:p>
            <a:pPr marL="0" lvl="0" indent="0">
              <a:buNone/>
              <a:defRPr/>
            </a:pPr>
            <a:r>
              <a:rPr lang="ko-KR" altLang="en-US" sz="1297"/>
              <a:t>동물전시업·위탁관리업·미용업·운송업 → "등록"</a:t>
            </a:r>
            <a:endParaRPr lang="ko-KR" altLang="en-US" sz="1411"/>
          </a:p>
          <a:p>
            <a:pPr marL="0" lvl="0" indent="0">
              <a:buNone/>
              <a:defRPr/>
            </a:pPr>
            <a:r>
              <a:rPr lang="ko-KR" altLang="en-US" sz="1200"/>
              <a:t>무허가 : 2년 이하의 징역 또는 2천만원 이하의 벌금</a:t>
            </a:r>
            <a:r>
              <a:rPr lang="en-US" altLang="ko-KR" sz="1200"/>
              <a:t>,</a:t>
            </a:r>
            <a:r>
              <a:rPr lang="ko-KR" altLang="en-US" sz="1200"/>
              <a:t>  무등록 : 1년 이하의 징역 또는 1천만원 이하의 벌금</a:t>
            </a: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법</a:t>
            </a:r>
            <a:r>
              <a:rPr lang="en-US" altLang="ko-KR"/>
              <a:t>*</a:t>
            </a:r>
            <a:r>
              <a:rPr lang="ko-KR" altLang="en-US"/>
              <a:t>정책 기사 또는 뉴스 또는 영상</a:t>
            </a:r>
            <a:r>
              <a:rPr lang="en-US" altLang="ko-KR"/>
              <a:t>,</a:t>
            </a: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유기동물 보호소 사진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유기동물 유기 영상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주제 선정 이유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반려동물을 키우는 반려인이고</a:t>
            </a:r>
            <a:r>
              <a:rPr lang="en-US" altLang="ko-KR"/>
              <a:t>,</a:t>
            </a:r>
            <a:r>
              <a:rPr lang="ko-KR" altLang="en-US"/>
              <a:t> 최근에 주변을 살펴보면 반려동물을 양육하는 가구 수가 증가하고 있다고 느낌과 동시 유기동물도 많이 존재한다는 것을 느낌 </a:t>
            </a:r>
            <a:r>
              <a:rPr lang="en-US" altLang="ko-KR"/>
              <a:t>-&gt;</a:t>
            </a:r>
            <a:r>
              <a:rPr lang="ko-KR" altLang="en-US"/>
              <a:t> 그래서 사람들에게 반려</a:t>
            </a:r>
            <a:r>
              <a:rPr lang="en-US" altLang="ko-KR"/>
              <a:t>/</a:t>
            </a:r>
            <a:r>
              <a:rPr lang="ko-KR" altLang="en-US"/>
              <a:t>유기 동물에 대한 긍정적인 인식을 주고 다 같이 사는 세상이니 증가하고 있는 유기동물의 수에 대한 경각심과 관심을 이끌기 위해 선정하게 되었음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유기물의 </a:t>
            </a:r>
            <a:r>
              <a:rPr lang="en-US" altLang="ko-KR"/>
              <a:t>(ORGANIC) + </a:t>
            </a:r>
            <a:r>
              <a:rPr lang="ko-KR" altLang="en-US"/>
              <a:t>동물 </a:t>
            </a:r>
            <a:r>
              <a:rPr lang="en-US" altLang="ko-KR"/>
              <a:t>(ANIMAL) = </a:t>
            </a:r>
            <a:r>
              <a:rPr lang="ko-KR" altLang="en-US"/>
              <a:t>유기동물</a:t>
            </a:r>
            <a:r>
              <a:rPr lang="en-US" altLang="ko-KR"/>
              <a:t>(ORGANIC ANIMAL)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동물은 점점 가족의 범주에서 벗어나 물건의 대상으로 취급되면서 반려인의 조건과 상황에 맞게 유기되는 동물에 대한 단어가 생기게 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유기동물에 대한 입양 시스템을 국가적으로 확대하는 움직임 시행 </a:t>
            </a: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 축총별 발생현황 </a:t>
            </a:r>
            <a:r>
              <a:rPr lang="en-US" altLang="ko-KR"/>
              <a:t>2016-2022</a:t>
            </a:r>
            <a:r>
              <a:rPr lang="ko-KR" altLang="en-US"/>
              <a:t>년</a:t>
            </a:r>
            <a:endParaRPr lang="ko-KR" altLang="en-US"/>
          </a:p>
        </p:txBody>
      </p:sp>
      <p:graphicFrame>
        <p:nvGraphicFramePr>
          <p:cNvPr id="4" name="차트 13"/>
          <p:cNvGraphicFramePr/>
          <p:nvPr/>
        </p:nvGraphicFramePr>
        <p:xfrm>
          <a:off x="4032124" y="2030981"/>
          <a:ext cx="4746427" cy="339044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 처리 현황 </a:t>
            </a:r>
            <a:r>
              <a:rPr lang="en-US" altLang="ko-KR"/>
              <a:t>2016-2022</a:t>
            </a:r>
            <a:r>
              <a:rPr lang="ko-KR" altLang="en-US"/>
              <a:t>년</a:t>
            </a:r>
            <a:endParaRPr lang="ko-KR" altLang="en-US"/>
          </a:p>
        </p:txBody>
      </p:sp>
      <p:graphicFrame>
        <p:nvGraphicFramePr>
          <p:cNvPr id="4" name="차트 14"/>
          <p:cNvGraphicFramePr/>
          <p:nvPr/>
        </p:nvGraphicFramePr>
        <p:xfrm>
          <a:off x="4166702" y="1817155"/>
          <a:ext cx="4630377" cy="3612048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유기동물 월별 발생건수 </a:t>
            </a:r>
            <a:r>
              <a:rPr lang="en-US" altLang="ko-KR"/>
              <a:t>2021-2022</a:t>
            </a:r>
            <a:r>
              <a:rPr lang="ko-KR" altLang="en-US"/>
              <a:t>년</a:t>
            </a:r>
            <a:endParaRPr lang="ko-KR" altLang="en-US"/>
          </a:p>
        </p:txBody>
      </p:sp>
      <p:graphicFrame>
        <p:nvGraphicFramePr>
          <p:cNvPr id="4" name="차트 7"/>
          <p:cNvGraphicFramePr/>
          <p:nvPr/>
        </p:nvGraphicFramePr>
        <p:xfrm>
          <a:off x="3984948" y="1937396"/>
          <a:ext cx="4474806" cy="3312367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품종별 및 지역별 유기견 발생현황</a:t>
            </a:r>
            <a:r>
              <a:rPr lang="en-US" altLang="ko-KR"/>
              <a:t>2022</a:t>
            </a:r>
            <a:r>
              <a:rPr lang="ko-KR" altLang="en-US"/>
              <a:t>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600"/>
              <a:t>서울 </a:t>
            </a:r>
            <a:r>
              <a:rPr lang="en-US" altLang="ko-KR" sz="2600"/>
              <a:t>1,332/1,147=2479</a:t>
            </a:r>
            <a:r>
              <a:rPr lang="ko-KR" altLang="en-US" sz="2600"/>
              <a:t>  경기 </a:t>
            </a:r>
            <a:r>
              <a:rPr lang="en-US" altLang="ko-KR" sz="2600"/>
              <a:t>4176/11636=15812</a:t>
            </a:r>
            <a:r>
              <a:rPr lang="ko-KR" altLang="en-US" sz="2600"/>
              <a:t>      제주 </a:t>
            </a:r>
            <a:r>
              <a:rPr lang="en-US" altLang="ko-KR" sz="2600"/>
              <a:t>335/3746=4081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부산 </a:t>
            </a:r>
            <a:r>
              <a:rPr lang="en-US" altLang="ko-KR" sz="2600"/>
              <a:t>834/1,932=2766</a:t>
            </a:r>
            <a:r>
              <a:rPr lang="ko-KR" altLang="en-US" sz="2600"/>
              <a:t>   강원</a:t>
            </a:r>
            <a:r>
              <a:rPr lang="en-US" altLang="ko-KR" sz="2600"/>
              <a:t>882/3376=4258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대구 </a:t>
            </a:r>
            <a:r>
              <a:rPr lang="en-US" altLang="ko-KR" sz="2600"/>
              <a:t>609/1023=1632</a:t>
            </a:r>
            <a:r>
              <a:rPr lang="ko-KR" altLang="en-US" sz="2600"/>
              <a:t>    충북 </a:t>
            </a:r>
            <a:r>
              <a:rPr lang="en-US" altLang="ko-KR" sz="2600"/>
              <a:t>762/2328=3090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인천 </a:t>
            </a:r>
            <a:r>
              <a:rPr lang="en-US" altLang="ko-KR" sz="2600"/>
              <a:t>1183/1814=2997</a:t>
            </a:r>
            <a:r>
              <a:rPr lang="ko-KR" altLang="en-US" sz="2600"/>
              <a:t>   충남 </a:t>
            </a:r>
            <a:r>
              <a:rPr lang="en-US" altLang="ko-KR" sz="2600"/>
              <a:t>978/5168=6146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광주 </a:t>
            </a:r>
            <a:r>
              <a:rPr lang="en-US" altLang="ko-KR" sz="2600"/>
              <a:t>503/867=1370</a:t>
            </a:r>
            <a:r>
              <a:rPr lang="ko-KR" altLang="en-US" sz="2600"/>
              <a:t>      전북 </a:t>
            </a:r>
            <a:r>
              <a:rPr lang="en-US" altLang="ko-KR" sz="2600"/>
              <a:t>959/5374=6333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대전 </a:t>
            </a:r>
            <a:r>
              <a:rPr lang="en-US" altLang="ko-KR" sz="2600"/>
              <a:t>610/705=1315</a:t>
            </a:r>
            <a:r>
              <a:rPr lang="ko-KR" altLang="en-US" sz="2600"/>
              <a:t>       전남 </a:t>
            </a:r>
            <a:r>
              <a:rPr lang="en-US" altLang="ko-KR" sz="2600"/>
              <a:t>842/7125=7967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울산  </a:t>
            </a:r>
            <a:r>
              <a:rPr lang="en-US" altLang="ko-KR" sz="2600"/>
              <a:t>362/871=1233</a:t>
            </a:r>
            <a:r>
              <a:rPr lang="ko-KR" altLang="en-US" sz="2600"/>
              <a:t>       경북 </a:t>
            </a:r>
            <a:r>
              <a:rPr lang="en-US" altLang="ko-KR" sz="2600"/>
              <a:t>1433/6557=7990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 sz="2600"/>
              <a:t>세종   </a:t>
            </a:r>
            <a:r>
              <a:rPr lang="en-US" altLang="ko-KR" sz="2600"/>
              <a:t>60/295=355</a:t>
            </a:r>
            <a:r>
              <a:rPr lang="ko-KR" altLang="en-US" sz="2600"/>
              <a:t>        경남 </a:t>
            </a:r>
            <a:r>
              <a:rPr lang="en-US" altLang="ko-KR" sz="2600"/>
              <a:t>1231/8921=10152</a:t>
            </a:r>
            <a:endParaRPr lang="en-US" altLang="ko-KR" sz="2600"/>
          </a:p>
          <a:p>
            <a:pPr marL="0" lvl="0" indent="0">
              <a:buNone/>
              <a:defRPr/>
            </a:pPr>
            <a:r>
              <a:rPr lang="ko-KR" altLang="en-US"/>
              <a:t>품종견</a:t>
            </a:r>
            <a:r>
              <a:rPr lang="en-US" altLang="ko-KR"/>
              <a:t>/</a:t>
            </a:r>
            <a:r>
              <a:rPr lang="ko-KR" altLang="en-US"/>
              <a:t>비품종견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품종견</a:t>
            </a:r>
            <a:r>
              <a:rPr lang="en-US" altLang="ko-KR"/>
              <a:t>/</a:t>
            </a:r>
            <a:r>
              <a:rPr lang="ko-KR" altLang="en-US"/>
              <a:t> 비품종견</a:t>
            </a:r>
            <a:r>
              <a:rPr lang="en-US" altLang="ko-KR"/>
              <a:t>/</a:t>
            </a:r>
            <a:r>
              <a:rPr lang="ko-KR" altLang="en-US"/>
              <a:t> 전체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865" y="1749230"/>
            <a:ext cx="4002808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6508" y="1749230"/>
            <a:ext cx="4112675" cy="4525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10564" y="1749230"/>
            <a:ext cx="3822401" cy="45259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6620" y="1600200"/>
            <a:ext cx="3652542" cy="45259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00847" y="4403088"/>
            <a:ext cx="1416122" cy="21210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225354" y="1600200"/>
            <a:ext cx="3352516" cy="452596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89913" y="4898413"/>
            <a:ext cx="1587581" cy="16256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33787" y="1729792"/>
            <a:ext cx="3284764" cy="452596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477133" y="4590608"/>
            <a:ext cx="1682836" cy="21019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564</ep:Words>
  <ep:PresentationFormat>화면 슬라이드 쇼(4:3)</ep:PresentationFormat>
  <ep:Paragraphs>85</ep:Paragraphs>
  <ep:Slides>25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유기동물의 실태와 해결방안</vt:lpstr>
      <vt:lpstr>국내 반려양육 가구 수 현황</vt:lpstr>
      <vt:lpstr>유기동물</vt:lpstr>
      <vt:lpstr>유기동물 축총별 발생현황 2016-2022년</vt:lpstr>
      <vt:lpstr>유기동물 처리 현황 2016-2022년</vt:lpstr>
      <vt:lpstr>유기동물 월별 발생건수 2021-2022년</vt:lpstr>
      <vt:lpstr>품종별 및 지역별 유기견 발생현황2022년</vt:lpstr>
      <vt:lpstr>품종견/ 비품종견/ 전체</vt:lpstr>
      <vt:lpstr>슬라이드 9</vt:lpstr>
      <vt:lpstr>지역별 전축종 발생현황</vt:lpstr>
      <vt:lpstr>슬라이드 11</vt:lpstr>
      <vt:lpstr>유기동물 보호소 현황 [전체]</vt:lpstr>
      <vt:lpstr>반려동물 양육 관련 법과 제도에 대한 이해 및  인지도는 과거에 비래 하락</vt:lpstr>
      <vt:lpstr>반려인 자격 시험 도입에 대해 49.2%가 필요하다고 응답</vt:lpstr>
      <vt:lpstr>반려가구와 비반려가구 간 반려동물에 대한 큰 인식 차이 [가족]</vt:lpstr>
      <vt:lpstr>반려가구와 비반려가구 간 반려동물에 대한 큰 인식 차이 [펫티켓]</vt:lpstr>
      <vt:lpstr>동물 유기시  300만원 이하 벌금 2021년 vs 2023년</vt:lpstr>
      <vt:lpstr>동물 학대시  2년 이하 징역 또는 2천만원 이하 벌금 2021년 vs 2023년</vt:lpstr>
      <vt:lpstr>반려동물 정보 표시 필요성과 표시의향 [전체]</vt:lpstr>
      <vt:lpstr>동물등록제란?</vt:lpstr>
      <vt:lpstr>2021년 반려견의 지역별 동물 등록</vt:lpstr>
      <vt:lpstr>경기도 5개 시의 동물등록 현황</vt:lpstr>
      <vt:lpstr>해외 사례</vt:lpstr>
      <vt:lpstr>개정 동물보호법 2023년 4월 27일부터 시행</vt:lpstr>
      <vt:lpstr>법*정책 기사 또는 뉴스 또는 영상,사진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2023-11-01T03:21:09.728</dcterms:created>
  <dc:creator>82103</dc:creator>
  <cp:lastModifiedBy>82103</cp:lastModifiedBy>
  <dcterms:modified xsi:type="dcterms:W3CDTF">2023-11-22T07:30:33.642</dcterms:modified>
  <cp:revision>63</cp:revision>
  <dc:title>유기동물의 실태와 해결방안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