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65" r:id="rId18"/>
    <p:sldId id="275" r:id="rId19"/>
    <p:sldId id="266" r:id="rId20"/>
    <p:sldId id="267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23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2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1.png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50.png"  /><Relationship Id="rId9" Type="http://schemas.openxmlformats.org/officeDocument/2006/relationships/image" Target="../media/image5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2.png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23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23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23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1a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0800" y="7747000"/>
            <a:ext cx="18389600" cy="254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9575800"/>
            <a:ext cx="32004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4600" y="8940800"/>
            <a:ext cx="32004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363700" y="9105900"/>
            <a:ext cx="533400" cy="3429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44600" y="2870200"/>
            <a:ext cx="160528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7200" b="0" i="0" u="none" strike="noStrike">
                <a:solidFill>
                  <a:srgbClr val="ffffff"/>
                </a:solidFill>
                <a:ea typeface="Pretendard Bold"/>
              </a:rPr>
              <a:t>어떤</a:t>
            </a:r>
            <a:r>
              <a:rPr lang="en-US" sz="72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7200" b="0" i="0" u="none" strike="noStrike">
                <a:solidFill>
                  <a:srgbClr val="ffffff"/>
                </a:solidFill>
                <a:ea typeface="Pretendard Bold"/>
              </a:rPr>
              <a:t>날씨에</a:t>
            </a:r>
            <a:r>
              <a:rPr lang="en-US" sz="72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7200" b="0" i="0" u="none" strike="noStrike">
                <a:solidFill>
                  <a:srgbClr val="ffffff"/>
                </a:solidFill>
                <a:ea typeface="Pretendard Bold"/>
              </a:rPr>
              <a:t>미세먼지의</a:t>
            </a:r>
            <a:r>
              <a:rPr lang="en-US" sz="72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7200" b="0" i="0" u="none" strike="noStrike">
                <a:solidFill>
                  <a:srgbClr val="ffffff"/>
                </a:solidFill>
                <a:ea typeface="Pretendard Bold"/>
              </a:rPr>
              <a:t>농도가</a:t>
            </a:r>
            <a:r>
              <a:rPr lang="en-US" sz="72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7200" b="0" i="0" u="none" strike="noStrike">
                <a:solidFill>
                  <a:srgbClr val="ffffff"/>
                </a:solidFill>
                <a:ea typeface="Pretendard Bold"/>
              </a:rPr>
              <a:t>높을까</a:t>
            </a:r>
            <a:r>
              <a:rPr lang="en-US" sz="7200" b="0" i="0" u="none" strike="noStrike">
                <a:solidFill>
                  <a:srgbClr val="ffffff"/>
                </a:solidFill>
                <a:latin typeface="Pretendard Bold"/>
              </a:rPr>
              <a:t>?</a:t>
            </a:r>
            <a:endParaRPr lang="en-US" sz="7200" b="0" i="0" u="none" strike="noStrike">
              <a:solidFill>
                <a:srgbClr val="ffffff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4914900"/>
            <a:ext cx="86614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7499"/>
              </a:lnSpc>
              <a:defRPr/>
            </a:pP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데이터</a:t>
            </a:r>
            <a:r>
              <a:rPr lang="en-US" sz="30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분석</a:t>
            </a:r>
            <a:r>
              <a:rPr lang="en-US" sz="30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이론</a:t>
            </a:r>
            <a:r>
              <a:rPr lang="en-US" sz="30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및</a:t>
            </a:r>
            <a:r>
              <a:rPr lang="en-US" sz="30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실습</a:t>
            </a:r>
            <a:r>
              <a:rPr lang="en-US" sz="3000" b="0" i="0" u="none" strike="noStrike">
                <a:solidFill>
                  <a:srgbClr val="f4f4f4"/>
                </a:solidFill>
                <a:latin typeface="Pretendard SemiBold"/>
              </a:rPr>
              <a:t> _ </a:t>
            </a: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텀프로젝트</a:t>
            </a:r>
            <a:r>
              <a:rPr lang="en-US" sz="30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최종</a:t>
            </a:r>
            <a:r>
              <a:rPr lang="en-US" sz="30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f4f4f4"/>
                </a:solidFill>
                <a:ea typeface="Pretendard SemiBold"/>
              </a:rPr>
              <a:t>보고서</a:t>
            </a:r>
            <a:endParaRPr lang="ko-KR" sz="3000" b="0" i="0" u="none" strike="noStrike">
              <a:solidFill>
                <a:srgbClr val="f4f4f4"/>
              </a:solidFill>
              <a:ea typeface="Pretendard Semi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4600" y="8407400"/>
            <a:ext cx="25146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7499"/>
              </a:lnSpc>
              <a:defRPr/>
            </a:pPr>
            <a:r>
              <a:rPr lang="en-US" sz="2300" b="0" i="0" u="none" strike="noStrike">
                <a:solidFill>
                  <a:srgbClr val="21afbf"/>
                </a:solidFill>
                <a:latin typeface="Pretendard Bold"/>
              </a:rPr>
              <a:t>20213870</a:t>
            </a:r>
            <a:endParaRPr lang="en-US" sz="2300" b="0" i="0" u="none" strike="noStrike">
              <a:solidFill>
                <a:srgbClr val="21afbf"/>
              </a:solidFill>
              <a:latin typeface="Pretendar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4600" y="9067800"/>
            <a:ext cx="31750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7499"/>
              </a:lnSpc>
              <a:defRPr/>
            </a:pPr>
            <a:r>
              <a:rPr lang="ko-KR" sz="2300" b="0" i="0" u="none" strike="noStrike">
                <a:solidFill>
                  <a:srgbClr val="21afbf"/>
                </a:solidFill>
                <a:ea typeface="Pretendard Bold"/>
              </a:rPr>
              <a:t>황윤희</a:t>
            </a:r>
            <a:r>
              <a:rPr lang="en-US" sz="2300" b="0" i="0" u="none" strike="noStrike">
                <a:solidFill>
                  <a:srgbClr val="21afbf"/>
                </a:solidFill>
                <a:latin typeface="Pretendard Bold"/>
              </a:rPr>
              <a:t> (</a:t>
            </a:r>
            <a:r>
              <a:rPr lang="ko-KR" sz="2300" b="0" i="0" u="none" strike="noStrike">
                <a:solidFill>
                  <a:srgbClr val="21afbf"/>
                </a:solidFill>
                <a:ea typeface="Pretendard Bold"/>
              </a:rPr>
              <a:t>빅데이터</a:t>
            </a:r>
            <a:r>
              <a:rPr lang="en-US" sz="2300" b="0" i="0" u="none" strike="noStrike">
                <a:solidFill>
                  <a:srgbClr val="21afbf"/>
                </a:solidFill>
                <a:latin typeface="Pretendard Bold"/>
              </a:rPr>
              <a:t> </a:t>
            </a:r>
            <a:r>
              <a:rPr lang="ko-KR" sz="2300" b="0" i="0" u="none" strike="noStrike">
                <a:solidFill>
                  <a:srgbClr val="21afbf"/>
                </a:solidFill>
                <a:ea typeface="Pretendard Bold"/>
              </a:rPr>
              <a:t>전공</a:t>
            </a:r>
            <a:r>
              <a:rPr lang="en-US" sz="2300" b="0" i="0" u="none" strike="noStrike">
                <a:solidFill>
                  <a:srgbClr val="21afbf"/>
                </a:solidFill>
                <a:latin typeface="Pretendard Bold"/>
              </a:rPr>
              <a:t>)</a:t>
            </a:r>
            <a:endParaRPr lang="en-US" sz="2300" b="0" i="0" u="none" strike="noStrike">
              <a:solidFill>
                <a:srgbClr val="21afbf"/>
              </a:solidFill>
              <a:latin typeface="Pretendar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036800" y="8915400"/>
            <a:ext cx="30988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7499"/>
              </a:lnSpc>
              <a:defRPr/>
            </a:pP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데이터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 </a:t>
            </a: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분석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 </a:t>
            </a: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이론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 </a:t>
            </a: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및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 </a:t>
            </a: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실습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 (</a:t>
            </a: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화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5,6,7</a:t>
            </a: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교시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)</a:t>
            </a:r>
            <a:endParaRPr lang="en-US" sz="1400" b="0" i="0" u="none" strike="noStrike">
              <a:solidFill>
                <a:srgbClr val="c2c2c2"/>
              </a:solidFill>
              <a:latin typeface="Pretendard Bold"/>
            </a:endParaRPr>
          </a:p>
          <a:p>
            <a:pPr lvl="0" algn="l">
              <a:lnSpc>
                <a:spcPct val="207499"/>
              </a:lnSpc>
              <a:defRPr/>
            </a:pP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강윤희</a:t>
            </a:r>
            <a:r>
              <a:rPr lang="en-US" sz="1400" b="0" i="0" u="none" strike="noStrike">
                <a:solidFill>
                  <a:srgbClr val="c2c2c2"/>
                </a:solidFill>
                <a:latin typeface="Pretendard Bold"/>
              </a:rPr>
              <a:t> </a:t>
            </a:r>
            <a:r>
              <a:rPr lang="ko-KR" sz="1400" b="0" i="0" u="none" strike="noStrike">
                <a:solidFill>
                  <a:srgbClr val="c2c2c2"/>
                </a:solidFill>
                <a:ea typeface="Pretendard Bold"/>
              </a:rPr>
              <a:t>교수님</a:t>
            </a:r>
            <a:endParaRPr lang="ko-KR" sz="1400" b="0" i="0" u="none" strike="noStrike">
              <a:solidFill>
                <a:srgbClr val="c2c2c2"/>
              </a:solidFill>
              <a:ea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" y="3848100"/>
            <a:ext cx="7645400" cy="502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72600" y="3848100"/>
            <a:ext cx="7645400" cy="50292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자치구별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초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미세먼지의 농도 비교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000" y="3771900"/>
            <a:ext cx="8026400" cy="5257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75799" y="3733800"/>
            <a:ext cx="7645400" cy="51435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연도별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초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미세먼지의 농도 비교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3000" y="3543300"/>
            <a:ext cx="7645400" cy="541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23400" y="3467100"/>
            <a:ext cx="7645400" cy="54864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월과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,7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월과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월의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미세먼지의 농도 비교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3000" y="3543300"/>
            <a:ext cx="7645400" cy="541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72600" y="3454400"/>
            <a:ext cx="7645400" cy="54991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월과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월과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월의  초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미세먼지의 농도 비교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미세먼지와 기상조건의 상관관계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0000" y="4000500"/>
            <a:ext cx="7645400" cy="4914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75800" y="2959099"/>
            <a:ext cx="7645400" cy="599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초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미세먼지와 기상조건의 상관관계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" y="3543300"/>
            <a:ext cx="7645400" cy="563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75799" y="3467100"/>
            <a:ext cx="7645400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미세먼지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초미세먼지와 기상조건의 상관관계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29800" y="3619500"/>
            <a:ext cx="6858000" cy="5410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7600" y="3797300"/>
            <a:ext cx="7645400" cy="523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400" y="2743200"/>
            <a:ext cx="17907000" cy="72009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4013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681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352799"/>
            <a:ext cx="17399000" cy="693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기온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,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강수량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,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풍속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,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습도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와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기상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요소들이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미세먼지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(PM10)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및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초미세먼지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(PM2.5)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농도에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유의미한</a:t>
            </a:r>
            <a:endParaRPr lang="ko-KR" sz="2800" b="0" i="0" u="none" strike="noStrike">
              <a:solidFill>
                <a:srgbClr val="21afbf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 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영향을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미치는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것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으로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나타났습니다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특히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풍속이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강할수록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미세먼지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농도가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낮아지는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경향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있으며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, </a:t>
            </a:r>
            <a:endParaRPr lang="en-US" sz="2800" b="0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 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습도가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높을수록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미세먼지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농도가</a:t>
            </a:r>
            <a:r>
              <a:rPr lang="en-US" sz="2800" b="0" i="0" u="none" strike="noStrike">
                <a:solidFill>
                  <a:srgbClr val="21afbf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21afbf"/>
                </a:solidFill>
                <a:ea typeface="Noto Sans CJK KR Regular"/>
              </a:rPr>
              <a:t>증가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패턴이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Noto Sans CJK KR Regular"/>
              </a:rPr>
              <a:t>관찰되었습니다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2800" b="0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800" b="0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자치구별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미세먼지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 : 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35 ug/m^3 ,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높은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곳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: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동작구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,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낮은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곳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: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서대문구</a:t>
            </a:r>
            <a:endParaRPr lang="ko-KR" sz="2800" b="0" i="0" u="none" strike="noStrike">
              <a:solidFill>
                <a:srgbClr val="568a35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sz="2800" b="0" i="0" u="none" strike="noStrike">
              <a:solidFill>
                <a:srgbClr val="568a35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자치구별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초미세먼지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: 18 ug/m^3, 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높은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곳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: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노원구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,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낮은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곳</a:t>
            </a:r>
            <a:r>
              <a:rPr lang="en-US" sz="2800" b="0" i="0" u="none" strike="noStrike">
                <a:solidFill>
                  <a:srgbClr val="568a35"/>
                </a:solidFill>
                <a:latin typeface="Noto Sans CJK KR Regular"/>
              </a:rPr>
              <a:t> : </a:t>
            </a:r>
            <a:r>
              <a:rPr lang="ko-KR" sz="2800" b="0" i="0" u="none" strike="noStrike">
                <a:solidFill>
                  <a:srgbClr val="568a35"/>
                </a:solidFill>
                <a:ea typeface="Noto Sans CJK KR Regular"/>
              </a:rPr>
              <a:t>성동구</a:t>
            </a:r>
            <a:endParaRPr lang="ko-KR" sz="2800" b="0" i="0" u="none" strike="noStrike">
              <a:solidFill>
                <a:srgbClr val="568a35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sz="2800" b="0" i="0" u="none" strike="noStrike">
              <a:solidFill>
                <a:srgbClr val="568a35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연도별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미세먼지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: 2021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년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en-US" altLang="ko-KR" sz="2800" b="0" i="0" u="none" strike="noStrike">
                <a:solidFill>
                  <a:srgbClr val="5d6dbe"/>
                </a:solidFill>
                <a:latin typeface="Noto Sans CJK KR Regular"/>
              </a:rPr>
              <a:t>(</a:t>
            </a:r>
            <a:r>
              <a:rPr lang="ko-KR" altLang="en-US" sz="2800" b="0" i="0" u="none" strike="noStrike">
                <a:solidFill>
                  <a:srgbClr val="5d6dbe"/>
                </a:solidFill>
                <a:latin typeface="Noto Sans CJK KR Regular"/>
              </a:rPr>
              <a:t>높음</a:t>
            </a:r>
            <a:r>
              <a:rPr lang="en-US" altLang="ko-KR" sz="2800" b="0" i="0" u="none" strike="noStrike">
                <a:solidFill>
                  <a:srgbClr val="5d6dbe"/>
                </a:solidFill>
                <a:latin typeface="Noto Sans CJK KR Regular"/>
              </a:rPr>
              <a:t>)</a:t>
            </a:r>
            <a:r>
              <a:rPr lang="ko-KR" alt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en-US" altLang="ko-KR" sz="2800" b="0" i="0" u="none" strike="noStrike">
                <a:solidFill>
                  <a:srgbClr val="5d6dbe"/>
                </a:solidFill>
                <a:latin typeface="Noto Sans CJK KR Regular"/>
              </a:rPr>
              <a:t>,</a:t>
            </a:r>
            <a:r>
              <a:rPr lang="ko-KR" alt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2022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년</a:t>
            </a:r>
            <a:r>
              <a:rPr lang="ko-KR" altLang="en-US" sz="2800" b="0" i="0" u="none" strike="noStrike">
                <a:solidFill>
                  <a:srgbClr val="5d6dbe"/>
                </a:solidFill>
                <a:ea typeface="Noto Sans CJK KR Regular"/>
              </a:rPr>
              <a:t> </a:t>
            </a:r>
            <a:r>
              <a:rPr lang="en-US" altLang="ko-KR" sz="2800" b="0" i="0" u="none" strike="noStrike">
                <a:solidFill>
                  <a:srgbClr val="5d6dbe"/>
                </a:solidFill>
                <a:ea typeface="Noto Sans CJK KR Regular"/>
              </a:rPr>
              <a:t>(</a:t>
            </a:r>
            <a:r>
              <a:rPr lang="ko-KR" altLang="en-US" sz="2800" b="0" i="0" u="none" strike="noStrike">
                <a:solidFill>
                  <a:srgbClr val="5d6dbe"/>
                </a:solidFill>
                <a:ea typeface="Noto Sans CJK KR Regular"/>
              </a:rPr>
              <a:t>낮음</a:t>
            </a:r>
            <a:r>
              <a:rPr lang="en-US" altLang="ko-KR" sz="2800" b="0" i="0" u="none" strike="noStrike">
                <a:solidFill>
                  <a:srgbClr val="5d6dbe"/>
                </a:solidFill>
                <a:ea typeface="Noto Sans CJK KR Regular"/>
              </a:rPr>
              <a:t>)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/ 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연도별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초미세먼지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5d6dbe"/>
                </a:solidFill>
                <a:latin typeface="Noto Sans CJK KR Regular"/>
              </a:rPr>
              <a:t> : 2022</a:t>
            </a:r>
            <a:r>
              <a:rPr lang="ko-KR" sz="2800" b="0" i="0" u="none" strike="noStrike">
                <a:solidFill>
                  <a:srgbClr val="5d6dbe"/>
                </a:solidFill>
                <a:ea typeface="Noto Sans CJK KR Regular"/>
              </a:rPr>
              <a:t>년</a:t>
            </a:r>
            <a:r>
              <a:rPr lang="en-US" altLang="ko-KR" sz="2800" b="0" i="0" u="none" strike="noStrike">
                <a:solidFill>
                  <a:srgbClr val="5d6dbe"/>
                </a:solidFill>
                <a:ea typeface="Noto Sans CJK KR Regular"/>
              </a:rPr>
              <a:t>(</a:t>
            </a:r>
            <a:r>
              <a:rPr lang="ko-KR" altLang="en-US" sz="2800" b="0" i="0" u="none" strike="noStrike">
                <a:solidFill>
                  <a:srgbClr val="5d6dbe"/>
                </a:solidFill>
                <a:ea typeface="Noto Sans CJK KR Regular"/>
              </a:rPr>
              <a:t>높음</a:t>
            </a:r>
            <a:r>
              <a:rPr lang="en-US" altLang="ko-KR" sz="2800" b="0" i="0" u="none" strike="noStrike">
                <a:solidFill>
                  <a:srgbClr val="5d6dbe"/>
                </a:solidFill>
                <a:ea typeface="Noto Sans CJK KR Regular"/>
              </a:rPr>
              <a:t>)</a:t>
            </a:r>
            <a:endParaRPr lang="en-US" altLang="ko-KR" sz="2800" b="0" i="0" u="none" strike="noStrike">
              <a:solidFill>
                <a:srgbClr val="5d6dbe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sz="2800" b="0" i="0" u="none" strike="noStrike">
              <a:solidFill>
                <a:srgbClr val="5d6dbe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3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월과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10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월의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미세먼지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: 3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&gt; 10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/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초미세먼지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: 3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&gt; 10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endParaRPr lang="ko-KR" sz="2800" b="0" i="0" u="none" strike="noStrike">
              <a:solidFill>
                <a:srgbClr val="692498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sz="2800" b="0" i="0" u="none" strike="noStrike">
              <a:solidFill>
                <a:srgbClr val="692498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7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월과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12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월의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미세먼지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: 7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&lt; 12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/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평균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초미세먼지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농도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: 7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r>
              <a:rPr lang="en-US" sz="2800" b="0" i="0" u="none" strike="noStrike">
                <a:solidFill>
                  <a:srgbClr val="692498"/>
                </a:solidFill>
                <a:latin typeface="Noto Sans CJK KR Regular"/>
              </a:rPr>
              <a:t> &lt; 12</a:t>
            </a:r>
            <a:r>
              <a:rPr lang="ko-KR" sz="2800" b="0" i="0" u="none" strike="noStrike">
                <a:solidFill>
                  <a:srgbClr val="692498"/>
                </a:solidFill>
                <a:ea typeface="Noto Sans CJK KR Regular"/>
              </a:rPr>
              <a:t>월</a:t>
            </a:r>
            <a:endParaRPr lang="ko-KR" altLang="en-US" sz="2800" b="0" i="0" u="none" strike="noStrike">
              <a:solidFill>
                <a:srgbClr val="692498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altLang="en-US" sz="3100" b="0" i="0" u="none" strike="noStrike">
              <a:solidFill>
                <a:srgbClr val="692498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altLang="en-US" sz="3100" b="0" i="0" u="none" strike="noStrike">
              <a:solidFill>
                <a:srgbClr val="692498"/>
              </a:solidFill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400" y="2743200"/>
            <a:ext cx="17907000" cy="72009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4013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681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609600" y="3180397"/>
            <a:ext cx="7086600" cy="60474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300" b="1">
                <a:solidFill>
                  <a:schemeClr val="tx1"/>
                </a:solidFill>
              </a:rPr>
              <a:t>미세먼지(PM10)와 기상 조건 간의 상관관계 요약!</a:t>
            </a:r>
            <a:endParaRPr lang="ko-KR" altLang="en-US" sz="2300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- </a:t>
            </a:r>
            <a:r>
              <a:rPr lang="ko-KR" altLang="en-US" sz="2300" b="1">
                <a:solidFill>
                  <a:srgbClr val="ff0000"/>
                </a:solidFill>
              </a:rPr>
              <a:t>온도 (Temperature)</a:t>
            </a:r>
            <a:r>
              <a:rPr lang="ko-KR" altLang="en-US" sz="2300" b="1"/>
              <a:t>: 약한 음의 상관관계 (-0.22)       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 온도가 올라갈수록 PM10 농도는 약간 감소합니다.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- </a:t>
            </a:r>
            <a:r>
              <a:rPr lang="ko-KR" altLang="en-US" sz="2300" b="1">
                <a:solidFill>
                  <a:srgbClr val="ff0000"/>
                </a:solidFill>
              </a:rPr>
              <a:t>강수량 (Rainfall)</a:t>
            </a:r>
            <a:r>
              <a:rPr lang="ko-KR" altLang="en-US" sz="2300" b="1"/>
              <a:t>: 매우 약한 음의 상관관계 (-0.12)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 강수량이 증가할수록 PM10 농도는 약간 감소합니다.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- </a:t>
            </a:r>
            <a:r>
              <a:rPr lang="ko-KR" altLang="en-US" sz="2300" b="1">
                <a:solidFill>
                  <a:srgbClr val="ff0000"/>
                </a:solidFill>
              </a:rPr>
              <a:t>풍속 (WindSpeed)</a:t>
            </a:r>
            <a:r>
              <a:rPr lang="ko-KR" altLang="en-US" sz="2300" b="1"/>
              <a:t>:거의 상관관계 없음 (-0.038)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 풍속과 PM10 농도는 거의 관련이 없습니다.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- </a:t>
            </a:r>
            <a:r>
              <a:rPr lang="ko-KR" altLang="en-US" sz="2300" b="1">
                <a:solidFill>
                  <a:srgbClr val="ff0000"/>
                </a:solidFill>
              </a:rPr>
              <a:t>습도 (Humidity)</a:t>
            </a:r>
            <a:r>
              <a:rPr lang="ko-KR" altLang="en-US" sz="2300" b="1"/>
              <a:t>: 중간 정도의 음의 상관관계 (-0.38)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습도가 높아질수록 PM10 농도는 감소하는 경향이 있습니다.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즉, 습도와 온도가 미세먼지 농도에 가장 큰 영향을 미치며, 풍속과 강수량은 상대적으로 영향이 적습니다.</a:t>
            </a:r>
            <a:endParaRPr lang="ko-KR" altLang="en-US" sz="2300" b="1"/>
          </a:p>
        </p:txBody>
      </p:sp>
      <p:sp>
        <p:nvSpPr>
          <p:cNvPr id="10" name="가로 글상자 9"/>
          <p:cNvSpPr txBox="1"/>
          <p:nvPr/>
        </p:nvSpPr>
        <p:spPr>
          <a:xfrm>
            <a:off x="9525001" y="3238500"/>
            <a:ext cx="7696200" cy="60464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300" b="1"/>
              <a:t>초미세먼지(PM2.5)와 기상 조건 간의 상관관계 요약!</a:t>
            </a:r>
            <a:endParaRPr lang="ko-KR" altLang="en-US" sz="2300"/>
          </a:p>
          <a:p>
            <a:pPr lvl="0">
              <a:defRPr/>
            </a:pPr>
            <a:endParaRPr lang="ko-KR" altLang="en-US" sz="2300"/>
          </a:p>
          <a:p>
            <a:pPr lvl="0">
              <a:defRPr/>
            </a:pPr>
            <a:r>
              <a:rPr lang="en-US" altLang="ko-KR" sz="2300" b="1"/>
              <a:t>-</a:t>
            </a:r>
            <a:r>
              <a:rPr lang="ko-KR" altLang="en-US" sz="2300" b="1"/>
              <a:t> </a:t>
            </a:r>
            <a:r>
              <a:rPr lang="ko-KR" altLang="en-US" sz="2300" b="1">
                <a:solidFill>
                  <a:srgbClr val="ff0000"/>
                </a:solidFill>
              </a:rPr>
              <a:t>온도</a:t>
            </a:r>
            <a:r>
              <a:rPr lang="ko-KR" altLang="en-US" sz="2300" b="1"/>
              <a:t>(°C): 약한 음의 상관관계 (-0.23)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 온도가 증가할수록 PM2.5 농도가 약간 감소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en-US" altLang="ko-KR" sz="2300" b="1"/>
              <a:t>-</a:t>
            </a:r>
            <a:r>
              <a:rPr lang="ko-KR" altLang="en-US" sz="2300" b="1"/>
              <a:t> </a:t>
            </a:r>
            <a:r>
              <a:rPr lang="ko-KR" altLang="en-US" sz="2300" b="1">
                <a:solidFill>
                  <a:srgbClr val="ff0000"/>
                </a:solidFill>
              </a:rPr>
              <a:t>강수량(mm)</a:t>
            </a:r>
            <a:r>
              <a:rPr lang="ko-KR" altLang="en-US" sz="2300" b="1"/>
              <a:t>: 매우 약한 음의 상관관계 (-0.13)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  강수량이 증가할수록 PM2.5 농도가 약간 감소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en-US" altLang="ko-KR" sz="2300" b="1"/>
              <a:t>-</a:t>
            </a:r>
            <a:r>
              <a:rPr lang="ko-KR" altLang="en-US" sz="2300" b="1"/>
              <a:t> </a:t>
            </a:r>
            <a:r>
              <a:rPr lang="ko-KR" altLang="en-US" sz="2300" b="1">
                <a:solidFill>
                  <a:srgbClr val="ff0000"/>
                </a:solidFill>
              </a:rPr>
              <a:t>풍속(m/s)</a:t>
            </a:r>
            <a:r>
              <a:rPr lang="ko-KR" altLang="en-US" sz="2300" b="1"/>
              <a:t>: 매우 약한 음의 상관관계 (-0.12)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  풍속이 증가할수록 PM2.5 농도가 약간 감소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en-US" altLang="ko-KR" sz="2300" b="1"/>
              <a:t>-</a:t>
            </a:r>
            <a:r>
              <a:rPr lang="ko-KR" altLang="en-US" sz="2300" b="1"/>
              <a:t> </a:t>
            </a:r>
            <a:r>
              <a:rPr lang="ko-KR" altLang="en-US" sz="2300" b="1">
                <a:solidFill>
                  <a:srgbClr val="ff0000"/>
                </a:solidFill>
              </a:rPr>
              <a:t>습도(%)</a:t>
            </a:r>
            <a:r>
              <a:rPr lang="ko-KR" altLang="en-US" sz="2300" b="1"/>
              <a:t>: 약한 음의 상관관계 (-0.32)</a:t>
            </a: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   습도가 증가할수록 PM2.5 농도가 낮아짐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전체적으로 PM2.5 농도는 기상 조건과 약한 음의 상관관계를 가지며, 습도가 PM2.5 농도에 가장 큰 영향을 미칩니다.</a:t>
            </a:r>
            <a:endParaRPr lang="ko-KR" altLang="en-US" sz="2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4600" y="2819400"/>
            <a:ext cx="7810500" cy="661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45600" y="2819400"/>
            <a:ext cx="7810500" cy="322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72600" y="6235700"/>
            <a:ext cx="7810500" cy="322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44600" y="2832100"/>
            <a:ext cx="7810500" cy="825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232900" y="2832100"/>
            <a:ext cx="7810500" cy="825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245600" y="6235700"/>
            <a:ext cx="7810500" cy="825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972300" y="7251700"/>
            <a:ext cx="2082800" cy="2197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44600" y="660400"/>
            <a:ext cx="5156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05.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결과에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대한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의견과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향후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계획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44600" y="1409700"/>
            <a:ext cx="82296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조건</a:t>
            </a:r>
            <a:r>
              <a:rPr lang="en-US" sz="4000" b="0" i="0" u="none" strike="noStrike" spc="-100">
                <a:solidFill>
                  <a:srgbClr val="000000"/>
                </a:solidFill>
                <a:latin typeface="Pretendard Bold"/>
              </a:rPr>
              <a:t> &amp; (</a:t>
            </a: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 spc="-100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농도</a:t>
            </a:r>
            <a:endParaRPr lang="ko-KR" sz="4000" b="0" i="0" u="none" strike="noStrike" spc="-100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76400" y="4191000"/>
            <a:ext cx="7010400" cy="187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1)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조건을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고려한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미세먼지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저감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대책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마련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필요</a:t>
            </a:r>
            <a:endParaRPr lang="ko-KR" sz="2400" b="0" i="0" u="none" strike="noStrike">
              <a:solidFill>
                <a:srgbClr val="000000"/>
              </a:solidFill>
              <a:ea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endParaRPr lang="ko-KR" sz="2400" b="0" i="0" u="none" strike="noStrike">
              <a:solidFill>
                <a:srgbClr val="000000"/>
              </a:solidFill>
              <a:ea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2)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고풍속이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예상되는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날에는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미세먼지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예보를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통해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 </a:t>
            </a:r>
            <a:endParaRPr lang="en-US" sz="2400" b="0" i="0" u="none" strike="noStrike">
              <a:solidFill>
                <a:srgbClr val="000000"/>
              </a:solidFill>
              <a:latin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     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시민들에게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경각심을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제고할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수</a:t>
            </a:r>
            <a:r>
              <a:rPr lang="en-US" sz="24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Bold"/>
              </a:rPr>
              <a:t>있음</a:t>
            </a:r>
            <a:endParaRPr lang="ko-KR" sz="24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575800" y="3860800"/>
            <a:ext cx="7327900" cy="187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1) 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실시간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데이터와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미세먼지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데이터를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활용한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  </a:t>
            </a:r>
            <a:endParaRPr lang="en-US" sz="2400" b="0" i="0" u="none" strike="noStrike" spc="-100">
              <a:solidFill>
                <a:srgbClr val="000000"/>
              </a:solidFill>
              <a:latin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     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공공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미세먼지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예보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시스템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구축</a:t>
            </a:r>
            <a:endParaRPr lang="ko-KR" sz="2400" b="0" i="0" u="none" strike="noStrike" spc="-100">
              <a:solidFill>
                <a:srgbClr val="000000"/>
              </a:solidFill>
              <a:ea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endParaRPr lang="ko-KR" sz="2400" b="0" i="0" u="none" strike="noStrike" spc="-100">
              <a:solidFill>
                <a:srgbClr val="000000"/>
              </a:solidFill>
              <a:ea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2) 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실내외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활동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권장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지침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마련</a:t>
            </a:r>
            <a:endParaRPr lang="ko-KR" sz="2400" b="0" i="0" u="none" strike="noStrike" spc="-100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01200" y="7416800"/>
            <a:ext cx="73025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1)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더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많은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변수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  [ ex)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기압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,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일사량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등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]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를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포함한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분석</a:t>
            </a:r>
            <a:endParaRPr lang="ko-KR" sz="2400" b="0" i="0" u="none" strike="noStrike" spc="-100">
              <a:solidFill>
                <a:srgbClr val="000000"/>
              </a:solidFill>
              <a:ea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endParaRPr lang="ko-KR" sz="2400" b="0" i="0" u="none" strike="noStrike" spc="-100">
              <a:solidFill>
                <a:srgbClr val="000000"/>
              </a:solidFill>
              <a:ea typeface="Pretendard Bold"/>
            </a:endParaRPr>
          </a:p>
          <a:p>
            <a:pPr lvl="0" algn="l">
              <a:lnSpc>
                <a:spcPct val="131970"/>
              </a:lnSpc>
              <a:defRPr/>
            </a:pP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2)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기계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학습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모델을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통한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미세먼지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예측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정확도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0" i="0" u="none" strike="noStrike" spc="-100">
                <a:solidFill>
                  <a:srgbClr val="000000"/>
                </a:solidFill>
                <a:ea typeface="Pretendard Bold"/>
              </a:rPr>
              <a:t>향상</a:t>
            </a:r>
            <a:r>
              <a:rPr lang="en-US" sz="2400" b="0" i="0" u="none" strike="noStrike" spc="-100">
                <a:solidFill>
                  <a:srgbClr val="000000"/>
                </a:solidFill>
                <a:latin typeface="Pretendard Bold"/>
              </a:rPr>
              <a:t> </a:t>
            </a:r>
            <a:endParaRPr lang="en-US" sz="2400" b="0" i="0" u="none" strike="noStrike" spc="-100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94100" y="3009900"/>
            <a:ext cx="31115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1970"/>
              </a:lnSpc>
              <a:defRPr/>
            </a:pPr>
            <a:r>
              <a:rPr lang="ko-KR" sz="2400" b="0" i="0" u="none" strike="noStrike">
                <a:solidFill>
                  <a:srgbClr val="f4f4f4"/>
                </a:solidFill>
                <a:ea typeface="Pretendard SemiBold"/>
              </a:rPr>
              <a:t>정책적</a:t>
            </a:r>
            <a:r>
              <a:rPr lang="en-US" sz="24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2400" b="0" i="0" u="none" strike="noStrike">
                <a:solidFill>
                  <a:srgbClr val="f4f4f4"/>
                </a:solidFill>
                <a:ea typeface="Pretendard SemiBold"/>
              </a:rPr>
              <a:t>시사점</a:t>
            </a:r>
            <a:endParaRPr lang="ko-KR" sz="2400" b="0" i="0" u="none" strike="noStrike">
              <a:solidFill>
                <a:srgbClr val="f4f4f4"/>
              </a:solidFill>
              <a:ea typeface="Pretendard Semi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582400" y="3009900"/>
            <a:ext cx="31115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1970"/>
              </a:lnSpc>
              <a:defRPr/>
            </a:pPr>
            <a:r>
              <a:rPr lang="ko-KR" sz="2400" b="0" i="0" u="none" strike="noStrike">
                <a:solidFill>
                  <a:srgbClr val="f4f4f4"/>
                </a:solidFill>
                <a:ea typeface="Pretendard SemiBold"/>
              </a:rPr>
              <a:t>제안</a:t>
            </a:r>
            <a:endParaRPr lang="ko-KR" sz="2400" b="0" i="0" u="none" strike="noStrike">
              <a:solidFill>
                <a:srgbClr val="f4f4f4"/>
              </a:solidFill>
              <a:ea typeface="Pretendard Semi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629900" y="6413500"/>
            <a:ext cx="50292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1970"/>
              </a:lnSpc>
              <a:defRPr/>
            </a:pPr>
            <a:r>
              <a:rPr lang="ko-KR" sz="2400" b="0" i="0" u="none" strike="noStrike">
                <a:solidFill>
                  <a:srgbClr val="f4f4f4"/>
                </a:solidFill>
                <a:ea typeface="Pretendard SemiBold"/>
              </a:rPr>
              <a:t>향후</a:t>
            </a:r>
            <a:r>
              <a:rPr lang="en-US" sz="2400" b="0" i="0" u="none" strike="noStrike">
                <a:solidFill>
                  <a:srgbClr val="f4f4f4"/>
                </a:solidFill>
                <a:latin typeface="Pretendard SemiBold"/>
              </a:rPr>
              <a:t> </a:t>
            </a:r>
            <a:r>
              <a:rPr lang="ko-KR" sz="2400" b="0" i="0" u="none" strike="noStrike">
                <a:solidFill>
                  <a:srgbClr val="f4f4f4"/>
                </a:solidFill>
                <a:ea typeface="Pretendard SemiBold"/>
              </a:rPr>
              <a:t>계획</a:t>
            </a:r>
            <a:endParaRPr lang="ko-KR" sz="2400" b="0" i="0" u="none" strike="noStrike">
              <a:solidFill>
                <a:srgbClr val="f4f4f4"/>
              </a:solidFill>
              <a:ea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3568700"/>
            <a:ext cx="7429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5600700"/>
            <a:ext cx="7429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4600" y="7569200"/>
            <a:ext cx="74295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26600" y="3568700"/>
            <a:ext cx="74295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26600" y="5600700"/>
            <a:ext cx="74295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26600" y="7569200"/>
            <a:ext cx="74295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44600" y="3962400"/>
            <a:ext cx="762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21afbf"/>
                </a:solidFill>
                <a:latin typeface="Pretendard Bold"/>
              </a:rPr>
              <a:t>01</a:t>
            </a:r>
            <a:endParaRPr lang="en-US" sz="2800" b="0" i="0" u="none" strike="noStrike">
              <a:solidFill>
                <a:srgbClr val="21afbf"/>
              </a:solidFill>
              <a:latin typeface="Pretendar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93900" y="3962400"/>
            <a:ext cx="4051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사용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데이터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endParaRPr lang="ko-KR" sz="28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93900" y="4546600"/>
            <a:ext cx="51689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ASOS &amp;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서울특별시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_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시간별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(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초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)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미세먼지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44600" y="5994400"/>
            <a:ext cx="762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21afbf"/>
                </a:solidFill>
                <a:latin typeface="Pretendard Bold"/>
              </a:rPr>
              <a:t>03</a:t>
            </a:r>
            <a:endParaRPr lang="en-US" sz="2800" b="0" i="0" u="none" strike="noStrike">
              <a:solidFill>
                <a:srgbClr val="21afbf"/>
              </a:solidFill>
              <a:latin typeface="Pretendar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93900" y="5994400"/>
            <a:ext cx="4051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데이터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수집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및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전처리</a:t>
            </a:r>
            <a:endParaRPr lang="ko-KR" sz="28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93900" y="6578600"/>
            <a:ext cx="43561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결측지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확인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&amp;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데이터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통합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44600" y="7975600"/>
            <a:ext cx="762000" cy="927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21afbf"/>
                </a:solidFill>
                <a:latin typeface="Pretendard Bold"/>
              </a:rPr>
              <a:t>05</a:t>
            </a:r>
            <a:endParaRPr lang="en-US" sz="2800" b="0" i="0" u="none" strike="noStrike">
              <a:solidFill>
                <a:srgbClr val="21afbf"/>
              </a:solidFill>
              <a:latin typeface="Pretendard Bold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800" b="0" i="0" u="none" strike="noStrike">
              <a:solidFill>
                <a:srgbClr val="21afbf"/>
              </a:solidFill>
              <a:latin typeface="Pretendar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93900" y="7962900"/>
            <a:ext cx="4051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분석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결과에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의견</a:t>
            </a:r>
            <a:endParaRPr lang="ko-KR" sz="28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93900" y="8559800"/>
            <a:ext cx="43561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(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초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)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미세먼지의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농도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26600" y="3962400"/>
            <a:ext cx="762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21afbf"/>
                </a:solidFill>
                <a:latin typeface="Pretendard Bold"/>
              </a:rPr>
              <a:t>02</a:t>
            </a:r>
            <a:endParaRPr lang="en-US" sz="2800" b="0" i="0" u="none" strike="noStrike">
              <a:solidFill>
                <a:srgbClr val="21afbf"/>
              </a:solidFill>
              <a:latin typeface="Pretendar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375900" y="3962400"/>
            <a:ext cx="4051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데이터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분석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목표</a:t>
            </a:r>
            <a:endParaRPr lang="ko-KR" sz="28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375900" y="4546600"/>
            <a:ext cx="67691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기상조건에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따른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(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초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)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미세먼지의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농도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상관관계와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 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비교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26600" y="5994400"/>
            <a:ext cx="762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21afbf"/>
                </a:solidFill>
                <a:latin typeface="Pretendard Bold"/>
              </a:rPr>
              <a:t>04</a:t>
            </a:r>
            <a:endParaRPr lang="en-US" sz="2800" b="0" i="0" u="none" strike="noStrike">
              <a:solidFill>
                <a:srgbClr val="21afbf"/>
              </a:solidFill>
              <a:latin typeface="Pretendar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375900" y="5994400"/>
            <a:ext cx="4051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분석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결과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제시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및</a:t>
            </a:r>
            <a:r>
              <a:rPr lang="en-US" sz="28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ea typeface="Pretendard Bold"/>
              </a:rPr>
              <a:t>시각화</a:t>
            </a:r>
            <a:endParaRPr lang="ko-KR" sz="28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375900" y="6578600"/>
            <a:ext cx="43561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그래프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&amp;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설명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(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요약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)</a:t>
            </a:r>
            <a:endParaRPr lang="en-US" sz="2200" b="0" i="0" u="none" strike="noStrike">
              <a:solidFill>
                <a:srgbClr val="787878"/>
              </a:solidFill>
              <a:latin typeface="Pretendard Regula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68400" y="1219200"/>
            <a:ext cx="26162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5000" b="0" i="0" u="none" strike="noStrike" spc="-100">
                <a:solidFill>
                  <a:srgbClr val="000000"/>
                </a:solidFill>
                <a:ea typeface="Pretendard Bold"/>
              </a:rPr>
              <a:t>목차</a:t>
            </a:r>
            <a:endParaRPr lang="ko-KR" sz="5000" b="0" i="0" u="none" strike="noStrike" spc="-100">
              <a:solidFill>
                <a:srgbClr val="000000"/>
              </a:solidFill>
              <a:ea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3124200" y="4553902"/>
            <a:ext cx="12344400" cy="117919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7200"/>
              <a:t>감사합니다</a:t>
            </a:r>
            <a:r>
              <a:rPr lang="en-US" altLang="ko-KR" sz="7200"/>
              <a:t>!</a:t>
            </a:r>
            <a:endParaRPr lang="en-US" altLang="ko-KR"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7251700"/>
            <a:ext cx="15811500" cy="217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6700" y="2717800"/>
            <a:ext cx="6108700" cy="3721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20300" y="2667000"/>
            <a:ext cx="6172200" cy="37592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44600" y="660400"/>
            <a:ext cx="2755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787878"/>
                </a:solidFill>
                <a:latin typeface="Pretendard Regular"/>
              </a:rPr>
              <a:t>01. </a:t>
            </a:r>
            <a:r>
              <a:rPr lang="ko-KR" sz="2200" b="false" i="false" u="none" strike="noStrike">
                <a:solidFill>
                  <a:srgbClr val="787878"/>
                </a:solidFill>
                <a:ea typeface="Pretendard Regular"/>
              </a:rPr>
              <a:t>사용</a:t>
            </a:r>
            <a:r>
              <a:rPr lang="en-US" sz="22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87878"/>
                </a:solidFill>
                <a:ea typeface="Pretendard Regular"/>
              </a:rPr>
              <a:t>데이터</a:t>
            </a:r>
            <a:r>
              <a:rPr lang="en-US" sz="22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87878"/>
                </a:solidFill>
                <a:ea typeface="Pretendard Regular"/>
              </a:rPr>
              <a:t>설명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600" y="7658100"/>
            <a:ext cx="65024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1970"/>
              </a:lnSpc>
            </a:pPr>
            <a:r>
              <a:rPr lang="ko-KR" sz="2400" b="false" i="false" u="none" strike="noStrike" spc="-100">
                <a:solidFill>
                  <a:srgbClr val="000000"/>
                </a:solidFill>
                <a:ea typeface="Pretendard Bold"/>
              </a:rPr>
              <a:t>사용</a:t>
            </a:r>
            <a:r>
              <a:rPr lang="en-US" sz="2400" b="false" i="false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false" i="false" u="none" strike="noStrike" spc="-100">
                <a:solidFill>
                  <a:srgbClr val="000000"/>
                </a:solidFill>
                <a:ea typeface="Pretendard Bold"/>
              </a:rPr>
              <a:t>데이터</a:t>
            </a:r>
            <a:r>
              <a:rPr lang="en-US" sz="2400" b="false" i="false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400" b="false" i="false" u="none" strike="noStrike" spc="-100">
                <a:solidFill>
                  <a:srgbClr val="000000"/>
                </a:solidFill>
                <a:ea typeface="Pretendard Bold"/>
              </a:rPr>
              <a:t>설명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5600" y="8089900"/>
            <a:ext cx="15392400" cy="736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24499"/>
              </a:lnSpc>
              <a:buClr>
                <a:srgbClr val="787878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서울특별시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_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시간별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(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초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)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미세먼지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: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서울특별시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대기질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자료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(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초미세먼지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,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미세먼지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), </a:t>
            </a:r>
          </a:p>
          <a:p>
            <a:pPr algn="l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    2008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년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1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월부터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2022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년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12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월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31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일까지의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자료로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자치구별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시간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평균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자료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(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서울시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평균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자료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포함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)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입니다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09900" y="6705600"/>
            <a:ext cx="36703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ASOS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64900" y="6705600"/>
            <a:ext cx="36703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서울특별시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_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시간별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(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)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미세먼지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6700" y="8826500"/>
            <a:ext cx="144399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24499"/>
              </a:lnSpc>
              <a:buClr>
                <a:srgbClr val="787878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두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파일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다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csv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형식의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파일이며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, 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기온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,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강수량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,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풍속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,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습도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등의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다양한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데이터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값을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가지고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787878"/>
                </a:solidFill>
                <a:ea typeface="Pretendard Regular"/>
              </a:rPr>
              <a:t>있습니다</a:t>
            </a:r>
            <a:r>
              <a:rPr lang="en-US" sz="2000" b="false" i="false" u="none" strike="noStrike">
                <a:solidFill>
                  <a:srgbClr val="787878"/>
                </a:solidFill>
                <a:latin typeface="Pretendard Regular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8600" y="2743200"/>
            <a:ext cx="17754600" cy="666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230100" y="152400"/>
            <a:ext cx="1155700" cy="1092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576300" y="177800"/>
            <a:ext cx="1079500" cy="1092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871700" y="139700"/>
            <a:ext cx="1282700" cy="110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154400" y="0"/>
            <a:ext cx="1168400" cy="1257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44600" y="660400"/>
            <a:ext cx="30988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02.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데이터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목표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44599" y="1409700"/>
            <a:ext cx="12242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상관관계와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비교</a:t>
            </a:r>
            <a:endParaRPr lang="ko-KR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7200" y="3543300"/>
            <a:ext cx="17297400" cy="5029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가설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: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기상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조건이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미세먼지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초미세먼지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농도에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어떤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영향을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미치는지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파악</a:t>
            </a:r>
            <a:endParaRPr lang="ko-KR" sz="30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sz="30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1.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온도가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높고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강수량이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많을수록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초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미세먼지의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농도가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낮을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것이다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2.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풍속이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높고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습도가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낮을수록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초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미세먼지의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농도가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낮을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것이다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.   </a:t>
            </a: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3.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추가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가설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서울특별시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내의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지역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구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중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초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미세먼지의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농도가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높은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낮은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곳은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어딜까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?</a:t>
            </a: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4.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추가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가설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연도별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(2020 ~ 2022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년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평균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초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미세먼지의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농도가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높은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연도는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언제일까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?</a:t>
            </a: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5.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추가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가설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 3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월과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10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월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그리고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7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월과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12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월을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비교했을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평균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(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초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)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미세먼지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농도가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높은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월은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언제일까</a:t>
            </a: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?</a:t>
            </a:r>
            <a:endParaRPr lang="en-US" sz="3000" b="1" i="0" u="none" strike="noStrike">
              <a:solidFill>
                <a:srgbClr val="000000"/>
              </a:solidFill>
              <a:latin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4600" y="2692400"/>
            <a:ext cx="4864100" cy="673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4600" y="2692400"/>
            <a:ext cx="10718800" cy="673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35100" y="3149600"/>
            <a:ext cx="4533900" cy="603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578600" y="2908300"/>
            <a:ext cx="4610100" cy="314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684000" y="2908300"/>
            <a:ext cx="4876800" cy="6159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578600" y="6527800"/>
            <a:ext cx="4660900" cy="393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642100" y="7112000"/>
            <a:ext cx="4622800" cy="1955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44600" y="660400"/>
            <a:ext cx="34036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03.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데이터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수집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전처리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44600" y="1409700"/>
            <a:ext cx="82296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결측지</a:t>
            </a:r>
            <a:r>
              <a:rPr lang="en-US" sz="40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확인</a:t>
            </a:r>
            <a:r>
              <a:rPr lang="en-US" sz="4000" b="0" i="0" u="none" strike="noStrike" spc="-100">
                <a:solidFill>
                  <a:srgbClr val="000000"/>
                </a:solidFill>
                <a:latin typeface="Pretendard Bold"/>
              </a:rPr>
              <a:t> &amp; </a:t>
            </a: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데이터</a:t>
            </a:r>
            <a:r>
              <a:rPr lang="en-US" sz="4000" b="0" i="0" u="none" strike="noStrike" spc="-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 spc="-100">
                <a:solidFill>
                  <a:srgbClr val="000000"/>
                </a:solidFill>
                <a:ea typeface="Pretendard Bold"/>
              </a:rPr>
              <a:t>통합</a:t>
            </a:r>
            <a:endParaRPr lang="ko-KR" sz="4000" b="0" i="0" u="none" strike="noStrike" spc="-100">
              <a:solidFill>
                <a:srgbClr val="000000"/>
              </a:solidFill>
              <a:ea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7084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800" y="3924300"/>
            <a:ext cx="7620000" cy="5105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4000" y="3905250"/>
            <a:ext cx="8382000" cy="5048250"/>
          </a:xfrm>
          <a:prstGeom prst="rect">
            <a:avLst/>
          </a:prstGeom>
        </p:spPr>
      </p:pic>
      <p:sp>
        <p:nvSpPr>
          <p:cNvPr id="17" name="가로 글상자 16"/>
          <p:cNvSpPr txBox="1"/>
          <p:nvPr/>
        </p:nvSpPr>
        <p:spPr>
          <a:xfrm>
            <a:off x="1219200" y="3086100"/>
            <a:ext cx="54864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기온과 강수량에 따른 미세먼지의 농도 변화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7846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860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" y="3771900"/>
            <a:ext cx="7772400" cy="5334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4000" y="3771900"/>
            <a:ext cx="8318500" cy="52578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914400" y="299847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풍속과 습도에 따른 미세먼지의 농도 변화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9370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8336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90600" y="3695700"/>
            <a:ext cx="7645400" cy="5486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48800" y="3619500"/>
            <a:ext cx="7645400" cy="53340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기온과 강수량에 따른 초미세먼지의 농도 변화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600" y="1257300"/>
            <a:ext cx="15811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0" y="2743200"/>
            <a:ext cx="17233900" cy="6667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4600" y="622300"/>
            <a:ext cx="36322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04.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분석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결과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제시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및</a:t>
            </a:r>
            <a:r>
              <a:rPr lang="en-US" sz="2200" b="0" i="0" u="none" strike="noStrike">
                <a:solidFill>
                  <a:srgbClr val="787878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787878"/>
                </a:solidFill>
                <a:ea typeface="Pretendard Regular"/>
              </a:rPr>
              <a:t>시각화</a:t>
            </a:r>
            <a:endParaRPr lang="ko-KR" sz="2200" b="0" i="0" u="none" strike="noStrike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1409700"/>
            <a:ext cx="149098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기상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조건에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따른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초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미세먼지의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농도에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대한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그래프와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(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요약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)</a:t>
            </a:r>
            <a:endParaRPr lang="en-US" sz="40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2844800"/>
            <a:ext cx="1562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항목</a:t>
            </a:r>
            <a:endParaRPr lang="ko-KR" sz="2000" b="0" i="0" u="none" strike="noStrike">
              <a:solidFill>
                <a:srgbClr val="ffffff"/>
              </a:solidFill>
              <a:ea typeface="Pretendard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5199" y="3848100"/>
            <a:ext cx="7645400" cy="5257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48800" y="3848100"/>
            <a:ext cx="7645400" cy="51816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990600" y="2933700"/>
            <a:ext cx="9144000" cy="39242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풍속과 습도에 따른 초미세먼지의 농도 변화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818</ep:Words>
  <ep:PresentationFormat>On-screen Show (4:3)</ep:PresentationFormat>
  <ep:Paragraphs>132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82103</cp:lastModifiedBy>
  <dcterms:modified xsi:type="dcterms:W3CDTF">2024-06-17T08:20:02.106</dcterms:modified>
  <cp:revision>11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