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4" r:id="rId3"/>
  </p:sldMasterIdLst>
  <p:notesMasterIdLst>
    <p:notesMasterId r:id="rId22"/>
  </p:notesMasterIdLst>
  <p:handoutMasterIdLst>
    <p:handoutMasterId r:id="rId23"/>
  </p:handoutMasterIdLst>
  <p:sldIdLst>
    <p:sldId id="299" r:id="rId4"/>
    <p:sldId id="462" r:id="rId5"/>
    <p:sldId id="309" r:id="rId6"/>
    <p:sldId id="310" r:id="rId7"/>
    <p:sldId id="311" r:id="rId8"/>
    <p:sldId id="312" r:id="rId9"/>
    <p:sldId id="317" r:id="rId10"/>
    <p:sldId id="305" r:id="rId11"/>
    <p:sldId id="306" r:id="rId12"/>
    <p:sldId id="308" r:id="rId13"/>
    <p:sldId id="315" r:id="rId14"/>
    <p:sldId id="307" r:id="rId15"/>
    <p:sldId id="314" r:id="rId16"/>
    <p:sldId id="318" r:id="rId17"/>
    <p:sldId id="319" r:id="rId18"/>
    <p:sldId id="320" r:id="rId19"/>
    <p:sldId id="302" r:id="rId20"/>
    <p:sldId id="322" r:id="rId2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7DE1"/>
    <a:srgbClr val="F4BD2D"/>
    <a:srgbClr val="F07624"/>
    <a:srgbClr val="1ED4DE"/>
    <a:srgbClr val="E62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4514" autoAdjust="0"/>
  </p:normalViewPr>
  <p:slideViewPr>
    <p:cSldViewPr showGuides="1">
      <p:cViewPr varScale="1">
        <p:scale>
          <a:sx n="126" d="100"/>
          <a:sy n="126" d="100"/>
        </p:scale>
        <p:origin x="660" y="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585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희진" userId="5dc99a8b-3854-4eae-ad77-02082bd26af5" providerId="ADAL" clId="{DC6CAB96-D9C0-48C6-B2D8-5A746F167EC3}"/>
    <pc:docChg chg="custSel addSld delSld modSld">
      <pc:chgData name="이희진" userId="5dc99a8b-3854-4eae-ad77-02082bd26af5" providerId="ADAL" clId="{DC6CAB96-D9C0-48C6-B2D8-5A746F167EC3}" dt="2025-10-22T23:54:25.907" v="115" actId="20577"/>
      <pc:docMkLst>
        <pc:docMk/>
      </pc:docMkLst>
      <pc:sldChg chg="modSp mod">
        <pc:chgData name="이희진" userId="5dc99a8b-3854-4eae-ad77-02082bd26af5" providerId="ADAL" clId="{DC6CAB96-D9C0-48C6-B2D8-5A746F167EC3}" dt="2025-10-22T21:24:45.178" v="91" actId="403"/>
        <pc:sldMkLst>
          <pc:docMk/>
          <pc:sldMk cId="378434732" sldId="299"/>
        </pc:sldMkLst>
        <pc:spChg chg="mod">
          <ac:chgData name="이희진" userId="5dc99a8b-3854-4eae-ad77-02082bd26af5" providerId="ADAL" clId="{DC6CAB96-D9C0-48C6-B2D8-5A746F167EC3}" dt="2025-10-22T21:24:45.178" v="91" actId="403"/>
          <ac:spMkLst>
            <pc:docMk/>
            <pc:sldMk cId="378434732" sldId="299"/>
            <ac:spMk id="3" creationId="{00000000-0000-0000-0000-000000000000}"/>
          </ac:spMkLst>
        </pc:spChg>
      </pc:sldChg>
      <pc:sldChg chg="del">
        <pc:chgData name="이희진" userId="5dc99a8b-3854-4eae-ad77-02082bd26af5" providerId="ADAL" clId="{DC6CAB96-D9C0-48C6-B2D8-5A746F167EC3}" dt="2025-10-22T21:24:14.624" v="1" actId="47"/>
        <pc:sldMkLst>
          <pc:docMk/>
          <pc:sldMk cId="3944127513" sldId="303"/>
        </pc:sldMkLst>
      </pc:sldChg>
      <pc:sldChg chg="del">
        <pc:chgData name="이희진" userId="5dc99a8b-3854-4eae-ad77-02082bd26af5" providerId="ADAL" clId="{DC6CAB96-D9C0-48C6-B2D8-5A746F167EC3}" dt="2025-10-22T21:29:06.212" v="93" actId="47"/>
        <pc:sldMkLst>
          <pc:docMk/>
          <pc:sldMk cId="3211771005" sldId="304"/>
        </pc:sldMkLst>
      </pc:sldChg>
      <pc:sldChg chg="del">
        <pc:chgData name="이희진" userId="5dc99a8b-3854-4eae-ad77-02082bd26af5" providerId="ADAL" clId="{DC6CAB96-D9C0-48C6-B2D8-5A746F167EC3}" dt="2025-10-22T21:24:10.859" v="0" actId="47"/>
        <pc:sldMkLst>
          <pc:docMk/>
          <pc:sldMk cId="1337700532" sldId="313"/>
        </pc:sldMkLst>
      </pc:sldChg>
      <pc:sldChg chg="del">
        <pc:chgData name="이희진" userId="5dc99a8b-3854-4eae-ad77-02082bd26af5" providerId="ADAL" clId="{DC6CAB96-D9C0-48C6-B2D8-5A746F167EC3}" dt="2025-10-22T21:28:45.873" v="92" actId="47"/>
        <pc:sldMkLst>
          <pc:docMk/>
          <pc:sldMk cId="532541661" sldId="321"/>
        </pc:sldMkLst>
      </pc:sldChg>
      <pc:sldChg chg="del">
        <pc:chgData name="이희진" userId="5dc99a8b-3854-4eae-ad77-02082bd26af5" providerId="ADAL" clId="{DC6CAB96-D9C0-48C6-B2D8-5A746F167EC3}" dt="2025-10-22T21:24:15.542" v="2" actId="47"/>
        <pc:sldMkLst>
          <pc:docMk/>
          <pc:sldMk cId="929278751" sldId="323"/>
        </pc:sldMkLst>
      </pc:sldChg>
      <pc:sldChg chg="addSp delSp modSp add mod modClrScheme chgLayout">
        <pc:chgData name="이희진" userId="5dc99a8b-3854-4eae-ad77-02082bd26af5" providerId="ADAL" clId="{DC6CAB96-D9C0-48C6-B2D8-5A746F167EC3}" dt="2025-10-22T23:54:25.907" v="115" actId="20577"/>
        <pc:sldMkLst>
          <pc:docMk/>
          <pc:sldMk cId="989602031" sldId="462"/>
        </pc:sldMkLst>
        <pc:spChg chg="add mod ord">
          <ac:chgData name="이희진" userId="5dc99a8b-3854-4eae-ad77-02082bd26af5" providerId="ADAL" clId="{DC6CAB96-D9C0-48C6-B2D8-5A746F167EC3}" dt="2025-10-22T23:54:25.907" v="115" actId="20577"/>
          <ac:spMkLst>
            <pc:docMk/>
            <pc:sldMk cId="989602031" sldId="462"/>
            <ac:spMk id="2" creationId="{06B27447-89B7-44C2-8BCB-45BADA9B9F26}"/>
          </ac:spMkLst>
        </pc:spChg>
        <pc:spChg chg="del mod">
          <ac:chgData name="이희진" userId="5dc99a8b-3854-4eae-ad77-02082bd26af5" providerId="ADAL" clId="{DC6CAB96-D9C0-48C6-B2D8-5A746F167EC3}" dt="2025-10-22T23:54:10.786" v="98" actId="478"/>
          <ac:spMkLst>
            <pc:docMk/>
            <pc:sldMk cId="989602031" sldId="462"/>
            <ac:spMk id="8" creationId="{F80C84B7-0252-42E2-A44A-72CFE059850E}"/>
          </ac:spMkLst>
        </pc:spChg>
        <pc:spChg chg="del mod">
          <ac:chgData name="이희진" userId="5dc99a8b-3854-4eae-ad77-02082bd26af5" providerId="ADAL" clId="{DC6CAB96-D9C0-48C6-B2D8-5A746F167EC3}" dt="2025-10-22T23:54:16.114" v="100" actId="478"/>
          <ac:spMkLst>
            <pc:docMk/>
            <pc:sldMk cId="989602031" sldId="462"/>
            <ac:spMk id="11" creationId="{00000000-0000-0000-0000-000000000000}"/>
          </ac:spMkLst>
        </pc:spChg>
      </pc:sldChg>
      <pc:sldMasterChg chg="delSldLayout">
        <pc:chgData name="이희진" userId="5dc99a8b-3854-4eae-ad77-02082bd26af5" providerId="ADAL" clId="{DC6CAB96-D9C0-48C6-B2D8-5A746F167EC3}" dt="2025-10-22T21:29:06.212" v="93" actId="47"/>
        <pc:sldMasterMkLst>
          <pc:docMk/>
          <pc:sldMasterMk cId="1493216585" sldId="2147483648"/>
        </pc:sldMasterMkLst>
        <pc:sldLayoutChg chg="del">
          <pc:chgData name="이희진" userId="5dc99a8b-3854-4eae-ad77-02082bd26af5" providerId="ADAL" clId="{DC6CAB96-D9C0-48C6-B2D8-5A746F167EC3}" dt="2025-10-22T21:29:06.212" v="93" actId="47"/>
          <pc:sldLayoutMkLst>
            <pc:docMk/>
            <pc:sldMasterMk cId="1493216585" sldId="2147483648"/>
            <pc:sldLayoutMk cId="2832527317" sldId="2147483677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52B2B-0BBC-4845-BD5C-6186374697E3}" type="datetimeFigureOut">
              <a:rPr lang="ko-KR" altLang="en-US" smtClean="0"/>
              <a:t>2025-10-23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153E3-D943-4A51-8AD5-41FA50EBC5B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5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357CE-BE0D-4200-B81E-A6F63379E0A3}" type="datetimeFigureOut">
              <a:rPr lang="ko-KR" altLang="en-US" smtClean="0"/>
              <a:t>2025-10-23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0911E-A956-4177-A625-ACB586D1FD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16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B0911E-A956-4177-A625-ACB586D1FDF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661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>
            <a:spLocks noGrp="1"/>
          </p:cNvSpPr>
          <p:nvPr>
            <p:ph type="title" hasCustomPrompt="1"/>
          </p:nvPr>
        </p:nvSpPr>
        <p:spPr>
          <a:xfrm>
            <a:off x="0" y="627534"/>
            <a:ext cx="9144000" cy="533308"/>
          </a:xfrm>
          <a:prstGeom prst="rect">
            <a:avLst/>
          </a:prstGeom>
        </p:spPr>
        <p:txBody>
          <a:bodyPr anchor="ctr"/>
          <a:lstStyle>
            <a:lvl1pPr>
              <a:buFontTx/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B3F0AB86-7940-4230-BC06-4EF20DC497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203598"/>
            <a:ext cx="9143999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4619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accent3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10"/>
          <p:cNvSpPr/>
          <p:nvPr userDrawn="1"/>
        </p:nvSpPr>
        <p:spPr>
          <a:xfrm>
            <a:off x="3203848" y="-2322"/>
            <a:ext cx="2700000" cy="1806344"/>
          </a:xfrm>
          <a:custGeom>
            <a:avLst/>
            <a:gdLst/>
            <a:ahLst/>
            <a:cxnLst/>
            <a:rect l="l" t="t" r="r" b="b"/>
            <a:pathLst>
              <a:path w="2700000" h="1806344">
                <a:moveTo>
                  <a:pt x="456344" y="0"/>
                </a:moveTo>
                <a:lnTo>
                  <a:pt x="2243656" y="0"/>
                </a:lnTo>
                <a:lnTo>
                  <a:pt x="2700000" y="456344"/>
                </a:lnTo>
                <a:lnTo>
                  <a:pt x="1350000" y="1806344"/>
                </a:lnTo>
                <a:lnTo>
                  <a:pt x="0" y="456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Isosceles Triangle 4"/>
          <p:cNvSpPr/>
          <p:nvPr userDrawn="1"/>
        </p:nvSpPr>
        <p:spPr>
          <a:xfrm>
            <a:off x="3746892" y="4331240"/>
            <a:ext cx="1650216" cy="812260"/>
          </a:xfrm>
          <a:prstGeom prst="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Isosceles Triangle 5"/>
          <p:cNvSpPr/>
          <p:nvPr userDrawn="1"/>
        </p:nvSpPr>
        <p:spPr>
          <a:xfrm>
            <a:off x="4041648" y="4493810"/>
            <a:ext cx="1060704" cy="55436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28FC5FB3-D739-474A-9148-1ABF4FC27690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293848" y="1"/>
            <a:ext cx="2520000" cy="1711155"/>
          </a:xfrm>
          <a:custGeom>
            <a:avLst/>
            <a:gdLst>
              <a:gd name="connsiteX0" fmla="*/ 442968 w 2520000"/>
              <a:gd name="connsiteY0" fmla="*/ 0 h 1711155"/>
              <a:gd name="connsiteX1" fmla="*/ 985757 w 2520000"/>
              <a:gd name="connsiteY1" fmla="*/ 0 h 1711155"/>
              <a:gd name="connsiteX2" fmla="*/ 2080270 w 2520000"/>
              <a:gd name="connsiteY2" fmla="*/ 4702 h 1711155"/>
              <a:gd name="connsiteX3" fmla="*/ 2520000 w 2520000"/>
              <a:gd name="connsiteY3" fmla="*/ 451155 h 1711155"/>
              <a:gd name="connsiteX4" fmla="*/ 1260000 w 2520000"/>
              <a:gd name="connsiteY4" fmla="*/ 1711155 h 1711155"/>
              <a:gd name="connsiteX5" fmla="*/ 0 w 2520000"/>
              <a:gd name="connsiteY5" fmla="*/ 451155 h 171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000" h="1711155">
                <a:moveTo>
                  <a:pt x="442968" y="0"/>
                </a:moveTo>
                <a:lnTo>
                  <a:pt x="985757" y="0"/>
                </a:lnTo>
                <a:lnTo>
                  <a:pt x="2080270" y="4702"/>
                </a:lnTo>
                <a:lnTo>
                  <a:pt x="2520000" y="451155"/>
                </a:lnTo>
                <a:lnTo>
                  <a:pt x="1260000" y="1711155"/>
                </a:lnTo>
                <a:lnTo>
                  <a:pt x="0" y="4511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455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65878" y="1176692"/>
            <a:ext cx="1871760" cy="30512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612855" y="1176061"/>
            <a:ext cx="1871760" cy="30512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659832" y="1175430"/>
            <a:ext cx="1871760" cy="3051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706810" y="1174799"/>
            <a:ext cx="1871760" cy="30512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825475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966407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872452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919429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974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754" y="451443"/>
            <a:ext cx="3282039" cy="327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1363708" y="584771"/>
            <a:ext cx="2991584" cy="20767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43454" y="1295867"/>
            <a:ext cx="3055840" cy="22313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8149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1" name="Picture 4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499742"/>
            <a:ext cx="3600400" cy="183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753800" y="2764640"/>
            <a:ext cx="1711407" cy="12496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998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-1"/>
            <a:ext cx="9144000" cy="2716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2024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48178" y="557440"/>
            <a:ext cx="2592000" cy="40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12448" y="557440"/>
            <a:ext cx="2592000" cy="40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280313" y="557440"/>
            <a:ext cx="2592000" cy="4032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208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059900" y="1"/>
            <a:ext cx="30242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572100" y="2571750"/>
            <a:ext cx="151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059900" y="2571750"/>
            <a:ext cx="151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476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26012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53804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298220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62618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9120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C7304401-68B8-4E0E-A9DB-540B76DF928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563888" y="638650"/>
            <a:ext cx="4320480" cy="4504851"/>
          </a:xfrm>
          <a:custGeom>
            <a:avLst/>
            <a:gdLst>
              <a:gd name="connsiteX0" fmla="*/ 2160240 w 4320480"/>
              <a:gd name="connsiteY0" fmla="*/ 0 h 4504851"/>
              <a:gd name="connsiteX1" fmla="*/ 4320480 w 4320480"/>
              <a:gd name="connsiteY1" fmla="*/ 4504851 h 4504851"/>
              <a:gd name="connsiteX2" fmla="*/ 0 w 4320480"/>
              <a:gd name="connsiteY2" fmla="*/ 4504851 h 450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0480" h="4504851">
                <a:moveTo>
                  <a:pt x="2160240" y="0"/>
                </a:moveTo>
                <a:lnTo>
                  <a:pt x="4320480" y="4504851"/>
                </a:lnTo>
                <a:lnTo>
                  <a:pt x="0" y="45048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D2ABAD60-FE41-4786-B9AF-4454375D2129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635630" y="1"/>
            <a:ext cx="3508370" cy="4339267"/>
          </a:xfrm>
          <a:custGeom>
            <a:avLst/>
            <a:gdLst>
              <a:gd name="connsiteX0" fmla="*/ 0 w 3508370"/>
              <a:gd name="connsiteY0" fmla="*/ 0 h 4339267"/>
              <a:gd name="connsiteX1" fmla="*/ 3508370 w 3508370"/>
              <a:gd name="connsiteY1" fmla="*/ 0 h 4339267"/>
              <a:gd name="connsiteX2" fmla="*/ 3504823 w 3508370"/>
              <a:gd name="connsiteY2" fmla="*/ 1594801 h 4339267"/>
              <a:gd name="connsiteX3" fmla="*/ 2097974 w 3508370"/>
              <a:gd name="connsiteY3" fmla="*/ 4339267 h 433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8370" h="4339267">
                <a:moveTo>
                  <a:pt x="0" y="0"/>
                </a:moveTo>
                <a:lnTo>
                  <a:pt x="3508370" y="0"/>
                </a:lnTo>
                <a:cubicBezTo>
                  <a:pt x="3507188" y="531600"/>
                  <a:pt x="3506005" y="1063201"/>
                  <a:pt x="3504823" y="1594801"/>
                </a:cubicBezTo>
                <a:lnTo>
                  <a:pt x="2097974" y="43392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180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accent3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10"/>
          <p:cNvSpPr/>
          <p:nvPr userDrawn="1"/>
        </p:nvSpPr>
        <p:spPr>
          <a:xfrm rot="10800000">
            <a:off x="3222000" y="3337155"/>
            <a:ext cx="2700000" cy="1806344"/>
          </a:xfrm>
          <a:custGeom>
            <a:avLst/>
            <a:gdLst/>
            <a:ahLst/>
            <a:cxnLst/>
            <a:rect l="l" t="t" r="r" b="b"/>
            <a:pathLst>
              <a:path w="2700000" h="1806344">
                <a:moveTo>
                  <a:pt x="456344" y="0"/>
                </a:moveTo>
                <a:lnTo>
                  <a:pt x="2243656" y="0"/>
                </a:lnTo>
                <a:lnTo>
                  <a:pt x="2700000" y="456344"/>
                </a:lnTo>
                <a:lnTo>
                  <a:pt x="1350000" y="1806344"/>
                </a:lnTo>
                <a:lnTo>
                  <a:pt x="0" y="456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Isosceles Triangle 4"/>
          <p:cNvSpPr/>
          <p:nvPr userDrawn="1"/>
        </p:nvSpPr>
        <p:spPr>
          <a:xfrm rot="10800000">
            <a:off x="3746892" y="0"/>
            <a:ext cx="1650216" cy="812260"/>
          </a:xfrm>
          <a:prstGeom prst="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Isosceles Triangle 5"/>
          <p:cNvSpPr/>
          <p:nvPr userDrawn="1"/>
        </p:nvSpPr>
        <p:spPr>
          <a:xfrm rot="10800000">
            <a:off x="4041648" y="99959"/>
            <a:ext cx="1060704" cy="55436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8E48000A-B218-4CCF-8C0E-D9ACDAFA26B8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312000" y="3430238"/>
            <a:ext cx="2520000" cy="1713262"/>
          </a:xfrm>
          <a:custGeom>
            <a:avLst/>
            <a:gdLst>
              <a:gd name="connsiteX0" fmla="*/ 1260000 w 2520000"/>
              <a:gd name="connsiteY0" fmla="*/ 0 h 1713262"/>
              <a:gd name="connsiteX1" fmla="*/ 2520000 w 2520000"/>
              <a:gd name="connsiteY1" fmla="*/ 1260000 h 1713262"/>
              <a:gd name="connsiteX2" fmla="*/ 2066250 w 2520000"/>
              <a:gd name="connsiteY2" fmla="*/ 1713262 h 1713262"/>
              <a:gd name="connsiteX3" fmla="*/ 439730 w 2520000"/>
              <a:gd name="connsiteY3" fmla="*/ 1706453 h 1713262"/>
              <a:gd name="connsiteX4" fmla="*/ 0 w 2520000"/>
              <a:gd name="connsiteY4" fmla="*/ 1260000 h 171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0000" h="1713262">
                <a:moveTo>
                  <a:pt x="1260000" y="0"/>
                </a:moveTo>
                <a:lnTo>
                  <a:pt x="2520000" y="1260000"/>
                </a:lnTo>
                <a:lnTo>
                  <a:pt x="2066250" y="1713262"/>
                </a:lnTo>
                <a:lnTo>
                  <a:pt x="439730" y="1706453"/>
                </a:lnTo>
                <a:lnTo>
                  <a:pt x="0" y="126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53058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5076056" cy="5143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57298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452395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3" name="Rounded Rectangle 12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Rounded Rectangle 15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Half Frame 16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56042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9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81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3130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65878" y="1176692"/>
            <a:ext cx="1871760" cy="30512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612855" y="1176061"/>
            <a:ext cx="1871760" cy="30512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659832" y="1175430"/>
            <a:ext cx="1871760" cy="3051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706810" y="1174799"/>
            <a:ext cx="1871760" cy="30512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825475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966407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872452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919429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854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6210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503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257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1550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321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2" r:id="rId2"/>
    <p:sldLayoutId id="2147483676" r:id="rId3"/>
    <p:sldLayoutId id="2147483678" r:id="rId4"/>
    <p:sldLayoutId id="2147483679" r:id="rId5"/>
    <p:sldLayoutId id="2147483680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415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7" r:id="rId3"/>
    <p:sldLayoutId id="2147483671" r:id="rId4"/>
    <p:sldLayoutId id="2147483658" r:id="rId5"/>
    <p:sldLayoutId id="2147483659" r:id="rId6"/>
    <p:sldLayoutId id="2147483673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75" r:id="rId15"/>
    <p:sldLayoutId id="2147483674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270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 pitchFamily="50" charset="-127"/>
              </a:rPr>
              <a:t>소프트웨어 공학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0" y="1203598"/>
            <a:ext cx="9143999" cy="1368152"/>
          </a:xfrm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한국폴리텍대학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광명융합기술교육원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34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dirty="0">
                <a:solidFill>
                  <a:schemeClr val="accent5"/>
                </a:solidFill>
              </a:rPr>
              <a:t>전문적인 소프트웨어 개발 </a:t>
            </a:r>
            <a:r>
              <a:rPr lang="ko-KR" altLang="en-US" sz="3200" b="1" dirty="0"/>
              <a:t>과정 예시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CA4308-16B3-4CE0-9932-FE1F5D608BDB}"/>
              </a:ext>
            </a:extLst>
          </p:cNvPr>
          <p:cNvSpPr txBox="1"/>
          <p:nvPr/>
        </p:nvSpPr>
        <p:spPr>
          <a:xfrm>
            <a:off x="6455019" y="4154184"/>
            <a:ext cx="2537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/>
              <a:t>모든 관계자들과 평가</a:t>
            </a:r>
            <a:r>
              <a:rPr lang="en-US" altLang="ko-KR" sz="1200" b="1" dirty="0"/>
              <a:t>(Evaluation)</a:t>
            </a:r>
            <a:endParaRPr lang="ko-KR" altLang="en-US" sz="1200" b="1" dirty="0"/>
          </a:p>
        </p:txBody>
      </p:sp>
      <p:pic>
        <p:nvPicPr>
          <p:cNvPr id="1032" name="Picture 8" descr="Business Meeting Icons - Download Free Vector Icons | Noun Project">
            <a:extLst>
              <a:ext uri="{FF2B5EF4-FFF2-40B4-BE49-F238E27FC236}">
                <a16:creationId xmlns:a16="http://schemas.microsoft.com/office/drawing/2014/main" id="{E61F1148-039D-4A47-8750-AC79D644F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456" y="271576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생각 풍선: 구름 모양 12">
            <a:extLst>
              <a:ext uri="{FF2B5EF4-FFF2-40B4-BE49-F238E27FC236}">
                <a16:creationId xmlns:a16="http://schemas.microsoft.com/office/drawing/2014/main" id="{6D8B7D56-2929-420C-A6F4-7DEF8F2AD2DB}"/>
              </a:ext>
            </a:extLst>
          </p:cNvPr>
          <p:cNvSpPr/>
          <p:nvPr/>
        </p:nvSpPr>
        <p:spPr>
          <a:xfrm>
            <a:off x="409739" y="828153"/>
            <a:ext cx="5616624" cy="3312368"/>
          </a:xfrm>
          <a:prstGeom prst="cloudCallout">
            <a:avLst>
              <a:gd name="adj1" fmla="val 61748"/>
              <a:gd name="adj2" fmla="val 2751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1E448F-1B18-4BF8-AA01-1A6A2B962594}"/>
              </a:ext>
            </a:extLst>
          </p:cNvPr>
          <p:cNvSpPr txBox="1"/>
          <p:nvPr/>
        </p:nvSpPr>
        <p:spPr>
          <a:xfrm>
            <a:off x="971637" y="1502795"/>
            <a:ext cx="4762842" cy="1668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 algn="ctr">
              <a:lnSpc>
                <a:spcPct val="150000"/>
              </a:lnSpc>
              <a:buAutoNum type="arabicPeriod"/>
            </a:pPr>
            <a:r>
              <a:rPr lang="ko-KR" altLang="en-US" sz="1400" b="1" dirty="0"/>
              <a:t>새롭게 추가 되는 영역의 배치는 </a:t>
            </a:r>
            <a:r>
              <a:rPr lang="en-US" altLang="ko-KR" sz="1400" b="1" dirty="0"/>
              <a:t>A</a:t>
            </a:r>
            <a:r>
              <a:rPr lang="ko-KR" altLang="en-US" sz="1400" b="1" dirty="0"/>
              <a:t>안이 좋으나</a:t>
            </a:r>
            <a:r>
              <a:rPr lang="en-US" altLang="ko-KR" sz="1400" b="1" dirty="0"/>
              <a:t>, </a:t>
            </a:r>
            <a:br>
              <a:rPr lang="en-US" altLang="ko-KR" sz="1400" b="1" dirty="0"/>
            </a:br>
            <a:r>
              <a:rPr lang="ko-KR" altLang="en-US" sz="1400" b="1" dirty="0"/>
              <a:t>크기를 조금 더 줄일 필요가 있음</a:t>
            </a:r>
            <a:endParaRPr lang="en-US" altLang="ko-KR" sz="1400" b="1" dirty="0"/>
          </a:p>
          <a:p>
            <a:pPr marL="228600" indent="-228600" algn="ctr">
              <a:lnSpc>
                <a:spcPct val="150000"/>
              </a:lnSpc>
              <a:buAutoNum type="arabicPeriod"/>
            </a:pPr>
            <a:r>
              <a:rPr lang="ko-KR" altLang="en-US" sz="1400" b="1" dirty="0"/>
              <a:t>사용자가 설정을 통해 해당 영역을 보이지 않게 할 수도</a:t>
            </a:r>
            <a:br>
              <a:rPr lang="en-US" altLang="ko-KR" sz="1400" b="1" dirty="0"/>
            </a:br>
            <a:r>
              <a:rPr lang="ko-KR" altLang="en-US" sz="1400" b="1" dirty="0"/>
              <a:t>있어야 함</a:t>
            </a:r>
            <a:endParaRPr lang="en-US" altLang="ko-KR" sz="1400" b="1" dirty="0"/>
          </a:p>
          <a:p>
            <a:pPr marL="228600" indent="-228600" algn="ctr">
              <a:lnSpc>
                <a:spcPct val="150000"/>
              </a:lnSpc>
              <a:buAutoNum type="arabicPeriod"/>
            </a:pPr>
            <a:r>
              <a:rPr lang="ko-KR" altLang="en-US" sz="1400" b="1" dirty="0"/>
              <a:t>기타 등등</a:t>
            </a:r>
            <a:r>
              <a:rPr lang="en-US" altLang="ko-KR" sz="1400" b="1" dirty="0"/>
              <a:t>…</a:t>
            </a:r>
            <a:endParaRPr lang="ko-KR" altLang="en-US" sz="1400" b="1" dirty="0"/>
          </a:p>
        </p:txBody>
      </p:sp>
      <p:pic>
        <p:nvPicPr>
          <p:cNvPr id="15" name="Picture 6" descr="Interactive Prototype Icons - Download Free Vector Icons | Noun Project">
            <a:extLst>
              <a:ext uri="{FF2B5EF4-FFF2-40B4-BE49-F238E27FC236}">
                <a16:creationId xmlns:a16="http://schemas.microsoft.com/office/drawing/2014/main" id="{F6A05EF2-95BF-43AD-805D-207F1E2E2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690" y="987574"/>
            <a:ext cx="1240532" cy="124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04A25D8-B6D8-4FFD-AB70-B80250C24754}"/>
              </a:ext>
            </a:extLst>
          </p:cNvPr>
          <p:cNvSpPr txBox="1"/>
          <p:nvPr/>
        </p:nvSpPr>
        <p:spPr>
          <a:xfrm>
            <a:off x="7249853" y="2092065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/>
              <a:t>프로토타입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개선</a:t>
            </a:r>
          </a:p>
        </p:txBody>
      </p:sp>
      <p:sp>
        <p:nvSpPr>
          <p:cNvPr id="7" name="화살표: 위쪽 6">
            <a:extLst>
              <a:ext uri="{FF2B5EF4-FFF2-40B4-BE49-F238E27FC236}">
                <a16:creationId xmlns:a16="http://schemas.microsoft.com/office/drawing/2014/main" id="{F411E130-6997-4B84-9E10-251A4251F758}"/>
              </a:ext>
            </a:extLst>
          </p:cNvPr>
          <p:cNvSpPr/>
          <p:nvPr/>
        </p:nvSpPr>
        <p:spPr>
          <a:xfrm>
            <a:off x="7579940" y="2715766"/>
            <a:ext cx="288032" cy="32562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237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dirty="0">
                <a:solidFill>
                  <a:schemeClr val="accent5"/>
                </a:solidFill>
              </a:rPr>
              <a:t>전문적인 소프트웨어 개발 </a:t>
            </a:r>
            <a:r>
              <a:rPr lang="ko-KR" altLang="en-US" sz="3200" b="1" dirty="0"/>
              <a:t>과정 예시</a:t>
            </a:r>
          </a:p>
        </p:txBody>
      </p:sp>
      <p:pic>
        <p:nvPicPr>
          <p:cNvPr id="15" name="Picture 6" descr="Interactive Prototype Icons - Download Free Vector Icons | Noun Project">
            <a:extLst>
              <a:ext uri="{FF2B5EF4-FFF2-40B4-BE49-F238E27FC236}">
                <a16:creationId xmlns:a16="http://schemas.microsoft.com/office/drawing/2014/main" id="{F6A05EF2-95BF-43AD-805D-207F1E2E2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30" y="1014361"/>
            <a:ext cx="1240532" cy="124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04A25D8-B6D8-4FFD-AB70-B80250C24754}"/>
              </a:ext>
            </a:extLst>
          </p:cNvPr>
          <p:cNvSpPr txBox="1"/>
          <p:nvPr/>
        </p:nvSpPr>
        <p:spPr>
          <a:xfrm>
            <a:off x="-34311" y="2118852"/>
            <a:ext cx="1895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/>
              <a:t>요구사항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분석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(Requirement Analysis)</a:t>
            </a:r>
          </a:p>
        </p:txBody>
      </p:sp>
      <p:pic>
        <p:nvPicPr>
          <p:cNvPr id="1026" name="Picture 2" descr="Innovation free vector icons designed by Freepik | Vector free, Vector icon  design, Icon design">
            <a:extLst>
              <a:ext uri="{FF2B5EF4-FFF2-40B4-BE49-F238E27FC236}">
                <a16:creationId xmlns:a16="http://schemas.microsoft.com/office/drawing/2014/main" id="{C09B1220-5709-423C-8D67-FEA986112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230" y="1086369"/>
            <a:ext cx="1096516" cy="109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76512A-8942-4502-A282-2A1CAACD9973}"/>
              </a:ext>
            </a:extLst>
          </p:cNvPr>
          <p:cNvSpPr txBox="1"/>
          <p:nvPr/>
        </p:nvSpPr>
        <p:spPr>
          <a:xfrm>
            <a:off x="1956853" y="2118852"/>
            <a:ext cx="1151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Low-Level</a:t>
            </a:r>
          </a:p>
          <a:p>
            <a:pPr algn="ctr"/>
            <a:r>
              <a:rPr lang="ko-KR" altLang="en-US" sz="1200" b="1" dirty="0"/>
              <a:t>설계 </a:t>
            </a:r>
            <a:r>
              <a:rPr lang="en-US" altLang="ko-KR" sz="1200" b="1" dirty="0"/>
              <a:t>(Design)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5A34C7AD-3F82-401F-B823-08EE3E50AA7E}"/>
              </a:ext>
            </a:extLst>
          </p:cNvPr>
          <p:cNvSpPr/>
          <p:nvPr/>
        </p:nvSpPr>
        <p:spPr>
          <a:xfrm>
            <a:off x="1424562" y="1634627"/>
            <a:ext cx="271636" cy="24383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Software Developers Icons - Download Free Vector Icons | Noun Project">
            <a:extLst>
              <a:ext uri="{FF2B5EF4-FFF2-40B4-BE49-F238E27FC236}">
                <a16:creationId xmlns:a16="http://schemas.microsoft.com/office/drawing/2014/main" id="{21FCF338-4B55-4F09-BA6A-7FB4BBC0C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66634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D466EBA-8345-4C9E-8CDE-2BFA231C7166}"/>
              </a:ext>
            </a:extLst>
          </p:cNvPr>
          <p:cNvSpPr txBox="1"/>
          <p:nvPr/>
        </p:nvSpPr>
        <p:spPr>
          <a:xfrm>
            <a:off x="4210362" y="431298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개발팀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9AEAD8F7-8D97-4500-8467-3C61C002265F}"/>
              </a:ext>
            </a:extLst>
          </p:cNvPr>
          <p:cNvSpPr/>
          <p:nvPr/>
        </p:nvSpPr>
        <p:spPr>
          <a:xfrm>
            <a:off x="3368778" y="1634627"/>
            <a:ext cx="271636" cy="24383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ustom Code Flat Icon - Free vector graphic on Pixabay">
            <a:extLst>
              <a:ext uri="{FF2B5EF4-FFF2-40B4-BE49-F238E27FC236}">
                <a16:creationId xmlns:a16="http://schemas.microsoft.com/office/drawing/2014/main" id="{59D607CC-2E04-4ADF-96F4-795D44A70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272" y="1086369"/>
            <a:ext cx="702661" cy="103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A49F1AF-D38B-4CF6-9596-C824AA4DE7BC}"/>
              </a:ext>
            </a:extLst>
          </p:cNvPr>
          <p:cNvSpPr txBox="1"/>
          <p:nvPr/>
        </p:nvSpPr>
        <p:spPr>
          <a:xfrm>
            <a:off x="3609907" y="2118852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/>
              <a:t>구현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(Implementation)</a:t>
            </a: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D3A3F052-8D95-478A-B9E2-FDF75E09113C}"/>
              </a:ext>
            </a:extLst>
          </p:cNvPr>
          <p:cNvSpPr/>
          <p:nvPr/>
        </p:nvSpPr>
        <p:spPr>
          <a:xfrm>
            <a:off x="5004791" y="1634627"/>
            <a:ext cx="271636" cy="24383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Remote Testing Icons - Download Free Vector Icons | Noun Project">
            <a:extLst>
              <a:ext uri="{FF2B5EF4-FFF2-40B4-BE49-F238E27FC236}">
                <a16:creationId xmlns:a16="http://schemas.microsoft.com/office/drawing/2014/main" id="{EA293764-AE40-400E-A591-694B35885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366" y="66670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9FF707E-4B67-47E9-8D95-16DF0D333C80}"/>
              </a:ext>
            </a:extLst>
          </p:cNvPr>
          <p:cNvSpPr txBox="1"/>
          <p:nvPr/>
        </p:nvSpPr>
        <p:spPr>
          <a:xfrm>
            <a:off x="5867728" y="2118852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/>
              <a:t>테스트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(Test)</a:t>
            </a: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485A0052-4191-4D9F-9948-56DE67206519}"/>
              </a:ext>
            </a:extLst>
          </p:cNvPr>
          <p:cNvSpPr/>
          <p:nvPr/>
        </p:nvSpPr>
        <p:spPr>
          <a:xfrm>
            <a:off x="6957260" y="1634627"/>
            <a:ext cx="271636" cy="24383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4" name="Picture 10" descr="Deployment Icons - Download Free Vector Icons | Noun Project">
            <a:extLst>
              <a:ext uri="{FF2B5EF4-FFF2-40B4-BE49-F238E27FC236}">
                <a16:creationId xmlns:a16="http://schemas.microsoft.com/office/drawing/2014/main" id="{773D2A40-1A3F-4466-83FD-DF622D768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439" y="986200"/>
            <a:ext cx="1266017" cy="126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51C3075-573C-4E9B-8169-53F110F51974}"/>
              </a:ext>
            </a:extLst>
          </p:cNvPr>
          <p:cNvSpPr txBox="1"/>
          <p:nvPr/>
        </p:nvSpPr>
        <p:spPr>
          <a:xfrm>
            <a:off x="7459796" y="2118852"/>
            <a:ext cx="116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/>
              <a:t>배포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(Deployment)</a:t>
            </a:r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FBE2CD21-5294-49B7-AC95-BD84E0AB30A9}"/>
              </a:ext>
            </a:extLst>
          </p:cNvPr>
          <p:cNvSpPr/>
          <p:nvPr/>
        </p:nvSpPr>
        <p:spPr>
          <a:xfrm rot="5400000">
            <a:off x="4430243" y="-1314423"/>
            <a:ext cx="288032" cy="82043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479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dirty="0">
                <a:solidFill>
                  <a:schemeClr val="accent5"/>
                </a:solidFill>
              </a:rPr>
              <a:t>전문적인 소프트웨어 개발 </a:t>
            </a:r>
            <a:r>
              <a:rPr lang="ko-KR" altLang="en-US" sz="3200" b="1" dirty="0"/>
              <a:t>과정 요약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20819" y="1779662"/>
            <a:ext cx="8102362" cy="1552788"/>
            <a:chOff x="541393" y="1168566"/>
            <a:chExt cx="8102362" cy="1552788"/>
          </a:xfrm>
        </p:grpSpPr>
        <p:sp>
          <p:nvSpPr>
            <p:cNvPr id="3" name="Chevron 2"/>
            <p:cNvSpPr/>
            <p:nvPr/>
          </p:nvSpPr>
          <p:spPr>
            <a:xfrm>
              <a:off x="541393" y="1558628"/>
              <a:ext cx="1428225" cy="772664"/>
            </a:xfrm>
            <a:prstGeom prst="chevron">
              <a:avLst>
                <a:gd name="adj" fmla="val 4485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Chevron 8"/>
            <p:cNvSpPr/>
            <p:nvPr/>
          </p:nvSpPr>
          <p:spPr>
            <a:xfrm>
              <a:off x="1761977" y="1558628"/>
              <a:ext cx="1428225" cy="772664"/>
            </a:xfrm>
            <a:prstGeom prst="chevron">
              <a:avLst>
                <a:gd name="adj" fmla="val 44855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Chevron 9"/>
            <p:cNvSpPr/>
            <p:nvPr/>
          </p:nvSpPr>
          <p:spPr>
            <a:xfrm>
              <a:off x="2982561" y="1558628"/>
              <a:ext cx="1428225" cy="772664"/>
            </a:xfrm>
            <a:prstGeom prst="chevron">
              <a:avLst>
                <a:gd name="adj" fmla="val 4485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Chevron 10"/>
            <p:cNvSpPr/>
            <p:nvPr/>
          </p:nvSpPr>
          <p:spPr>
            <a:xfrm>
              <a:off x="4203145" y="1558628"/>
              <a:ext cx="1428225" cy="772664"/>
            </a:xfrm>
            <a:prstGeom prst="chevron">
              <a:avLst>
                <a:gd name="adj" fmla="val 4485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Chevron 11"/>
            <p:cNvSpPr/>
            <p:nvPr/>
          </p:nvSpPr>
          <p:spPr>
            <a:xfrm>
              <a:off x="5423729" y="1558628"/>
              <a:ext cx="1428225" cy="772664"/>
            </a:xfrm>
            <a:prstGeom prst="chevron">
              <a:avLst>
                <a:gd name="adj" fmla="val 4485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Up Arrow 7"/>
            <p:cNvSpPr/>
            <p:nvPr/>
          </p:nvSpPr>
          <p:spPr>
            <a:xfrm rot="5400000">
              <a:off x="6859530" y="937129"/>
              <a:ext cx="1552788" cy="2015662"/>
            </a:xfrm>
            <a:custGeom>
              <a:avLst/>
              <a:gdLst/>
              <a:ahLst/>
              <a:cxnLst/>
              <a:rect l="l" t="t" r="r" b="b"/>
              <a:pathLst>
                <a:path w="1552788" h="2015662">
                  <a:moveTo>
                    <a:pt x="0" y="736643"/>
                  </a:moveTo>
                  <a:lnTo>
                    <a:pt x="776394" y="0"/>
                  </a:lnTo>
                  <a:lnTo>
                    <a:pt x="1552788" y="736643"/>
                  </a:lnTo>
                  <a:lnTo>
                    <a:pt x="1164591" y="736643"/>
                  </a:lnTo>
                  <a:lnTo>
                    <a:pt x="1164591" y="2015662"/>
                  </a:lnTo>
                  <a:lnTo>
                    <a:pt x="1162556" y="2015662"/>
                  </a:lnTo>
                  <a:lnTo>
                    <a:pt x="776394" y="1669237"/>
                  </a:lnTo>
                  <a:lnTo>
                    <a:pt x="390233" y="2015662"/>
                  </a:lnTo>
                  <a:lnTo>
                    <a:pt x="388197" y="2015662"/>
                  </a:lnTo>
                  <a:lnTo>
                    <a:pt x="388197" y="7366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922642" y="2369849"/>
            <a:ext cx="1012018" cy="369332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cs typeface="Arial" pitchFamily="34" charset="0"/>
              </a:rPr>
              <a:t>구현</a:t>
            </a:r>
            <a:endParaRPr lang="en-US" altLang="ko-KR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94576" y="2203724"/>
            <a:ext cx="1012018" cy="73866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cs typeface="Arial" pitchFamily="34" charset="0"/>
              </a:rPr>
              <a:t>프로토</a:t>
            </a:r>
            <a:endParaRPr lang="en-US" altLang="ko-KR" sz="1600" b="1" dirty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cs typeface="Arial" pitchFamily="34" charset="0"/>
              </a:rPr>
              <a:t>타입 </a:t>
            </a:r>
            <a:endParaRPr lang="en-US" altLang="ko-KR" sz="1600" b="1" dirty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cs typeface="Arial" pitchFamily="34" charset="0"/>
              </a:rPr>
              <a:t>고도화</a:t>
            </a:r>
            <a:endParaRPr lang="en-US" altLang="ko-KR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40552" y="2431405"/>
            <a:ext cx="1012018" cy="246221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cs typeface="Arial" pitchFamily="34" charset="0"/>
              </a:rPr>
              <a:t>평가</a:t>
            </a:r>
            <a:endParaRPr lang="en-US" altLang="ko-KR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98889" y="2308296"/>
            <a:ext cx="1012018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cs typeface="Arial" pitchFamily="34" charset="0"/>
              </a:rPr>
              <a:t>프로토</a:t>
            </a:r>
            <a:b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</a:br>
            <a:r>
              <a:rPr lang="ko-KR" altLang="en-US" sz="1600" b="1" dirty="0">
                <a:solidFill>
                  <a:schemeClr val="bg1"/>
                </a:solidFill>
                <a:cs typeface="Arial" pitchFamily="34" charset="0"/>
              </a:rPr>
              <a:t>타이핑</a:t>
            </a:r>
            <a:endParaRPr lang="en-US" altLang="ko-KR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28645" y="2185185"/>
            <a:ext cx="1012018" cy="73866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High-Level</a:t>
            </a: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cs typeface="Arial" pitchFamily="34" charset="0"/>
              </a:rPr>
              <a:t>설계</a:t>
            </a:r>
            <a:endParaRPr lang="en-US" altLang="ko-KR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8338" y="2308296"/>
            <a:ext cx="1012018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cs typeface="Arial" pitchFamily="34" charset="0"/>
              </a:rPr>
              <a:t>요구사항 분석</a:t>
            </a:r>
            <a:endParaRPr lang="en-US" altLang="ko-KR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화살표: 아래로 구부러짐 3">
            <a:extLst>
              <a:ext uri="{FF2B5EF4-FFF2-40B4-BE49-F238E27FC236}">
                <a16:creationId xmlns:a16="http://schemas.microsoft.com/office/drawing/2014/main" id="{6BF3C5F2-A6C9-491B-BC97-D5439C7458F8}"/>
              </a:ext>
            </a:extLst>
          </p:cNvPr>
          <p:cNvSpPr/>
          <p:nvPr/>
        </p:nvSpPr>
        <p:spPr>
          <a:xfrm rot="10800000" flipV="1">
            <a:off x="4827091" y="1551343"/>
            <a:ext cx="1152128" cy="59701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화살표: 아래로 구부러짐 45">
            <a:extLst>
              <a:ext uri="{FF2B5EF4-FFF2-40B4-BE49-F238E27FC236}">
                <a16:creationId xmlns:a16="http://schemas.microsoft.com/office/drawing/2014/main" id="{BEC16902-3BAD-45DA-8934-4202C84F2646}"/>
              </a:ext>
            </a:extLst>
          </p:cNvPr>
          <p:cNvSpPr/>
          <p:nvPr/>
        </p:nvSpPr>
        <p:spPr>
          <a:xfrm rot="10800000" flipH="1">
            <a:off x="4860776" y="2963758"/>
            <a:ext cx="1183587" cy="52658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939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dirty="0">
                <a:solidFill>
                  <a:schemeClr val="accent5"/>
                </a:solidFill>
              </a:rPr>
              <a:t>전문적인 소프트웨어 개발 </a:t>
            </a:r>
            <a:r>
              <a:rPr lang="ko-KR" altLang="en-US" sz="3200" b="1" dirty="0"/>
              <a:t>과정 요약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763688" y="1795356"/>
            <a:ext cx="5661194" cy="1552788"/>
            <a:chOff x="2982561" y="1168566"/>
            <a:chExt cx="5661194" cy="1552788"/>
          </a:xfrm>
        </p:grpSpPr>
        <p:sp>
          <p:nvSpPr>
            <p:cNvPr id="10" name="Chevron 9"/>
            <p:cNvSpPr/>
            <p:nvPr/>
          </p:nvSpPr>
          <p:spPr>
            <a:xfrm>
              <a:off x="2982561" y="1558628"/>
              <a:ext cx="1428225" cy="772664"/>
            </a:xfrm>
            <a:prstGeom prst="chevron">
              <a:avLst>
                <a:gd name="adj" fmla="val 4485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Chevron 10"/>
            <p:cNvSpPr/>
            <p:nvPr/>
          </p:nvSpPr>
          <p:spPr>
            <a:xfrm>
              <a:off x="4203145" y="1558628"/>
              <a:ext cx="1428225" cy="772664"/>
            </a:xfrm>
            <a:prstGeom prst="chevron">
              <a:avLst>
                <a:gd name="adj" fmla="val 4485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Chevron 11"/>
            <p:cNvSpPr/>
            <p:nvPr/>
          </p:nvSpPr>
          <p:spPr>
            <a:xfrm>
              <a:off x="5423729" y="1558628"/>
              <a:ext cx="1428225" cy="772664"/>
            </a:xfrm>
            <a:prstGeom prst="chevron">
              <a:avLst>
                <a:gd name="adj" fmla="val 4485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Up Arrow 7"/>
            <p:cNvSpPr/>
            <p:nvPr/>
          </p:nvSpPr>
          <p:spPr>
            <a:xfrm rot="5400000">
              <a:off x="6859530" y="937129"/>
              <a:ext cx="1552788" cy="2015662"/>
            </a:xfrm>
            <a:custGeom>
              <a:avLst/>
              <a:gdLst/>
              <a:ahLst/>
              <a:cxnLst/>
              <a:rect l="l" t="t" r="r" b="b"/>
              <a:pathLst>
                <a:path w="1552788" h="2015662">
                  <a:moveTo>
                    <a:pt x="0" y="736643"/>
                  </a:moveTo>
                  <a:lnTo>
                    <a:pt x="776394" y="0"/>
                  </a:lnTo>
                  <a:lnTo>
                    <a:pt x="1552788" y="736643"/>
                  </a:lnTo>
                  <a:lnTo>
                    <a:pt x="1164591" y="736643"/>
                  </a:lnTo>
                  <a:lnTo>
                    <a:pt x="1164591" y="2015662"/>
                  </a:lnTo>
                  <a:lnTo>
                    <a:pt x="1162556" y="2015662"/>
                  </a:lnTo>
                  <a:lnTo>
                    <a:pt x="776394" y="1669237"/>
                  </a:lnTo>
                  <a:lnTo>
                    <a:pt x="390233" y="2015662"/>
                  </a:lnTo>
                  <a:lnTo>
                    <a:pt x="388197" y="2015662"/>
                  </a:lnTo>
                  <a:lnTo>
                    <a:pt x="388197" y="7366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724343" y="2385543"/>
            <a:ext cx="1012018" cy="369332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cs typeface="Arial" pitchFamily="34" charset="0"/>
              </a:rPr>
              <a:t>배포</a:t>
            </a:r>
            <a:endParaRPr lang="en-US" altLang="ko-KR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29813" y="2447098"/>
            <a:ext cx="1012018" cy="246221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cs typeface="Arial" pitchFamily="34" charset="0"/>
              </a:rPr>
              <a:t>테스트</a:t>
            </a:r>
            <a:endParaRPr lang="en-US" altLang="ko-KR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81064" y="2448025"/>
            <a:ext cx="1012018" cy="246221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cs typeface="Arial" pitchFamily="34" charset="0"/>
              </a:rPr>
              <a:t>구현</a:t>
            </a:r>
            <a:endParaRPr lang="en-US" altLang="ko-KR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87549" y="2200877"/>
            <a:ext cx="1012018" cy="73866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Low-Level</a:t>
            </a:r>
            <a:b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</a:br>
            <a:r>
              <a:rPr lang="ko-KR" altLang="en-US" sz="1600" b="1" dirty="0">
                <a:solidFill>
                  <a:schemeClr val="bg1"/>
                </a:solidFill>
                <a:cs typeface="Arial" pitchFamily="34" charset="0"/>
              </a:rPr>
              <a:t>설계</a:t>
            </a:r>
            <a:endParaRPr lang="en-US" altLang="ko-KR" sz="1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716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dirty="0">
                <a:solidFill>
                  <a:schemeClr val="accent5"/>
                </a:solidFill>
              </a:rPr>
              <a:t>전문적인 소프트웨어 개발 </a:t>
            </a:r>
            <a:r>
              <a:rPr lang="ko-KR" altLang="en-US" sz="3200" b="1" dirty="0"/>
              <a:t>과정의 필요성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2E2796-94DE-42FB-BFFD-422B4F806382}"/>
              </a:ext>
            </a:extLst>
          </p:cNvPr>
          <p:cNvSpPr txBox="1"/>
          <p:nvPr/>
        </p:nvSpPr>
        <p:spPr>
          <a:xfrm>
            <a:off x="1282198" y="1279088"/>
            <a:ext cx="657960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000000"/>
                </a:solidFill>
                <a:effectLst/>
                <a:latin typeface="나눔바른고딕 옛한글"/>
              </a:rPr>
              <a:t>왜 이러한 과정을 거쳐야 하는가</a:t>
            </a:r>
            <a:r>
              <a:rPr lang="en-US" altLang="ko-KR" b="1" i="0" dirty="0">
                <a:effectLst/>
                <a:latin typeface="나눔바른고딕 옛한글"/>
              </a:rPr>
              <a:t>?</a:t>
            </a:r>
          </a:p>
          <a:p>
            <a:pPr algn="l"/>
            <a:endParaRPr lang="en-US" altLang="ko-KR" b="1" dirty="0">
              <a:latin typeface="나눔바른고딕 옛한글"/>
            </a:endParaRPr>
          </a:p>
          <a:p>
            <a:pPr marL="285750" indent="-285750" algn="l">
              <a:buFont typeface="Wingdings" panose="05000000000000000000" pitchFamily="2" charset="2"/>
              <a:buChar char="à"/>
            </a:pPr>
            <a:r>
              <a:rPr lang="ko-KR" altLang="en-US" b="1" dirty="0">
                <a:solidFill>
                  <a:srgbClr val="FF0000"/>
                </a:solidFill>
                <a:latin typeface="나눔바른고딕 옛한글"/>
                <a:sym typeface="Wingdings" panose="05000000000000000000" pitchFamily="2" charset="2"/>
              </a:rPr>
              <a:t>좋은 소프트웨어</a:t>
            </a:r>
            <a:r>
              <a:rPr lang="ko-KR" altLang="en-US" b="1" dirty="0">
                <a:solidFill>
                  <a:srgbClr val="000000"/>
                </a:solidFill>
                <a:latin typeface="나눔바른고딕 옛한글"/>
                <a:sym typeface="Wingdings" panose="05000000000000000000" pitchFamily="2" charset="2"/>
              </a:rPr>
              <a:t>를 만들기 위해서</a:t>
            </a:r>
            <a:endParaRPr lang="en-US" altLang="ko-KR" b="1" dirty="0">
              <a:solidFill>
                <a:srgbClr val="000000"/>
              </a:solidFill>
              <a:latin typeface="나눔바른고딕 옛한글"/>
              <a:sym typeface="Wingdings" panose="05000000000000000000" pitchFamily="2" charset="2"/>
            </a:endParaRPr>
          </a:p>
          <a:p>
            <a:pPr algn="l"/>
            <a:endParaRPr lang="en-US" altLang="ko-KR" b="1" dirty="0">
              <a:solidFill>
                <a:srgbClr val="000000"/>
              </a:solidFill>
              <a:latin typeface="나눔바른고딕 옛한글"/>
              <a:sym typeface="Wingdings" panose="05000000000000000000" pitchFamily="2" charset="2"/>
            </a:endParaRPr>
          </a:p>
          <a:p>
            <a:pPr algn="l"/>
            <a:r>
              <a:rPr lang="ko-KR" altLang="en-US" b="1" dirty="0">
                <a:solidFill>
                  <a:srgbClr val="000000"/>
                </a:solidFill>
                <a:latin typeface="나눔바른고딕 옛한글"/>
                <a:sym typeface="Wingdings" panose="05000000000000000000" pitchFamily="2" charset="2"/>
              </a:rPr>
              <a:t>좋은 소프트웨어를 판단하는 기준은</a:t>
            </a:r>
            <a:r>
              <a:rPr lang="en-US" altLang="ko-KR" b="1" dirty="0">
                <a:solidFill>
                  <a:srgbClr val="000000"/>
                </a:solidFill>
                <a:latin typeface="나눔바른고딕 옛한글"/>
                <a:sym typeface="Wingdings" panose="05000000000000000000" pitchFamily="2" charset="2"/>
              </a:rPr>
              <a:t>?</a:t>
            </a:r>
          </a:p>
          <a:p>
            <a:pPr algn="l"/>
            <a:endParaRPr lang="en-US" altLang="ko-KR" b="1" dirty="0">
              <a:solidFill>
                <a:srgbClr val="000000"/>
              </a:solidFill>
              <a:latin typeface="나눔바른고딕 옛한글"/>
              <a:sym typeface="Wingdings" panose="05000000000000000000" pitchFamily="2" charset="2"/>
            </a:endParaRPr>
          </a:p>
          <a:p>
            <a:pPr marL="285750" indent="-285750" algn="l">
              <a:buFont typeface="Wingdings" panose="05000000000000000000" pitchFamily="2" charset="2"/>
              <a:buChar char="à"/>
            </a:pPr>
            <a:r>
              <a:rPr lang="ko-KR" altLang="en-US" b="1" dirty="0">
                <a:solidFill>
                  <a:srgbClr val="000000"/>
                </a:solidFill>
                <a:latin typeface="나눔바른고딕 옛한글"/>
                <a:sym typeface="Wingdings" panose="05000000000000000000" pitchFamily="2" charset="2"/>
              </a:rPr>
              <a:t>소프트웨어의 </a:t>
            </a:r>
            <a:r>
              <a:rPr lang="ko-KR" altLang="en-US" b="1" dirty="0">
                <a:solidFill>
                  <a:srgbClr val="FF0000"/>
                </a:solidFill>
                <a:latin typeface="나눔바른고딕 옛한글"/>
                <a:sym typeface="Wingdings" panose="05000000000000000000" pitchFamily="2" charset="2"/>
              </a:rPr>
              <a:t>품질</a:t>
            </a:r>
            <a:r>
              <a:rPr lang="en-US" altLang="ko-KR" b="1" dirty="0">
                <a:solidFill>
                  <a:srgbClr val="FF0000"/>
                </a:solidFill>
                <a:latin typeface="나눔바른고딕 옛한글"/>
                <a:sym typeface="Wingdings" panose="05000000000000000000" pitchFamily="2" charset="2"/>
              </a:rPr>
              <a:t>(Quality)</a:t>
            </a:r>
            <a:r>
              <a:rPr lang="ko-KR" altLang="en-US" b="1" dirty="0">
                <a:solidFill>
                  <a:srgbClr val="000000"/>
                </a:solidFill>
                <a:latin typeface="나눔바른고딕 옛한글"/>
                <a:sym typeface="Wingdings" panose="05000000000000000000" pitchFamily="2" charset="2"/>
              </a:rPr>
              <a:t>을 판단하는 요소의 만족 여부</a:t>
            </a:r>
            <a:endParaRPr lang="en-US" altLang="ko-KR" b="1" dirty="0">
              <a:solidFill>
                <a:srgbClr val="000000"/>
              </a:solidFill>
              <a:latin typeface="나눔바른고딕 옛한글"/>
              <a:sym typeface="Wingdings" panose="05000000000000000000" pitchFamily="2" charset="2"/>
            </a:endParaRPr>
          </a:p>
          <a:p>
            <a:pPr marL="285750" indent="-285750" algn="l">
              <a:buFont typeface="Wingdings" panose="05000000000000000000" pitchFamily="2" charset="2"/>
              <a:buChar char="à"/>
            </a:pPr>
            <a:endParaRPr lang="en-US" altLang="ko-KR" b="1" dirty="0">
              <a:solidFill>
                <a:srgbClr val="000000"/>
              </a:solidFill>
              <a:latin typeface="나눔바른고딕 옛한글"/>
              <a:sym typeface="Wingdings" panose="05000000000000000000" pitchFamily="2" charset="2"/>
            </a:endParaRPr>
          </a:p>
          <a:p>
            <a:pPr algn="l"/>
            <a:r>
              <a:rPr lang="ko-KR" altLang="en-US" b="1" dirty="0"/>
              <a:t>소프트웨어의 품질을 판단하는 요소에는 어떤 것들이 있는가</a:t>
            </a:r>
            <a:r>
              <a:rPr lang="en-US" altLang="ko-KR" b="1" dirty="0"/>
              <a:t>?</a:t>
            </a:r>
            <a:endParaRPr lang="en-US" altLang="ko-KR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33871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dirty="0">
                <a:solidFill>
                  <a:schemeClr val="accent5"/>
                </a:solidFill>
              </a:rPr>
              <a:t>소프트웨어 품질</a:t>
            </a:r>
            <a:r>
              <a:rPr lang="en-US" altLang="ko-KR" sz="3200" b="1" dirty="0">
                <a:solidFill>
                  <a:schemeClr val="accent5"/>
                </a:solidFill>
              </a:rPr>
              <a:t>(Quality) </a:t>
            </a:r>
            <a:r>
              <a:rPr lang="ko-KR" altLang="en-US" sz="3200" b="1" dirty="0"/>
              <a:t>중요 요소</a:t>
            </a:r>
            <a:endParaRPr lang="ko-KR" altLang="en-US" sz="32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585682" y="2643758"/>
            <a:ext cx="1833846" cy="1407061"/>
            <a:chOff x="3779911" y="3107599"/>
            <a:chExt cx="1584177" cy="1407061"/>
          </a:xfrm>
        </p:grpSpPr>
        <p:sp>
          <p:nvSpPr>
            <p:cNvPr id="21" name="Text Placeholder 17"/>
            <p:cNvSpPr txBox="1">
              <a:spLocks/>
            </p:cNvSpPr>
            <p:nvPr/>
          </p:nvSpPr>
          <p:spPr>
            <a:xfrm>
              <a:off x="3779911" y="3107599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수용성</a:t>
              </a:r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Acceptability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79911" y="3683663"/>
              <a:ext cx="15841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대상이 되는 사용자가 이해하기 쉽고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유용하며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다른 시스템과 호환이 되어야 함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818" y="2643758"/>
            <a:ext cx="1833846" cy="1591727"/>
            <a:chOff x="3779911" y="3107599"/>
            <a:chExt cx="1584177" cy="1591727"/>
          </a:xfrm>
        </p:grpSpPr>
        <p:sp>
          <p:nvSpPr>
            <p:cNvPr id="25" name="Text Placeholder 17"/>
            <p:cNvSpPr txBox="1">
              <a:spLocks/>
            </p:cNvSpPr>
            <p:nvPr/>
          </p:nvSpPr>
          <p:spPr>
            <a:xfrm>
              <a:off x="3779911" y="3107599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신뢰도와 보안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Dependability and security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79911" y="3683663"/>
              <a:ext cx="158417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소프트웨어에 자체적인 혹은 외부의 공격에 의한 문제가 생기더라도 물리적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/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경제적 피해가 생기지 않아야 함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669954" y="2643758"/>
            <a:ext cx="1833846" cy="1407061"/>
            <a:chOff x="3779911" y="3107599"/>
            <a:chExt cx="1584177" cy="1407061"/>
          </a:xfrm>
        </p:grpSpPr>
        <p:sp>
          <p:nvSpPr>
            <p:cNvPr id="29" name="Text Placeholder 17"/>
            <p:cNvSpPr txBox="1">
              <a:spLocks/>
            </p:cNvSpPr>
            <p:nvPr/>
          </p:nvSpPr>
          <p:spPr>
            <a:xfrm>
              <a:off x="3779911" y="3107599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1400" b="1">
                  <a:solidFill>
                    <a:schemeClr val="bg1"/>
                  </a:solidFill>
                  <a:cs typeface="Arial" pitchFamily="34" charset="0"/>
                </a:rPr>
                <a:t>효율성</a:t>
              </a:r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Efficiency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779911" y="3683663"/>
              <a:ext cx="15841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불필요한 리소스 사용을 최소화하여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일정한 응답속도와 성능을 보장해야 함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712090" y="2643758"/>
            <a:ext cx="1833846" cy="1591727"/>
            <a:chOff x="3779911" y="3107599"/>
            <a:chExt cx="1584177" cy="1591727"/>
          </a:xfrm>
        </p:grpSpPr>
        <p:sp>
          <p:nvSpPr>
            <p:cNvPr id="33" name="Text Placeholder 17"/>
            <p:cNvSpPr txBox="1">
              <a:spLocks/>
            </p:cNvSpPr>
            <p:nvPr/>
          </p:nvSpPr>
          <p:spPr>
            <a:xfrm>
              <a:off x="3779911" y="3107599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1400" b="1">
                  <a:solidFill>
                    <a:schemeClr val="bg1"/>
                  </a:solidFill>
                  <a:cs typeface="Arial" pitchFamily="34" charset="0"/>
                </a:rPr>
                <a:t>유지보수성</a:t>
              </a:r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Maintainability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79911" y="3683663"/>
              <a:ext cx="158417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반드시 발생할 수 밖에 없는 소프트웨어의 기능 변경에 대응할 수 있도록 소프트웨어가 작성되어야 함</a:t>
              </a:r>
            </a:p>
          </p:txBody>
        </p:sp>
      </p:grpSp>
      <p:pic>
        <p:nvPicPr>
          <p:cNvPr id="2050" name="Picture 2" descr="Acquiescence Icons - Download Free Vector Icons | Noun Project">
            <a:extLst>
              <a:ext uri="{FF2B5EF4-FFF2-40B4-BE49-F238E27FC236}">
                <a16:creationId xmlns:a16="http://schemas.microsoft.com/office/drawing/2014/main" id="{016B6F3B-C430-4354-9B05-9C39339F0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96732"/>
            <a:ext cx="858260" cy="85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ecurity Unlocked Icons - Download Free Vector Icons | Noun Project">
            <a:extLst>
              <a:ext uri="{FF2B5EF4-FFF2-40B4-BE49-F238E27FC236}">
                <a16:creationId xmlns:a16="http://schemas.microsoft.com/office/drawing/2014/main" id="{FC385E1A-D7E8-416A-9B48-41A56FECD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487" y="1313608"/>
            <a:ext cx="1024508" cy="102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ime Efficiency Icons - Download Free Vector Icons | Noun Project">
            <a:extLst>
              <a:ext uri="{FF2B5EF4-FFF2-40B4-BE49-F238E27FC236}">
                <a16:creationId xmlns:a16="http://schemas.microsoft.com/office/drawing/2014/main" id="{63AA5B56-E6C9-4D7B-943F-90C9230E9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376562"/>
            <a:ext cx="896555" cy="896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aintain Icons - Download Free Vector Icons | Noun Project">
            <a:extLst>
              <a:ext uri="{FF2B5EF4-FFF2-40B4-BE49-F238E27FC236}">
                <a16:creationId xmlns:a16="http://schemas.microsoft.com/office/drawing/2014/main" id="{76567FDC-1FEA-48C6-86FF-73611498E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514" y="1382735"/>
            <a:ext cx="896556" cy="896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934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dirty="0">
                <a:solidFill>
                  <a:schemeClr val="accent5"/>
                </a:solidFill>
              </a:rPr>
              <a:t>전문적인 소프트웨어의 </a:t>
            </a:r>
            <a:r>
              <a:rPr lang="ko-KR" altLang="en-US" sz="3200" b="1" dirty="0"/>
              <a:t>품질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1144C0-4352-4043-BB13-22FA885CF339}"/>
              </a:ext>
            </a:extLst>
          </p:cNvPr>
          <p:cNvSpPr txBox="1"/>
          <p:nvPr/>
        </p:nvSpPr>
        <p:spPr>
          <a:xfrm>
            <a:off x="874871" y="884466"/>
            <a:ext cx="7394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나눔바른고딕 옛한글"/>
              </a:rPr>
              <a:t>소프트웨어에 주로 요구되는 품질 요소는 경우에 따라 다를 수 있음</a:t>
            </a:r>
            <a:endParaRPr lang="en-US" altLang="ko-KR" b="1" dirty="0">
              <a:sym typeface="Wingdings" panose="05000000000000000000" pitchFamily="2" charset="2"/>
            </a:endParaRPr>
          </a:p>
        </p:txBody>
      </p:sp>
      <p:pic>
        <p:nvPicPr>
          <p:cNvPr id="3074" name="Picture 2" descr="Royalty-free control panel photos free download | Pxfuel">
            <a:extLst>
              <a:ext uri="{FF2B5EF4-FFF2-40B4-BE49-F238E27FC236}">
                <a16:creationId xmlns:a16="http://schemas.microsoft.com/office/drawing/2014/main" id="{27DD7636-B4D0-4BCE-B204-828252EC2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68932"/>
            <a:ext cx="2657302" cy="1760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E049E1-BA22-4A1D-B11B-19B908E02C45}"/>
              </a:ext>
            </a:extLst>
          </p:cNvPr>
          <p:cNvSpPr txBox="1"/>
          <p:nvPr/>
        </p:nvSpPr>
        <p:spPr>
          <a:xfrm>
            <a:off x="779311" y="3562681"/>
            <a:ext cx="1601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비행 조종 시스템</a:t>
            </a:r>
            <a:endParaRPr lang="en-US" altLang="ko-KR" sz="1400" b="1" dirty="0"/>
          </a:p>
          <a:p>
            <a:pPr algn="ctr"/>
            <a:r>
              <a:rPr lang="en-US" altLang="ko-KR" sz="1400" b="1" dirty="0">
                <a:sym typeface="Wingdings" panose="05000000000000000000" pitchFamily="2" charset="2"/>
              </a:rPr>
              <a:t> </a:t>
            </a:r>
            <a:r>
              <a:rPr lang="ko-KR" altLang="en-US" sz="1400" b="1" dirty="0"/>
              <a:t>안전성</a:t>
            </a:r>
            <a:r>
              <a:rPr lang="en-US" altLang="ko-KR" sz="1400" b="1" dirty="0"/>
              <a:t>(Safety)</a:t>
            </a:r>
            <a:endParaRPr lang="ko-KR" altLang="en-US" sz="14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12BF866-89CB-4EDA-97BE-71145EC2C386}"/>
              </a:ext>
            </a:extLst>
          </p:cNvPr>
          <p:cNvGrpSpPr/>
          <p:nvPr/>
        </p:nvGrpSpPr>
        <p:grpSpPr>
          <a:xfrm>
            <a:off x="3788048" y="1642065"/>
            <a:ext cx="2076828" cy="1887533"/>
            <a:chOff x="3563888" y="1675148"/>
            <a:chExt cx="2076828" cy="1887533"/>
          </a:xfrm>
        </p:grpSpPr>
        <p:pic>
          <p:nvPicPr>
            <p:cNvPr id="3076" name="Picture 4" descr="Playerunknown&amp;#39;s Battlegrounds - Icon by Blagoicons on DeviantArt">
              <a:extLst>
                <a:ext uri="{FF2B5EF4-FFF2-40B4-BE49-F238E27FC236}">
                  <a16:creationId xmlns:a16="http://schemas.microsoft.com/office/drawing/2014/main" id="{0DDF3F64-3FCB-44E7-BB94-51D4BEDD4F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88" y="1675148"/>
              <a:ext cx="926232" cy="926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What happened to the new LoL Desktop Icon?: leagueoflegends">
              <a:extLst>
                <a:ext uri="{FF2B5EF4-FFF2-40B4-BE49-F238E27FC236}">
                  <a16:creationId xmlns:a16="http://schemas.microsoft.com/office/drawing/2014/main" id="{05E7B326-C686-44C8-B86F-A1D26B2804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1556" y="1909545"/>
              <a:ext cx="859160" cy="859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 descr="오딘: 발할라 라이징 - Apps on Google Play">
              <a:extLst>
                <a:ext uri="{FF2B5EF4-FFF2-40B4-BE49-F238E27FC236}">
                  <a16:creationId xmlns:a16="http://schemas.microsoft.com/office/drawing/2014/main" id="{6DB9BAF7-ACCB-441F-B445-7BC8366FA9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7332" y="2708457"/>
              <a:ext cx="854224" cy="854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EF1E425-58C5-44C5-83FA-B645C3761AB9}"/>
              </a:ext>
            </a:extLst>
          </p:cNvPr>
          <p:cNvSpPr txBox="1"/>
          <p:nvPr/>
        </p:nvSpPr>
        <p:spPr>
          <a:xfrm>
            <a:off x="3536802" y="3562681"/>
            <a:ext cx="2475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온라인 게임</a:t>
            </a:r>
            <a:endParaRPr lang="en-US" altLang="ko-KR" sz="1400" b="1" dirty="0"/>
          </a:p>
          <a:p>
            <a:pPr algn="ctr"/>
            <a:r>
              <a:rPr lang="en-US" altLang="ko-KR" sz="1400" b="1" dirty="0">
                <a:sym typeface="Wingdings" panose="05000000000000000000" pitchFamily="2" charset="2"/>
              </a:rPr>
              <a:t> </a:t>
            </a:r>
            <a:r>
              <a:rPr lang="ko-KR" altLang="en-US" sz="1400" b="1" dirty="0" err="1"/>
              <a:t>응답성</a:t>
            </a:r>
            <a:r>
              <a:rPr lang="en-US" altLang="ko-KR" sz="1400" b="1" dirty="0"/>
              <a:t>(Responsiveness)</a:t>
            </a:r>
            <a:endParaRPr lang="ko-KR" altLang="en-US" sz="1400" b="1" dirty="0"/>
          </a:p>
        </p:txBody>
      </p:sp>
      <p:pic>
        <p:nvPicPr>
          <p:cNvPr id="3082" name="Picture 10" descr="Free Antenna Glyph Icon - Available in SVG, PNG, EPS, AI &amp;amp; Icon fonts">
            <a:extLst>
              <a:ext uri="{FF2B5EF4-FFF2-40B4-BE49-F238E27FC236}">
                <a16:creationId xmlns:a16="http://schemas.microsoft.com/office/drawing/2014/main" id="{4FF2BCF0-C749-4B54-81A4-1DFFD06EB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103" y="1774963"/>
            <a:ext cx="1718320" cy="171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79F1CB-C4B9-4919-B40C-07DAC8887126}"/>
              </a:ext>
            </a:extLst>
          </p:cNvPr>
          <p:cNvSpPr txBox="1"/>
          <p:nvPr/>
        </p:nvSpPr>
        <p:spPr>
          <a:xfrm>
            <a:off x="6786067" y="3491228"/>
            <a:ext cx="1962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무선 통신 시스템</a:t>
            </a:r>
            <a:endParaRPr lang="en-US" altLang="ko-KR" sz="1400" b="1" dirty="0"/>
          </a:p>
          <a:p>
            <a:pPr algn="ctr"/>
            <a:r>
              <a:rPr lang="en-US" altLang="ko-KR" sz="1400" b="1" dirty="0">
                <a:sym typeface="Wingdings" panose="05000000000000000000" pitchFamily="2" charset="2"/>
              </a:rPr>
              <a:t> </a:t>
            </a:r>
            <a:r>
              <a:rPr lang="ko-KR" altLang="en-US" sz="1400" b="1" dirty="0"/>
              <a:t>신뢰성 </a:t>
            </a:r>
            <a:r>
              <a:rPr lang="en-US" altLang="ko-KR" sz="1400" b="1" dirty="0"/>
              <a:t>(Reliability)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425221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3200" b="1" dirty="0">
                <a:solidFill>
                  <a:schemeClr val="accent5"/>
                </a:solidFill>
              </a:rPr>
              <a:t>소프트웨어 엔지니어링</a:t>
            </a:r>
            <a:r>
              <a:rPr lang="ko-KR" altLang="en-US" sz="3200" b="1" dirty="0"/>
              <a:t>이란</a:t>
            </a:r>
            <a:r>
              <a:rPr lang="en-US" altLang="ko-KR" sz="3200" b="1" dirty="0"/>
              <a:t>?</a:t>
            </a:r>
            <a:endParaRPr lang="ko-KR" altLang="en-US" sz="32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247435" y="2414619"/>
            <a:ext cx="3149101" cy="2293969"/>
            <a:chOff x="247435" y="2414619"/>
            <a:chExt cx="3149101" cy="2293969"/>
          </a:xfrm>
        </p:grpSpPr>
        <p:sp>
          <p:nvSpPr>
            <p:cNvPr id="13" name="Rectangle 12"/>
            <p:cNvSpPr/>
            <p:nvPr/>
          </p:nvSpPr>
          <p:spPr>
            <a:xfrm rot="2700000" flipH="1">
              <a:off x="1034951" y="1627103"/>
              <a:ext cx="1574070" cy="3149101"/>
            </a:xfrm>
            <a:custGeom>
              <a:avLst/>
              <a:gdLst/>
              <a:ahLst/>
              <a:cxnLst/>
              <a:rect l="l" t="t" r="r" b="b"/>
              <a:pathLst>
                <a:path w="1574070" h="3149101">
                  <a:moveTo>
                    <a:pt x="1396232" y="177838"/>
                  </a:moveTo>
                  <a:cubicBezTo>
                    <a:pt x="1732682" y="514288"/>
                    <a:pt x="1732682" y="1059782"/>
                    <a:pt x="1396232" y="1396232"/>
                  </a:cubicBezTo>
                  <a:cubicBezTo>
                    <a:pt x="1059782" y="1732681"/>
                    <a:pt x="514289" y="1732681"/>
                    <a:pt x="177839" y="1396232"/>
                  </a:cubicBezTo>
                  <a:cubicBezTo>
                    <a:pt x="-158611" y="1059782"/>
                    <a:pt x="-158611" y="514288"/>
                    <a:pt x="177839" y="177838"/>
                  </a:cubicBezTo>
                  <a:cubicBezTo>
                    <a:pt x="514289" y="-158611"/>
                    <a:pt x="1059782" y="-158611"/>
                    <a:pt x="1396232" y="177838"/>
                  </a:cubicBezTo>
                  <a:close/>
                  <a:moveTo>
                    <a:pt x="1574070" y="0"/>
                  </a:moveTo>
                  <a:cubicBezTo>
                    <a:pt x="1139403" y="-434668"/>
                    <a:pt x="434668" y="-434668"/>
                    <a:pt x="0" y="0"/>
                  </a:cubicBezTo>
                  <a:cubicBezTo>
                    <a:pt x="-434668" y="434667"/>
                    <a:pt x="-434668" y="1139403"/>
                    <a:pt x="0" y="1574070"/>
                  </a:cubicBezTo>
                  <a:cubicBezTo>
                    <a:pt x="149565" y="1723636"/>
                    <a:pt x="331107" y="1821737"/>
                    <a:pt x="522925" y="1867116"/>
                  </a:cubicBezTo>
                  <a:lnTo>
                    <a:pt x="522925" y="3149101"/>
                  </a:lnTo>
                  <a:lnTo>
                    <a:pt x="1051145" y="3149101"/>
                  </a:lnTo>
                  <a:lnTo>
                    <a:pt x="1051145" y="1867115"/>
                  </a:lnTo>
                  <a:cubicBezTo>
                    <a:pt x="1242964" y="1821737"/>
                    <a:pt x="1424505" y="1723636"/>
                    <a:pt x="1574070" y="1574070"/>
                  </a:cubicBezTo>
                  <a:cubicBezTo>
                    <a:pt x="2008738" y="1139403"/>
                    <a:pt x="2008738" y="434667"/>
                    <a:pt x="15740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Round Same Side Corner Rectangle 13"/>
            <p:cNvSpPr/>
            <p:nvPr/>
          </p:nvSpPr>
          <p:spPr>
            <a:xfrm rot="13500000" flipH="1">
              <a:off x="299369" y="4293587"/>
              <a:ext cx="528162" cy="30184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3315" name="Picture 3" descr="D:\KBM-정애\014-Fullppt\PNG이미지\지구본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041" y="2076375"/>
            <a:ext cx="1236428" cy="123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val 17"/>
          <p:cNvSpPr/>
          <p:nvPr/>
        </p:nvSpPr>
        <p:spPr>
          <a:xfrm>
            <a:off x="2991380" y="2832668"/>
            <a:ext cx="656698" cy="656698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9" name="Oval 18"/>
          <p:cNvSpPr/>
          <p:nvPr/>
        </p:nvSpPr>
        <p:spPr>
          <a:xfrm>
            <a:off x="2231740" y="1319152"/>
            <a:ext cx="656698" cy="65669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0" name="Oval 19"/>
          <p:cNvSpPr/>
          <p:nvPr/>
        </p:nvSpPr>
        <p:spPr>
          <a:xfrm>
            <a:off x="2231740" y="3363838"/>
            <a:ext cx="656698" cy="656698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1" name="Oval 20"/>
          <p:cNvSpPr/>
          <p:nvPr/>
        </p:nvSpPr>
        <p:spPr>
          <a:xfrm>
            <a:off x="2991380" y="1899077"/>
            <a:ext cx="656698" cy="65669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3204297" y="1131590"/>
            <a:ext cx="5688183" cy="708252"/>
            <a:chOff x="7164288" y="856926"/>
            <a:chExt cx="1458170" cy="708252"/>
          </a:xfrm>
        </p:grpSpPr>
        <p:sp>
          <p:nvSpPr>
            <p:cNvPr id="39" name="TextBox 38"/>
            <p:cNvSpPr txBox="1"/>
            <p:nvPr/>
          </p:nvSpPr>
          <p:spPr>
            <a:xfrm>
              <a:off x="7164288" y="856926"/>
              <a:ext cx="1439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소프트웨어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(Software)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란 무엇인가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?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164288" y="1103513"/>
              <a:ext cx="14581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컴퓨터 프로그램과 그와 관련된 문서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매뉴얼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웹사이트 등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와 라이브러리 등을 포함하는 개념이며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소프트웨어는 특정 고객 혹은 범용적 목적으로 개발될 수 있음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204296" y="3583064"/>
            <a:ext cx="4896096" cy="708252"/>
            <a:chOff x="7164288" y="856926"/>
            <a:chExt cx="1439711" cy="708252"/>
          </a:xfrm>
        </p:grpSpPr>
        <p:sp>
          <p:nvSpPr>
            <p:cNvPr id="42" name="TextBox 41"/>
            <p:cNvSpPr txBox="1"/>
            <p:nvPr/>
          </p:nvSpPr>
          <p:spPr>
            <a:xfrm>
              <a:off x="7164288" y="856926"/>
              <a:ext cx="1439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소프트웨어 엔지니어링은 구체적으로 어떤 행위를 포함하는가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?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164288" y="1103513"/>
              <a:ext cx="14397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소프트웨어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명세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(Specification),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개발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(Development),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검증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(Validation),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개선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(Evolution)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으로 볼 수 있음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924376" y="1948748"/>
            <a:ext cx="4896096" cy="708252"/>
            <a:chOff x="7164288" y="856926"/>
            <a:chExt cx="1439711" cy="708252"/>
          </a:xfrm>
        </p:grpSpPr>
        <p:sp>
          <p:nvSpPr>
            <p:cNvPr id="45" name="TextBox 44"/>
            <p:cNvSpPr txBox="1"/>
            <p:nvPr/>
          </p:nvSpPr>
          <p:spPr>
            <a:xfrm>
              <a:off x="7164288" y="856926"/>
              <a:ext cx="1439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좋은 소프트웨어의 구성 요소는 무엇인가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?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164288" y="1103513"/>
              <a:ext cx="14397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필요한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기능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을 제공하고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요구되는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성능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을 보장하며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유지보수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가 가능해야 하며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신뢰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할 수 있으며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사용성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이 좋아야 함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924376" y="2765906"/>
            <a:ext cx="4896096" cy="708252"/>
            <a:chOff x="7164288" y="856926"/>
            <a:chExt cx="1439711" cy="708252"/>
          </a:xfrm>
        </p:grpSpPr>
        <p:sp>
          <p:nvSpPr>
            <p:cNvPr id="48" name="TextBox 47"/>
            <p:cNvSpPr txBox="1"/>
            <p:nvPr/>
          </p:nvSpPr>
          <p:spPr>
            <a:xfrm>
              <a:off x="7164288" y="856926"/>
              <a:ext cx="1439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소프트웨어 엔지니어링이란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?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164288" y="1103513"/>
              <a:ext cx="14397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초기 구상에서부터 운영과 유지보수 과정 등 전문적인 소프트웨어 제품을 만드는데 필요한 모든 과정에 대한 공학적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규율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2324790" y="1493613"/>
            <a:ext cx="470598" cy="30777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084430" y="2073538"/>
            <a:ext cx="470598" cy="30777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084430" y="3007128"/>
            <a:ext cx="470598" cy="30777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324790" y="3544565"/>
            <a:ext cx="470598" cy="30777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918933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3"/>
          <p:cNvSpPr txBox="1">
            <a:spLocks/>
          </p:cNvSpPr>
          <p:nvPr/>
        </p:nvSpPr>
        <p:spPr>
          <a:xfrm>
            <a:off x="2302379" y="2607587"/>
            <a:ext cx="4529562" cy="57606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600" b="1" dirty="0">
                <a:solidFill>
                  <a:schemeClr val="accent5"/>
                </a:solidFill>
                <a:latin typeface="+mj-lt"/>
                <a:cs typeface="Arial" pitchFamily="34" charset="0"/>
              </a:rPr>
              <a:t>Q&amp;A</a:t>
            </a:r>
            <a:endParaRPr lang="ko-KR" altLang="en-US" sz="3600" b="1" dirty="0">
              <a:solidFill>
                <a:schemeClr val="accent5"/>
              </a:solidFill>
              <a:latin typeface="+mj-lt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25998" y="2102370"/>
            <a:ext cx="26642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Thank you</a:t>
            </a:r>
            <a:endParaRPr kumimoji="0" lang="en-US" altLang="ko-KR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337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object 3"/>
          <p:cNvSpPr/>
          <p:nvPr/>
        </p:nvSpPr>
        <p:spPr>
          <a:xfrm>
            <a:off x="4033188" y="1421051"/>
            <a:ext cx="3551963" cy="31101"/>
          </a:xfrm>
          <a:custGeom>
            <a:avLst/>
            <a:gdLst/>
            <a:ahLst/>
            <a:cxnLst/>
            <a:rect l="l" t="t" r="r" b="b"/>
            <a:pathLst>
              <a:path w="5221605" h="45720">
                <a:moveTo>
                  <a:pt x="5221224" y="0"/>
                </a:moveTo>
                <a:lnTo>
                  <a:pt x="0" y="0"/>
                </a:lnTo>
                <a:lnTo>
                  <a:pt x="0" y="45720"/>
                </a:lnTo>
                <a:lnTo>
                  <a:pt x="5221224" y="45720"/>
                </a:lnTo>
                <a:lnTo>
                  <a:pt x="5221224" y="0"/>
                </a:lnTo>
                <a:close/>
              </a:path>
            </a:pathLst>
          </a:custGeom>
          <a:solidFill>
            <a:srgbClr val="00A6AE"/>
          </a:solid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59" name="object 5"/>
          <p:cNvSpPr txBox="1"/>
          <p:nvPr/>
        </p:nvSpPr>
        <p:spPr>
          <a:xfrm>
            <a:off x="4097002" y="1053278"/>
            <a:ext cx="3220223" cy="3259947"/>
          </a:xfrm>
          <a:prstGeom prst="rect">
            <a:avLst/>
          </a:prstGeom>
        </p:spPr>
        <p:txBody>
          <a:bodyPr vert="horz" wrap="square" lIns="0" tIns="8207" rIns="0" bIns="0" rtlCol="0">
            <a:spAutoFit/>
          </a:bodyPr>
          <a:lstStyle/>
          <a:p>
            <a:pPr marL="8639">
              <a:spcBef>
                <a:spcPts val="65"/>
              </a:spcBef>
            </a:pPr>
            <a:r>
              <a:rPr lang="ko-KR" altLang="en-US" sz="1905" spc="34" dirty="0">
                <a:solidFill>
                  <a:srgbClr val="3D3D3D"/>
                </a:solidFill>
                <a:latin typeface="나눔고딕OTF"/>
                <a:cs typeface="나눔고딕OTF"/>
              </a:rPr>
              <a:t>이희진</a:t>
            </a:r>
            <a:endParaRPr lang="en-US" altLang="ko-KR" sz="1905" spc="34" dirty="0">
              <a:solidFill>
                <a:srgbClr val="3D3D3D"/>
              </a:solidFill>
              <a:latin typeface="나눔고딕OTF"/>
              <a:cs typeface="나눔고딕OTF"/>
            </a:endParaRPr>
          </a:p>
          <a:p>
            <a:pPr marL="8639">
              <a:spcBef>
                <a:spcPts val="65"/>
              </a:spcBef>
            </a:pPr>
            <a:endParaRPr lang="en-US" sz="1905" spc="34" dirty="0">
              <a:solidFill>
                <a:srgbClr val="3D3D3D"/>
              </a:solidFill>
              <a:latin typeface="나눔고딕OTF"/>
              <a:cs typeface="맑은 고딕"/>
            </a:endParaRPr>
          </a:p>
          <a:p>
            <a:pPr marL="8639">
              <a:spcBef>
                <a:spcPts val="65"/>
              </a:spcBef>
            </a:pPr>
            <a:r>
              <a:rPr lang="en-US" altLang="ko-KR" sz="1360" dirty="0">
                <a:solidFill>
                  <a:srgbClr val="3D3D3D"/>
                </a:solidFill>
                <a:latin typeface="맑은 고딕"/>
                <a:cs typeface="맑은 고딕"/>
              </a:rPr>
              <a:t>2023 – </a:t>
            </a:r>
            <a:r>
              <a:rPr lang="ko-KR" altLang="en-US" sz="1360" dirty="0">
                <a:solidFill>
                  <a:srgbClr val="3D3D3D"/>
                </a:solidFill>
                <a:latin typeface="맑은 고딕"/>
                <a:cs typeface="맑은 고딕"/>
              </a:rPr>
              <a:t>현재</a:t>
            </a:r>
            <a:endParaRPr lang="en-US" altLang="ko-KR" sz="1360" dirty="0">
              <a:solidFill>
                <a:srgbClr val="3D3D3D"/>
              </a:solidFill>
              <a:latin typeface="맑은 고딕"/>
              <a:cs typeface="맑은 고딕"/>
            </a:endParaRPr>
          </a:p>
          <a:p>
            <a:pPr marL="8639">
              <a:spcBef>
                <a:spcPts val="65"/>
              </a:spcBef>
            </a:pPr>
            <a:r>
              <a:rPr lang="ko-KR" altLang="en-US" sz="1360" dirty="0">
                <a:solidFill>
                  <a:srgbClr val="3D3D3D"/>
                </a:solidFill>
                <a:latin typeface="맑은 고딕"/>
                <a:cs typeface="맑은 고딕"/>
              </a:rPr>
              <a:t>현</a:t>
            </a:r>
            <a:r>
              <a:rPr lang="en-US" altLang="ko-KR" sz="1360" dirty="0">
                <a:solidFill>
                  <a:srgbClr val="3D3D3D"/>
                </a:solidFill>
                <a:latin typeface="맑은 고딕"/>
                <a:cs typeface="맑은 고딕"/>
              </a:rPr>
              <a:t>)</a:t>
            </a:r>
            <a:r>
              <a:rPr lang="ko-KR" altLang="en-US" sz="1360" dirty="0">
                <a:solidFill>
                  <a:srgbClr val="3D3D3D"/>
                </a:solidFill>
                <a:latin typeface="맑은 고딕"/>
                <a:cs typeface="맑은 고딕"/>
              </a:rPr>
              <a:t> 동양미래대학교 </a:t>
            </a:r>
            <a:endParaRPr lang="en-US" altLang="ko-KR" sz="1360" dirty="0">
              <a:solidFill>
                <a:srgbClr val="3D3D3D"/>
              </a:solidFill>
              <a:latin typeface="맑은 고딕"/>
              <a:cs typeface="맑은 고딕"/>
            </a:endParaRPr>
          </a:p>
          <a:p>
            <a:pPr marL="8639">
              <a:spcBef>
                <a:spcPts val="65"/>
              </a:spcBef>
            </a:pPr>
            <a:r>
              <a:rPr lang="ko-KR" altLang="en-US" sz="1360" dirty="0">
                <a:solidFill>
                  <a:srgbClr val="3D3D3D"/>
                </a:solidFill>
                <a:latin typeface="맑은 고딕"/>
                <a:cs typeface="맑은 고딕"/>
              </a:rPr>
              <a:t>컴퓨터소프트웨어공학과 조교수</a:t>
            </a:r>
            <a:endParaRPr lang="en-US" altLang="ko-KR" sz="1360" dirty="0">
              <a:solidFill>
                <a:srgbClr val="3D3D3D"/>
              </a:solidFill>
              <a:latin typeface="맑은 고딕"/>
              <a:cs typeface="맑은 고딕"/>
            </a:endParaRPr>
          </a:p>
          <a:p>
            <a:pPr marL="8639">
              <a:spcBef>
                <a:spcPts val="65"/>
              </a:spcBef>
            </a:pPr>
            <a:endParaRPr lang="en-US" sz="1360" dirty="0">
              <a:solidFill>
                <a:srgbClr val="3D3D3D"/>
              </a:solidFill>
              <a:latin typeface="맑은 고딕"/>
              <a:cs typeface="맑은 고딕"/>
            </a:endParaRPr>
          </a:p>
          <a:p>
            <a:pPr marL="8639">
              <a:spcBef>
                <a:spcPts val="65"/>
              </a:spcBef>
            </a:pPr>
            <a:r>
              <a:rPr lang="en-US" altLang="ko-KR" sz="1360" dirty="0">
                <a:solidFill>
                  <a:srgbClr val="3D3D3D"/>
                </a:solidFill>
                <a:latin typeface="맑은 고딕"/>
                <a:cs typeface="맑은 고딕"/>
              </a:rPr>
              <a:t>2019-2023</a:t>
            </a:r>
            <a:endParaRPr lang="en-US" sz="1360" dirty="0">
              <a:solidFill>
                <a:srgbClr val="3D3D3D"/>
              </a:solidFill>
              <a:latin typeface="맑은 고딕"/>
              <a:cs typeface="맑은 고딕"/>
            </a:endParaRPr>
          </a:p>
          <a:p>
            <a:pPr marL="8639">
              <a:spcBef>
                <a:spcPts val="65"/>
              </a:spcBef>
            </a:pPr>
            <a:r>
              <a:rPr lang="ko-KR" altLang="en-US" sz="1360" dirty="0">
                <a:solidFill>
                  <a:srgbClr val="3D3D3D"/>
                </a:solidFill>
                <a:latin typeface="맑은 고딕"/>
                <a:cs typeface="맑은 고딕"/>
              </a:rPr>
              <a:t>전</a:t>
            </a:r>
            <a:r>
              <a:rPr lang="en-US" altLang="ko-KR" sz="1360" dirty="0">
                <a:solidFill>
                  <a:srgbClr val="3D3D3D"/>
                </a:solidFill>
                <a:latin typeface="맑은 고딕"/>
                <a:cs typeface="맑은 고딕"/>
              </a:rPr>
              <a:t>) </a:t>
            </a:r>
            <a:r>
              <a:rPr lang="ko-KR" altLang="en-US" sz="1360" dirty="0" err="1">
                <a:solidFill>
                  <a:srgbClr val="3D3D3D"/>
                </a:solidFill>
                <a:latin typeface="맑은 고딕"/>
                <a:cs typeface="맑은 고딕"/>
              </a:rPr>
              <a:t>한국폴리텍대학</a:t>
            </a:r>
            <a:r>
              <a:rPr lang="ko-KR" altLang="en-US" sz="1360" dirty="0">
                <a:solidFill>
                  <a:srgbClr val="3D3D3D"/>
                </a:solidFill>
                <a:latin typeface="맑은 고딕"/>
                <a:cs typeface="맑은 고딕"/>
              </a:rPr>
              <a:t> 광명융합기술교육원 데이터분석과 조교수</a:t>
            </a:r>
            <a:endParaRPr lang="en-US" altLang="ko-KR" sz="1360" dirty="0">
              <a:solidFill>
                <a:srgbClr val="3D3D3D"/>
              </a:solidFill>
              <a:latin typeface="맑은 고딕"/>
              <a:cs typeface="맑은 고딕"/>
            </a:endParaRPr>
          </a:p>
          <a:p>
            <a:pPr marL="8639">
              <a:spcBef>
                <a:spcPts val="65"/>
              </a:spcBef>
            </a:pPr>
            <a:endParaRPr lang="en-US" altLang="ko-KR" sz="1360" dirty="0">
              <a:solidFill>
                <a:srgbClr val="3D3D3D"/>
              </a:solidFill>
              <a:latin typeface="맑은 고딕"/>
              <a:cs typeface="맑은 고딕"/>
            </a:endParaRPr>
          </a:p>
          <a:p>
            <a:pPr marL="8639">
              <a:spcBef>
                <a:spcPts val="65"/>
              </a:spcBef>
            </a:pPr>
            <a:r>
              <a:rPr lang="en-US" altLang="ko-KR" sz="1360" dirty="0">
                <a:solidFill>
                  <a:srgbClr val="3D3D3D"/>
                </a:solidFill>
                <a:latin typeface="맑은 고딕"/>
                <a:cs typeface="맑은 고딕"/>
              </a:rPr>
              <a:t>2016-2019</a:t>
            </a:r>
          </a:p>
          <a:p>
            <a:pPr marL="8639">
              <a:spcBef>
                <a:spcPts val="65"/>
              </a:spcBef>
            </a:pPr>
            <a:r>
              <a:rPr lang="ko-KR" altLang="en-US" sz="1360" dirty="0">
                <a:solidFill>
                  <a:srgbClr val="3D3D3D"/>
                </a:solidFill>
                <a:latin typeface="맑은 고딕"/>
                <a:cs typeface="맑은 고딕"/>
              </a:rPr>
              <a:t>전</a:t>
            </a:r>
            <a:r>
              <a:rPr lang="en-US" altLang="ko-KR" sz="1360" dirty="0">
                <a:solidFill>
                  <a:srgbClr val="3D3D3D"/>
                </a:solidFill>
                <a:latin typeface="맑은 고딕"/>
                <a:cs typeface="맑은 고딕"/>
              </a:rPr>
              <a:t>) </a:t>
            </a:r>
            <a:r>
              <a:rPr lang="ko-KR" altLang="en-US" sz="1360" dirty="0">
                <a:solidFill>
                  <a:srgbClr val="3D3D3D"/>
                </a:solidFill>
                <a:latin typeface="맑은 고딕"/>
                <a:cs typeface="맑은 고딕"/>
              </a:rPr>
              <a:t>㈜티맥스소프트 연구소 </a:t>
            </a:r>
            <a:endParaRPr lang="en-US" altLang="ko-KR" sz="1360" dirty="0">
              <a:solidFill>
                <a:srgbClr val="3D3D3D"/>
              </a:solidFill>
              <a:latin typeface="맑은 고딕"/>
              <a:cs typeface="맑은 고딕"/>
            </a:endParaRPr>
          </a:p>
          <a:p>
            <a:pPr marL="8639">
              <a:spcBef>
                <a:spcPts val="65"/>
              </a:spcBef>
            </a:pPr>
            <a:r>
              <a:rPr lang="en-US" altLang="ko-KR" sz="1360" dirty="0">
                <a:solidFill>
                  <a:srgbClr val="3D3D3D"/>
                </a:solidFill>
                <a:latin typeface="맑은 고딕"/>
                <a:cs typeface="맑은 고딕"/>
              </a:rPr>
              <a:t>WAS</a:t>
            </a:r>
            <a:r>
              <a:rPr lang="ko-KR" altLang="en-US" sz="1360" dirty="0">
                <a:solidFill>
                  <a:srgbClr val="3D3D3D"/>
                </a:solidFill>
                <a:latin typeface="맑은 고딕"/>
                <a:cs typeface="맑은 고딕"/>
              </a:rPr>
              <a:t>실 개발 실장</a:t>
            </a:r>
            <a:endParaRPr lang="en-US" altLang="ko-KR" sz="1360" dirty="0">
              <a:solidFill>
                <a:srgbClr val="3D3D3D"/>
              </a:solidFill>
              <a:latin typeface="맑은 고딕"/>
              <a:cs typeface="맑은 고딕"/>
            </a:endParaRPr>
          </a:p>
          <a:p>
            <a:pPr marL="8639">
              <a:spcBef>
                <a:spcPts val="65"/>
              </a:spcBef>
            </a:pPr>
            <a:r>
              <a:rPr lang="en-US" altLang="ko-KR" sz="1360" dirty="0">
                <a:solidFill>
                  <a:srgbClr val="3D3D3D"/>
                </a:solidFill>
                <a:latin typeface="맑은 고딕"/>
                <a:cs typeface="맑은 고딕"/>
              </a:rPr>
              <a:t>- JAVA EE server </a:t>
            </a:r>
            <a:r>
              <a:rPr lang="ko-KR" altLang="en-US" sz="1360" dirty="0">
                <a:solidFill>
                  <a:srgbClr val="3D3D3D"/>
                </a:solidFill>
                <a:latin typeface="맑은 고딕"/>
                <a:cs typeface="맑은 고딕"/>
              </a:rPr>
              <a:t>개발 및 총괄</a:t>
            </a:r>
            <a:endParaRPr lang="en-US" altLang="ko-KR" sz="1360" dirty="0">
              <a:solidFill>
                <a:srgbClr val="3D3D3D"/>
              </a:solidFill>
              <a:latin typeface="맑은 고딕"/>
              <a:cs typeface="맑은 고딕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004" y="1416672"/>
            <a:ext cx="1503202" cy="200427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6B27447-89B7-44C2-8BCB-45BADA9B9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6" y="0"/>
            <a:ext cx="9144000" cy="884466"/>
          </a:xfrm>
        </p:spPr>
        <p:txBody>
          <a:bodyPr/>
          <a:lstStyle/>
          <a:p>
            <a:r>
              <a:rPr lang="ko-KR" altLang="en-US"/>
              <a:t>강사 소개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9602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dirty="0">
                <a:solidFill>
                  <a:schemeClr val="accent5"/>
                </a:solidFill>
              </a:rPr>
              <a:t>소프트웨어 개발</a:t>
            </a:r>
            <a:r>
              <a:rPr lang="ko-KR" altLang="en-US" sz="3200" b="1" dirty="0"/>
              <a:t>이란</a:t>
            </a:r>
            <a:r>
              <a:rPr lang="en-US" altLang="ko-KR" sz="3200" b="1" dirty="0"/>
              <a:t>?</a:t>
            </a:r>
            <a:endParaRPr lang="ko-KR" altLang="en-US" sz="3200" b="1" dirty="0"/>
          </a:p>
        </p:txBody>
      </p:sp>
      <p:pic>
        <p:nvPicPr>
          <p:cNvPr id="1026" name="Picture 2" descr="Excel Tables Spreadsheet - Free image on Pixabay">
            <a:extLst>
              <a:ext uri="{FF2B5EF4-FFF2-40B4-BE49-F238E27FC236}">
                <a16:creationId xmlns:a16="http://schemas.microsoft.com/office/drawing/2014/main" id="{9847D324-B392-473D-BB27-AE1789B3C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15" y="1347617"/>
            <a:ext cx="1830611" cy="199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99B2BF-0584-4C24-9968-A74EEC1E34C3}"/>
              </a:ext>
            </a:extLst>
          </p:cNvPr>
          <p:cNvSpPr txBox="1"/>
          <p:nvPr/>
        </p:nvSpPr>
        <p:spPr>
          <a:xfrm>
            <a:off x="222915" y="3343300"/>
            <a:ext cx="2667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회사원이 </a:t>
            </a:r>
            <a:r>
              <a:rPr lang="en-US" altLang="ko-KR" sz="1400" b="1" dirty="0"/>
              <a:t>Excel</a:t>
            </a:r>
            <a:r>
              <a:rPr lang="ko-KR" altLang="en-US" sz="1400" b="1" dirty="0"/>
              <a:t>을 작성하여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본인의 작업을 </a:t>
            </a:r>
            <a:r>
              <a:rPr lang="ko-KR" altLang="en-US" sz="1400" b="1" dirty="0" err="1"/>
              <a:t>효율화하는</a:t>
            </a:r>
            <a:r>
              <a:rPr lang="ko-KR" altLang="en-US" sz="1400" b="1" dirty="0"/>
              <a:t> 행위</a:t>
            </a:r>
          </a:p>
        </p:txBody>
      </p:sp>
      <p:pic>
        <p:nvPicPr>
          <p:cNvPr id="1028" name="Picture 4" descr="Best Free Data Illustration download in PNG &amp;amp; Vector format">
            <a:extLst>
              <a:ext uri="{FF2B5EF4-FFF2-40B4-BE49-F238E27FC236}">
                <a16:creationId xmlns:a16="http://schemas.microsoft.com/office/drawing/2014/main" id="{EDD51A46-F382-4A6A-827A-C728CAAFF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785" y="1347616"/>
            <a:ext cx="1862640" cy="1995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3FE2CE-1EC8-4F47-B65B-10B40DCDAB5B}"/>
              </a:ext>
            </a:extLst>
          </p:cNvPr>
          <p:cNvSpPr txBox="1"/>
          <p:nvPr/>
        </p:nvSpPr>
        <p:spPr>
          <a:xfrm>
            <a:off x="3291167" y="3343300"/>
            <a:ext cx="25769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과학자나 엔지니어들이 본인들의 실험 데이터를 처리하는 프로그램을 작성하는 행위</a:t>
            </a:r>
          </a:p>
        </p:txBody>
      </p:sp>
      <p:pic>
        <p:nvPicPr>
          <p:cNvPr id="3" name="Picture 2" descr="Royalty-free controlling photos free download | Pxfuel">
            <a:extLst>
              <a:ext uri="{FF2B5EF4-FFF2-40B4-BE49-F238E27FC236}">
                <a16:creationId xmlns:a16="http://schemas.microsoft.com/office/drawing/2014/main" id="{120A10F1-E7CC-4902-86F8-80B4D1DA2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153" y="1347614"/>
            <a:ext cx="1995686" cy="199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4FFCAA-BC18-4A64-AC46-2BA43069BE96}"/>
              </a:ext>
            </a:extLst>
          </p:cNvPr>
          <p:cNvSpPr txBox="1"/>
          <p:nvPr/>
        </p:nvSpPr>
        <p:spPr>
          <a:xfrm>
            <a:off x="6228184" y="3343300"/>
            <a:ext cx="24596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취미로 본인의 흥미와 재미를 위해 프로그램을 작성하는 행위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307675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dirty="0">
                <a:solidFill>
                  <a:schemeClr val="accent5"/>
                </a:solidFill>
              </a:rPr>
              <a:t>전문적</a:t>
            </a:r>
            <a:r>
              <a:rPr lang="en-US" altLang="ko-KR" sz="3200" b="1" dirty="0">
                <a:solidFill>
                  <a:schemeClr val="accent5"/>
                </a:solidFill>
              </a:rPr>
              <a:t>(Professional)</a:t>
            </a:r>
            <a:r>
              <a:rPr lang="ko-KR" altLang="en-US" sz="3200" b="1" dirty="0">
                <a:solidFill>
                  <a:schemeClr val="accent5"/>
                </a:solidFill>
              </a:rPr>
              <a:t> 소프트웨어 개발</a:t>
            </a:r>
            <a:r>
              <a:rPr lang="ko-KR" altLang="en-US" sz="3200" b="1" dirty="0"/>
              <a:t>이란</a:t>
            </a:r>
            <a:r>
              <a:rPr lang="en-US" altLang="ko-KR" sz="3200" b="1" dirty="0"/>
              <a:t>?</a:t>
            </a:r>
            <a:endParaRPr lang="ko-KR" altLang="en-US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2BB9AB-96CA-49F7-8911-A752AAEAC550}"/>
              </a:ext>
            </a:extLst>
          </p:cNvPr>
          <p:cNvSpPr txBox="1"/>
          <p:nvPr/>
        </p:nvSpPr>
        <p:spPr>
          <a:xfrm>
            <a:off x="2699792" y="1491630"/>
            <a:ext cx="403244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400" b="1" dirty="0"/>
              <a:t>Professional</a:t>
            </a:r>
            <a:r>
              <a:rPr lang="ko-KR" altLang="en-US" sz="2400" b="1" dirty="0"/>
              <a:t>의 의미</a:t>
            </a:r>
            <a:endParaRPr lang="en-US" altLang="ko-KR" sz="2400" b="1" dirty="0"/>
          </a:p>
          <a:p>
            <a:pPr algn="l"/>
            <a:endParaRPr lang="en-US" altLang="ko-KR" dirty="0"/>
          </a:p>
          <a:p>
            <a:pPr algn="l"/>
            <a:r>
              <a:rPr lang="en-US" altLang="ko-KR" b="0" i="0" dirty="0">
                <a:solidFill>
                  <a:schemeClr val="bg1">
                    <a:lumMod val="50000"/>
                  </a:schemeClr>
                </a:solidFill>
                <a:effectLst/>
                <a:latin typeface="나눔바른고딕 옛한글"/>
              </a:rPr>
              <a:t>(</a:t>
            </a:r>
            <a:r>
              <a:rPr lang="ko-KR" alt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나눔바른고딕 옛한글"/>
              </a:rPr>
              <a:t>사람이</a:t>
            </a:r>
            <a:r>
              <a:rPr lang="en-US" altLang="ko-KR" b="0" i="0" dirty="0">
                <a:solidFill>
                  <a:schemeClr val="bg1">
                    <a:lumMod val="50000"/>
                  </a:schemeClr>
                </a:solidFill>
                <a:effectLst/>
                <a:latin typeface="나눔바른고딕 옛한글"/>
              </a:rPr>
              <a:t>)</a:t>
            </a:r>
            <a:br>
              <a:rPr lang="ko-KR" altLang="en-US" b="0" i="0" dirty="0">
                <a:solidFill>
                  <a:srgbClr val="000000"/>
                </a:solidFill>
                <a:effectLst/>
                <a:latin typeface="나눔바른고딕 옛한글"/>
              </a:rPr>
            </a:br>
            <a:r>
              <a:rPr lang="ko-KR" altLang="en-US" b="0" i="0" dirty="0">
                <a:solidFill>
                  <a:srgbClr val="000000"/>
                </a:solidFill>
                <a:effectLst/>
                <a:latin typeface="나눔바른고딕 옛한글"/>
              </a:rPr>
              <a:t>전문직에 종사하는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바른고딕 옛한글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바른고딕 옛한글"/>
              </a:rPr>
              <a:t>전문가의</a:t>
            </a:r>
          </a:p>
          <a:p>
            <a:pPr algn="l"/>
            <a:br>
              <a:rPr lang="ko-KR" altLang="en-US" b="0" i="0" dirty="0">
                <a:solidFill>
                  <a:srgbClr val="666666"/>
                </a:solidFill>
                <a:effectLst/>
                <a:latin typeface="나눔바른고딕 옛한글"/>
              </a:rPr>
            </a:br>
            <a:r>
              <a:rPr lang="en-US" altLang="ko-KR" b="0" i="0" dirty="0">
                <a:solidFill>
                  <a:schemeClr val="bg1">
                    <a:lumMod val="50000"/>
                  </a:schemeClr>
                </a:solidFill>
                <a:effectLst/>
                <a:latin typeface="나눔바른고딕 옛한글"/>
              </a:rPr>
              <a:t>(</a:t>
            </a:r>
            <a:r>
              <a:rPr lang="ko-KR" alt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나눔바른고딕 옛한글"/>
              </a:rPr>
              <a:t>취미로 하는 것이 아니라</a:t>
            </a:r>
            <a:r>
              <a:rPr lang="en-US" altLang="ko-KR" b="0" i="0" dirty="0">
                <a:solidFill>
                  <a:schemeClr val="bg1">
                    <a:lumMod val="50000"/>
                  </a:schemeClr>
                </a:solidFill>
                <a:effectLst/>
                <a:latin typeface="나눔바른고딕 옛한글"/>
              </a:rPr>
              <a:t>) 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나눔바른고딕 옛한글"/>
              </a:rPr>
              <a:t>직업적으로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바른고딕 옛한글"/>
              </a:rPr>
              <a:t>[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바른고딕 옛한글"/>
              </a:rPr>
              <a:t>돈을 받고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바른고딕 옛한글"/>
              </a:rPr>
              <a:t>]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바른고딕 옛한글"/>
              </a:rPr>
              <a:t>하는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바른고딕 옛한글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바른고딕 옛한글"/>
              </a:rPr>
              <a:t>프로의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7999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dirty="0">
                <a:solidFill>
                  <a:schemeClr val="accent5"/>
                </a:solidFill>
              </a:rPr>
              <a:t>전문적</a:t>
            </a:r>
            <a:r>
              <a:rPr lang="en-US" altLang="ko-KR" sz="3200" b="1" dirty="0">
                <a:solidFill>
                  <a:schemeClr val="accent5"/>
                </a:solidFill>
              </a:rPr>
              <a:t>(Professional)</a:t>
            </a:r>
            <a:r>
              <a:rPr lang="ko-KR" altLang="en-US" sz="3200" b="1" dirty="0">
                <a:solidFill>
                  <a:schemeClr val="accent5"/>
                </a:solidFill>
              </a:rPr>
              <a:t> 소프트웨어 개발</a:t>
            </a:r>
            <a:r>
              <a:rPr lang="ko-KR" altLang="en-US" sz="3200" b="1" dirty="0"/>
              <a:t>이란</a:t>
            </a:r>
            <a:r>
              <a:rPr lang="en-US" altLang="ko-KR" sz="3200" b="1" dirty="0"/>
              <a:t>?</a:t>
            </a:r>
            <a:endParaRPr lang="ko-KR" altLang="en-US" sz="3200" b="1" dirty="0"/>
          </a:p>
        </p:txBody>
      </p:sp>
      <p:pic>
        <p:nvPicPr>
          <p:cNvPr id="2050" name="Picture 2" descr="Software Developer Icons - Download Free Vector Icons | Noun Project">
            <a:extLst>
              <a:ext uri="{FF2B5EF4-FFF2-40B4-BE49-F238E27FC236}">
                <a16:creationId xmlns:a16="http://schemas.microsoft.com/office/drawing/2014/main" id="{F8BDB57D-2CA6-4AD5-94C7-9B4214F32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7" y="156363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illion People Icons - Download Free Vector Icons | Noun Project">
            <a:extLst>
              <a:ext uri="{FF2B5EF4-FFF2-40B4-BE49-F238E27FC236}">
                <a16:creationId xmlns:a16="http://schemas.microsoft.com/office/drawing/2014/main" id="{13BDFE06-35CB-4DCD-BDE0-FAD05BAC5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916" y="1544452"/>
            <a:ext cx="1662576" cy="16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39C120-6D0B-47AB-B92E-A52351200C42}"/>
              </a:ext>
            </a:extLst>
          </p:cNvPr>
          <p:cNvSpPr txBox="1"/>
          <p:nvPr/>
        </p:nvSpPr>
        <p:spPr>
          <a:xfrm>
            <a:off x="2447878" y="320702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개발자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CC2F7-E095-4537-BA57-D9D5FFAAC0BE}"/>
              </a:ext>
            </a:extLst>
          </p:cNvPr>
          <p:cNvSpPr txBox="1"/>
          <p:nvPr/>
        </p:nvSpPr>
        <p:spPr>
          <a:xfrm>
            <a:off x="6072568" y="320702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사용자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4685664-CD71-4ED9-8F8F-F8A9C630505F}"/>
              </a:ext>
            </a:extLst>
          </p:cNvPr>
          <p:cNvCxnSpPr/>
          <p:nvPr/>
        </p:nvCxnSpPr>
        <p:spPr>
          <a:xfrm>
            <a:off x="4572000" y="1347614"/>
            <a:ext cx="0" cy="2376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6675B5B-820A-43F1-88B4-94C841188D19}"/>
              </a:ext>
            </a:extLst>
          </p:cNvPr>
          <p:cNvSpPr txBox="1"/>
          <p:nvPr/>
        </p:nvSpPr>
        <p:spPr>
          <a:xfrm>
            <a:off x="4300130" y="3747125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분리</a:t>
            </a:r>
          </a:p>
        </p:txBody>
      </p:sp>
    </p:spTree>
    <p:extLst>
      <p:ext uri="{BB962C8B-B14F-4D97-AF65-F5344CB8AC3E}">
        <p14:creationId xmlns:p14="http://schemas.microsoft.com/office/powerpoint/2010/main" val="922273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dirty="0">
                <a:solidFill>
                  <a:schemeClr val="accent5"/>
                </a:solidFill>
              </a:rPr>
              <a:t>전문적</a:t>
            </a:r>
            <a:r>
              <a:rPr lang="en-US" altLang="ko-KR" sz="3200" b="1" dirty="0">
                <a:solidFill>
                  <a:schemeClr val="accent5"/>
                </a:solidFill>
              </a:rPr>
              <a:t>(Professional)</a:t>
            </a:r>
            <a:r>
              <a:rPr lang="ko-KR" altLang="en-US" sz="3200" b="1" dirty="0">
                <a:solidFill>
                  <a:schemeClr val="accent5"/>
                </a:solidFill>
              </a:rPr>
              <a:t> 소프트웨어 개발</a:t>
            </a:r>
            <a:r>
              <a:rPr lang="ko-KR" altLang="en-US" sz="3200" b="1" dirty="0"/>
              <a:t>이란</a:t>
            </a:r>
            <a:r>
              <a:rPr lang="en-US" altLang="ko-KR" sz="3200" b="1" dirty="0"/>
              <a:t>?</a:t>
            </a:r>
            <a:endParaRPr lang="ko-KR" altLang="en-US" sz="3200" b="1" dirty="0"/>
          </a:p>
        </p:txBody>
      </p:sp>
      <p:pic>
        <p:nvPicPr>
          <p:cNvPr id="2056" name="Picture 8" descr="Million People Icons - Download Free Vector Icons | Noun Project">
            <a:extLst>
              <a:ext uri="{FF2B5EF4-FFF2-40B4-BE49-F238E27FC236}">
                <a16:creationId xmlns:a16="http://schemas.microsoft.com/office/drawing/2014/main" id="{13BDFE06-35CB-4DCD-BDE0-FAD05BAC5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916" y="2149532"/>
            <a:ext cx="1662576" cy="16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39C120-6D0B-47AB-B92E-A52351200C42}"/>
              </a:ext>
            </a:extLst>
          </p:cNvPr>
          <p:cNvSpPr txBox="1"/>
          <p:nvPr/>
        </p:nvSpPr>
        <p:spPr>
          <a:xfrm>
            <a:off x="2447878" y="381210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FF0000"/>
                </a:solidFill>
              </a:rPr>
              <a:t>개발팀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CC2F7-E095-4537-BA57-D9D5FFAAC0BE}"/>
              </a:ext>
            </a:extLst>
          </p:cNvPr>
          <p:cNvSpPr txBox="1"/>
          <p:nvPr/>
        </p:nvSpPr>
        <p:spPr>
          <a:xfrm>
            <a:off x="6072568" y="381210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사용자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4685664-CD71-4ED9-8F8F-F8A9C630505F}"/>
              </a:ext>
            </a:extLst>
          </p:cNvPr>
          <p:cNvCxnSpPr/>
          <p:nvPr/>
        </p:nvCxnSpPr>
        <p:spPr>
          <a:xfrm>
            <a:off x="4572000" y="1779662"/>
            <a:ext cx="0" cy="2376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6675B5B-820A-43F1-88B4-94C841188D19}"/>
              </a:ext>
            </a:extLst>
          </p:cNvPr>
          <p:cNvSpPr txBox="1"/>
          <p:nvPr/>
        </p:nvSpPr>
        <p:spPr>
          <a:xfrm>
            <a:off x="4300130" y="4155926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분리</a:t>
            </a:r>
          </a:p>
        </p:txBody>
      </p:sp>
      <p:pic>
        <p:nvPicPr>
          <p:cNvPr id="3074" name="Picture 2" descr="Software Developers Icons - Download Free Vector Icons | Noun Project">
            <a:extLst>
              <a:ext uri="{FF2B5EF4-FFF2-40B4-BE49-F238E27FC236}">
                <a16:creationId xmlns:a16="http://schemas.microsoft.com/office/drawing/2014/main" id="{AE558D14-EB8C-4817-92F8-5A6812459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015" y="196837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430818-D25B-48EB-87F3-11007FBD48B9}"/>
              </a:ext>
            </a:extLst>
          </p:cNvPr>
          <p:cNvSpPr txBox="1"/>
          <p:nvPr/>
        </p:nvSpPr>
        <p:spPr>
          <a:xfrm>
            <a:off x="1115616" y="794165"/>
            <a:ext cx="69127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effectLst/>
                <a:latin typeface="나눔바른고딕 옛한글"/>
              </a:rPr>
              <a:t>- </a:t>
            </a:r>
            <a:r>
              <a:rPr lang="ko-KR" altLang="en-US" b="0" i="0" dirty="0">
                <a:effectLst/>
                <a:latin typeface="나눔바른고딕 옛한글"/>
              </a:rPr>
              <a:t>전문적 소프트웨어 개발은 독립된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나눔바른고딕 옛한글"/>
              </a:rPr>
              <a:t>다른 사용자를 위해</a:t>
            </a:r>
            <a:r>
              <a:rPr lang="ko-KR" altLang="en-US" b="0" i="0" dirty="0">
                <a:effectLst/>
                <a:latin typeface="나눔바른고딕 옛한글"/>
              </a:rPr>
              <a:t> 소프트웨어를 개발하는 것을 의미하며</a:t>
            </a:r>
            <a:r>
              <a:rPr lang="en-US" altLang="ko-KR" b="0" i="0" dirty="0">
                <a:effectLst/>
                <a:latin typeface="나눔바른고딕 옛한글"/>
              </a:rPr>
              <a:t>, </a:t>
            </a:r>
            <a:r>
              <a:rPr lang="ko-KR" altLang="en-US" b="0" i="0" dirty="0">
                <a:effectLst/>
                <a:latin typeface="나눔바른고딕 옛한글"/>
              </a:rPr>
              <a:t>특히</a:t>
            </a:r>
            <a:r>
              <a:rPr lang="en-US" altLang="ko-KR" b="0" i="0" dirty="0">
                <a:effectLst/>
                <a:latin typeface="나눔바른고딕 옛한글"/>
              </a:rPr>
              <a:t>, </a:t>
            </a:r>
            <a:r>
              <a:rPr lang="ko-KR" altLang="en-US" dirty="0">
                <a:latin typeface="나눔바른고딕 옛한글"/>
              </a:rPr>
              <a:t>개발자 혼자가 아닌 </a:t>
            </a:r>
            <a:r>
              <a:rPr lang="ko-KR" altLang="en-US" b="1" dirty="0">
                <a:solidFill>
                  <a:srgbClr val="FF0000"/>
                </a:solidFill>
                <a:latin typeface="나눔바른고딕 옛한글"/>
              </a:rPr>
              <a:t>팀 단위</a:t>
            </a:r>
            <a:r>
              <a:rPr lang="ko-KR" altLang="en-US" dirty="0">
                <a:latin typeface="나눔바른고딕 옛한글"/>
              </a:rPr>
              <a:t>로 개발하는 것을 의미함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8402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47664" y="0"/>
            <a:ext cx="7596336" cy="884466"/>
          </a:xfrm>
        </p:spPr>
        <p:txBody>
          <a:bodyPr/>
          <a:lstStyle/>
          <a:p>
            <a:pPr algn="ctr"/>
            <a:r>
              <a:rPr lang="ko-KR" altLang="en-US" sz="3200" b="1" dirty="0">
                <a:solidFill>
                  <a:schemeClr val="accent5"/>
                </a:solidFill>
              </a:rPr>
              <a:t>소프트웨어 제품의 두 가지</a:t>
            </a:r>
            <a:r>
              <a:rPr lang="en-US" altLang="ko-KR" sz="3200" b="1" dirty="0">
                <a:solidFill>
                  <a:srgbClr val="F2AC30"/>
                </a:solidFill>
              </a:rPr>
              <a:t> </a:t>
            </a:r>
            <a:r>
              <a:rPr lang="ko-KR" altLang="en-US" sz="3200" b="1" dirty="0"/>
              <a:t>유형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1720" y="1635646"/>
            <a:ext cx="3096344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2051720" y="4515966"/>
            <a:ext cx="3096344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5508104" y="1635646"/>
            <a:ext cx="3096344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5508104" y="4515966"/>
            <a:ext cx="3096344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130854" y="1805082"/>
            <a:ext cx="2991332" cy="2442474"/>
            <a:chOff x="2227884" y="1330362"/>
            <a:chExt cx="2835932" cy="2442474"/>
          </a:xfrm>
        </p:grpSpPr>
        <p:sp>
          <p:nvSpPr>
            <p:cNvPr id="10" name="TextBox 9"/>
            <p:cNvSpPr txBox="1"/>
            <p:nvPr/>
          </p:nvSpPr>
          <p:spPr>
            <a:xfrm>
              <a:off x="2227884" y="1649178"/>
              <a:ext cx="2835932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단독 제품으로 만들어져 오픈 마켓을 통해 사용자에게 판매되는 소프트웨어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</a:t>
              </a:r>
            </a:p>
            <a:p>
              <a:pPr marL="171450" indent="-171450">
                <a:buFontTx/>
                <a:buChar char="-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스마트폰 앱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indent="-171450">
                <a:buFontTx/>
                <a:buChar char="-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PC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용 소프트웨어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(Word, Photoshop,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한글 등등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ko-KR" altLang="en-US" sz="1200" b="1" dirty="0">
                  <a:solidFill>
                    <a:srgbClr val="FF0000"/>
                  </a:solidFill>
                  <a:cs typeface="Arial" pitchFamily="34" charset="0"/>
                </a:rPr>
                <a:t>차이점</a:t>
              </a:r>
              <a:endParaRPr lang="en-US" altLang="ko-KR" sz="1200" b="1" dirty="0">
                <a:solidFill>
                  <a:srgbClr val="FF0000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소프트웨어의 명세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(Specification)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를 개발하는 회사가 결정함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27884" y="1330362"/>
              <a:ext cx="28359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Generic Products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560610" y="1805082"/>
            <a:ext cx="2991332" cy="2442474"/>
            <a:chOff x="2227884" y="1330362"/>
            <a:chExt cx="2835932" cy="2442474"/>
          </a:xfrm>
        </p:grpSpPr>
        <p:sp>
          <p:nvSpPr>
            <p:cNvPr id="13" name="TextBox 12"/>
            <p:cNvSpPr txBox="1"/>
            <p:nvPr/>
          </p:nvSpPr>
          <p:spPr>
            <a:xfrm>
              <a:off x="2227884" y="1649178"/>
              <a:ext cx="2835932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특정 고객으로부터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의뢰받아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제작되는 소프트웨어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</a:t>
              </a:r>
            </a:p>
            <a:p>
              <a:pPr marL="171450" indent="-171450">
                <a:buFontTx/>
                <a:buChar char="-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쇼핑몰 회사의 자체 웹 페이지 제작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전자장치의 제어 모듈 주문 제작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회사의 업무 관리 시스템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indent="-171450">
                <a:buFontTx/>
                <a:buChar char="-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ko-KR" altLang="en-US" sz="1200" b="1" dirty="0">
                  <a:solidFill>
                    <a:srgbClr val="FF0000"/>
                  </a:solidFill>
                  <a:cs typeface="Arial" pitchFamily="34" charset="0"/>
                </a:rPr>
                <a:t>차이점</a:t>
              </a:r>
              <a:endParaRPr lang="en-US" altLang="ko-KR" sz="1200" b="1" dirty="0">
                <a:solidFill>
                  <a:srgbClr val="FF0000"/>
                </a:solidFill>
                <a:cs typeface="Arial" pitchFamily="34" charset="0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소프트웨어의 명세를 소프트웨어를 발주할 사용자가 결정함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27884" y="1330362"/>
              <a:ext cx="28359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Customized(or Bespoke) Software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Block Arc 14"/>
          <p:cNvSpPr/>
          <p:nvPr/>
        </p:nvSpPr>
        <p:spPr>
          <a:xfrm rot="16200000">
            <a:off x="6805304" y="1027656"/>
            <a:ext cx="501943" cy="502273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Rectangle 16"/>
          <p:cNvSpPr/>
          <p:nvPr/>
        </p:nvSpPr>
        <p:spPr>
          <a:xfrm rot="2700000">
            <a:off x="3419189" y="954829"/>
            <a:ext cx="361404" cy="64792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5142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dirty="0">
                <a:solidFill>
                  <a:schemeClr val="accent5"/>
                </a:solidFill>
              </a:rPr>
              <a:t>전문적인 소프트웨어 개발 </a:t>
            </a:r>
            <a:r>
              <a:rPr lang="ko-KR" altLang="en-US" sz="3200" b="1" dirty="0"/>
              <a:t>과정 예시</a:t>
            </a:r>
          </a:p>
        </p:txBody>
      </p:sp>
      <p:pic>
        <p:nvPicPr>
          <p:cNvPr id="34" name="그림 33" descr="주먹으로 턱을 괴고 있는 남성 기업인">
            <a:extLst>
              <a:ext uri="{FF2B5EF4-FFF2-40B4-BE49-F238E27FC236}">
                <a16:creationId xmlns:a16="http://schemas.microsoft.com/office/drawing/2014/main" id="{3059CEE2-1896-4A8E-85C7-A6F6F672D5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923678"/>
            <a:ext cx="670790" cy="2211710"/>
          </a:xfrm>
          <a:prstGeom prst="rect">
            <a:avLst/>
          </a:prstGeom>
        </p:spPr>
      </p:pic>
      <p:sp>
        <p:nvSpPr>
          <p:cNvPr id="4" name="말풍선: 사각형 3">
            <a:extLst>
              <a:ext uri="{FF2B5EF4-FFF2-40B4-BE49-F238E27FC236}">
                <a16:creationId xmlns:a16="http://schemas.microsoft.com/office/drawing/2014/main" id="{201B06AB-A75D-428A-AB89-C4A3B82B25F5}"/>
              </a:ext>
            </a:extLst>
          </p:cNvPr>
          <p:cNvSpPr/>
          <p:nvPr/>
        </p:nvSpPr>
        <p:spPr>
          <a:xfrm>
            <a:off x="1475656" y="1108696"/>
            <a:ext cx="2732350" cy="731096"/>
          </a:xfrm>
          <a:prstGeom prst="wedgeRectCallout">
            <a:avLst>
              <a:gd name="adj1" fmla="val -58157"/>
              <a:gd name="adj2" fmla="val 467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/>
              <a:t>고객에게 필요한 제품을 추천해주는 영역을 기존 화면에 추가하고 싶어요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0A92C3-12B2-4BEB-A29F-BF0ABAF6BC30}"/>
              </a:ext>
            </a:extLst>
          </p:cNvPr>
          <p:cNvSpPr txBox="1"/>
          <p:nvPr/>
        </p:nvSpPr>
        <p:spPr>
          <a:xfrm>
            <a:off x="304244" y="4135388"/>
            <a:ext cx="997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/>
              <a:t>쇼핑몰 회사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기획자</a:t>
            </a:r>
          </a:p>
        </p:txBody>
      </p:sp>
      <p:pic>
        <p:nvPicPr>
          <p:cNvPr id="15" name="그림 14" descr="태블릿을 사용하는 평범한 젊은 여성">
            <a:extLst>
              <a:ext uri="{FF2B5EF4-FFF2-40B4-BE49-F238E27FC236}">
                <a16:creationId xmlns:a16="http://schemas.microsoft.com/office/drawing/2014/main" id="{9D9DE332-1F14-4C8E-BBC5-60DF82D8E0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768" y="1910960"/>
            <a:ext cx="738692" cy="221171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E6A988D-FB21-40AB-AC8A-500271386B57}"/>
              </a:ext>
            </a:extLst>
          </p:cNvPr>
          <p:cNvSpPr txBox="1"/>
          <p:nvPr/>
        </p:nvSpPr>
        <p:spPr>
          <a:xfrm>
            <a:off x="7713220" y="4135387"/>
            <a:ext cx="997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/>
              <a:t>쇼핑몰 회사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개발자</a:t>
            </a:r>
          </a:p>
        </p:txBody>
      </p:sp>
      <p:sp>
        <p:nvSpPr>
          <p:cNvPr id="47" name="말풍선: 사각형 46">
            <a:extLst>
              <a:ext uri="{FF2B5EF4-FFF2-40B4-BE49-F238E27FC236}">
                <a16:creationId xmlns:a16="http://schemas.microsoft.com/office/drawing/2014/main" id="{4B17B24D-8F84-4206-98EF-B2EA848300F8}"/>
              </a:ext>
            </a:extLst>
          </p:cNvPr>
          <p:cNvSpPr/>
          <p:nvPr/>
        </p:nvSpPr>
        <p:spPr>
          <a:xfrm>
            <a:off x="4716016" y="1120574"/>
            <a:ext cx="2732350" cy="731096"/>
          </a:xfrm>
          <a:prstGeom prst="wedgeRectCallout">
            <a:avLst>
              <a:gd name="adj1" fmla="val 48975"/>
              <a:gd name="adj2" fmla="val 8196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/>
              <a:t>추천 영역의 위치는 어디로 해야 할까요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  <p:sp>
        <p:nvSpPr>
          <p:cNvPr id="48" name="말풍선: 사각형 47">
            <a:extLst>
              <a:ext uri="{FF2B5EF4-FFF2-40B4-BE49-F238E27FC236}">
                <a16:creationId xmlns:a16="http://schemas.microsoft.com/office/drawing/2014/main" id="{6ECADAF7-1CDC-472E-BCBD-AC72408243AC}"/>
              </a:ext>
            </a:extLst>
          </p:cNvPr>
          <p:cNvSpPr/>
          <p:nvPr/>
        </p:nvSpPr>
        <p:spPr>
          <a:xfrm>
            <a:off x="1475656" y="2289083"/>
            <a:ext cx="2732350" cy="565334"/>
          </a:xfrm>
          <a:prstGeom prst="wedgeRectCallout">
            <a:avLst>
              <a:gd name="adj1" fmla="val -57946"/>
              <a:gd name="adj2" fmla="val -2839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/>
              <a:t>로그인 후 화면 중앙에 위치하도록 해주세요</a:t>
            </a:r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741989A5-2F76-42A8-9161-79099077EF6B}"/>
              </a:ext>
            </a:extLst>
          </p:cNvPr>
          <p:cNvSpPr/>
          <p:nvPr/>
        </p:nvSpPr>
        <p:spPr>
          <a:xfrm>
            <a:off x="4716016" y="2289083"/>
            <a:ext cx="2732350" cy="731096"/>
          </a:xfrm>
          <a:prstGeom prst="wedgeRectCallout">
            <a:avLst>
              <a:gd name="adj1" fmla="val 59499"/>
              <a:gd name="adj2" fmla="val -30525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/>
              <a:t>추천은 상품 카테고리 단위로 해야 할까요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3B9EA308-A2E2-4801-9DCB-8686BBE7F778}"/>
              </a:ext>
            </a:extLst>
          </p:cNvPr>
          <p:cNvSpPr/>
          <p:nvPr/>
        </p:nvSpPr>
        <p:spPr>
          <a:xfrm>
            <a:off x="1480680" y="3291830"/>
            <a:ext cx="2732350" cy="792088"/>
          </a:xfrm>
          <a:prstGeom prst="wedgeRectCallout">
            <a:avLst>
              <a:gd name="adj1" fmla="val -57736"/>
              <a:gd name="adj2" fmla="val -5255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/>
              <a:t>아니요</a:t>
            </a:r>
            <a:r>
              <a:rPr lang="en-US" altLang="ko-KR" sz="1400" dirty="0"/>
              <a:t>. </a:t>
            </a:r>
            <a:r>
              <a:rPr lang="ko-KR" altLang="en-US" sz="1400" dirty="0"/>
              <a:t>카테고리와 상관없이 어느 제품이든 구매 가능성이 높은 것을 우선적으로 노출해주세요</a:t>
            </a:r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E8174220-1C30-45AA-B077-8B8750102B6B}"/>
              </a:ext>
            </a:extLst>
          </p:cNvPr>
          <p:cNvSpPr/>
          <p:nvPr/>
        </p:nvSpPr>
        <p:spPr>
          <a:xfrm>
            <a:off x="4716016" y="3291830"/>
            <a:ext cx="2732350" cy="1080120"/>
          </a:xfrm>
          <a:prstGeom prst="wedgeRectCallout">
            <a:avLst>
              <a:gd name="adj1" fmla="val 60762"/>
              <a:gd name="adj2" fmla="val -5491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/>
              <a:t>네</a:t>
            </a:r>
            <a:r>
              <a:rPr lang="en-US" altLang="ko-KR" sz="1400" dirty="0"/>
              <a:t>, </a:t>
            </a:r>
            <a:r>
              <a:rPr lang="ko-KR" altLang="en-US" sz="1400" dirty="0"/>
              <a:t>알겠습니다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이후 프로토타입을 만들어 요구사항이 적절히 반영되었는지 확인하도록 하겠습니다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50394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dirty="0">
                <a:solidFill>
                  <a:schemeClr val="accent5"/>
                </a:solidFill>
              </a:rPr>
              <a:t>전문적인 소프트웨어 개발 </a:t>
            </a:r>
            <a:r>
              <a:rPr lang="ko-KR" altLang="en-US" sz="3200" b="1" dirty="0"/>
              <a:t>과정 예시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FFA1EEB-8320-4472-8021-FFD82C30D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45" y="2595017"/>
            <a:ext cx="1717946" cy="148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352DBD2-0561-4CA2-9E18-E3873FB4D147}"/>
              </a:ext>
            </a:extLst>
          </p:cNvPr>
          <p:cNvSpPr txBox="1"/>
          <p:nvPr/>
        </p:nvSpPr>
        <p:spPr>
          <a:xfrm>
            <a:off x="580048" y="4078698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/>
              <a:t>쇼핑몰 회사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디자인 및 개발팀</a:t>
            </a:r>
          </a:p>
        </p:txBody>
      </p:sp>
      <p:sp>
        <p:nvSpPr>
          <p:cNvPr id="8" name="생각 풍선: 구름 모양 7">
            <a:extLst>
              <a:ext uri="{FF2B5EF4-FFF2-40B4-BE49-F238E27FC236}">
                <a16:creationId xmlns:a16="http://schemas.microsoft.com/office/drawing/2014/main" id="{B36D18DC-BF25-490C-AF1D-D0BB407BBA11}"/>
              </a:ext>
            </a:extLst>
          </p:cNvPr>
          <p:cNvSpPr/>
          <p:nvPr/>
        </p:nvSpPr>
        <p:spPr>
          <a:xfrm>
            <a:off x="3059832" y="843558"/>
            <a:ext cx="5616624" cy="3312368"/>
          </a:xfrm>
          <a:prstGeom prst="cloudCallout">
            <a:avLst>
              <a:gd name="adj1" fmla="val -65934"/>
              <a:gd name="adj2" fmla="val 2612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FB84F6-8A9D-4CD2-B870-FB2353D18EE5}"/>
              </a:ext>
            </a:extLst>
          </p:cNvPr>
          <p:cNvSpPr txBox="1"/>
          <p:nvPr/>
        </p:nvSpPr>
        <p:spPr>
          <a:xfrm>
            <a:off x="3491880" y="1518200"/>
            <a:ext cx="5022529" cy="1991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 algn="ctr">
              <a:lnSpc>
                <a:spcPct val="150000"/>
              </a:lnSpc>
              <a:buAutoNum type="arabicPeriod"/>
            </a:pPr>
            <a:r>
              <a:rPr lang="ko-KR" altLang="en-US" sz="1400" b="1" dirty="0"/>
              <a:t>기존 시스템에서 해당 기능 추가가 가능한지 검증</a:t>
            </a:r>
            <a:endParaRPr lang="en-US" altLang="ko-KR" sz="1400" b="1" dirty="0"/>
          </a:p>
          <a:p>
            <a:pPr marL="228600" indent="-228600" algn="ctr">
              <a:lnSpc>
                <a:spcPct val="150000"/>
              </a:lnSpc>
              <a:buAutoNum type="arabicPeriod"/>
            </a:pPr>
            <a:r>
              <a:rPr lang="ko-KR" altLang="en-US" sz="1400" b="1" dirty="0"/>
              <a:t>화면에 새로운 영역 추가 시 다른 영역에 미치는 영향은 </a:t>
            </a:r>
            <a:br>
              <a:rPr lang="en-US" altLang="ko-KR" sz="1400" b="1" dirty="0"/>
            </a:br>
            <a:r>
              <a:rPr lang="ko-KR" altLang="en-US" sz="1400" b="1" dirty="0"/>
              <a:t>어떤 것이 있는지 확인</a:t>
            </a:r>
            <a:endParaRPr lang="en-US" altLang="ko-KR" sz="1400" b="1" dirty="0"/>
          </a:p>
          <a:p>
            <a:pPr marL="228600" indent="-228600" algn="ctr">
              <a:lnSpc>
                <a:spcPct val="150000"/>
              </a:lnSpc>
              <a:buAutoNum type="arabicPeriod"/>
            </a:pPr>
            <a:r>
              <a:rPr lang="ko-KR" altLang="en-US" sz="1400" b="1" dirty="0"/>
              <a:t>영역의 위치를 다르게 해서 각각의 시안을 프로토타입으로</a:t>
            </a:r>
            <a:br>
              <a:rPr lang="en-US" altLang="ko-KR" sz="1400" b="1" dirty="0"/>
            </a:br>
            <a:r>
              <a:rPr lang="ko-KR" altLang="en-US" sz="1400" b="1" dirty="0"/>
              <a:t>만들어 볼 것</a:t>
            </a:r>
            <a:endParaRPr lang="en-US" altLang="ko-KR" sz="1400" b="1" dirty="0"/>
          </a:p>
          <a:p>
            <a:pPr marL="228600" indent="-228600" algn="ctr">
              <a:lnSpc>
                <a:spcPct val="150000"/>
              </a:lnSpc>
              <a:buAutoNum type="arabicPeriod"/>
            </a:pPr>
            <a:r>
              <a:rPr lang="ko-KR" altLang="en-US" sz="1400" b="1" dirty="0"/>
              <a:t>기타 등등</a:t>
            </a:r>
            <a:r>
              <a:rPr lang="en-US" altLang="ko-KR" sz="1400" b="1" dirty="0"/>
              <a:t>…</a:t>
            </a:r>
            <a:endParaRPr lang="ko-KR" altLang="en-US" sz="1400" b="1" dirty="0"/>
          </a:p>
        </p:txBody>
      </p:sp>
      <p:pic>
        <p:nvPicPr>
          <p:cNvPr id="28" name="Picture 6" descr="Interactive Prototype Icons - Download Free Vector Icons | Noun Project">
            <a:extLst>
              <a:ext uri="{FF2B5EF4-FFF2-40B4-BE49-F238E27FC236}">
                <a16:creationId xmlns:a16="http://schemas.microsoft.com/office/drawing/2014/main" id="{B475E9D8-9F09-413C-B258-F181D2540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899" y="897934"/>
            <a:ext cx="1240532" cy="124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767E852-32F4-4F88-BD3E-6DA276B3CF1E}"/>
              </a:ext>
            </a:extLst>
          </p:cNvPr>
          <p:cNvSpPr txBox="1"/>
          <p:nvPr/>
        </p:nvSpPr>
        <p:spPr>
          <a:xfrm>
            <a:off x="1875915" y="2004118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/>
              <a:t>프로토타입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완성</a:t>
            </a:r>
          </a:p>
        </p:txBody>
      </p:sp>
      <p:sp>
        <p:nvSpPr>
          <p:cNvPr id="9" name="화살표: 굽음 8">
            <a:extLst>
              <a:ext uri="{FF2B5EF4-FFF2-40B4-BE49-F238E27FC236}">
                <a16:creationId xmlns:a16="http://schemas.microsoft.com/office/drawing/2014/main" id="{CDC579BC-8623-4EE7-96AC-81E68F40201B}"/>
              </a:ext>
            </a:extLst>
          </p:cNvPr>
          <p:cNvSpPr/>
          <p:nvPr/>
        </p:nvSpPr>
        <p:spPr>
          <a:xfrm>
            <a:off x="1199792" y="1656100"/>
            <a:ext cx="452949" cy="576064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18735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2207</TotalTime>
  <Words>693</Words>
  <Application>Microsoft Office PowerPoint</Application>
  <PresentationFormat>화면 슬라이드 쇼(16:9)</PresentationFormat>
  <Paragraphs>159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나눔고딕OTF</vt:lpstr>
      <vt:lpstr>나눔바른고딕 옛한글</vt:lpstr>
      <vt:lpstr>Arial</vt:lpstr>
      <vt:lpstr>Wingdings</vt:lpstr>
      <vt:lpstr>맑은 고딕</vt:lpstr>
      <vt:lpstr>Cover and End Slide Master</vt:lpstr>
      <vt:lpstr>Contents Slide Master</vt:lpstr>
      <vt:lpstr>Section Break Slide Master</vt:lpstr>
      <vt:lpstr>소프트웨어 공학</vt:lpstr>
      <vt:lpstr>강사 소개</vt:lpstr>
      <vt:lpstr>소프트웨어 개발이란?</vt:lpstr>
      <vt:lpstr>전문적(Professional) 소프트웨어 개발이란?</vt:lpstr>
      <vt:lpstr>전문적(Professional) 소프트웨어 개발이란?</vt:lpstr>
      <vt:lpstr>전문적(Professional) 소프트웨어 개발이란?</vt:lpstr>
      <vt:lpstr>소프트웨어 제품의 두 가지 유형</vt:lpstr>
      <vt:lpstr>전문적인 소프트웨어 개발 과정 예시</vt:lpstr>
      <vt:lpstr>전문적인 소프트웨어 개발 과정 예시</vt:lpstr>
      <vt:lpstr>전문적인 소프트웨어 개발 과정 예시</vt:lpstr>
      <vt:lpstr>전문적인 소프트웨어 개발 과정 예시</vt:lpstr>
      <vt:lpstr>전문적인 소프트웨어 개발 과정 요약</vt:lpstr>
      <vt:lpstr>전문적인 소프트웨어 개발 과정 요약</vt:lpstr>
      <vt:lpstr>전문적인 소프트웨어 개발 과정의 필요성</vt:lpstr>
      <vt:lpstr>소프트웨어 품질(Quality) 중요 요소</vt:lpstr>
      <vt:lpstr>전문적인 소프트웨어의 품질</vt:lpstr>
      <vt:lpstr>소프트웨어 엔지니어링이란?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이희진</cp:lastModifiedBy>
  <cp:revision>158</cp:revision>
  <dcterms:created xsi:type="dcterms:W3CDTF">2016-12-01T00:32:25Z</dcterms:created>
  <dcterms:modified xsi:type="dcterms:W3CDTF">2025-10-22T23:54:26Z</dcterms:modified>
</cp:coreProperties>
</file>