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7" r:id="rId2"/>
    <p:sldId id="316" r:id="rId3"/>
    <p:sldId id="317" r:id="rId4"/>
    <p:sldId id="318" r:id="rId5"/>
    <p:sldId id="319" r:id="rId6"/>
    <p:sldId id="320" r:id="rId7"/>
    <p:sldId id="340" r:id="rId8"/>
    <p:sldId id="341" r:id="rId9"/>
    <p:sldId id="321" r:id="rId10"/>
    <p:sldId id="322" r:id="rId11"/>
    <p:sldId id="323" r:id="rId12"/>
    <p:sldId id="324" r:id="rId13"/>
    <p:sldId id="327" r:id="rId14"/>
    <p:sldId id="307" r:id="rId15"/>
    <p:sldId id="346" r:id="rId16"/>
    <p:sldId id="347" r:id="rId17"/>
    <p:sldId id="348" r:id="rId18"/>
    <p:sldId id="330" r:id="rId19"/>
    <p:sldId id="329" r:id="rId20"/>
    <p:sldId id="337" r:id="rId21"/>
    <p:sldId id="342" r:id="rId22"/>
    <p:sldId id="332" r:id="rId23"/>
    <p:sldId id="334" r:id="rId24"/>
    <p:sldId id="338" r:id="rId25"/>
    <p:sldId id="333" r:id="rId26"/>
    <p:sldId id="314" r:id="rId27"/>
    <p:sldId id="315" r:id="rId28"/>
    <p:sldId id="336" r:id="rId29"/>
    <p:sldId id="311" r:id="rId30"/>
    <p:sldId id="309" r:id="rId31"/>
    <p:sldId id="325" r:id="rId32"/>
    <p:sldId id="339" r:id="rId33"/>
    <p:sldId id="343" r:id="rId34"/>
    <p:sldId id="344" r:id="rId35"/>
    <p:sldId id="345" r:id="rId36"/>
    <p:sldId id="305" r:id="rId37"/>
  </p:sldIdLst>
  <p:sldSz cx="9144000" cy="6858000" type="screen4x3"/>
  <p:notesSz cx="6805613" cy="9939338"/>
  <p:embeddedFontLst>
    <p:embeddedFont>
      <p:font typeface="맑은 고딕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8DBDF7"/>
    <a:srgbClr val="3D3C3E"/>
    <a:srgbClr val="063656"/>
    <a:srgbClr val="08456E"/>
    <a:srgbClr val="569CF0"/>
    <a:srgbClr val="5DAAFF"/>
    <a:srgbClr val="47B0FF"/>
    <a:srgbClr val="E3EAF5"/>
    <a:srgbClr val="DDE6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51" autoAdjust="0"/>
    <p:restoredTop sz="86364" autoAdjust="0"/>
  </p:normalViewPr>
  <p:slideViewPr>
    <p:cSldViewPr snapToGrid="0">
      <p:cViewPr varScale="1">
        <p:scale>
          <a:sx n="75" d="100"/>
          <a:sy n="75" d="100"/>
        </p:scale>
        <p:origin x="-1488" y="-9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notesViewPr>
    <p:cSldViewPr snapToGrid="0" showGuides="1">
      <p:cViewPr varScale="1">
        <p:scale>
          <a:sx n="75" d="100"/>
          <a:sy n="75" d="100"/>
        </p:scale>
        <p:origin x="2717" y="48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9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24184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68889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068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0870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9053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8663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5363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1423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7817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780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2709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8184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5052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5334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3763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45054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3428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74460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1776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92164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782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7250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95676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91443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1647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7118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1836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320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88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480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298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9141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4098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6234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6759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내용을 입력하십시오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h0130@yonsei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bluese05.tistory.com/30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hyperlink" Target="http://trowind.tistory.com/72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goo.gl/gaEb6m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hyperlink" Target="https://wikidocs.net/64" TargetMode="Externa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onestep.tistory.com/39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nestep.tistory.com/3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edgku.tistory.com/5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flowdas.com/thinkpython/08-strings/" TargetMode="Externa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owdas.com/thinkpython/08-string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onweb.com/entry/87bb8d81-aa44-441d-9d9c-868ef472d4b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tudy.xyz/python/article/22-Python-Comprehens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ko-kr/kb/4298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hyperlink" Target="http://www.gpgstudy.com/gpg2/gpg2s2-1draft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nho013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rpad.io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github.com/yunho013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6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uese05.tistory.com/5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1902397"/>
            <a:ext cx="8406000" cy="1532289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Start Programming with Google Python Style Guide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803" y="3901440"/>
            <a:ext cx="8406000" cy="22707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b="1" spc="-150" dirty="0">
                <a:solidFill>
                  <a:schemeClr val="bg1">
                    <a:lumMod val="50000"/>
                  </a:schemeClr>
                </a:solidFill>
              </a:rPr>
              <a:t>맹 윤 </a:t>
            </a:r>
            <a:r>
              <a:rPr lang="ko-KR" altLang="en-US" sz="2800" b="1" spc="-150" dirty="0" smtClean="0">
                <a:solidFill>
                  <a:schemeClr val="bg1">
                    <a:lumMod val="50000"/>
                  </a:schemeClr>
                </a:solidFill>
              </a:rPr>
              <a:t>호 </a:t>
            </a:r>
            <a:endParaRPr lang="ko-KR" altLang="en-US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spc="-150" dirty="0">
                <a:solidFill>
                  <a:schemeClr val="bg1">
                    <a:lumMod val="50000"/>
                  </a:schemeClr>
                </a:solidFill>
              </a:rPr>
              <a:t>Yunho </a:t>
            </a:r>
            <a:r>
              <a:rPr lang="en-US" altLang="ko-KR" sz="2800" b="1" spc="-150" dirty="0" smtClean="0">
                <a:solidFill>
                  <a:schemeClr val="bg1">
                    <a:lumMod val="50000"/>
                  </a:schemeClr>
                </a:solidFill>
              </a:rPr>
              <a:t>Maeng</a:t>
            </a:r>
            <a:endParaRPr lang="en-US" altLang="ko-KR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Business Big Data Analysis, </a:t>
            </a:r>
            <a:r>
              <a:rPr lang="en-US" altLang="ko-KR" sz="2000" b="1" spc="-150" dirty="0" err="1">
                <a:solidFill>
                  <a:schemeClr val="bg1">
                    <a:lumMod val="50000"/>
                  </a:schemeClr>
                </a:solidFill>
              </a:rPr>
              <a:t>Yonsei</a:t>
            </a: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Graduate School of 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Information 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myh0130@yonsei.ac.kr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Decorator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607946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decorator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대상 함수를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wrapping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하고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이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wrapping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된 함수의 앞뒤에 추가적으로 꾸며질 구문 들을 정의해서 손쉽게 재사용 가능하게 해주는 것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641" y="6523083"/>
            <a:ext cx="48126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[</a:t>
            </a:r>
            <a:r>
              <a:rPr lang="en-US" altLang="ko-KR" sz="900" dirty="0" smtClean="0"/>
              <a:t>1] </a:t>
            </a:r>
            <a:r>
              <a:rPr lang="en-US" altLang="ko-KR" sz="900" dirty="0" smtClean="0">
                <a:hlinkClick r:id="rId3"/>
              </a:rPr>
              <a:t>http</a:t>
            </a:r>
            <a:r>
              <a:rPr lang="en-US" altLang="ko-KR" sz="900" dirty="0">
                <a:hlinkClick r:id="rId3"/>
              </a:rPr>
              <a:t>://</a:t>
            </a:r>
            <a:r>
              <a:rPr lang="en-US" altLang="ko-KR" sz="900" dirty="0" smtClean="0">
                <a:hlinkClick r:id="rId3"/>
              </a:rPr>
              <a:t>bluese05.tistory.com/30</a:t>
            </a:r>
            <a:r>
              <a:rPr lang="en-US" altLang="ko-KR" sz="900" dirty="0" smtClean="0"/>
              <a:t> [2] </a:t>
            </a:r>
            <a:r>
              <a:rPr lang="en-US" altLang="ko-KR" sz="900" dirty="0" smtClean="0">
                <a:hlinkClick r:id="rId4"/>
              </a:rPr>
              <a:t>http</a:t>
            </a:r>
            <a:r>
              <a:rPr lang="en-US" altLang="ko-KR" sz="900" dirty="0">
                <a:hlinkClick r:id="rId4"/>
              </a:rPr>
              <a:t>://</a:t>
            </a:r>
            <a:r>
              <a:rPr lang="en-US" altLang="ko-KR" sz="900" dirty="0" smtClean="0">
                <a:hlinkClick r:id="rId4"/>
              </a:rPr>
              <a:t>trowind.tistory.com/72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10" y="2009981"/>
            <a:ext cx="5192861" cy="1683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91" y="3994645"/>
            <a:ext cx="3395333" cy="15264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0746" y="3739523"/>
            <a:ext cx="4550888" cy="228257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23008" y="1595163"/>
            <a:ext cx="2118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function_decorator.py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1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Lambda function / expression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58535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람다식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또는 람다 함수는 프로그래밍 언어에서 사용되는 개념으로 익명 함수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(Anonymous functions)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를 지칭하는 용어이다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641" y="6523083"/>
            <a:ext cx="48126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[</a:t>
            </a:r>
            <a:r>
              <a:rPr lang="en-US" altLang="ko-KR" sz="900" dirty="0" smtClean="0"/>
              <a:t>1] </a:t>
            </a:r>
            <a:r>
              <a:rPr lang="en-US" altLang="ko-KR" sz="900" dirty="0">
                <a:hlinkClick r:id="rId3"/>
              </a:rPr>
              <a:t>https://</a:t>
            </a:r>
            <a:r>
              <a:rPr lang="en-US" altLang="ko-KR" sz="900" dirty="0" smtClean="0">
                <a:hlinkClick r:id="rId3"/>
              </a:rPr>
              <a:t>goo.gl/gaEb6m</a:t>
            </a:r>
            <a:r>
              <a:rPr lang="en-US" altLang="ko-KR" sz="900" dirty="0"/>
              <a:t>  [2] </a:t>
            </a:r>
            <a:r>
              <a:rPr lang="en-US" altLang="ko-KR" sz="900" dirty="0">
                <a:hlinkClick r:id="rId4"/>
              </a:rPr>
              <a:t>https://</a:t>
            </a:r>
            <a:r>
              <a:rPr lang="en-US" altLang="ko-KR" sz="900" dirty="0" smtClean="0">
                <a:hlinkClick r:id="rId4"/>
              </a:rPr>
              <a:t>wikidocs.net/64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23008" y="1496307"/>
            <a:ext cx="82560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실무적으로는 코드의 간결함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지연 연산을 통한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퍼포먼스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향상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기존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이터레이션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관련 코드를 구현하는 데 있어 불필요한 부분들을 제거할 수 있다는 점에서 비교적 중요하게 다루어지고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람다식은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주로 고차 함수에 인자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(argument)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전달되거나 고차 함수가 돌려주는 결과값으로 쓰인다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function_lambda.py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91" y="3222128"/>
            <a:ext cx="4857750" cy="29718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299543" y="3312766"/>
            <a:ext cx="189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그리스문자 람다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609" y="4845856"/>
            <a:ext cx="1600200" cy="5048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5036" y="5037544"/>
            <a:ext cx="1323975" cy="190500"/>
          </a:xfrm>
          <a:prstGeom prst="rect">
            <a:avLst/>
          </a:prstGeom>
        </p:spPr>
      </p:pic>
      <p:pic>
        <p:nvPicPr>
          <p:cNvPr id="10244" name="Picture 4" descr="관련 이미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504" y="2871838"/>
            <a:ext cx="1220410" cy="1220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관련 이미지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74043" y="4787658"/>
            <a:ext cx="690273" cy="6902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5246609" y="5431209"/>
            <a:ext cx="3650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 줄을 한 줄로 만들어서 람다라고 함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프로그래밍에서 이와 유사한 경우 람다라는 명칭을 많이 붙이므로 유의할 것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83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하노이 탑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하노이 탑을 재귀함수를 이용하여 구현하시오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 descr="하노이탑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15" y="1949761"/>
            <a:ext cx="3704679" cy="41103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하노이탑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1" y="1834012"/>
            <a:ext cx="3584109" cy="45784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847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하노이 탑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하노이 탑을 재귀함수를 이용하여 구현하시오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  (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hanoi.py)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5" y="1640708"/>
            <a:ext cx="7355070" cy="47017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9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Ch06. Data Structure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16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ds_using_list.py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순서대로 정리된 비정적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mutable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자료구조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List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초기화 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 ]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사용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append()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와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sort()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del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11" y="2190953"/>
            <a:ext cx="5143500" cy="4410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51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ds_making_stack.py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출력이 한쪽으로만 접근 할 수 있는 자료 구조이다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스택에서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가장 나중에 들어간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제일 먼저 나오게 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그래서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LIFO(Last In First Out)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구조라고 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조작하는 동작은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빼오는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동작이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PUSH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최상단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위에 새로운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쌓는다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(stack). POP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최상단에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있는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빼온다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146" name="Picture 2" descr="사용자 삽입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1" y="3474387"/>
            <a:ext cx="1857375" cy="1962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사용자 삽입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720" y="2817162"/>
            <a:ext cx="2847975" cy="2619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533136" y="5436537"/>
            <a:ext cx="1586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Stack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구조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14444"/>
          <a:stretch/>
        </p:blipFill>
        <p:spPr>
          <a:xfrm>
            <a:off x="5015449" y="2945749"/>
            <a:ext cx="3919752" cy="30194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4300" y="6499387"/>
            <a:ext cx="17540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6"/>
              </a:rPr>
              <a:t>http://</a:t>
            </a:r>
            <a:r>
              <a:rPr lang="ko-KR" altLang="en-US" sz="900" dirty="0" smtClean="0">
                <a:hlinkClick r:id="rId6"/>
              </a:rPr>
              <a:t>onestep.tistory.com/39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8727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ds_making_queue.py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먼저 넣은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먼저 나오는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FIFO(First-In-First-Out)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구조로 저장하는 자료구조 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LIFO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구조인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반대되는 개념의 자료 구조이다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출력하는 부분이 한 부분밖에 없다고 한다면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양쪽 모두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뚫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려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한쪽으로는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넣기만 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다른 쪽에서는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빼내기만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넣는 연산을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빼내는 동작을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동작이라고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3136" y="4797164"/>
            <a:ext cx="1871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Queue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구조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4300" y="6499387"/>
            <a:ext cx="17540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http://</a:t>
            </a:r>
            <a:r>
              <a:rPr lang="ko-KR" altLang="en-US" sz="900" dirty="0" smtClean="0">
                <a:hlinkClick r:id="rId3"/>
              </a:rPr>
              <a:t>onestep.tistory.com/39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pic>
        <p:nvPicPr>
          <p:cNvPr id="18" name="Picture 6" descr="사용자 삽입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9" y="3751474"/>
            <a:ext cx="4152900" cy="1019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775" y="3305550"/>
            <a:ext cx="4057650" cy="2781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99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ds_using_tuple.py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여러 개의 객체를 모아 담는 정적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mutable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자료구조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순서가 있음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new_zoo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[2][2]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인덱싱 연산자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튜플을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초기화 할 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괄호 사용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 ) 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08" y="2733067"/>
            <a:ext cx="7562850" cy="3467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92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ds_using_dict.py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Dictionary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초기화에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{ }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사용하며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key : value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쌍으로 이루어진 것을 알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{key1 : value1, key2 : value2}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81" y="2043920"/>
            <a:ext cx="6659461" cy="4595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94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Ch05. Review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298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ds_using_set.py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집합은 정렬되지 않은 단순 객체의 묶음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중복을 허용하지 않음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멤버십 테스트를 수행할 수 있으며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 집합이 다른 집합의 부분집합인지 알 수 있으며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교집합을 구할 수 있음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31" y="2274774"/>
            <a:ext cx="6266980" cy="41268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11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Mutable vs Immutable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String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연산을 루프에서 사용하면 왜 안 되는가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?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3010" y="6506823"/>
            <a:ext cx="15167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hlinkClick r:id="rId3"/>
              </a:rPr>
              <a:t>http://</a:t>
            </a:r>
            <a:r>
              <a:rPr lang="ko-KR" altLang="en-US" sz="800" dirty="0" smtClean="0">
                <a:hlinkClick r:id="rId3"/>
              </a:rPr>
              <a:t>ledgku.tistory.com/54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10" y="1412739"/>
            <a:ext cx="2661024" cy="4430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279" y="1412739"/>
            <a:ext cx="2612118" cy="43082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642" y="1412739"/>
            <a:ext cx="2605537" cy="18245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35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ds_reference.py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Deep copy vs shallow copy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객체가 변수에 할당되는 것이 아니라 바인딩 되는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것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value vs call by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? Python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경우는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by assignment!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941" y="2252966"/>
            <a:ext cx="5338698" cy="4240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32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ds_seq.py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Indexing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Slicing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연산에서의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스텝사용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shoplist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[1:15:2],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shoplist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[15:2:-1],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textreverse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[::-1]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7" y="1934309"/>
            <a:ext cx="5025518" cy="47359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75" y="2722732"/>
            <a:ext cx="3169444" cy="86659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9641" y="662716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 smtClean="0"/>
              <a:t>그림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Flowdas</a:t>
            </a:r>
            <a:r>
              <a:rPr lang="en-US" altLang="ko-KR" sz="900" dirty="0" smtClean="0"/>
              <a:t> (2016) </a:t>
            </a:r>
            <a:r>
              <a:rPr lang="ko-KR" altLang="en-US" sz="900" dirty="0" smtClean="0"/>
              <a:t>문자열 </a:t>
            </a:r>
            <a:r>
              <a:rPr lang="ko-KR" altLang="en-US" sz="900" dirty="0" err="1" smtClean="0"/>
              <a:t>슬라이스</a:t>
            </a:r>
            <a:r>
              <a:rPr lang="en-US" altLang="ko-KR" sz="900" dirty="0"/>
              <a:t>, </a:t>
            </a:r>
            <a:r>
              <a:rPr lang="en-US" altLang="ko-KR" sz="900" dirty="0">
                <a:hlinkClick r:id="rId5"/>
              </a:rPr>
              <a:t>http://www.flowdas.com/thinkpython/08-strings</a:t>
            </a:r>
            <a:r>
              <a:rPr lang="en-US" altLang="ko-KR" sz="900" dirty="0" smtClean="0">
                <a:hlinkClick r:id="rId5"/>
              </a:rPr>
              <a:t>/</a:t>
            </a:r>
            <a:r>
              <a:rPr lang="en-US" altLang="ko-KR" sz="900" dirty="0" smtClean="0"/>
              <a:t> (Accessed Dec 09, </a:t>
            </a:r>
            <a:r>
              <a:rPr lang="en-US" altLang="ko-KR" sz="900" dirty="0"/>
              <a:t>2013) </a:t>
            </a:r>
            <a:endParaRPr lang="ko-KR" alt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17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random.py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random.random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(),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random.randrange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(1,7)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Random.shuffle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(list)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9641" y="662716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 smtClean="0"/>
              <a:t>그림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Flowdas</a:t>
            </a:r>
            <a:r>
              <a:rPr lang="en-US" altLang="ko-KR" sz="900" dirty="0" smtClean="0"/>
              <a:t> (2016) </a:t>
            </a:r>
            <a:r>
              <a:rPr lang="ko-KR" altLang="en-US" sz="900" dirty="0" smtClean="0"/>
              <a:t>문자열 </a:t>
            </a:r>
            <a:r>
              <a:rPr lang="ko-KR" altLang="en-US" sz="900" dirty="0" err="1" smtClean="0"/>
              <a:t>슬라이스</a:t>
            </a:r>
            <a:r>
              <a:rPr lang="en-US" altLang="ko-KR" sz="900" dirty="0"/>
              <a:t>, </a:t>
            </a:r>
            <a:r>
              <a:rPr lang="en-US" altLang="ko-KR" sz="900" dirty="0">
                <a:hlinkClick r:id="rId3"/>
              </a:rPr>
              <a:t>http://www.flowdas.com/thinkpython/08-strings</a:t>
            </a:r>
            <a:r>
              <a:rPr lang="en-US" altLang="ko-KR" sz="900" dirty="0" smtClean="0">
                <a:hlinkClick r:id="rId3"/>
              </a:rPr>
              <a:t>/</a:t>
            </a:r>
            <a:r>
              <a:rPr lang="en-US" altLang="ko-KR" sz="900" dirty="0" smtClean="0"/>
              <a:t> (Accessed Dec 09, </a:t>
            </a:r>
            <a:r>
              <a:rPr lang="en-US" altLang="ko-KR" sz="900" dirty="0"/>
              <a:t>2013) </a:t>
            </a:r>
            <a:endParaRPr lang="ko-KR" altLang="en-US" sz="9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54" y="2069873"/>
            <a:ext cx="7349488" cy="4220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71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ds_str_methods.py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find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Delimiter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멤버십 테스트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in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과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not in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연산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2201592"/>
            <a:ext cx="5219700" cy="3648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65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List Comprehension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61721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한 리스트의 모든 원소 각각에 어떤 함수를 적용한 후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그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반환값을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원소로 가지는 다른 리스트를 쉽게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생성하는 문법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(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이런 것을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매핑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(mapping)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한다고 합니다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.) [1] </a:t>
            </a:r>
            <a:endParaRPr lang="en-US" altLang="ko-KR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0923" y="1664956"/>
            <a:ext cx="83894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리스트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컴프리헨션을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이용하면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리스트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컴프리헨션은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오른쪽에서 왼쪽으로 읽으면 이해하기 쉽습니다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a_list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함수가 적용될 원본 리스트입니다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해석기는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a_list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순회하면서 각 원소를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이라는 임시 변수에 한 번에 하나씩 할당합니다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할당된 각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변수를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2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라는 함수에 적용한 후 그 결과를 새로운 리스트에 추가합니다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리스트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컴프리헨션은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결과값으로 새로운 리스트를 반환합니다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원래 리스트는 변경하지 않습니다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결과값을 계속 사용하려면 변수에 저장해 두는 것이 좋습니다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예에서는 기존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a_list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리스트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컴프리헨션에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의해 반환된 리스트로 바뀌었습니다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9409" y="6539374"/>
            <a:ext cx="51524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3"/>
              </a:rPr>
              <a:t>https://</a:t>
            </a:r>
            <a:r>
              <a:rPr lang="ko-KR" altLang="en-US" sz="1100" dirty="0" smtClean="0">
                <a:hlinkClick r:id="rId3"/>
              </a:rPr>
              <a:t>codeonweb.com/entry/87bb8d81-aa44-441d-9d9c-868ef472d4b5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73010" y="6523985"/>
            <a:ext cx="199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[1] List Comprehension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625" y="3617627"/>
            <a:ext cx="4210050" cy="244792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21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286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Dictionary &amp; Set Comprehension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61721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Dictionary Comprehension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은 입력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Sequence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로부터 지정된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표현식에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따라 새로운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Dictionary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컬렉션을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빌드하는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것</a:t>
            </a:r>
            <a:endParaRPr lang="en-US" altLang="ko-KR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609" y="5991444"/>
            <a:ext cx="8389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출력표현식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[if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조건식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]}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1518" y="6523985"/>
            <a:ext cx="51524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pythonstudy.xyz/python/article/22-Python-Comprehension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73010" y="6523985"/>
            <a:ext cx="3269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[1] 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 &amp; Set Comprehension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23" y="2140299"/>
            <a:ext cx="3514515" cy="32390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277" y="2870574"/>
            <a:ext cx="3848100" cy="1905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22609" y="5601857"/>
            <a:ext cx="8406001" cy="38958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Set Comprehension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은 입력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Sequence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로부터 지정된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표현식에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따라 새로운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Set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컬렉션을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빌드하는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것</a:t>
            </a:r>
            <a:endParaRPr lang="en-US" altLang="ko-KR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283" y="1548376"/>
            <a:ext cx="8389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출력표현식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[if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조건식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]}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98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부동소수점 문제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floating_point_number_error.py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4300" y="1309303"/>
            <a:ext cx="82219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십진법에서 사용되는 소수점 이하 자리를 이진법으로 표기하는 데에 오류가 발생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십진법 표기상에서 문제가 없던 숫자가 이진법에서 무한소수로 표기되면서 정확한 값 표기에 문제가 생김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더 읽을 거리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Microsoft, IEEE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부동 소수점 오류의 이해를 위한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자습서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support.microsoft.com/ko-kr/kb/42980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IEEE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부동소수점을 통한 성능 향상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www.gpgstudy.com/gpg2/gpg2s2-1draft.html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순환소수 부동소수점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9" y="3421879"/>
            <a:ext cx="4762500" cy="2819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358" y="3610177"/>
            <a:ext cx="2699827" cy="28489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70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부동소수점 문제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floating_point_number_error.py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십진법에서 사용되는 소수점 이하 자리를 이진법으로 표기하는 데에 오류가 발생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정확한 계산을 위해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decimal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자료형을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활용하나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이 경우 시간복잡도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/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공간복잡도 측면에서 손실이 발생함을 인지하고 있어야 함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또한 기본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자료형에서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지원하는 추가적인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method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들이 모두 지원되지 않을 수 있음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10" y="2841897"/>
            <a:ext cx="3686175" cy="1809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959" y="2841897"/>
            <a:ext cx="4391025" cy="2543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84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Lecture note &amp; Source Code &amp; Textbook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29324" y="5986307"/>
            <a:ext cx="4848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github.com/yunho0130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53" y="1249544"/>
            <a:ext cx="7746366" cy="4611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507831" y="4729163"/>
            <a:ext cx="2871788" cy="11323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43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Coderpad.io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7570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실제 외국계 기술 면접에서 많이 활용되는 서비스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6" y="1744949"/>
            <a:ext cx="8090807" cy="4774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https://coderpad.io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/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69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과제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049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다중 정보를 지니고 있는 전화번호부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75704"/>
            <a:ext cx="8406001" cy="693692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‘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이름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’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key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로 가지는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dictionary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 활용하여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3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개 이상의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필드값을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조회할 수 있는 전화번호부를 만드시오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전화번호부 어플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55" y="1755032"/>
            <a:ext cx="6143625" cy="4953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367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환율에 따른 거래소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75704"/>
            <a:ext cx="8406001" cy="1111496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Dictionary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로 구성되어 있는 환율정보를 가져와서 각 국가별 통화로 환전해주는 환전소를 구성하시오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단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Dictionary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는 기본적으로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‘Date: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yyyy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-mm-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dd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’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가지고 있어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날짜별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환율 정보를 지니고 있으며 매일 새로 추가된다고 가정한다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</a:p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거래소는 부동소수점 연산에서 안전하도록 구현하시오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환율거래소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5" y="3252637"/>
            <a:ext cx="4762500" cy="2486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환율거래소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775" y="3252637"/>
            <a:ext cx="2352675" cy="2228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722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경향성이 있는 제한된 랜덤 수치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75704"/>
            <a:ext cx="8406001" cy="866696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스킬 레벨이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일 때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파이어 볼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데미지는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30-60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사이의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랜덤값을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지니며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라이트닝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데미지는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1-99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사이의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랜덤값을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지닌다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각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스킬을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30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까지 올렸을 때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10000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회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시행시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어떤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스킬의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평균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데미지가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높은지 구하시오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디아블로2 체인 라이트닝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9" y="2387838"/>
            <a:ext cx="3690780" cy="246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디아블로2 파이어볼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53" y="2387838"/>
            <a:ext cx="3452400" cy="246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468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경향성이 있는 제한된 랜덤 수치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75704"/>
            <a:ext cx="8406001" cy="866696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모바일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게임 유저가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30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만명이고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이 중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5%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의 유저가 평균적으로 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2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만원씩 결제한다고 한다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결제 유저는 평균적으로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6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성 카드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개를 얻으면 결제를 중지한다고 한다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월 평균 신규 가입 유저는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3000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명이라고 할 때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유료 게임 결제 유저의 수를 유지할 수 있는 최대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6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성 등장 확률을 구하시오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6성 데스티니 차일드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8" y="1948638"/>
            <a:ext cx="2288794" cy="4068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6성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06" y="2565280"/>
            <a:ext cx="5512342" cy="31006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82289" y="6118504"/>
            <a:ext cx="8406001" cy="570296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각 카드는 한 단계 낮은 카드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3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장을 합성하여 얻을 수 있다고 했을 때의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성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~6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성 카드의 등장 확률을 구하시오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또한 이러한 카드 뽑기 시스템을 구현하시오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27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440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1249544"/>
            <a:ext cx="8429625" cy="37338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Lecture note &amp; Source Code &amp; Textbook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29324" y="5986307"/>
            <a:ext cx="4848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github.com/yunho0130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0837" y="3786310"/>
            <a:ext cx="1141079" cy="4006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1164"/>
          <a:stretch/>
        </p:blipFill>
        <p:spPr>
          <a:xfrm>
            <a:off x="2878599" y="4117070"/>
            <a:ext cx="6258257" cy="19172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878599" y="5732586"/>
            <a:ext cx="1141079" cy="3017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4" idx="2"/>
            <a:endCxn id="14" idx="0"/>
          </p:cNvCxnSpPr>
          <p:nvPr/>
        </p:nvCxnSpPr>
        <p:spPr>
          <a:xfrm>
            <a:off x="921377" y="4186989"/>
            <a:ext cx="2527762" cy="154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257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function_return.py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Return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값을 통해 함수의 결과 값을 사용해서 활용해봅시다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함수는 일반적으로 한 번 실행되고 메모리 상에서 지워지는데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return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을 통해 결과 값을 전달할 수 있습니다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함수에서 빈 블록을 지정해줄 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pass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사용합니다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242" y="2390209"/>
            <a:ext cx="3886200" cy="17335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54659" y="4241117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Return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값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여러 개의 변수가 올 수 있고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함수도 올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(function_decorator.py) 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917" y="4697029"/>
            <a:ext cx="2859716" cy="19786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57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재귀함수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1" y="87570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recursion_factorial.py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4300" y="6376831"/>
            <a:ext cx="46577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재귀함수 </a:t>
            </a:r>
            <a:r>
              <a:rPr lang="ko-KR" altLang="en-US" sz="1000" dirty="0" smtClean="0">
                <a:hlinkClick r:id="rId3"/>
              </a:rPr>
              <a:t>https</a:t>
            </a:r>
            <a:r>
              <a:rPr lang="ko-KR" altLang="en-US" sz="1000" dirty="0">
                <a:hlinkClick r:id="rId3"/>
              </a:rPr>
              <a:t>://</a:t>
            </a:r>
            <a:r>
              <a:rPr lang="ko-KR" altLang="en-US" sz="1000" dirty="0" smtClean="0">
                <a:hlinkClick r:id="rId3"/>
              </a:rPr>
              <a:t>wikidocs.net/66</a:t>
            </a:r>
            <a:r>
              <a:rPr lang="ko-KR" altLang="en-US" sz="1000" dirty="0" smtClean="0"/>
              <a:t>  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0" y="2459069"/>
            <a:ext cx="4169700" cy="306779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짜는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테크닉중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하나로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함수가 자기 자신을 호출하는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재귀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적인 용법을 사용해봅시다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18" name="Picture 2" descr="팩토리얼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492" y="2236314"/>
            <a:ext cx="3894799" cy="1776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팩토리얼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492" y="4209422"/>
            <a:ext cx="3902619" cy="16210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989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495" y="1358421"/>
            <a:ext cx="46027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Global Variables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전역변수 피하라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Nested/Local/Inner Class and Functions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중첩된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지역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내부 클래스와 함수 사용 가능함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다만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중첩되거나 내부 클래스의 객체는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피클링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될 수 없다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중첩함수는 정의된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enclosing scope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read-only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권한을 가진다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 할당은 못함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List Comprehensions</a:t>
            </a:r>
          </a:p>
          <a:p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리턴값으로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리턴하는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방식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Comprehensions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 Expression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map()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filter() Lambda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 쓰고도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목록과 반복자를 만드는 간결하고 효율적인 방법으로 사용할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Default Argument Values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 시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기본값을 넣어주는 건 대부분의 상황에서 허용된다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기본값을 사용할 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mutable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변수를 사용한다면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나중에 해당 변수가 바뀌면 기본 값이 바뀔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Lexical Scoping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중첩된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함수는 동봉된 함수의 변수를 참조할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변수에 할당은 하지 마라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Function and Method </a:t>
            </a: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Decorators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데코레이터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안에서 외부의존성을 피하라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file, socket, database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명확한 이익이 있을 때만 쓸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정해지지 않은 숫자의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arguments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전달할 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*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args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cf2.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정해지지 않은 숫자의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arguments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딕셔너리로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전달할 때 **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kwargs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67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495" y="1358421"/>
            <a:ext cx="46027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Blank Lines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최상위 함수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정의 사이에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정의에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Doc Strings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첫 문자는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대문자로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마지막 문자는 마침표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 번째 줄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비우고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 번째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줄은 세부기능 표시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파일은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라이센스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정보를 가지고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있어야함</a:t>
            </a:r>
            <a:endParaRPr lang="ko-KR" altLang="en-US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__license__ = "GPL"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 and Methods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명시성을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어기는 경우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(not externally visible, very short, obvious) doc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반드시 가져야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가지고 있어야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만일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public attribute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지니고 있다면 반드시 문서화 되어야 함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스크립트는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가능한 상태를 유지해야 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 부작용이 없어야 하기 때문에 다음과 같은 사용방식 필요</a:t>
            </a: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Lambda Functions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사용하는 건 괜찮지만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라인으로만 쓰고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60-80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글자를 넘지 않는 범위에서 사용하라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69" y="3020557"/>
            <a:ext cx="2895600" cy="15049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888601" y="4530517"/>
            <a:ext cx="2118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function_decorator.py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31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Generator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Generator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란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iterator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를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return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해주는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function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이다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2146" y="6466992"/>
            <a:ext cx="2332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hlinkClick r:id="rId3"/>
              </a:rPr>
              <a:t>http</a:t>
            </a:r>
            <a:r>
              <a:rPr lang="ko-KR" altLang="en-US" sz="1200" dirty="0">
                <a:hlinkClick r:id="rId3"/>
              </a:rPr>
              <a:t>://</a:t>
            </a:r>
            <a:r>
              <a:rPr lang="ko-KR" altLang="en-US" sz="1200" dirty="0" smtClean="0">
                <a:hlinkClick r:id="rId3"/>
              </a:rPr>
              <a:t>bluese05.tistory.com/56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74300" y="1309303"/>
            <a:ext cx="82219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next()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메소드를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이용해 데이터에 순차적으로 접근이 가능한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일반함수와의 가장 큰 차이점은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yield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라는 구문이다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함수가 실행 중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yield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만날 경우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함수는 그 상태로 일시 정지되며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반환값을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next()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호출한 쪽으로 전달하게 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주고 난 다음 메모리 상에서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되지만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Generator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경우에는 메모리에 남아있게 되어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내부에서 사용된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 등에 접근할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쓰는 이유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1.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반복연산 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일반적인 함수와는 다르게 메모리를 효율적으로 사용할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쓰는 이유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Lazy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 계산 결과 값이 필요할 때까지 계산을 늦추는 효과를 볼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수행 시간이 긴 연산을 필요한 순간까지 늦출 수 있다는 점이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C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언어 학습자를 위한 참고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- Iterator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반드시 다음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element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위치를 가리키지만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pointer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element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위치가 아니라 일정 크기 이후를 가리키므로 다른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element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불러올 가능성이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또한 자료 구조상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Pointer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사용한 경우 메모리 공간상에 연속된 주소를 할당해야 하지만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iterator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불연속적이라도 가능하다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169" y="4353627"/>
            <a:ext cx="1819275" cy="2057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572" y="4292332"/>
            <a:ext cx="3447918" cy="21160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291" y="6453921"/>
            <a:ext cx="199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Generator</a:t>
            </a:r>
            <a:endParaRPr lang="ko-KR" altLang="en-US" sz="1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24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8255</TotalTime>
  <Words>2179</Words>
  <Application>Microsoft Office PowerPoint</Application>
  <PresentationFormat>화면 슬라이드 쇼(4:3)</PresentationFormat>
  <Paragraphs>346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굴림</vt:lpstr>
      <vt:lpstr>Arial</vt:lpstr>
      <vt:lpstr>맑은 고딕</vt:lpstr>
      <vt:lpstr>Times New Roman</vt:lpstr>
      <vt:lpstr>Wingdings</vt:lpstr>
      <vt:lpstr>Office 테마</vt:lpstr>
      <vt:lpstr>Start Programming with Google Python Style Guide</vt:lpstr>
      <vt:lpstr>Ch05. Review</vt:lpstr>
      <vt:lpstr>Lecture note &amp; Source Code &amp; Textbook</vt:lpstr>
      <vt:lpstr>Lecture note &amp; Source Code &amp; Textbook</vt:lpstr>
      <vt:lpstr>Function</vt:lpstr>
      <vt:lpstr>재귀함수</vt:lpstr>
      <vt:lpstr>Python Style Guidelines</vt:lpstr>
      <vt:lpstr>Python Style Guidelines</vt:lpstr>
      <vt:lpstr>Generator</vt:lpstr>
      <vt:lpstr>Decorator</vt:lpstr>
      <vt:lpstr>Lambda function / expression</vt:lpstr>
      <vt:lpstr>하노이 탑</vt:lpstr>
      <vt:lpstr>하노이 탑</vt:lpstr>
      <vt:lpstr>Ch06. Data Structure</vt:lpstr>
      <vt:lpstr>Data Structure</vt:lpstr>
      <vt:lpstr>Data Structure</vt:lpstr>
      <vt:lpstr>Data Structure</vt:lpstr>
      <vt:lpstr>Data Structure</vt:lpstr>
      <vt:lpstr>Data Structure</vt:lpstr>
      <vt:lpstr>Data Structure</vt:lpstr>
      <vt:lpstr>Mutable vs Immutable</vt:lpstr>
      <vt:lpstr>Data Structure</vt:lpstr>
      <vt:lpstr>Data Structure</vt:lpstr>
      <vt:lpstr>Data Structure</vt:lpstr>
      <vt:lpstr>Data Structure</vt:lpstr>
      <vt:lpstr>List Comprehension</vt:lpstr>
      <vt:lpstr>Dictionary &amp; Set Comprehension</vt:lpstr>
      <vt:lpstr>부동소수점 문제</vt:lpstr>
      <vt:lpstr>부동소수점 문제</vt:lpstr>
      <vt:lpstr>Coderpad.io</vt:lpstr>
      <vt:lpstr>과제</vt:lpstr>
      <vt:lpstr>다중 정보를 지니고 있는 전화번호부 만들기</vt:lpstr>
      <vt:lpstr>환율에 따른 거래소 만들기</vt:lpstr>
      <vt:lpstr>경향성이 있는 제한된 랜덤 수치 만들기</vt:lpstr>
      <vt:lpstr>경향성이 있는 제한된 랜덤 수치 만들기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Wooseong Kwon</cp:lastModifiedBy>
  <cp:revision>192</cp:revision>
  <cp:lastPrinted>2011-08-28T13:13:29Z</cp:lastPrinted>
  <dcterms:created xsi:type="dcterms:W3CDTF">2011-08-24T01:05:33Z</dcterms:created>
  <dcterms:modified xsi:type="dcterms:W3CDTF">2018-06-12T15:17:11Z</dcterms:modified>
</cp:coreProperties>
</file>