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7" r:id="rId2"/>
    <p:sldId id="319" r:id="rId3"/>
    <p:sldId id="320" r:id="rId4"/>
    <p:sldId id="321" r:id="rId5"/>
    <p:sldId id="347" r:id="rId6"/>
    <p:sldId id="345" r:id="rId7"/>
    <p:sldId id="348" r:id="rId8"/>
    <p:sldId id="349" r:id="rId9"/>
    <p:sldId id="323" r:id="rId10"/>
    <p:sldId id="346" r:id="rId11"/>
    <p:sldId id="307" r:id="rId12"/>
    <p:sldId id="329" r:id="rId13"/>
    <p:sldId id="335" r:id="rId14"/>
    <p:sldId id="330" r:id="rId15"/>
    <p:sldId id="350" r:id="rId16"/>
    <p:sldId id="331" r:id="rId17"/>
    <p:sldId id="338" r:id="rId18"/>
    <p:sldId id="332" r:id="rId19"/>
    <p:sldId id="341" r:id="rId20"/>
    <p:sldId id="339" r:id="rId21"/>
    <p:sldId id="344" r:id="rId22"/>
    <p:sldId id="343" r:id="rId23"/>
    <p:sldId id="342" r:id="rId24"/>
    <p:sldId id="306" r:id="rId25"/>
    <p:sldId id="333" r:id="rId26"/>
    <p:sldId id="310" r:id="rId27"/>
    <p:sldId id="308" r:id="rId28"/>
    <p:sldId id="309" r:id="rId29"/>
    <p:sldId id="312" r:id="rId30"/>
    <p:sldId id="325" r:id="rId31"/>
    <p:sldId id="328" r:id="rId32"/>
    <p:sldId id="311" r:id="rId33"/>
    <p:sldId id="313" r:id="rId34"/>
    <p:sldId id="314" r:id="rId35"/>
    <p:sldId id="336" r:id="rId36"/>
    <p:sldId id="337" r:id="rId37"/>
    <p:sldId id="351" r:id="rId38"/>
    <p:sldId id="305" r:id="rId39"/>
  </p:sldIdLst>
  <p:sldSz cx="9144000" cy="6858000" type="screen4x3"/>
  <p:notesSz cx="6805613" cy="9939338"/>
  <p:embeddedFontLst>
    <p:embeddedFont>
      <p:font typeface="맑은 고딕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8DBDF7"/>
    <a:srgbClr val="3D3C3E"/>
    <a:srgbClr val="063656"/>
    <a:srgbClr val="08456E"/>
    <a:srgbClr val="569CF0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51" autoAdjust="0"/>
    <p:restoredTop sz="86364" autoAdjust="0"/>
  </p:normalViewPr>
  <p:slideViewPr>
    <p:cSldViewPr snapToGrid="0">
      <p:cViewPr varScale="1">
        <p:scale>
          <a:sx n="75" d="100"/>
          <a:sy n="75" d="100"/>
        </p:scale>
        <p:origin x="-1488" y="-9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notesViewPr>
    <p:cSldViewPr snapToGrid="0" showGuides="1">
      <p:cViewPr varScale="1">
        <p:scale>
          <a:sx n="75" d="100"/>
          <a:sy n="75" d="100"/>
        </p:scale>
        <p:origin x="2717" y="48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9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77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2980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3046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307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86396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5204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036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9116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2054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412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143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1028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5235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3262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5758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0346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409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1241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0407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581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755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79319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6576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7457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36815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03580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82328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359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5407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01210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88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497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789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7804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4185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82184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832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내용을 입력하십시오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h0130@yonsei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ikidocs.net/116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s.hmc.edu/csforall/ImperativeProgramming/imperativeprogramming.html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edgku.tistory.com/5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ldp.org/node/7587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permalink.php?id=136923126416875&amp;story_fbid=297083450400841" TargetMode="Externa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dev.naver.com/projects/d2coding" TargetMode="Externa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nho013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://google.github.io/styleguide/pyguide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" TargetMode="Externa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K7Ewj1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gif"/><Relationship Id="rId4" Type="http://schemas.openxmlformats.org/officeDocument/2006/relationships/hyperlink" Target="https://goo.gl/AVFXH1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github.com/yunho013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jekylltheme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unho0130.github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1902397"/>
            <a:ext cx="8406000" cy="1532289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Start Programming with Google Python Style Guide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803" y="3901440"/>
            <a:ext cx="8406000" cy="22707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b="1" spc="-150" dirty="0">
                <a:solidFill>
                  <a:schemeClr val="bg1">
                    <a:lumMod val="50000"/>
                  </a:schemeClr>
                </a:solidFill>
              </a:rPr>
              <a:t>맹 윤 </a:t>
            </a:r>
            <a:r>
              <a:rPr lang="ko-KR" altLang="en-US" sz="2800" b="1" spc="-150" dirty="0" smtClean="0">
                <a:solidFill>
                  <a:schemeClr val="bg1">
                    <a:lumMod val="50000"/>
                  </a:schemeClr>
                </a:solidFill>
              </a:rPr>
              <a:t>호 </a:t>
            </a:r>
            <a:endParaRPr lang="ko-KR" altLang="en-US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spc="-150" dirty="0">
                <a:solidFill>
                  <a:schemeClr val="bg1">
                    <a:lumMod val="50000"/>
                  </a:schemeClr>
                </a:solidFill>
              </a:rPr>
              <a:t>Yunho </a:t>
            </a:r>
            <a:r>
              <a:rPr lang="en-US" altLang="ko-KR" sz="2800" b="1" spc="-150" dirty="0" smtClean="0">
                <a:solidFill>
                  <a:schemeClr val="bg1">
                    <a:lumMod val="50000"/>
                  </a:schemeClr>
                </a:solidFill>
              </a:rPr>
              <a:t>Maeng</a:t>
            </a:r>
            <a:endParaRPr lang="en-US" altLang="ko-KR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Business Big Data Analysis, </a:t>
            </a:r>
            <a:r>
              <a:rPr lang="en-US" altLang="ko-KR" sz="2000" b="1" spc="-150" dirty="0" err="1">
                <a:solidFill>
                  <a:schemeClr val="bg1">
                    <a:lumMod val="50000"/>
                  </a:schemeClr>
                </a:solidFill>
              </a:rPr>
              <a:t>Yonsei</a:t>
            </a: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Graduate School of 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Information 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myh0130@yonsei.ac.kr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Variables &amp; Operators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ch03. Variables &amp; Operators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54435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비트연산자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2290" y="150509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활용도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다중 선택 옵션 등에 활용된다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 복잡도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공간복잡도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19" y="2209279"/>
            <a:ext cx="6838922" cy="34228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3850" y="6379419"/>
            <a:ext cx="1127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[1] https</a:t>
            </a:r>
            <a:r>
              <a:rPr lang="en-US" altLang="ko-KR" sz="9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://wikidocs.net/1161</a:t>
            </a:r>
            <a:endParaRPr lang="en-US" altLang="ko-KR" sz="9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63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Ch04. Control Flow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64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Ch01. Hello Python!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495" y="1412739"/>
            <a:ext cx="46027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Conditional Expression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사용하고 싶으면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라인으로만 사용하라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=1 if y=1 else 2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True/False Evaluation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명시적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False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사용할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다음과 같은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"empty" value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간주함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 None, [], {}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Generator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필요하면 사용하라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Yields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대신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Strings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Immutable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이기 때문에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 시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메모리 낭비가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심하다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포맷코드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사용을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권장하며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특히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Loop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문에서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 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연산자와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+=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연산자는 피한다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 줄 이상의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사용하는 데에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"""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'''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사용하지 말라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doc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반드시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"""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여야 하기 때문에 권한다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Parentheses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괄호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리턴과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조건문에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괄호 사용하지 말 것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튜플로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처리된다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TODO Comments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# TODO :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할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FIXME :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고칠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Spyder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확인가능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임시적으로 좋은 코드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단기 개발에 유리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반드시 이름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이메일주소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참조 가능한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방법을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기입한다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TODO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주석을 작성하는 이유는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코멘트와 관련된 사람을 찾는 것임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때문에 자신의 이름과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주소를 적는 것임</a:t>
            </a: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07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# TODO :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할 것   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# FIXME :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고칠 것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Ch01. Hello Python!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08" y="1772092"/>
            <a:ext cx="7421348" cy="44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91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Mutable vs Immutable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String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연산을 루프에서 사용하면 왜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안 되는가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?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Mutable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자료형에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대입 연산자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 = )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사용하여 다른 값을 대입하고자 하면 그 값 자체가 바뀌지만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Immutable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자료형에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다른 값을 대입하고자 하면 새로운 메모리 공간을 만들고 그 값으로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swap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8577"/>
          <a:stretch/>
        </p:blipFill>
        <p:spPr>
          <a:xfrm>
            <a:off x="599808" y="2117489"/>
            <a:ext cx="3180043" cy="1763036"/>
          </a:xfrm>
          <a:prstGeom prst="rect">
            <a:avLst/>
          </a:prstGeom>
        </p:spPr>
      </p:pic>
      <p:pic>
        <p:nvPicPr>
          <p:cNvPr id="2050" name="Picture 2" descr="mutable vs immutable pyth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2045" y="3889270"/>
            <a:ext cx="5369848" cy="2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20581" y="6411922"/>
            <a:ext cx="7071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https://</a:t>
            </a:r>
            <a:r>
              <a:rPr lang="ko-KR" altLang="en-US" sz="1200" dirty="0" smtClean="0">
                <a:hlinkClick r:id="rId5"/>
              </a:rPr>
              <a:t>www.cs.hmc.edu/csforall/ImperativeProgramming/imperativeprogramming.html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t="55426"/>
          <a:stretch/>
        </p:blipFill>
        <p:spPr>
          <a:xfrm>
            <a:off x="4738533" y="2215144"/>
            <a:ext cx="3180043" cy="15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03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Mutable vs Immutable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String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연산을 루프에서 사용하면 왜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안 되는가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?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3010" y="6506823"/>
            <a:ext cx="15167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hlinkClick r:id="rId3"/>
              </a:rPr>
              <a:t>http://</a:t>
            </a:r>
            <a:r>
              <a:rPr lang="ko-KR" altLang="en-US" sz="800" dirty="0" smtClean="0">
                <a:hlinkClick r:id="rId3"/>
              </a:rPr>
              <a:t>ledgku.tistory.com/54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10" y="1412739"/>
            <a:ext cx="2661024" cy="4430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279" y="1412739"/>
            <a:ext cx="2612118" cy="43082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642" y="1412739"/>
            <a:ext cx="2605537" cy="18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13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참고자료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If.py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49" y="1949761"/>
            <a:ext cx="7363684" cy="429656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문은 조건을 판별할 때 사용됩니다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if 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조건이 참이라면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_if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블록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명령문을 실행하며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 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아니면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_else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블록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명령문을 실행합니다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때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조건절은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생략이 가능합니다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87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참고자료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&gt; continue.py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문은 현재 실행중인 루프 블록의 나머지 명령문들을 실행하지 않고 곧바로 다음 루프로 넘어가도록 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447"/>
          <a:stretch/>
        </p:blipFill>
        <p:spPr>
          <a:xfrm>
            <a:off x="1484671" y="2038963"/>
            <a:ext cx="6068009" cy="34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7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참고자료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for.py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" y="2572671"/>
            <a:ext cx="4636224" cy="13897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668" y="2572671"/>
            <a:ext cx="3559663" cy="256667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for..in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문은 객체의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열거형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(Sequence)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따라서 반복하여 실행할 때 사용되는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내장된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반복문으로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열거형에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포함된 각 항목을 하나씩 거쳐가며 실행합니다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C++, Java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foreach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유사함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Print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로만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트리를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만들던 걸 쉽게 할 수 있음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33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참고자료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while.py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26" y="2226852"/>
            <a:ext cx="5503385" cy="40166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문은 특정 조건이 참일 경우 계속해서 블록의 명령문들을 반복하여 실행할 수 있도록 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while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문은 *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반복문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*의 한 예입니다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또한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문에는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절이 따라올 수 있습니다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665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Ch03. Review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75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참고자료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break.py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36" y="3188625"/>
            <a:ext cx="6728633" cy="291720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74300" y="1309303"/>
            <a:ext cx="8221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문은 루프 문을 강제로 빠져나올 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 아직 루프 조건이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`False`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되지 않았거나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열거형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의 끝까지 루프가 도달하지 않았을 경우에 루프 문의 실행을 강제로 정지시키고 싶을 때 사용됩니다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중요한 점은 만약 여러분이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문을 써서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루프나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루프를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빠져 나왔을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경우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루프에 딸린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블록은 실행되지 않습니다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125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프로그램의 흐름을 시각화 해야 하는 문서화 작업이 필요한 경우가 있음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컨설팅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BPR, ISP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커뮤니케이션을 위해서 알아두어야 함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대표적인 상용 프로그램으로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Visio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활용되고 있음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48" name="Picture 4" descr="visi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291" y="2871019"/>
            <a:ext cx="6169152" cy="346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lowchart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4173" y="3172746"/>
            <a:ext cx="2095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73009" y="1977347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고객의 요구 조건이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flow chart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되어 있는 경우 차트를 볼 줄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알아야함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2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소프트웨어를 설계할 때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Flow Chart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활용함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3"/>
          <p:cNvSpPr/>
          <p:nvPr/>
        </p:nvSpPr>
        <p:spPr>
          <a:xfrm>
            <a:off x="1983965" y="2266325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9" name="오각형 2"/>
          <p:cNvSpPr/>
          <p:nvPr/>
        </p:nvSpPr>
        <p:spPr>
          <a:xfrm>
            <a:off x="1983965" y="1791978"/>
            <a:ext cx="2246663" cy="349859"/>
          </a:xfrm>
          <a:prstGeom prst="homePlat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계약체결</a:t>
            </a:r>
            <a:endParaRPr lang="ko-KR" altLang="en-US" sz="900" b="1" dirty="0"/>
          </a:p>
        </p:txBody>
      </p:sp>
      <p:sp>
        <p:nvSpPr>
          <p:cNvPr id="21" name="오각형 20"/>
          <p:cNvSpPr/>
          <p:nvPr/>
        </p:nvSpPr>
        <p:spPr>
          <a:xfrm>
            <a:off x="4330739" y="1799705"/>
            <a:ext cx="2857453" cy="349859"/>
          </a:xfrm>
          <a:prstGeom prst="homePlat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사업 수행</a:t>
            </a:r>
            <a:endParaRPr lang="ko-KR" altLang="en-US" sz="900" b="1" dirty="0"/>
          </a:p>
        </p:txBody>
      </p:sp>
      <p:sp>
        <p:nvSpPr>
          <p:cNvPr id="22" name="오각형 21"/>
          <p:cNvSpPr/>
          <p:nvPr/>
        </p:nvSpPr>
        <p:spPr>
          <a:xfrm>
            <a:off x="7298600" y="1791979"/>
            <a:ext cx="1509801" cy="349859"/>
          </a:xfrm>
          <a:prstGeom prst="homePlat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사업 </a:t>
            </a:r>
            <a:r>
              <a:rPr lang="ko-KR" altLang="en-US" sz="900" b="1" dirty="0" smtClean="0"/>
              <a:t>완료 및 평가</a:t>
            </a:r>
            <a:endParaRPr lang="ko-KR" altLang="en-US" sz="900" b="1" dirty="0"/>
          </a:p>
        </p:txBody>
      </p:sp>
      <p:sp>
        <p:nvSpPr>
          <p:cNvPr id="23" name="직사각형 4"/>
          <p:cNvSpPr/>
          <p:nvPr/>
        </p:nvSpPr>
        <p:spPr>
          <a:xfrm>
            <a:off x="282291" y="2281782"/>
            <a:ext cx="1599827" cy="318761"/>
          </a:xfrm>
          <a:prstGeom prst="rect">
            <a:avLst/>
          </a:prstGeom>
          <a:solidFill>
            <a:srgbClr val="1F4E7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마케팅 부</a:t>
            </a:r>
            <a:endParaRPr lang="ko-KR" altLang="en-US" sz="900" b="1" dirty="0"/>
          </a:p>
        </p:txBody>
      </p:sp>
      <p:sp>
        <p:nvSpPr>
          <p:cNvPr id="24" name="직사각형 23"/>
          <p:cNvSpPr/>
          <p:nvPr/>
        </p:nvSpPr>
        <p:spPr>
          <a:xfrm>
            <a:off x="282291" y="2704707"/>
            <a:ext cx="1599827" cy="318761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인사부</a:t>
            </a:r>
            <a:endParaRPr lang="ko-KR" altLang="en-US" sz="900" b="1" dirty="0"/>
          </a:p>
        </p:txBody>
      </p:sp>
      <p:sp>
        <p:nvSpPr>
          <p:cNvPr id="25" name="직사각형 24"/>
          <p:cNvSpPr/>
          <p:nvPr/>
        </p:nvSpPr>
        <p:spPr>
          <a:xfrm>
            <a:off x="282291" y="3127632"/>
            <a:ext cx="1599827" cy="318761"/>
          </a:xfrm>
          <a:prstGeom prst="rect">
            <a:avLst/>
          </a:prstGeom>
          <a:solidFill>
            <a:srgbClr val="1F4E7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경영지원부</a:t>
            </a:r>
            <a:endParaRPr lang="ko-KR" altLang="en-US" sz="900" b="1" dirty="0"/>
          </a:p>
        </p:txBody>
      </p:sp>
      <p:sp>
        <p:nvSpPr>
          <p:cNvPr id="26" name="직사각형 25"/>
          <p:cNvSpPr/>
          <p:nvPr/>
        </p:nvSpPr>
        <p:spPr>
          <a:xfrm>
            <a:off x="282291" y="3550558"/>
            <a:ext cx="1599827" cy="318761"/>
          </a:xfrm>
          <a:prstGeom prst="rect">
            <a:avLst/>
          </a:prstGeom>
          <a:solidFill>
            <a:srgbClr val="1F4E7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사업부</a:t>
            </a:r>
            <a:endParaRPr lang="ko-KR" altLang="en-US" sz="900" b="1" dirty="0"/>
          </a:p>
        </p:txBody>
      </p:sp>
      <p:sp>
        <p:nvSpPr>
          <p:cNvPr id="27" name="직사각형 26"/>
          <p:cNvSpPr/>
          <p:nvPr/>
        </p:nvSpPr>
        <p:spPr>
          <a:xfrm>
            <a:off x="282291" y="3973483"/>
            <a:ext cx="1599827" cy="318761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고객지원부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282291" y="4396408"/>
            <a:ext cx="1599827" cy="318761"/>
          </a:xfrm>
          <a:prstGeom prst="rect">
            <a:avLst/>
          </a:prstGeom>
          <a:solidFill>
            <a:srgbClr val="1F4E7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프로젝트팀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>
          <a:xfrm>
            <a:off x="282291" y="4819334"/>
            <a:ext cx="1599827" cy="318761"/>
          </a:xfrm>
          <a:prstGeom prst="rect">
            <a:avLst/>
          </a:prstGeom>
          <a:solidFill>
            <a:srgbClr val="1F4E7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영업부</a:t>
            </a:r>
            <a:endParaRPr lang="ko-KR" altLang="en-US" sz="900" b="1" dirty="0"/>
          </a:p>
        </p:txBody>
      </p:sp>
      <p:sp>
        <p:nvSpPr>
          <p:cNvPr id="30" name="직사각형 29"/>
          <p:cNvSpPr/>
          <p:nvPr/>
        </p:nvSpPr>
        <p:spPr>
          <a:xfrm>
            <a:off x="282291" y="5242259"/>
            <a:ext cx="1599827" cy="318761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R&amp;D </a:t>
            </a:r>
            <a:r>
              <a:rPr lang="ko-KR" altLang="en-US" sz="900" b="1" dirty="0" smtClean="0"/>
              <a:t>부</a:t>
            </a:r>
            <a:endParaRPr lang="ko-KR" altLang="en-US" sz="900" b="1" dirty="0"/>
          </a:p>
        </p:txBody>
      </p:sp>
      <p:sp>
        <p:nvSpPr>
          <p:cNvPr id="32" name="직사각형 30"/>
          <p:cNvSpPr/>
          <p:nvPr/>
        </p:nvSpPr>
        <p:spPr>
          <a:xfrm>
            <a:off x="282291" y="5665185"/>
            <a:ext cx="1599827" cy="318761"/>
          </a:xfrm>
          <a:prstGeom prst="rect">
            <a:avLst/>
          </a:prstGeom>
          <a:solidFill>
            <a:srgbClr val="1F4E7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고객</a:t>
            </a:r>
            <a:endParaRPr lang="ko-KR" altLang="en-US" sz="900" b="1" dirty="0"/>
          </a:p>
        </p:txBody>
      </p:sp>
      <p:sp>
        <p:nvSpPr>
          <p:cNvPr id="33" name="직사각형 31"/>
          <p:cNvSpPr/>
          <p:nvPr/>
        </p:nvSpPr>
        <p:spPr>
          <a:xfrm>
            <a:off x="282291" y="6088112"/>
            <a:ext cx="1599827" cy="318761"/>
          </a:xfrm>
          <a:prstGeom prst="rect">
            <a:avLst/>
          </a:prstGeom>
          <a:solidFill>
            <a:srgbClr val="1F4E7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품질팀</a:t>
            </a:r>
            <a:endParaRPr lang="ko-KR" altLang="en-US" sz="900" b="1" dirty="0"/>
          </a:p>
        </p:txBody>
      </p:sp>
      <p:sp>
        <p:nvSpPr>
          <p:cNvPr id="34" name="직사각형 36"/>
          <p:cNvSpPr/>
          <p:nvPr/>
        </p:nvSpPr>
        <p:spPr>
          <a:xfrm>
            <a:off x="1995123" y="2696978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5" name="직사각형 37"/>
          <p:cNvSpPr/>
          <p:nvPr/>
        </p:nvSpPr>
        <p:spPr>
          <a:xfrm>
            <a:off x="1983964" y="3112176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6" name="직사각형 38"/>
          <p:cNvSpPr/>
          <p:nvPr/>
        </p:nvSpPr>
        <p:spPr>
          <a:xfrm>
            <a:off x="1974543" y="3535101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7" name="직사각형 39"/>
          <p:cNvSpPr/>
          <p:nvPr/>
        </p:nvSpPr>
        <p:spPr>
          <a:xfrm>
            <a:off x="1983965" y="3965754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8" name="직사각형 40"/>
          <p:cNvSpPr/>
          <p:nvPr/>
        </p:nvSpPr>
        <p:spPr>
          <a:xfrm>
            <a:off x="1974419" y="4396408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9" name="직사각형 41"/>
          <p:cNvSpPr/>
          <p:nvPr/>
        </p:nvSpPr>
        <p:spPr>
          <a:xfrm>
            <a:off x="1983965" y="4816388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0" name="직사각형 42"/>
          <p:cNvSpPr/>
          <p:nvPr/>
        </p:nvSpPr>
        <p:spPr>
          <a:xfrm>
            <a:off x="1983965" y="5236444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1" name="직사각형 43"/>
          <p:cNvSpPr/>
          <p:nvPr/>
        </p:nvSpPr>
        <p:spPr>
          <a:xfrm>
            <a:off x="1983965" y="5656159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2" name="직사각형 44"/>
          <p:cNvSpPr/>
          <p:nvPr/>
        </p:nvSpPr>
        <p:spPr>
          <a:xfrm>
            <a:off x="1983965" y="6086248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43" name="직선 연결선 46"/>
          <p:cNvCxnSpPr/>
          <p:nvPr/>
        </p:nvCxnSpPr>
        <p:spPr>
          <a:xfrm>
            <a:off x="4160155" y="2272051"/>
            <a:ext cx="0" cy="4140547"/>
          </a:xfrm>
          <a:prstGeom prst="line">
            <a:avLst/>
          </a:prstGeom>
          <a:ln>
            <a:solidFill>
              <a:srgbClr val="1F4E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8"/>
          <p:cNvCxnSpPr/>
          <p:nvPr/>
        </p:nvCxnSpPr>
        <p:spPr>
          <a:xfrm>
            <a:off x="7196690" y="2266325"/>
            <a:ext cx="0" cy="4140547"/>
          </a:xfrm>
          <a:prstGeom prst="line">
            <a:avLst/>
          </a:prstGeom>
          <a:ln>
            <a:solidFill>
              <a:srgbClr val="1F4E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5"/>
          <p:cNvSpPr/>
          <p:nvPr/>
        </p:nvSpPr>
        <p:spPr>
          <a:xfrm>
            <a:off x="2074452" y="5252219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시스템 단가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결정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46" name="직사각형 47"/>
          <p:cNvSpPr/>
          <p:nvPr/>
        </p:nvSpPr>
        <p:spPr>
          <a:xfrm>
            <a:off x="2079131" y="4832287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가격 협상 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개시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47" name="직사각형 49"/>
          <p:cNvSpPr/>
          <p:nvPr/>
        </p:nvSpPr>
        <p:spPr>
          <a:xfrm>
            <a:off x="2088040" y="3549216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계약검토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50"/>
          <p:cNvSpPr/>
          <p:nvPr/>
        </p:nvSpPr>
        <p:spPr>
          <a:xfrm>
            <a:off x="2088940" y="3137461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계약조건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검토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52"/>
          <p:cNvCxnSpPr>
            <a:stCxn id="72" idx="3"/>
          </p:cNvCxnSpPr>
          <p:nvPr/>
        </p:nvCxnSpPr>
        <p:spPr>
          <a:xfrm flipV="1">
            <a:off x="2512730" y="3278052"/>
            <a:ext cx="99244" cy="7742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53"/>
          <p:cNvCxnSpPr>
            <a:endCxn id="71" idx="2"/>
          </p:cNvCxnSpPr>
          <p:nvPr/>
        </p:nvCxnSpPr>
        <p:spPr>
          <a:xfrm flipH="1" flipV="1">
            <a:off x="2299935" y="3845882"/>
            <a:ext cx="4678" cy="961624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직선 화살표 연결선 54"/>
          <p:cNvCxnSpPr>
            <a:stCxn id="71" idx="0"/>
            <a:endCxn id="72" idx="2"/>
          </p:cNvCxnSpPr>
          <p:nvPr/>
        </p:nvCxnSpPr>
        <p:spPr>
          <a:xfrm flipV="1">
            <a:off x="2299935" y="3434127"/>
            <a:ext cx="900" cy="115088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2" name="그룹 55"/>
          <p:cNvGrpSpPr/>
          <p:nvPr/>
        </p:nvGrpSpPr>
        <p:grpSpPr>
          <a:xfrm>
            <a:off x="317181" y="1744051"/>
            <a:ext cx="1566674" cy="454655"/>
            <a:chOff x="168184" y="769957"/>
            <a:chExt cx="2196450" cy="557014"/>
          </a:xfrm>
        </p:grpSpPr>
        <p:grpSp>
          <p:nvGrpSpPr>
            <p:cNvPr id="53" name="그룹 56"/>
            <p:cNvGrpSpPr/>
            <p:nvPr/>
          </p:nvGrpSpPr>
          <p:grpSpPr>
            <a:xfrm>
              <a:off x="168184" y="769957"/>
              <a:ext cx="2196450" cy="557014"/>
              <a:chOff x="168184" y="803045"/>
              <a:chExt cx="2305753" cy="557014"/>
            </a:xfrm>
          </p:grpSpPr>
          <p:grpSp>
            <p:nvGrpSpPr>
              <p:cNvPr id="56" name="그룹 59"/>
              <p:cNvGrpSpPr/>
              <p:nvPr/>
            </p:nvGrpSpPr>
            <p:grpSpPr>
              <a:xfrm>
                <a:off x="168184" y="803045"/>
                <a:ext cx="2305753" cy="557014"/>
                <a:chOff x="168184" y="803045"/>
                <a:chExt cx="2305753" cy="557014"/>
              </a:xfrm>
            </p:grpSpPr>
            <p:grpSp>
              <p:nvGrpSpPr>
                <p:cNvPr id="58" name="그룹 61"/>
                <p:cNvGrpSpPr/>
                <p:nvPr/>
              </p:nvGrpSpPr>
              <p:grpSpPr>
                <a:xfrm>
                  <a:off x="168184" y="803045"/>
                  <a:ext cx="2305753" cy="263725"/>
                  <a:chOff x="168184" y="803045"/>
                  <a:chExt cx="2305753" cy="263725"/>
                </a:xfrm>
              </p:grpSpPr>
              <p:grpSp>
                <p:nvGrpSpPr>
                  <p:cNvPr id="60" name="그룹 63"/>
                  <p:cNvGrpSpPr/>
                  <p:nvPr/>
                </p:nvGrpSpPr>
                <p:grpSpPr>
                  <a:xfrm>
                    <a:off x="1379870" y="803045"/>
                    <a:ext cx="1094067" cy="261610"/>
                    <a:chOff x="1411241" y="1072634"/>
                    <a:chExt cx="1094067" cy="261610"/>
                  </a:xfrm>
                </p:grpSpPr>
                <p:sp>
                  <p:nvSpPr>
                    <p:cNvPr id="64" name="다이아몬드 67"/>
                    <p:cNvSpPr/>
                    <p:nvPr/>
                  </p:nvSpPr>
                  <p:spPr>
                    <a:xfrm>
                      <a:off x="1411241" y="1108041"/>
                      <a:ext cx="439189" cy="223041"/>
                    </a:xfrm>
                    <a:prstGeom prst="diamond">
                      <a:avLst/>
                    </a:prstGeom>
                    <a:noFill/>
                    <a:ln w="19050">
                      <a:solidFill>
                        <a:srgbClr val="1F4E7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5" name="직사각형 68"/>
                    <p:cNvSpPr/>
                    <p:nvPr/>
                  </p:nvSpPr>
                  <p:spPr>
                    <a:xfrm>
                      <a:off x="1804937" y="1072634"/>
                      <a:ext cx="700371" cy="2616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800" dirty="0"/>
                        <a:t>Decision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61" name="그룹 64"/>
                  <p:cNvGrpSpPr/>
                  <p:nvPr/>
                </p:nvGrpSpPr>
                <p:grpSpPr>
                  <a:xfrm>
                    <a:off x="168184" y="805160"/>
                    <a:ext cx="1056980" cy="261610"/>
                    <a:chOff x="261012" y="816198"/>
                    <a:chExt cx="1056980" cy="261610"/>
                  </a:xfrm>
                </p:grpSpPr>
                <p:sp>
                  <p:nvSpPr>
                    <p:cNvPr id="62" name="직사각형 65"/>
                    <p:cNvSpPr/>
                    <p:nvPr/>
                  </p:nvSpPr>
                  <p:spPr>
                    <a:xfrm>
                      <a:off x="261012" y="849490"/>
                      <a:ext cx="371308" cy="20675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1F4E7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3" name="직사각형 66"/>
                    <p:cNvSpPr/>
                    <p:nvPr/>
                  </p:nvSpPr>
                  <p:spPr>
                    <a:xfrm>
                      <a:off x="668105" y="816198"/>
                      <a:ext cx="649887" cy="2616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800" dirty="0"/>
                        <a:t>Process</a:t>
                      </a:r>
                      <a:endParaRPr lang="ko-KR" altLang="en-US" sz="800" dirty="0"/>
                    </a:p>
                  </p:txBody>
                </p:sp>
              </p:grpSp>
            </p:grpSp>
            <p:sp>
              <p:nvSpPr>
                <p:cNvPr id="59" name="직사각형 62"/>
                <p:cNvSpPr/>
                <p:nvPr/>
              </p:nvSpPr>
              <p:spPr>
                <a:xfrm>
                  <a:off x="570860" y="1098449"/>
                  <a:ext cx="66503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Division</a:t>
                  </a:r>
                  <a:endParaRPr lang="ko-KR" altLang="en-US" sz="800" dirty="0"/>
                </a:p>
              </p:txBody>
            </p:sp>
          </p:grpSp>
          <p:sp>
            <p:nvSpPr>
              <p:cNvPr id="57" name="직사각형 60"/>
              <p:cNvSpPr/>
              <p:nvPr/>
            </p:nvSpPr>
            <p:spPr>
              <a:xfrm>
                <a:off x="168185" y="1140444"/>
                <a:ext cx="371308" cy="189519"/>
              </a:xfrm>
              <a:prstGeom prst="rect">
                <a:avLst/>
              </a:prstGeom>
              <a:solidFill>
                <a:srgbClr val="1F4E7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/>
              </a:p>
            </p:txBody>
          </p:sp>
        </p:grpSp>
        <p:sp>
          <p:nvSpPr>
            <p:cNvPr id="54" name="오각형 57"/>
            <p:cNvSpPr/>
            <p:nvPr/>
          </p:nvSpPr>
          <p:spPr>
            <a:xfrm>
              <a:off x="1341243" y="1095924"/>
              <a:ext cx="405860" cy="189285"/>
            </a:xfrm>
            <a:prstGeom prst="homePlat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/>
            </a:p>
          </p:txBody>
        </p:sp>
        <p:sp>
          <p:nvSpPr>
            <p:cNvPr id="55" name="직사각형 58"/>
            <p:cNvSpPr/>
            <p:nvPr/>
          </p:nvSpPr>
          <p:spPr>
            <a:xfrm>
              <a:off x="1812660" y="1053658"/>
              <a:ext cx="4555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/>
                <a:t>F</a:t>
              </a:r>
              <a:r>
                <a:rPr lang="en-US" altLang="ko-KR" sz="800" dirty="0" smtClean="0"/>
                <a:t>low</a:t>
              </a:r>
              <a:endParaRPr lang="ko-KR" altLang="en-US" sz="800" dirty="0"/>
            </a:p>
          </p:txBody>
        </p:sp>
      </p:grpSp>
      <p:sp>
        <p:nvSpPr>
          <p:cNvPr id="66" name="다이아몬드 69"/>
          <p:cNvSpPr/>
          <p:nvPr/>
        </p:nvSpPr>
        <p:spPr>
          <a:xfrm>
            <a:off x="2611975" y="3129719"/>
            <a:ext cx="423790" cy="296666"/>
          </a:xfrm>
          <a:prstGeom prst="diamond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승인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70"/>
          <p:cNvCxnSpPr>
            <a:stCxn id="64" idx="1"/>
            <a:endCxn id="67" idx="1"/>
          </p:cNvCxnSpPr>
          <p:nvPr/>
        </p:nvCxnSpPr>
        <p:spPr>
          <a:xfrm flipV="1">
            <a:off x="1983965" y="5400552"/>
            <a:ext cx="90488" cy="3001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직선 화살표 연결선 71"/>
          <p:cNvCxnSpPr>
            <a:stCxn id="63" idx="1"/>
            <a:endCxn id="69" idx="1"/>
          </p:cNvCxnSpPr>
          <p:nvPr/>
        </p:nvCxnSpPr>
        <p:spPr>
          <a:xfrm flipV="1">
            <a:off x="1983965" y="4980620"/>
            <a:ext cx="95166" cy="2877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직사각형 72"/>
          <p:cNvSpPr/>
          <p:nvPr/>
        </p:nvSpPr>
        <p:spPr>
          <a:xfrm>
            <a:off x="3073141" y="3557044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계약체결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준비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0" name="직사각형 73"/>
          <p:cNvSpPr/>
          <p:nvPr/>
        </p:nvSpPr>
        <p:spPr>
          <a:xfrm>
            <a:off x="3622159" y="3556990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계약체결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1" name="직사각형 74"/>
          <p:cNvSpPr/>
          <p:nvPr/>
        </p:nvSpPr>
        <p:spPr>
          <a:xfrm>
            <a:off x="3622159" y="3129719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세금계산서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발행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2" name="직사각형 76"/>
          <p:cNvSpPr/>
          <p:nvPr/>
        </p:nvSpPr>
        <p:spPr>
          <a:xfrm>
            <a:off x="5483223" y="3990458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서비스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수준측정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3" name="직사각형 77"/>
          <p:cNvSpPr/>
          <p:nvPr/>
        </p:nvSpPr>
        <p:spPr>
          <a:xfrm>
            <a:off x="5988819" y="3991704"/>
            <a:ext cx="459794" cy="296666"/>
          </a:xfrm>
          <a:prstGeom prst="flowChartDecision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서비스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 평가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4" name="직사각형 78"/>
          <p:cNvSpPr/>
          <p:nvPr/>
        </p:nvSpPr>
        <p:spPr>
          <a:xfrm>
            <a:off x="6644424" y="4413101"/>
            <a:ext cx="449748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완료결과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보고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5" name="직사각형 82"/>
          <p:cNvSpPr/>
          <p:nvPr/>
        </p:nvSpPr>
        <p:spPr>
          <a:xfrm>
            <a:off x="4284342" y="4412988"/>
            <a:ext cx="492926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프로젝트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전략수립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6" name="직사각형 86"/>
          <p:cNvSpPr/>
          <p:nvPr/>
        </p:nvSpPr>
        <p:spPr>
          <a:xfrm>
            <a:off x="4284342" y="3549216"/>
            <a:ext cx="492926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프로젝트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팀 구축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7" name="직사각형 87"/>
          <p:cNvSpPr/>
          <p:nvPr/>
        </p:nvSpPr>
        <p:spPr>
          <a:xfrm>
            <a:off x="7323370" y="3127632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세금계산서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반영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8" name="직사각형 88"/>
          <p:cNvSpPr/>
          <p:nvPr/>
        </p:nvSpPr>
        <p:spPr>
          <a:xfrm>
            <a:off x="7760511" y="3988796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고객만족도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b="1" spc="-150" dirty="0" smtClean="0">
                <a:solidFill>
                  <a:schemeClr val="tx1"/>
                </a:solidFill>
              </a:rPr>
              <a:t>SERVQUAL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9" name="직사각형 89"/>
          <p:cNvSpPr/>
          <p:nvPr/>
        </p:nvSpPr>
        <p:spPr>
          <a:xfrm>
            <a:off x="8184301" y="6105941"/>
            <a:ext cx="491766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개선대책수립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b="1" spc="-150" dirty="0" smtClean="0">
                <a:solidFill>
                  <a:schemeClr val="tx1"/>
                </a:solidFill>
              </a:rPr>
              <a:t>/  F o l </a:t>
            </a:r>
            <a:r>
              <a:rPr lang="en-US" altLang="ko-KR" sz="700" b="1" spc="-150" dirty="0" err="1" smtClean="0">
                <a:solidFill>
                  <a:schemeClr val="tx1"/>
                </a:solidFill>
              </a:rPr>
              <a:t>l</a:t>
            </a:r>
            <a:r>
              <a:rPr lang="en-US" altLang="ko-KR" sz="700" b="1" spc="-150" dirty="0" smtClean="0">
                <a:solidFill>
                  <a:schemeClr val="tx1"/>
                </a:solidFill>
              </a:rPr>
              <a:t>  o w   Up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80" name="꺾인 연결선 90"/>
          <p:cNvCxnSpPr>
            <a:stCxn id="67" idx="3"/>
          </p:cNvCxnSpPr>
          <p:nvPr/>
        </p:nvCxnSpPr>
        <p:spPr>
          <a:xfrm flipV="1">
            <a:off x="2498243" y="3705377"/>
            <a:ext cx="574898" cy="1695175"/>
          </a:xfrm>
          <a:prstGeom prst="bentConnector3">
            <a:avLst>
              <a:gd name="adj1" fmla="val 50000"/>
            </a:avLst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93"/>
          <p:cNvCxnSpPr/>
          <p:nvPr/>
        </p:nvCxnSpPr>
        <p:spPr>
          <a:xfrm>
            <a:off x="3035765" y="3278052"/>
            <a:ext cx="249271" cy="278992"/>
          </a:xfrm>
          <a:prstGeom prst="bentConnector2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96"/>
          <p:cNvCxnSpPr>
            <a:stCxn id="84" idx="0"/>
            <a:endCxn id="85" idx="2"/>
          </p:cNvCxnSpPr>
          <p:nvPr/>
        </p:nvCxnSpPr>
        <p:spPr>
          <a:xfrm flipV="1">
            <a:off x="3834054" y="3426385"/>
            <a:ext cx="0" cy="130605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꺾인 연결선 99"/>
          <p:cNvCxnSpPr>
            <a:stCxn id="85" idx="3"/>
            <a:endCxn id="95" idx="0"/>
          </p:cNvCxnSpPr>
          <p:nvPr/>
        </p:nvCxnSpPr>
        <p:spPr>
          <a:xfrm>
            <a:off x="4045949" y="3278052"/>
            <a:ext cx="484855" cy="271163"/>
          </a:xfrm>
          <a:prstGeom prst="bentConnector2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02"/>
          <p:cNvCxnSpPr/>
          <p:nvPr/>
        </p:nvCxnSpPr>
        <p:spPr>
          <a:xfrm>
            <a:off x="4530805" y="3845882"/>
            <a:ext cx="0" cy="567106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직선 화살표 연결선 116"/>
          <p:cNvCxnSpPr>
            <a:endCxn id="95" idx="1"/>
          </p:cNvCxnSpPr>
          <p:nvPr/>
        </p:nvCxnSpPr>
        <p:spPr>
          <a:xfrm flipV="1">
            <a:off x="3496931" y="3705323"/>
            <a:ext cx="125228" cy="54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꺾인 연결선 108"/>
          <p:cNvCxnSpPr>
            <a:stCxn id="89" idx="3"/>
            <a:endCxn id="96" idx="2"/>
          </p:cNvCxnSpPr>
          <p:nvPr/>
        </p:nvCxnSpPr>
        <p:spPr>
          <a:xfrm flipV="1">
            <a:off x="7094172" y="3424298"/>
            <a:ext cx="441094" cy="1137135"/>
          </a:xfrm>
          <a:prstGeom prst="bentConnector2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순서도: 자기 디스크 90"/>
          <p:cNvSpPr/>
          <p:nvPr/>
        </p:nvSpPr>
        <p:spPr>
          <a:xfrm>
            <a:off x="5735186" y="3540303"/>
            <a:ext cx="444231" cy="308576"/>
          </a:xfrm>
          <a:prstGeom prst="flowChartMagneticDisk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KMS</a:t>
            </a:r>
            <a:endParaRPr lang="ko-KR" altLang="en-US" sz="700" dirty="0"/>
          </a:p>
        </p:txBody>
      </p:sp>
      <p:cxnSp>
        <p:nvCxnSpPr>
          <p:cNvPr id="88" name="꺾인 연결선 108"/>
          <p:cNvCxnSpPr>
            <a:stCxn id="89" idx="0"/>
          </p:cNvCxnSpPr>
          <p:nvPr/>
        </p:nvCxnSpPr>
        <p:spPr>
          <a:xfrm rot="5400000" flipH="1" flipV="1">
            <a:off x="6582397" y="4123871"/>
            <a:ext cx="576131" cy="2330"/>
          </a:xfrm>
          <a:prstGeom prst="bentConnector3">
            <a:avLst>
              <a:gd name="adj1" fmla="val 50000"/>
            </a:avLst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직사각형 209"/>
          <p:cNvSpPr/>
          <p:nvPr/>
        </p:nvSpPr>
        <p:spPr>
          <a:xfrm>
            <a:off x="6160670" y="3496161"/>
            <a:ext cx="32573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spc="-150" dirty="0" smtClean="0"/>
              <a:t>반영</a:t>
            </a:r>
            <a:endParaRPr lang="en-US" altLang="ko-KR" sz="700" b="1" spc="-150" dirty="0"/>
          </a:p>
        </p:txBody>
      </p:sp>
      <p:sp>
        <p:nvSpPr>
          <p:cNvPr id="90" name="다이아몬드 69"/>
          <p:cNvSpPr/>
          <p:nvPr/>
        </p:nvSpPr>
        <p:spPr>
          <a:xfrm>
            <a:off x="6659733" y="3548186"/>
            <a:ext cx="423790" cy="30260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정제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6"/>
          <p:cNvCxnSpPr>
            <a:endCxn id="109" idx="4"/>
          </p:cNvCxnSpPr>
          <p:nvPr/>
        </p:nvCxnSpPr>
        <p:spPr>
          <a:xfrm flipH="1">
            <a:off x="6179417" y="3688636"/>
            <a:ext cx="480315" cy="5955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순서도: 자기 디스크 98"/>
          <p:cNvSpPr/>
          <p:nvPr/>
        </p:nvSpPr>
        <p:spPr>
          <a:xfrm>
            <a:off x="8338739" y="3984503"/>
            <a:ext cx="444231" cy="308576"/>
          </a:xfrm>
          <a:prstGeom prst="flowChartMagneticDisk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CRM</a:t>
            </a:r>
            <a:endParaRPr lang="ko-KR" altLang="en-US" sz="700" dirty="0"/>
          </a:p>
        </p:txBody>
      </p:sp>
      <p:cxnSp>
        <p:nvCxnSpPr>
          <p:cNvPr id="93" name="꺾인 연결선 108"/>
          <p:cNvCxnSpPr>
            <a:stCxn id="120" idx="3"/>
            <a:endCxn id="117" idx="1"/>
          </p:cNvCxnSpPr>
          <p:nvPr/>
        </p:nvCxnSpPr>
        <p:spPr>
          <a:xfrm>
            <a:off x="7083523" y="3699489"/>
            <a:ext cx="1477331" cy="285014"/>
          </a:xfrm>
          <a:prstGeom prst="bentConnector2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209"/>
          <p:cNvSpPr/>
          <p:nvPr/>
        </p:nvSpPr>
        <p:spPr>
          <a:xfrm>
            <a:off x="7128662" y="3529008"/>
            <a:ext cx="32573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spc="-150" dirty="0" smtClean="0"/>
              <a:t>반영</a:t>
            </a:r>
            <a:endParaRPr lang="en-US" altLang="ko-KR" sz="700" b="1" spc="-150" dirty="0"/>
          </a:p>
        </p:txBody>
      </p:sp>
      <p:cxnSp>
        <p:nvCxnSpPr>
          <p:cNvPr id="95" name="꺾인 연결선 108"/>
          <p:cNvCxnSpPr>
            <a:stCxn id="93" idx="3"/>
            <a:endCxn id="86" idx="1"/>
          </p:cNvCxnSpPr>
          <p:nvPr/>
        </p:nvCxnSpPr>
        <p:spPr>
          <a:xfrm flipV="1">
            <a:off x="4777268" y="4132961"/>
            <a:ext cx="122483" cy="428360"/>
          </a:xfrm>
          <a:prstGeom prst="bentConnector3">
            <a:avLst>
              <a:gd name="adj1" fmla="val 50000"/>
            </a:avLst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직사각형 75"/>
          <p:cNvSpPr/>
          <p:nvPr/>
        </p:nvSpPr>
        <p:spPr>
          <a:xfrm>
            <a:off x="4899751" y="4406496"/>
            <a:ext cx="492926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프로젝트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구축 및 수정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97" name="직사각형 75"/>
          <p:cNvSpPr/>
          <p:nvPr/>
        </p:nvSpPr>
        <p:spPr>
          <a:xfrm>
            <a:off x="5478580" y="4406496"/>
            <a:ext cx="428433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spc="-150" dirty="0" smtClean="0">
                <a:solidFill>
                  <a:schemeClr val="tx1"/>
                </a:solidFill>
              </a:rPr>
              <a:t>TEST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80"/>
          <p:cNvCxnSpPr>
            <a:stCxn id="86" idx="2"/>
          </p:cNvCxnSpPr>
          <p:nvPr/>
        </p:nvCxnSpPr>
        <p:spPr>
          <a:xfrm>
            <a:off x="5146214" y="4281294"/>
            <a:ext cx="0" cy="125202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직선 화살표 연결선 80"/>
          <p:cNvCxnSpPr/>
          <p:nvPr/>
        </p:nvCxnSpPr>
        <p:spPr>
          <a:xfrm>
            <a:off x="5392677" y="4554828"/>
            <a:ext cx="85903" cy="0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직선 화살표 연결선 80"/>
          <p:cNvCxnSpPr>
            <a:endCxn id="87" idx="2"/>
          </p:cNvCxnSpPr>
          <p:nvPr/>
        </p:nvCxnSpPr>
        <p:spPr>
          <a:xfrm flipV="1">
            <a:off x="5692797" y="4287124"/>
            <a:ext cx="2322" cy="119371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직선 화살표 연결선 80"/>
          <p:cNvCxnSpPr>
            <a:stCxn id="87" idx="3"/>
            <a:endCxn id="88" idx="1"/>
          </p:cNvCxnSpPr>
          <p:nvPr/>
        </p:nvCxnSpPr>
        <p:spPr>
          <a:xfrm>
            <a:off x="5907013" y="4138791"/>
            <a:ext cx="81806" cy="1246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꺾인 연결선 108"/>
          <p:cNvCxnSpPr>
            <a:stCxn id="88" idx="3"/>
            <a:endCxn id="89" idx="1"/>
          </p:cNvCxnSpPr>
          <p:nvPr/>
        </p:nvCxnSpPr>
        <p:spPr>
          <a:xfrm>
            <a:off x="6448613" y="4140037"/>
            <a:ext cx="195810" cy="421397"/>
          </a:xfrm>
          <a:prstGeom prst="bentConnector3">
            <a:avLst>
              <a:gd name="adj1" fmla="val 50000"/>
            </a:avLst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8"/>
          <p:cNvCxnSpPr>
            <a:stCxn id="88" idx="0"/>
            <a:endCxn id="86" idx="0"/>
          </p:cNvCxnSpPr>
          <p:nvPr/>
        </p:nvCxnSpPr>
        <p:spPr>
          <a:xfrm rot="16200000" flipV="1">
            <a:off x="5678928" y="3451914"/>
            <a:ext cx="7076" cy="1072503"/>
          </a:xfrm>
          <a:prstGeom prst="bentConnector3">
            <a:avLst>
              <a:gd name="adj1" fmla="val 1369662"/>
            </a:avLst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직사각형 208"/>
          <p:cNvSpPr/>
          <p:nvPr/>
        </p:nvSpPr>
        <p:spPr>
          <a:xfrm>
            <a:off x="6379011" y="3964265"/>
            <a:ext cx="27283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spc="-150" dirty="0" smtClean="0"/>
              <a:t>Yes</a:t>
            </a:r>
            <a:endParaRPr lang="en-US" altLang="ko-KR" sz="700" b="1" spc="-150" dirty="0"/>
          </a:p>
        </p:txBody>
      </p:sp>
      <p:sp>
        <p:nvSpPr>
          <p:cNvPr id="105" name="직사각형 209"/>
          <p:cNvSpPr/>
          <p:nvPr/>
        </p:nvSpPr>
        <p:spPr>
          <a:xfrm>
            <a:off x="6144047" y="3807243"/>
            <a:ext cx="27443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spc="-150" dirty="0" smtClean="0"/>
              <a:t>No</a:t>
            </a:r>
            <a:endParaRPr lang="en-US" altLang="ko-KR" sz="700" b="1" spc="-150" dirty="0"/>
          </a:p>
        </p:txBody>
      </p:sp>
      <p:sp>
        <p:nvSpPr>
          <p:cNvPr id="106" name="직사각형 82"/>
          <p:cNvSpPr/>
          <p:nvPr/>
        </p:nvSpPr>
        <p:spPr>
          <a:xfrm>
            <a:off x="4195315" y="4369964"/>
            <a:ext cx="2931886" cy="388844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  </a:t>
            </a:r>
          </a:p>
          <a:p>
            <a:endParaRPr lang="en-US" altLang="ko-KR" sz="700" b="1" dirty="0">
              <a:solidFill>
                <a:schemeClr val="tx1"/>
              </a:solidFill>
            </a:endParaRPr>
          </a:p>
          <a:p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107" name="직사각형 82"/>
          <p:cNvSpPr/>
          <p:nvPr/>
        </p:nvSpPr>
        <p:spPr>
          <a:xfrm>
            <a:off x="4795993" y="3877166"/>
            <a:ext cx="1878386" cy="464008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  </a:t>
            </a:r>
          </a:p>
          <a:p>
            <a:endParaRPr lang="en-US" altLang="ko-KR" sz="700" b="1" dirty="0">
              <a:solidFill>
                <a:schemeClr val="tx1"/>
              </a:solidFill>
            </a:endParaRPr>
          </a:p>
          <a:p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108" name="꺾인 연결선 108"/>
          <p:cNvCxnSpPr>
            <a:stCxn id="109" idx="2"/>
          </p:cNvCxnSpPr>
          <p:nvPr/>
        </p:nvCxnSpPr>
        <p:spPr>
          <a:xfrm rot="10800000" flipV="1">
            <a:off x="5236760" y="3694591"/>
            <a:ext cx="498428" cy="718396"/>
          </a:xfrm>
          <a:prstGeom prst="bentConnector2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직사각형 75"/>
          <p:cNvSpPr/>
          <p:nvPr/>
        </p:nvSpPr>
        <p:spPr>
          <a:xfrm>
            <a:off x="4899751" y="3984628"/>
            <a:ext cx="492926" cy="296666"/>
          </a:xfrm>
          <a:prstGeom prst="rect">
            <a:avLst/>
          </a:prstGeom>
          <a:solidFill>
            <a:srgbClr val="D9D9D9"/>
          </a:solidFill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서비스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수준 합의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110" name="직사각형 208"/>
          <p:cNvSpPr/>
          <p:nvPr/>
        </p:nvSpPr>
        <p:spPr>
          <a:xfrm>
            <a:off x="4069842" y="4359230"/>
            <a:ext cx="190158" cy="215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PMS</a:t>
            </a:r>
            <a:endParaRPr lang="en-US" altLang="ko-KR" sz="700" b="1" dirty="0">
              <a:solidFill>
                <a:schemeClr val="bg1"/>
              </a:solidFill>
            </a:endParaRPr>
          </a:p>
        </p:txBody>
      </p:sp>
      <p:sp>
        <p:nvSpPr>
          <p:cNvPr id="111" name="직사각형 208"/>
          <p:cNvSpPr/>
          <p:nvPr/>
        </p:nvSpPr>
        <p:spPr>
          <a:xfrm>
            <a:off x="4692661" y="3871974"/>
            <a:ext cx="190158" cy="10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SLA</a:t>
            </a:r>
            <a:endParaRPr lang="en-US" altLang="ko-KR" sz="700" b="1" dirty="0">
              <a:solidFill>
                <a:schemeClr val="bg1"/>
              </a:solidFill>
            </a:endParaRPr>
          </a:p>
        </p:txBody>
      </p:sp>
      <p:sp>
        <p:nvSpPr>
          <p:cNvPr id="112" name="직사각형 76"/>
          <p:cNvSpPr/>
          <p:nvPr/>
        </p:nvSpPr>
        <p:spPr>
          <a:xfrm>
            <a:off x="4917418" y="5255220"/>
            <a:ext cx="472627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신기술 지원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96"/>
          <p:cNvCxnSpPr/>
          <p:nvPr/>
        </p:nvCxnSpPr>
        <p:spPr>
          <a:xfrm flipV="1">
            <a:off x="5153732" y="4703161"/>
            <a:ext cx="0" cy="552059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직사각형 50"/>
          <p:cNvSpPr/>
          <p:nvPr/>
        </p:nvSpPr>
        <p:spPr>
          <a:xfrm>
            <a:off x="6660623" y="6113621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구축 서비스 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품질평가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115" name="꺾인 연결선 108"/>
          <p:cNvCxnSpPr>
            <a:endCxn id="89" idx="2"/>
          </p:cNvCxnSpPr>
          <p:nvPr/>
        </p:nvCxnSpPr>
        <p:spPr>
          <a:xfrm rot="16200000" flipV="1">
            <a:off x="6168981" y="5410083"/>
            <a:ext cx="1403854" cy="3221"/>
          </a:xfrm>
          <a:prstGeom prst="bentConnector3">
            <a:avLst>
              <a:gd name="adj1" fmla="val 50000"/>
            </a:avLst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08"/>
          <p:cNvCxnSpPr>
            <a:stCxn id="89" idx="3"/>
            <a:endCxn id="97" idx="1"/>
          </p:cNvCxnSpPr>
          <p:nvPr/>
        </p:nvCxnSpPr>
        <p:spPr>
          <a:xfrm flipV="1">
            <a:off x="7094172" y="4137129"/>
            <a:ext cx="666339" cy="424305"/>
          </a:xfrm>
          <a:prstGeom prst="bentConnector3">
            <a:avLst>
              <a:gd name="adj1" fmla="val 67797"/>
            </a:avLst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08"/>
          <p:cNvCxnSpPr>
            <a:stCxn id="97" idx="2"/>
            <a:endCxn id="98" idx="1"/>
          </p:cNvCxnSpPr>
          <p:nvPr/>
        </p:nvCxnSpPr>
        <p:spPr>
          <a:xfrm rot="16200000" flipH="1">
            <a:off x="7093947" y="5163920"/>
            <a:ext cx="1968812" cy="211895"/>
          </a:xfrm>
          <a:prstGeom prst="bentConnector2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96"/>
          <p:cNvCxnSpPr>
            <a:stCxn id="97" idx="3"/>
            <a:endCxn id="117" idx="2"/>
          </p:cNvCxnSpPr>
          <p:nvPr/>
        </p:nvCxnSpPr>
        <p:spPr>
          <a:xfrm>
            <a:off x="8184301" y="4137129"/>
            <a:ext cx="154438" cy="1663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직사각형 74"/>
          <p:cNvSpPr/>
          <p:nvPr/>
        </p:nvSpPr>
        <p:spPr>
          <a:xfrm>
            <a:off x="5247171" y="2717675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지식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err="1" smtClean="0">
                <a:solidFill>
                  <a:schemeClr val="tx1"/>
                </a:solidFill>
              </a:rPr>
              <a:t>마일리지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120" name="직사각형 74"/>
          <p:cNvSpPr/>
          <p:nvPr/>
        </p:nvSpPr>
        <p:spPr>
          <a:xfrm>
            <a:off x="6215503" y="2713849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spc="-150" dirty="0" smtClean="0">
                <a:solidFill>
                  <a:schemeClr val="tx1"/>
                </a:solidFill>
              </a:rPr>
              <a:t>KMS </a:t>
            </a:r>
            <a:r>
              <a:rPr lang="ko-KR" altLang="en-US" sz="700" b="1" spc="-150" dirty="0" smtClean="0">
                <a:solidFill>
                  <a:schemeClr val="tx1"/>
                </a:solidFill>
              </a:rPr>
              <a:t>인센티브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96"/>
          <p:cNvCxnSpPr/>
          <p:nvPr/>
        </p:nvCxnSpPr>
        <p:spPr>
          <a:xfrm>
            <a:off x="5459066" y="3014341"/>
            <a:ext cx="0" cy="691036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직선 화살표 연결선 96"/>
          <p:cNvCxnSpPr/>
          <p:nvPr/>
        </p:nvCxnSpPr>
        <p:spPr>
          <a:xfrm>
            <a:off x="6429462" y="3010515"/>
            <a:ext cx="0" cy="691036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직선 화살표 연결선 96"/>
          <p:cNvCxnSpPr>
            <a:stCxn id="97" idx="0"/>
          </p:cNvCxnSpPr>
          <p:nvPr/>
        </p:nvCxnSpPr>
        <p:spPr>
          <a:xfrm flipH="1" flipV="1">
            <a:off x="7972405" y="3018964"/>
            <a:ext cx="1" cy="969832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4" name="직사각형 77"/>
          <p:cNvSpPr/>
          <p:nvPr/>
        </p:nvSpPr>
        <p:spPr>
          <a:xfrm>
            <a:off x="7742508" y="2722298"/>
            <a:ext cx="459794" cy="296666"/>
          </a:xfrm>
          <a:prstGeom prst="flowChartDecision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우수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125" name="직사각형 74"/>
          <p:cNvSpPr/>
          <p:nvPr/>
        </p:nvSpPr>
        <p:spPr>
          <a:xfrm>
            <a:off x="8386942" y="2720766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인센티브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80"/>
          <p:cNvCxnSpPr/>
          <p:nvPr/>
        </p:nvCxnSpPr>
        <p:spPr>
          <a:xfrm flipV="1">
            <a:off x="8202302" y="2869099"/>
            <a:ext cx="184641" cy="1531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7" name="직사각형 208"/>
          <p:cNvSpPr/>
          <p:nvPr/>
        </p:nvSpPr>
        <p:spPr>
          <a:xfrm>
            <a:off x="8122884" y="2692685"/>
            <a:ext cx="27283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spc="-150" dirty="0" smtClean="0"/>
              <a:t>Yes</a:t>
            </a:r>
            <a:endParaRPr lang="en-US" altLang="ko-KR" sz="700" b="1" spc="-150" dirty="0"/>
          </a:p>
        </p:txBody>
      </p:sp>
    </p:spTree>
    <p:extLst>
      <p:ext uri="{BB962C8B-B14F-4D97-AF65-F5344CB8AC3E}">
        <p14:creationId xmlns:p14="http://schemas.microsoft.com/office/powerpoint/2010/main" xmlns="" val="27009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순서도 기호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52" name="Picture 8" descr="DB 순서도 기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9743" y="1524136"/>
            <a:ext cx="5773276" cy="488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08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Debugging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24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Debugging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891721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https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://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kldp.org/node/75879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코드 짜던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노인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AutoShape 2" descr="코드 깎던 노인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2444484"/>
            <a:ext cx="3548439" cy="2372054"/>
          </a:xfrm>
          <a:prstGeom prst="rect">
            <a:avLst/>
          </a:prstGeom>
        </p:spPr>
      </p:pic>
      <p:pic>
        <p:nvPicPr>
          <p:cNvPr id="1032" name="Picture 8" descr="debugging 유래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5290" y="2206523"/>
            <a:ext cx="41338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565877" y="5215627"/>
            <a:ext cx="1745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최초의 디버그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3850" y="1459347"/>
            <a:ext cx="8515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개정판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https://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www.facebook.com/permalink.php?id=136923126416875&amp;story_fbid=297083450400841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554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D2 Coding 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글꼴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891721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폰트로 생길 수 있는 혼란을 줄여줄 수 있음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378484"/>
            <a:ext cx="3960000" cy="24707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0" y="2378484"/>
            <a:ext cx="3960000" cy="299769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4607" y="5671808"/>
            <a:ext cx="437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http://</a:t>
            </a:r>
            <a:r>
              <a:rPr lang="ko-KR" altLang="en-US" dirty="0" smtClean="0">
                <a:hlinkClick r:id="rId5"/>
              </a:rPr>
              <a:t>dev.naver.com/projects/d2coding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3850" y="1459347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디버깅의 시작은 오타 체크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고정폭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vs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가변폭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98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25" y="2245192"/>
            <a:ext cx="6508518" cy="3913789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78594" y="1935827"/>
            <a:ext cx="6715661" cy="4435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D2 Coding </a:t>
            </a:r>
            <a:r>
              <a:rPr lang="ko-KR" altLang="en-US" sz="2400" b="1" spc="-150" dirty="0">
                <a:solidFill>
                  <a:schemeClr val="accent4">
                    <a:lumMod val="50000"/>
                  </a:schemeClr>
                </a:solidFill>
              </a:rPr>
              <a:t>글꼴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58954645"/>
              </p:ext>
            </p:extLst>
          </p:nvPr>
        </p:nvGraphicFramePr>
        <p:xfrm>
          <a:off x="6952463" y="1925176"/>
          <a:ext cx="2093296" cy="444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3296"/>
              </a:tblGrid>
              <a:tr h="2531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314E"/>
                    </a:solidFill>
                  </a:tcPr>
                </a:tc>
              </a:tr>
              <a:tr h="4192834">
                <a:tc>
                  <a:txBody>
                    <a:bodyPr/>
                    <a:lstStyle/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[Preference]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클릭</a:t>
                      </a: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원하는 폰트 설정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3" name="그룹 52"/>
          <p:cNvGrpSpPr/>
          <p:nvPr/>
        </p:nvGrpSpPr>
        <p:grpSpPr>
          <a:xfrm>
            <a:off x="5142705" y="3789021"/>
            <a:ext cx="228600" cy="228600"/>
            <a:chOff x="2590800" y="1828800"/>
            <a:chExt cx="228600" cy="228600"/>
          </a:xfrm>
        </p:grpSpPr>
        <p:sp>
          <p:nvSpPr>
            <p:cNvPr id="24" name="타원 23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52"/>
          <p:cNvGrpSpPr/>
          <p:nvPr/>
        </p:nvGrpSpPr>
        <p:grpSpPr>
          <a:xfrm>
            <a:off x="3042637" y="2389153"/>
            <a:ext cx="228600" cy="228600"/>
            <a:chOff x="2590800" y="1828800"/>
            <a:chExt cx="228600" cy="228600"/>
          </a:xfrm>
        </p:grpSpPr>
        <p:sp>
          <p:nvSpPr>
            <p:cNvPr id="27" name="타원 26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82290" y="891721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폰트로 생길 수 있는 혼란을 줄여줄 수 있음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3850" y="1459347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Spyder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67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/>
          <a:srcRect r="36550" b="46692"/>
          <a:stretch/>
        </p:blipFill>
        <p:spPr>
          <a:xfrm>
            <a:off x="3971245" y="5046673"/>
            <a:ext cx="2741054" cy="1324503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78594" y="1935827"/>
            <a:ext cx="6715661" cy="4435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D2 Coding </a:t>
            </a:r>
            <a:r>
              <a:rPr lang="ko-KR" altLang="en-US" sz="2400" b="1" spc="-150" dirty="0">
                <a:solidFill>
                  <a:schemeClr val="accent4">
                    <a:lumMod val="50000"/>
                  </a:schemeClr>
                </a:solidFill>
              </a:rPr>
              <a:t>글꼴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Table 1"/>
          <p:cNvGraphicFramePr>
            <a:graphicFrameLocks noGrp="1"/>
          </p:cNvGraphicFramePr>
          <p:nvPr>
            <p:extLst/>
          </p:nvPr>
        </p:nvGraphicFramePr>
        <p:xfrm>
          <a:off x="6952463" y="1925176"/>
          <a:ext cx="2093296" cy="444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3296"/>
              </a:tblGrid>
              <a:tr h="2531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314E"/>
                    </a:solidFill>
                  </a:tcPr>
                </a:tc>
              </a:tr>
              <a:tr h="4192834">
                <a:tc>
                  <a:txBody>
                    <a:bodyPr/>
                    <a:lstStyle/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[Setting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]-[Font]</a:t>
                      </a: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[Save As]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클릭하여 복사본 생성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폰트를 바꾸고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나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line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spacin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을 원하는 사이즈로 변경 후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[apply]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클릭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Darcula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] Theme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적용을 원하는 경우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[Appearance &amp; Behavior]-[Appearance]-[Theme]-[</a:t>
                      </a:r>
                      <a:r>
                        <a:rPr lang="en-US" altLang="ko-KR" sz="1000" b="1" baseline="0" dirty="0" err="1" smtClean="0">
                          <a:solidFill>
                            <a:schemeClr val="tx1"/>
                          </a:solidFill>
                        </a:rPr>
                        <a:t>Darcula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클릭 후 적용 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50" y="2017307"/>
            <a:ext cx="4320000" cy="29278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50" y="5092510"/>
            <a:ext cx="3658539" cy="1181551"/>
          </a:xfrm>
          <a:prstGeom prst="rect">
            <a:avLst/>
          </a:prstGeom>
        </p:spPr>
      </p:pic>
      <p:grpSp>
        <p:nvGrpSpPr>
          <p:cNvPr id="19" name="그룹 52"/>
          <p:cNvGrpSpPr/>
          <p:nvPr/>
        </p:nvGrpSpPr>
        <p:grpSpPr>
          <a:xfrm>
            <a:off x="209550" y="2841831"/>
            <a:ext cx="228600" cy="228600"/>
            <a:chOff x="2590800" y="1828800"/>
            <a:chExt cx="228600" cy="228600"/>
          </a:xfrm>
        </p:grpSpPr>
        <p:sp>
          <p:nvSpPr>
            <p:cNvPr id="21" name="타원 20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52"/>
          <p:cNvGrpSpPr/>
          <p:nvPr/>
        </p:nvGrpSpPr>
        <p:grpSpPr>
          <a:xfrm>
            <a:off x="2291350" y="2274853"/>
            <a:ext cx="228600" cy="228600"/>
            <a:chOff x="2590800" y="1828800"/>
            <a:chExt cx="228600" cy="228600"/>
          </a:xfrm>
        </p:grpSpPr>
        <p:sp>
          <p:nvSpPr>
            <p:cNvPr id="24" name="타원 23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52"/>
          <p:cNvGrpSpPr/>
          <p:nvPr/>
        </p:nvGrpSpPr>
        <p:grpSpPr>
          <a:xfrm>
            <a:off x="3789889" y="2641357"/>
            <a:ext cx="228600" cy="228600"/>
            <a:chOff x="2590800" y="1828800"/>
            <a:chExt cx="228600" cy="228600"/>
          </a:xfrm>
        </p:grpSpPr>
        <p:sp>
          <p:nvSpPr>
            <p:cNvPr id="27" name="타원 26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52"/>
          <p:cNvGrpSpPr/>
          <p:nvPr/>
        </p:nvGrpSpPr>
        <p:grpSpPr>
          <a:xfrm>
            <a:off x="2177050" y="5483090"/>
            <a:ext cx="228600" cy="228600"/>
            <a:chOff x="2590800" y="1828800"/>
            <a:chExt cx="228600" cy="228600"/>
          </a:xfrm>
        </p:grpSpPr>
        <p:sp>
          <p:nvSpPr>
            <p:cNvPr id="32" name="타원 31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그룹 52"/>
          <p:cNvGrpSpPr/>
          <p:nvPr/>
        </p:nvGrpSpPr>
        <p:grpSpPr>
          <a:xfrm>
            <a:off x="3775602" y="5194722"/>
            <a:ext cx="228600" cy="228600"/>
            <a:chOff x="2590800" y="1828800"/>
            <a:chExt cx="228600" cy="228600"/>
          </a:xfrm>
        </p:grpSpPr>
        <p:sp>
          <p:nvSpPr>
            <p:cNvPr id="36" name="타원 35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5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82290" y="891721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폰트로 생길 수 있는 혼란을 줄여줄 수 있음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3850" y="1459347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pycharm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65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61" y="1981383"/>
            <a:ext cx="6532126" cy="4442785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Debugging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1237545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Print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에만 의존하는 디버깅은 가능하면 피하는 게 좋음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52"/>
          <p:cNvGrpSpPr/>
          <p:nvPr/>
        </p:nvGrpSpPr>
        <p:grpSpPr>
          <a:xfrm>
            <a:off x="2151416" y="2141063"/>
            <a:ext cx="228600" cy="228600"/>
            <a:chOff x="2590800" y="1828800"/>
            <a:chExt cx="228600" cy="228600"/>
          </a:xfrm>
        </p:grpSpPr>
        <p:sp>
          <p:nvSpPr>
            <p:cNvPr id="12" name="타원 11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6104021"/>
              </p:ext>
            </p:extLst>
          </p:nvPr>
        </p:nvGraphicFramePr>
        <p:xfrm>
          <a:off x="6952463" y="1925176"/>
          <a:ext cx="2093296" cy="444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3296"/>
              </a:tblGrid>
              <a:tr h="2531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314E"/>
                    </a:solidFill>
                  </a:tcPr>
                </a:tc>
              </a:tr>
              <a:tr h="4192834">
                <a:tc>
                  <a:txBody>
                    <a:bodyPr/>
                    <a:lstStyle/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프로그램의 흐름이 혼동될 경우에 필요에 맞게 사용하면 도움이 됨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baseline="0" dirty="0" err="1" smtClean="0">
                          <a:solidFill>
                            <a:schemeClr val="tx1"/>
                          </a:solidFill>
                        </a:rPr>
                        <a:t>Spyder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에는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Variable explorer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File explorer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가 있음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[F8]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을 활용하여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Static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구문 분석을 활용하는 것도 방법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19" name="그룹 52"/>
          <p:cNvGrpSpPr/>
          <p:nvPr/>
        </p:nvGrpSpPr>
        <p:grpSpPr>
          <a:xfrm>
            <a:off x="3782897" y="2692427"/>
            <a:ext cx="228600" cy="228600"/>
            <a:chOff x="2590800" y="1828800"/>
            <a:chExt cx="228600" cy="228600"/>
          </a:xfrm>
        </p:grpSpPr>
        <p:sp>
          <p:nvSpPr>
            <p:cNvPr id="21" name="타원 20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265716" y="2369663"/>
            <a:ext cx="1138992" cy="1793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27971" y="2924114"/>
            <a:ext cx="2874515" cy="8109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78594" y="1935827"/>
            <a:ext cx="6715661" cy="4435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89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Lecture note &amp; Source Code &amp; Textbook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Ch00. Intro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29324" y="5986307"/>
            <a:ext cx="4848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github.com/yunho0130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53" y="1249544"/>
            <a:ext cx="7746366" cy="4611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507831" y="4729163"/>
            <a:ext cx="2871788" cy="11323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52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Ch01. Hello Python!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82291" y="86404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pylint</a:t>
            </a:r>
            <a:r>
              <a:rPr lang="en-US" altLang="ko-KR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를 활용한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bugs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style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problems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을 찾아내기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058" y="6156017"/>
            <a:ext cx="7087585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50" dirty="0"/>
              <a:t>Google Python </a:t>
            </a:r>
            <a:r>
              <a:rPr lang="en-US" altLang="ko-KR" sz="950" dirty="0" err="1"/>
              <a:t>Syle</a:t>
            </a:r>
            <a:r>
              <a:rPr lang="en-US" altLang="ko-KR" sz="950" dirty="0"/>
              <a:t> Guideline (Revision 2.59)</a:t>
            </a:r>
            <a:r>
              <a:rPr lang="ko-KR" altLang="en-US" sz="950" dirty="0"/>
              <a:t> </a:t>
            </a:r>
            <a:r>
              <a:rPr lang="ko-KR" altLang="en-US" sz="950" dirty="0">
                <a:hlinkClick r:id="rId4"/>
              </a:rPr>
              <a:t>http://google.github.io/styleguide/pyguide.html</a:t>
            </a:r>
            <a:r>
              <a:rPr lang="ko-KR" altLang="en-US" sz="950" dirty="0"/>
              <a:t> 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428" y="2083795"/>
            <a:ext cx="6463518" cy="3962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직사각형 28"/>
          <p:cNvSpPr/>
          <p:nvPr/>
        </p:nvSpPr>
        <p:spPr>
          <a:xfrm>
            <a:off x="5539999" y="2564672"/>
            <a:ext cx="2822948" cy="15409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1434" y="1246928"/>
            <a:ext cx="8468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Spyder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[F8]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나오는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[Static code analysis]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[Output]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누르면 확인 가능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리눅스용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설치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 install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filename.py ;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pylint-gui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23" y="2864471"/>
            <a:ext cx="3052509" cy="28928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직선 화살표 연결선 32"/>
          <p:cNvCxnSpPr>
            <a:stCxn id="29" idx="1"/>
            <a:endCxn id="32" idx="3"/>
          </p:cNvCxnSpPr>
          <p:nvPr/>
        </p:nvCxnSpPr>
        <p:spPr>
          <a:xfrm flipH="1">
            <a:off x="3746532" y="3335151"/>
            <a:ext cx="1793467" cy="975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33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8" y="1925175"/>
            <a:ext cx="6746805" cy="4446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Debugging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1237545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Print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에만 의존하는 디버깅은 가능하면 피하는 게 좋음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52"/>
          <p:cNvGrpSpPr/>
          <p:nvPr/>
        </p:nvGrpSpPr>
        <p:grpSpPr>
          <a:xfrm>
            <a:off x="2832290" y="3861932"/>
            <a:ext cx="228600" cy="228600"/>
            <a:chOff x="2590800" y="1828800"/>
            <a:chExt cx="228600" cy="228600"/>
          </a:xfrm>
        </p:grpSpPr>
        <p:sp>
          <p:nvSpPr>
            <p:cNvPr id="12" name="타원 11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7" name="Table 1"/>
          <p:cNvGraphicFramePr>
            <a:graphicFrameLocks noGrp="1"/>
          </p:cNvGraphicFramePr>
          <p:nvPr>
            <p:extLst/>
          </p:nvPr>
        </p:nvGraphicFramePr>
        <p:xfrm>
          <a:off x="6952463" y="1925176"/>
          <a:ext cx="2093296" cy="444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3296"/>
              </a:tblGrid>
              <a:tr h="2531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314E"/>
                    </a:solidFill>
                  </a:tcPr>
                </a:tc>
              </a:tr>
              <a:tr h="4192834">
                <a:tc>
                  <a:txBody>
                    <a:bodyPr/>
                    <a:lstStyle/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Pycharm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환경에서 디버깅 대상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test.py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우클릭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]-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[Step Through ‘test.py’]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클릭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일반적으로 에러 메시지에 라인숫자가 언급되므로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해당라인에 커서를 위치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]-[Alt+F9] or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버튼 클릭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디버거를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활용하면 어떤 변수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함수들이 단계별로 어떻게 변화하고 있는지 쉽게 추적할 수 있음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실행 결과를 확인하는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Console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창도 해당 위치에서 확인할 수 있음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algn="l">
                        <a:buAutoNum type="circleNumDbPlain"/>
                      </a:pP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19" name="그룹 52"/>
          <p:cNvGrpSpPr/>
          <p:nvPr/>
        </p:nvGrpSpPr>
        <p:grpSpPr>
          <a:xfrm>
            <a:off x="400188" y="4518132"/>
            <a:ext cx="228600" cy="228600"/>
            <a:chOff x="2590800" y="1828800"/>
            <a:chExt cx="228600" cy="228600"/>
          </a:xfrm>
        </p:grpSpPr>
        <p:sp>
          <p:nvSpPr>
            <p:cNvPr id="21" name="타원 20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516569" y="4827405"/>
            <a:ext cx="1322274" cy="13466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18403" y="4825146"/>
            <a:ext cx="3898165" cy="13466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4501" y="4686594"/>
            <a:ext cx="890282" cy="1461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221" y="3481214"/>
            <a:ext cx="215375" cy="162986"/>
          </a:xfrm>
          <a:prstGeom prst="rect">
            <a:avLst/>
          </a:prstGeom>
        </p:spPr>
      </p:pic>
      <p:grpSp>
        <p:nvGrpSpPr>
          <p:cNvPr id="26" name="그룹 52"/>
          <p:cNvGrpSpPr/>
          <p:nvPr/>
        </p:nvGrpSpPr>
        <p:grpSpPr>
          <a:xfrm>
            <a:off x="1604796" y="4568763"/>
            <a:ext cx="228600" cy="228600"/>
            <a:chOff x="2590800" y="1828800"/>
            <a:chExt cx="228600" cy="228600"/>
          </a:xfrm>
        </p:grpSpPr>
        <p:sp>
          <p:nvSpPr>
            <p:cNvPr id="27" name="타원 26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52"/>
          <p:cNvGrpSpPr/>
          <p:nvPr/>
        </p:nvGrpSpPr>
        <p:grpSpPr>
          <a:xfrm>
            <a:off x="5451577" y="4591717"/>
            <a:ext cx="228600" cy="228600"/>
            <a:chOff x="2590800" y="1828800"/>
            <a:chExt cx="228600" cy="228600"/>
          </a:xfrm>
        </p:grpSpPr>
        <p:sp>
          <p:nvSpPr>
            <p:cNvPr id="32" name="타원 31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Debugging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1237545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프로그래머들의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지식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in]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같은 곳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전세계의 수 많은 개발자들의 질문 답변이 올라와 있음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90" y="2298237"/>
            <a:ext cx="4492547" cy="40092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837" y="2298237"/>
            <a:ext cx="4074832" cy="400928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4299" y="1769891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http://stackoverflow.com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/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2129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TDD(Test Driven Development)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Unit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1237545"/>
            <a:ext cx="8406001" cy="729141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시스템이 정해진 요구를 만족하는지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예상과 실제 결과가 어떤 차이를 보이는지 수동 또는 자동 방법을 동원하여 검사하고 평가하는 일련의 과정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(IEEE, 1993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)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299" y="2046009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파이썬에는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다양한 라이브러리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프레임워크들이 존재하여 사용하기 간편함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경우의 수가 많아지면 테스트 해야 할 것이 늘어남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 (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테스트 복잡도 상승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11303" y="2817699"/>
            <a:ext cx="5786810" cy="3561783"/>
            <a:chOff x="445294" y="2903311"/>
            <a:chExt cx="5786810" cy="35617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294" y="3228975"/>
              <a:ext cx="5786810" cy="32361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294" y="2903311"/>
              <a:ext cx="5786810" cy="3256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4" name="AutoShape 29"/>
          <p:cNvSpPr>
            <a:spLocks noChangeArrowheads="1"/>
          </p:cNvSpPr>
          <p:nvPr/>
        </p:nvSpPr>
        <p:spPr bwMode="gray">
          <a:xfrm rot="16200000" flipV="1">
            <a:off x="6100891" y="4684628"/>
            <a:ext cx="1026875" cy="18579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4F4F4F"/>
              </a:gs>
              <a:gs pos="100000">
                <a:srgbClr val="FFFFF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33231" tIns="33231" rIns="33231" bIns="33231" anchor="ctr"/>
          <a:lstStyle/>
          <a:p>
            <a:pPr defTabSz="844083" latinLnBrk="0">
              <a:defRPr/>
            </a:pPr>
            <a:endParaRPr lang="ko-KR" altLang="en-US" sz="1108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412755" y="4253141"/>
            <a:ext cx="932013" cy="898158"/>
            <a:chOff x="6620667" y="4243424"/>
            <a:chExt cx="932013" cy="898158"/>
          </a:xfrm>
        </p:grpSpPr>
        <p:sp>
          <p:nvSpPr>
            <p:cNvPr id="17" name="직사각형 16"/>
            <p:cNvSpPr/>
            <p:nvPr/>
          </p:nvSpPr>
          <p:spPr>
            <a:xfrm>
              <a:off x="6620667" y="4372141"/>
              <a:ext cx="64170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400" spc="-1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</a:rPr>
                <a:t>2</a:t>
              </a:r>
              <a:endParaRPr lang="ko-KR" altLang="en-US" sz="4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10979" y="4243424"/>
              <a:ext cx="6417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spc="-1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</a:rPr>
                <a:t>?</a:t>
              </a:r>
              <a:endParaRPr lang="ko-KR" altLang="en-US" sz="2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614328" y="3156592"/>
            <a:ext cx="23234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경우가 다 잘 작동하는지 테스트 하려면 몇 번을 테스트 해야 할까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(Full Coverage)</a:t>
            </a:r>
            <a:endParaRPr lang="ko-KR" altLang="en-US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14328" y="5341303"/>
            <a:ext cx="23234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여기에 브라우저 종류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게임의 경우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OS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CPU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그래픽 카드 종류 까지 고려해야 한다면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endParaRPr lang="ko-KR" altLang="en-US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60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TDD(Test Driven Development)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방법론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300" y="1145608"/>
            <a:ext cx="8221981" cy="514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Life Cycle 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요구사항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분석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테스트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유지보수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초기에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Case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부터 만들고 시작하는 경우가 늘어나고 있음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소프트웨어 품질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유효성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we building the right product?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요구사항 명세서와 대조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Verification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검증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we building the product right?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품질 검사 등을 실시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테스트 방법론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그 외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: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기능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Test,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성능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Test,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스트레스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Test, Benchmark, Field Test,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품질 인증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웹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접근성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등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)</a:t>
            </a:r>
            <a:endParaRPr lang="ko-KR" altLang="en-US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4300" y="63831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 smtClean="0"/>
              <a:t>Wiki (2016) </a:t>
            </a:r>
            <a:r>
              <a:rPr lang="ko-KR" altLang="en-US" sz="900" dirty="0" smtClean="0"/>
              <a:t>코드 커버리지</a:t>
            </a:r>
            <a:r>
              <a:rPr lang="en-US" altLang="ko-KR" sz="900" dirty="0"/>
              <a:t>, </a:t>
            </a:r>
            <a:r>
              <a:rPr lang="en-US" altLang="ko-KR" sz="900" dirty="0">
                <a:hlinkClick r:id="rId3"/>
              </a:rPr>
              <a:t>https://</a:t>
            </a:r>
            <a:r>
              <a:rPr lang="en-US" altLang="ko-KR" sz="900" dirty="0" smtClean="0">
                <a:hlinkClick r:id="rId3"/>
              </a:rPr>
              <a:t>goo.gl/K7Ewj1</a:t>
            </a:r>
            <a:r>
              <a:rPr lang="en-US" altLang="ko-KR" sz="900" dirty="0" smtClean="0"/>
              <a:t> </a:t>
            </a:r>
            <a:endParaRPr lang="en-US" altLang="ko-KR" sz="900" dirty="0"/>
          </a:p>
          <a:p>
            <a:r>
              <a:rPr lang="ko-KR" altLang="en-US" sz="900" dirty="0" smtClean="0"/>
              <a:t>문형환</a:t>
            </a:r>
            <a:r>
              <a:rPr lang="en-US" altLang="ko-KR" sz="900" dirty="0"/>
              <a:t>(2015) Software Test (</a:t>
            </a:r>
            <a:r>
              <a:rPr lang="ko-KR" altLang="en-US" sz="900" dirty="0"/>
              <a:t>소프트웨어 테스트</a:t>
            </a:r>
            <a:r>
              <a:rPr lang="en-US" altLang="ko-KR" sz="900" dirty="0"/>
              <a:t>) </a:t>
            </a:r>
            <a:r>
              <a:rPr lang="ko-KR" altLang="en-US" sz="900" dirty="0"/>
              <a:t>종류와 방법</a:t>
            </a:r>
            <a:r>
              <a:rPr lang="en-US" altLang="ko-KR" sz="900" dirty="0"/>
              <a:t>, </a:t>
            </a:r>
            <a:r>
              <a:rPr lang="en-US" altLang="ko-KR" sz="900" dirty="0">
                <a:hlinkClick r:id="rId4"/>
              </a:rPr>
              <a:t>https://</a:t>
            </a:r>
            <a:r>
              <a:rPr lang="en-US" altLang="ko-KR" sz="900" dirty="0" smtClean="0">
                <a:hlinkClick r:id="rId4"/>
              </a:rPr>
              <a:t>goo.gl/AVFXH1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88997" y="2922248"/>
          <a:ext cx="4654540" cy="29779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7270"/>
                <a:gridCol w="2327270"/>
              </a:tblGrid>
              <a:tr h="381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White</a:t>
                      </a:r>
                      <a:r>
                        <a:rPr lang="en-US" altLang="ko-KR" sz="1100" baseline="0" dirty="0" smtClean="0"/>
                        <a:t> Box Test (</a:t>
                      </a:r>
                      <a:r>
                        <a:rPr lang="ko-KR" altLang="en-US" sz="1100" baseline="0" dirty="0" smtClean="0"/>
                        <a:t>내부 소스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rgbClr val="1D314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Black Box Test (</a:t>
                      </a:r>
                      <a:r>
                        <a:rPr lang="ko-KR" altLang="en-US" sz="1100" dirty="0" smtClean="0"/>
                        <a:t>입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err="1" smtClean="0"/>
                        <a:t>출력값만</a:t>
                      </a:r>
                      <a:r>
                        <a:rPr lang="ko-KR" altLang="en-US" sz="1100" dirty="0" smtClean="0"/>
                        <a:t> 확인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rgbClr val="1D314E"/>
                    </a:solidFill>
                  </a:tcPr>
                </a:tc>
              </a:tr>
              <a:tr h="531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Statement</a:t>
                      </a:r>
                      <a:r>
                        <a:rPr lang="en-US" altLang="ko-KR" sz="1100" baseline="0" dirty="0" smtClean="0"/>
                        <a:t> Coverage </a:t>
                      </a:r>
                      <a:r>
                        <a:rPr lang="ko-KR" altLang="en-US" sz="1100" baseline="0" dirty="0" smtClean="0"/>
                        <a:t>제어흐름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코드라인 별 </a:t>
                      </a:r>
                      <a:r>
                        <a:rPr lang="en-US" altLang="ko-KR" sz="1100" baseline="0" dirty="0" smtClean="0"/>
                        <a:t>1</a:t>
                      </a:r>
                      <a:r>
                        <a:rPr lang="ko-KR" altLang="en-US" sz="1100" baseline="0" dirty="0" smtClean="0"/>
                        <a:t>회 이상 실행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Syntax Testing </a:t>
                      </a:r>
                    </a:p>
                    <a:p>
                      <a:pPr latinLnBrk="1"/>
                      <a:r>
                        <a:rPr lang="ko-KR" altLang="en-US" sz="1100" dirty="0" err="1" smtClean="0"/>
                        <a:t>입력값에</a:t>
                      </a:r>
                      <a:r>
                        <a:rPr lang="ko-KR" altLang="en-US" sz="1100" dirty="0" smtClean="0"/>
                        <a:t> 올바르지 않은 값 넣어봄</a:t>
                      </a:r>
                      <a:endParaRPr lang="ko-KR" altLang="en-US" sz="1100" dirty="0"/>
                    </a:p>
                  </a:txBody>
                  <a:tcPr/>
                </a:tc>
              </a:tr>
              <a:tr h="831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Decision</a:t>
                      </a:r>
                      <a:r>
                        <a:rPr lang="en-US" altLang="ko-KR" sz="1100" baseline="0" dirty="0" smtClean="0"/>
                        <a:t> Coverage (Branch Test) </a:t>
                      </a:r>
                    </a:p>
                    <a:p>
                      <a:pPr latinLnBrk="1"/>
                      <a:r>
                        <a:rPr lang="ko-KR" altLang="en-US" sz="1100" baseline="0" dirty="0" smtClean="0"/>
                        <a:t>분기 테스트로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dirty="0" smtClean="0"/>
                        <a:t>전체 결과의 </a:t>
                      </a:r>
                      <a:r>
                        <a:rPr lang="en-US" altLang="ko-KR" sz="1100" dirty="0" smtClean="0"/>
                        <a:t>T/F</a:t>
                      </a:r>
                      <a:r>
                        <a:rPr lang="ko-KR" altLang="en-US" sz="1100" dirty="0" smtClean="0"/>
                        <a:t>에 따라 테스트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-&gt; flow chart </a:t>
                      </a:r>
                      <a:r>
                        <a:rPr lang="ko-KR" altLang="en-US" sz="1100" dirty="0" smtClean="0"/>
                        <a:t>활용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Equivalent Partitioning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구간 입력 데이터를 동등하게 나눈 뒤 테스트</a:t>
                      </a:r>
                      <a:endParaRPr lang="ko-KR" altLang="en-US" sz="1100" dirty="0"/>
                    </a:p>
                  </a:txBody>
                  <a:tcPr/>
                </a:tc>
              </a:tr>
              <a:tr h="531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Condition Coverage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입력 조건의 </a:t>
                      </a:r>
                      <a:r>
                        <a:rPr lang="en-US" altLang="ko-KR" sz="1100" dirty="0" smtClean="0"/>
                        <a:t>T/F</a:t>
                      </a:r>
                      <a:r>
                        <a:rPr lang="ko-KR" altLang="en-US" sz="1100" dirty="0" smtClean="0"/>
                        <a:t>에 따라 테스트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Decision</a:t>
                      </a:r>
                      <a:r>
                        <a:rPr lang="en-US" altLang="ko-KR" sz="1100" baseline="0" dirty="0" smtClean="0"/>
                        <a:t> Table</a:t>
                      </a:r>
                      <a:endParaRPr lang="ko-KR" altLang="en-US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입력값의</a:t>
                      </a:r>
                      <a:r>
                        <a:rPr lang="ko-KR" altLang="en-US" sz="1100" dirty="0" smtClean="0"/>
                        <a:t> 종류를 결정하고 이에 따라 </a:t>
                      </a:r>
                      <a:r>
                        <a:rPr lang="en-US" altLang="ko-KR" sz="1100" dirty="0" smtClean="0"/>
                        <a:t>Test</a:t>
                      </a:r>
                      <a:endParaRPr lang="ko-KR" altLang="en-US" sz="1100" dirty="0"/>
                    </a:p>
                  </a:txBody>
                  <a:tcPr/>
                </a:tc>
              </a:tr>
              <a:tr h="531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Multiple</a:t>
                      </a:r>
                      <a:r>
                        <a:rPr lang="en-US" altLang="ko-KR" sz="1100" baseline="0" dirty="0" smtClean="0"/>
                        <a:t> Condition Coverage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2</a:t>
                      </a:r>
                      <a:r>
                        <a:rPr lang="ko-KR" altLang="en-US" sz="1100" baseline="0" dirty="0" smtClean="0"/>
                        <a:t>가지 이상의 입력 조건 고려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Boundary Testing</a:t>
                      </a:r>
                    </a:p>
                    <a:p>
                      <a:pPr latinLnBrk="1"/>
                      <a:r>
                        <a:rPr lang="ko-KR" altLang="en-US" sz="1100" dirty="0" err="1" smtClean="0"/>
                        <a:t>입력값의</a:t>
                      </a:r>
                      <a:r>
                        <a:rPr lang="ko-KR" altLang="en-US" sz="1100" dirty="0" smtClean="0"/>
                        <a:t> 경계를 중심으로 테스트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100028" y="2855029"/>
            <a:ext cx="3839762" cy="2612809"/>
            <a:chOff x="5067298" y="3062780"/>
            <a:chExt cx="3839762" cy="2612809"/>
          </a:xfrm>
        </p:grpSpPr>
        <p:pic>
          <p:nvPicPr>
            <p:cNvPr id="1026" name="Picture 2" descr="Decision table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62" y="3344076"/>
              <a:ext cx="3259298" cy="233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067298" y="3062780"/>
              <a:ext cx="2004651" cy="3475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42950" lvl="1" indent="-285750">
                <a:lnSpc>
                  <a:spcPct val="114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600" spc="-15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Decision Table</a:t>
              </a:r>
              <a:endPara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577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과제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54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자판기 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201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자판기의 판매 과정을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flow chart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를 활용하여 표현하시오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자판기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266" y="1707690"/>
            <a:ext cx="82010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82290" y="5591692"/>
            <a:ext cx="8406001" cy="73044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사용자가 입력한 금액과 물품의 가격을 계산한 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남은 금액을 표시하는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현재금액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표시기를 만들고 사용자가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반환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버튼을 누르면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금액을 반환합니다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메시지를 출력하고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현재금액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으로 만드시오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2290" y="505112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재고를 물품당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10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개씩만 가질 수 있는 자판기를 만들고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물건이 떨어지면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매진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메시지를 출력하시오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01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FDS 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2014"/>
            <a:ext cx="8406001" cy="667382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지난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10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년간 해외거래가 없던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60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대 이상 고객의 계좌에서 해외거래가 발생시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추가 인증을 요청하는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FDS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시스템을 구현하시오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FD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137" y="1702912"/>
            <a:ext cx="7667625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969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440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1249544"/>
            <a:ext cx="8429625" cy="37338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Lecture note &amp; Source Code &amp; Textbook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Ch00. Intro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29324" y="5986307"/>
            <a:ext cx="4848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github.com/yunho0130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0837" y="3786310"/>
            <a:ext cx="1141079" cy="4006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1164"/>
          <a:stretch/>
        </p:blipFill>
        <p:spPr>
          <a:xfrm>
            <a:off x="2878599" y="4117070"/>
            <a:ext cx="6258257" cy="19172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878599" y="5732586"/>
            <a:ext cx="1141079" cy="3017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4" idx="2"/>
            <a:endCxn id="14" idx="0"/>
          </p:cNvCxnSpPr>
          <p:nvPr/>
        </p:nvCxnSpPr>
        <p:spPr>
          <a:xfrm>
            <a:off x="921377" y="4186989"/>
            <a:ext cx="2527762" cy="154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4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Jekyll 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테마적용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ch03. Variables &amp; Operators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1" y="889930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원하는 테마를 선택한 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저장소를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Fork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github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사용자명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].github.com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이름 변경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47" y="1459222"/>
            <a:ext cx="5971006" cy="47632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04708" y="6360559"/>
            <a:ext cx="2715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http://jekyllthemes.org</a:t>
            </a:r>
            <a:r>
              <a:rPr lang="ko-KR" altLang="en-US" dirty="0" smtClean="0">
                <a:hlinkClick r:id="rId4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235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Markdown Editor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ch03. Variables &amp; Operators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201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StackEdit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크롬 브라우저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확장 프로그램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StackEdit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290" y="136718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마크다운으로 작업하면서 오른쪽으로 결과를 실시간으로 확인할 수 있어서 간편함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Markdown Editor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최대 단점인 이미지 업로드에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Google+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계정을 사용할 수 있어서 간편함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40" y="2005009"/>
            <a:ext cx="78975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72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Markdown Editor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ch03. Variables &amp; Operators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201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StackEdit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크롬 브라우저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확장 프로그램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StackEdit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290" y="136718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주로 사용되는 기능은 버튼을 통해 간편하게 사용할 수 있음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기능을 사용하여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등에 간편하게 마크다운 파일을 업로드 할 수 있음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35" y="2005009"/>
            <a:ext cx="6021151" cy="46413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478" y="2317691"/>
            <a:ext cx="4339015" cy="43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72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Jekyll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ch03. Variables &amp; Operators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291" y="902630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https://yunho0130.github.io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설정한 사이트로 이동하여 내용이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잘 표시되는지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확인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011" y="1681490"/>
            <a:ext cx="6799230" cy="47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49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Variables &amp; Operators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ch03. Variables &amp; Operators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16515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Type Casting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0" y="4094679"/>
            <a:ext cx="4079558" cy="223421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24938" y="1508883"/>
            <a:ext cx="79198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++, --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연산을 원하신다면 </a:t>
            </a:r>
            <a:r>
              <a:rPr lang="en-US" altLang="ko-KR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에서는 </a:t>
            </a:r>
            <a:r>
              <a:rPr lang="en-US" altLang="ko-KR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+=1, -=1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고쳐 쓰셔야 </a:t>
            </a: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합니다</a:t>
            </a:r>
            <a:endParaRPr lang="en-US" altLang="ko-KR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파이썬은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일관성과 </a:t>
            </a:r>
            <a:r>
              <a:rPr lang="ko-KR" altLang="en-US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가독성을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중시하는 언어입니다</a:t>
            </a:r>
            <a:r>
              <a:rPr lang="en-US" altLang="ko-KR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++, --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전위</a:t>
            </a:r>
            <a:r>
              <a:rPr lang="en-US" altLang="ko-KR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후위에 따라서 다른 결과를 낼 수 있기 때문에 이는 </a:t>
            </a:r>
            <a:r>
              <a:rPr lang="ko-KR" altLang="en-US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파이썬스럽지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않다고 할 수 </a:t>
            </a: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있습니다</a:t>
            </a:r>
            <a:endParaRPr lang="en-US" altLang="ko-KR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Operator</a:t>
            </a:r>
            <a:r>
              <a:rPr lang="ko-KR" altLang="en-US" dirty="0" smtClean="0"/>
              <a:t>의 종류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 - **, -, +, *, /, %, //, +=, &gt;&gt;, &lt;&lt;,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&amp;, </a:t>
            </a:r>
            <a:r>
              <a:rPr lang="en-US" altLang="ko-KR" dirty="0"/>
              <a:t>^, |, &lt;=, &lt;, &gt;, &gt;=, !=, ==</a:t>
            </a:r>
          </a:p>
          <a:p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86" y="2967692"/>
            <a:ext cx="2228850" cy="38862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22353" y="2602468"/>
            <a:ext cx="351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이스케이프 코드 </a:t>
            </a:r>
            <a:r>
              <a:rPr lang="en-US" altLang="ko-KR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 처리</a:t>
            </a:r>
            <a:r>
              <a:rPr lang="en-US" altLang="ko-KR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46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8133</TotalTime>
  <Words>2034</Words>
  <Application>Microsoft Office PowerPoint</Application>
  <PresentationFormat>화면 슬라이드 쇼(4:3)</PresentationFormat>
  <Paragraphs>456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굴림</vt:lpstr>
      <vt:lpstr>Arial</vt:lpstr>
      <vt:lpstr>맑은 고딕</vt:lpstr>
      <vt:lpstr>Times New Roman</vt:lpstr>
      <vt:lpstr>Wingdings</vt:lpstr>
      <vt:lpstr>Office 테마</vt:lpstr>
      <vt:lpstr>Start Programming with Google Python Style Guide</vt:lpstr>
      <vt:lpstr>Ch03. Review</vt:lpstr>
      <vt:lpstr>Lecture note &amp; Source Code &amp; Textbook</vt:lpstr>
      <vt:lpstr>Lecture note &amp; Source Code &amp; Textbook</vt:lpstr>
      <vt:lpstr>Jekyll 테마적용</vt:lpstr>
      <vt:lpstr>Markdown Editor</vt:lpstr>
      <vt:lpstr>Markdown Editor</vt:lpstr>
      <vt:lpstr>Jekyll</vt:lpstr>
      <vt:lpstr>Variables &amp; Operators</vt:lpstr>
      <vt:lpstr>Variables &amp; Operators</vt:lpstr>
      <vt:lpstr>Ch04. Control Flow</vt:lpstr>
      <vt:lpstr>Python Style Guidelines</vt:lpstr>
      <vt:lpstr>Python Style Guidelines</vt:lpstr>
      <vt:lpstr>Mutable vs Immutable</vt:lpstr>
      <vt:lpstr>Mutable vs Immutable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Debugging</vt:lpstr>
      <vt:lpstr>Debugging</vt:lpstr>
      <vt:lpstr>D2 Coding 글꼴</vt:lpstr>
      <vt:lpstr>D2 Coding 글꼴</vt:lpstr>
      <vt:lpstr>D2 Coding 글꼴</vt:lpstr>
      <vt:lpstr>Debugging</vt:lpstr>
      <vt:lpstr>Python Style Guidelines</vt:lpstr>
      <vt:lpstr>Debugging</vt:lpstr>
      <vt:lpstr>Debugging</vt:lpstr>
      <vt:lpstr>TDD(Test Driven Development)</vt:lpstr>
      <vt:lpstr>TDD(Test Driven Development)</vt:lpstr>
      <vt:lpstr>과제</vt:lpstr>
      <vt:lpstr>자판기 만들기</vt:lpstr>
      <vt:lpstr>FDS 만들기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Wooseong Kwon</cp:lastModifiedBy>
  <cp:revision>194</cp:revision>
  <cp:lastPrinted>2011-08-28T13:13:29Z</cp:lastPrinted>
  <dcterms:created xsi:type="dcterms:W3CDTF">2011-08-24T01:05:33Z</dcterms:created>
  <dcterms:modified xsi:type="dcterms:W3CDTF">2018-06-12T14:57:30Z</dcterms:modified>
</cp:coreProperties>
</file>