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63" r:id="rId7"/>
    <p:sldId id="258" r:id="rId8"/>
    <p:sldId id="259" r:id="rId9"/>
    <p:sldId id="276" r:id="rId10"/>
    <p:sldId id="264" r:id="rId11"/>
    <p:sldId id="277" r:id="rId12"/>
    <p:sldId id="267" r:id="rId13"/>
    <p:sldId id="279" r:id="rId14"/>
    <p:sldId id="280" r:id="rId15"/>
    <p:sldId id="281" r:id="rId16"/>
    <p:sldId id="273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E221D6-A162-47B7-833C-2EC6291EAFF1}">
  <a:tblStyle styleId="{07E221D6-A162-47B7-833C-2EC6291EAF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4793D-4617-4A4F-8BA7-281ACF14CF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ED56C-C4D4-4636-A64C-1F64F95AD2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>
              <a:solidFill>
                <a:schemeClr val="bg1"/>
              </a:solidFill>
            </a:rPr>
            <a:t>We predict NCAA winner with following objectives:</a:t>
          </a:r>
          <a:endParaRPr lang="en-US" i="1">
            <a:solidFill>
              <a:schemeClr val="bg1"/>
            </a:solidFill>
          </a:endParaRPr>
        </a:p>
      </dgm:t>
    </dgm:pt>
    <dgm:pt modelId="{78339E56-36AF-4B2B-974C-7B56E604299C}" type="parTrans" cxnId="{545CD5F0-4A9B-4D1C-8FC2-1391D62DE8AA}">
      <dgm:prSet/>
      <dgm:spPr/>
      <dgm:t>
        <a:bodyPr/>
        <a:lstStyle/>
        <a:p>
          <a:endParaRPr lang="en-US"/>
        </a:p>
      </dgm:t>
    </dgm:pt>
    <dgm:pt modelId="{9BB46373-6ECD-4AFA-8AF7-40CAB46D56C8}" type="sibTrans" cxnId="{545CD5F0-4A9B-4D1C-8FC2-1391D62DE8AA}">
      <dgm:prSet/>
      <dgm:spPr/>
      <dgm:t>
        <a:bodyPr/>
        <a:lstStyle/>
        <a:p>
          <a:endParaRPr lang="en-US"/>
        </a:p>
      </dgm:t>
    </dgm:pt>
    <dgm:pt modelId="{BB6B072E-C337-4B9E-AAB6-A6D51D99B3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>
              <a:solidFill>
                <a:schemeClr val="bg1"/>
              </a:solidFill>
              <a:latin typeface="Times New Roman"/>
              <a:cs typeface="Times New Roman"/>
            </a:rPr>
            <a:t>1. Reduce log loss</a:t>
          </a:r>
          <a:endParaRPr lang="en-US" b="1">
            <a:solidFill>
              <a:schemeClr val="bg1"/>
            </a:solidFill>
            <a:latin typeface="Times New Roman"/>
            <a:cs typeface="Times New Roman"/>
          </a:endParaRPr>
        </a:p>
      </dgm:t>
    </dgm:pt>
    <dgm:pt modelId="{5B406EB2-BF18-4F70-A148-77FD81F39905}" type="parTrans" cxnId="{111B593E-40CA-4250-9F71-DD8A8D35F579}">
      <dgm:prSet/>
      <dgm:spPr/>
      <dgm:t>
        <a:bodyPr/>
        <a:lstStyle/>
        <a:p>
          <a:endParaRPr lang="en-US"/>
        </a:p>
      </dgm:t>
    </dgm:pt>
    <dgm:pt modelId="{0D846C76-7D5E-4015-AABE-1A314A520BBD}" type="sibTrans" cxnId="{111B593E-40CA-4250-9F71-DD8A8D35F579}">
      <dgm:prSet/>
      <dgm:spPr/>
      <dgm:t>
        <a:bodyPr/>
        <a:lstStyle/>
        <a:p>
          <a:endParaRPr lang="en-US"/>
        </a:p>
      </dgm:t>
    </dgm:pt>
    <dgm:pt modelId="{188B808E-28C0-4FD1-BB3B-3C693ACBF9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>
              <a:solidFill>
                <a:schemeClr val="bg1"/>
              </a:solidFill>
              <a:latin typeface="Times New Roman"/>
              <a:cs typeface="Times New Roman"/>
            </a:rPr>
            <a:t>2. Improve accuracy</a:t>
          </a:r>
          <a:endParaRPr lang="en-US" b="1">
            <a:solidFill>
              <a:schemeClr val="bg1"/>
            </a:solidFill>
            <a:latin typeface="Times New Roman"/>
            <a:cs typeface="Times New Roman"/>
          </a:endParaRPr>
        </a:p>
      </dgm:t>
    </dgm:pt>
    <dgm:pt modelId="{58EE7F13-D1ED-4A7C-A0F8-02F61B7D6A1D}" type="parTrans" cxnId="{635E741A-7FAE-48B9-B359-98291A3CFF82}">
      <dgm:prSet/>
      <dgm:spPr/>
      <dgm:t>
        <a:bodyPr/>
        <a:lstStyle/>
        <a:p>
          <a:endParaRPr lang="en-US"/>
        </a:p>
      </dgm:t>
    </dgm:pt>
    <dgm:pt modelId="{113BDD6F-67B4-44FB-9925-008F5E2EBA69}" type="sibTrans" cxnId="{635E741A-7FAE-48B9-B359-98291A3CFF82}">
      <dgm:prSet/>
      <dgm:spPr/>
      <dgm:t>
        <a:bodyPr/>
        <a:lstStyle/>
        <a:p>
          <a:endParaRPr lang="en-US"/>
        </a:p>
      </dgm:t>
    </dgm:pt>
    <dgm:pt modelId="{FE50CEEE-C80A-42E3-86D7-7F34CDA50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>
              <a:solidFill>
                <a:schemeClr val="bg1"/>
              </a:solidFill>
              <a:latin typeface="Times New Roman"/>
              <a:cs typeface="Times New Roman"/>
            </a:rPr>
            <a:t>3. Analyze result</a:t>
          </a:r>
          <a:endParaRPr lang="en-US" b="1" u="none">
            <a:solidFill>
              <a:schemeClr val="bg1"/>
            </a:solidFill>
            <a:latin typeface="Times New Roman"/>
            <a:cs typeface="Times New Roman"/>
          </a:endParaRPr>
        </a:p>
      </dgm:t>
    </dgm:pt>
    <dgm:pt modelId="{A3588758-54EA-4944-AD51-F1DF81301B80}" type="parTrans" cxnId="{D0F624F7-493D-44BD-81F8-370DE8DE3A7B}">
      <dgm:prSet/>
      <dgm:spPr/>
      <dgm:t>
        <a:bodyPr/>
        <a:lstStyle/>
        <a:p>
          <a:endParaRPr lang="en-US"/>
        </a:p>
      </dgm:t>
    </dgm:pt>
    <dgm:pt modelId="{854D3F88-F706-4E4D-8D87-B46A2F2861B4}" type="sibTrans" cxnId="{D0F624F7-493D-44BD-81F8-370DE8DE3A7B}">
      <dgm:prSet/>
      <dgm:spPr/>
      <dgm:t>
        <a:bodyPr/>
        <a:lstStyle/>
        <a:p>
          <a:endParaRPr lang="en-US"/>
        </a:p>
      </dgm:t>
    </dgm:pt>
    <dgm:pt modelId="{26500F14-753E-4D25-8DB1-1786A5542D2A}" type="pres">
      <dgm:prSet presAssocID="{30D4793D-4617-4A4F-8BA7-281ACF14CFE1}" presName="root" presStyleCnt="0">
        <dgm:presLayoutVars>
          <dgm:dir/>
          <dgm:resizeHandles val="exact"/>
        </dgm:presLayoutVars>
      </dgm:prSet>
      <dgm:spPr/>
    </dgm:pt>
    <dgm:pt modelId="{3530EEA1-7BD9-4D08-BF2D-321DBABD4937}" type="pres">
      <dgm:prSet presAssocID="{D8AED56C-C4D4-4636-A64C-1F64F95AD2A4}" presName="compNode" presStyleCnt="0"/>
      <dgm:spPr/>
    </dgm:pt>
    <dgm:pt modelId="{C4FEDFC1-ADE7-4AE2-BEF5-A2C843933E84}" type="pres">
      <dgm:prSet presAssocID="{D8AED56C-C4D4-4636-A64C-1F64F95AD2A4}" presName="bgRect" presStyleLbl="bgShp" presStyleIdx="0" presStyleCnt="4"/>
      <dgm:spPr>
        <a:solidFill>
          <a:srgbClr val="00B0F0"/>
        </a:solidFill>
      </dgm:spPr>
    </dgm:pt>
    <dgm:pt modelId="{6E6DD92E-A810-443C-9FC2-41263385B5C1}" type="pres">
      <dgm:prSet presAssocID="{D8AED56C-C4D4-4636-A64C-1F64F95AD2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72C147CA-AF48-4FDC-9289-54E9B7B5360B}" type="pres">
      <dgm:prSet presAssocID="{D8AED56C-C4D4-4636-A64C-1F64F95AD2A4}" presName="spaceRect" presStyleCnt="0"/>
      <dgm:spPr/>
    </dgm:pt>
    <dgm:pt modelId="{EC2B2E9C-57E0-4F28-AF97-8BB39D37E74A}" type="pres">
      <dgm:prSet presAssocID="{D8AED56C-C4D4-4636-A64C-1F64F95AD2A4}" presName="parTx" presStyleLbl="revTx" presStyleIdx="0" presStyleCnt="4">
        <dgm:presLayoutVars>
          <dgm:chMax val="0"/>
          <dgm:chPref val="0"/>
        </dgm:presLayoutVars>
      </dgm:prSet>
      <dgm:spPr/>
    </dgm:pt>
    <dgm:pt modelId="{0D27FF7A-679F-41BC-A11A-DE6B756F1D60}" type="pres">
      <dgm:prSet presAssocID="{9BB46373-6ECD-4AFA-8AF7-40CAB46D56C8}" presName="sibTrans" presStyleCnt="0"/>
      <dgm:spPr/>
    </dgm:pt>
    <dgm:pt modelId="{8367D659-0A38-41DF-BA3E-7AAC646B3563}" type="pres">
      <dgm:prSet presAssocID="{BB6B072E-C337-4B9E-AAB6-A6D51D99B316}" presName="compNode" presStyleCnt="0"/>
      <dgm:spPr/>
    </dgm:pt>
    <dgm:pt modelId="{B810C001-1DE5-4DAB-9B36-1126DC3AB7FF}" type="pres">
      <dgm:prSet presAssocID="{BB6B072E-C337-4B9E-AAB6-A6D51D99B316}" presName="bgRect" presStyleLbl="bgShp" presStyleIdx="1" presStyleCnt="4"/>
      <dgm:spPr>
        <a:solidFill>
          <a:srgbClr val="00B0F0"/>
        </a:solidFill>
      </dgm:spPr>
    </dgm:pt>
    <dgm:pt modelId="{83B94CC5-801B-4C9C-A4B3-BB6466445452}" type="pres">
      <dgm:prSet presAssocID="{BB6B072E-C337-4B9E-AAB6-A6D51D99B3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9729EBC-3BCD-4188-B3F4-73A04AB892D7}" type="pres">
      <dgm:prSet presAssocID="{BB6B072E-C337-4B9E-AAB6-A6D51D99B316}" presName="spaceRect" presStyleCnt="0"/>
      <dgm:spPr/>
    </dgm:pt>
    <dgm:pt modelId="{7201E60E-4372-4478-BC99-F92B0BD2F23F}" type="pres">
      <dgm:prSet presAssocID="{BB6B072E-C337-4B9E-AAB6-A6D51D99B316}" presName="parTx" presStyleLbl="revTx" presStyleIdx="1" presStyleCnt="4">
        <dgm:presLayoutVars>
          <dgm:chMax val="0"/>
          <dgm:chPref val="0"/>
        </dgm:presLayoutVars>
      </dgm:prSet>
      <dgm:spPr/>
    </dgm:pt>
    <dgm:pt modelId="{6CAFB74B-13BA-482F-A681-6418442E2E94}" type="pres">
      <dgm:prSet presAssocID="{0D846C76-7D5E-4015-AABE-1A314A520BBD}" presName="sibTrans" presStyleCnt="0"/>
      <dgm:spPr/>
    </dgm:pt>
    <dgm:pt modelId="{F94F4EA2-D959-4952-BDED-1A44C4293677}" type="pres">
      <dgm:prSet presAssocID="{188B808E-28C0-4FD1-BB3B-3C693ACBF989}" presName="compNode" presStyleCnt="0"/>
      <dgm:spPr/>
    </dgm:pt>
    <dgm:pt modelId="{450675EE-3652-4CD7-AEC4-6F74F245F117}" type="pres">
      <dgm:prSet presAssocID="{188B808E-28C0-4FD1-BB3B-3C693ACBF989}" presName="bgRect" presStyleLbl="bgShp" presStyleIdx="2" presStyleCnt="4"/>
      <dgm:spPr>
        <a:solidFill>
          <a:srgbClr val="00B0F0"/>
        </a:solidFill>
      </dgm:spPr>
    </dgm:pt>
    <dgm:pt modelId="{6C864D88-B3F9-4727-9DE4-8FA8BD6E547E}" type="pres">
      <dgm:prSet presAssocID="{188B808E-28C0-4FD1-BB3B-3C693ACBF9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6308BF67-27B4-4BA3-922A-67C0B0170A5B}" type="pres">
      <dgm:prSet presAssocID="{188B808E-28C0-4FD1-BB3B-3C693ACBF989}" presName="spaceRect" presStyleCnt="0"/>
      <dgm:spPr/>
    </dgm:pt>
    <dgm:pt modelId="{AD19A91F-EA1E-4695-AA30-7A142741FC75}" type="pres">
      <dgm:prSet presAssocID="{188B808E-28C0-4FD1-BB3B-3C693ACBF989}" presName="parTx" presStyleLbl="revTx" presStyleIdx="2" presStyleCnt="4">
        <dgm:presLayoutVars>
          <dgm:chMax val="0"/>
          <dgm:chPref val="0"/>
        </dgm:presLayoutVars>
      </dgm:prSet>
      <dgm:spPr/>
    </dgm:pt>
    <dgm:pt modelId="{F2550E84-58E4-4B26-8AB7-606A5FCD8338}" type="pres">
      <dgm:prSet presAssocID="{113BDD6F-67B4-44FB-9925-008F5E2EBA69}" presName="sibTrans" presStyleCnt="0"/>
      <dgm:spPr/>
    </dgm:pt>
    <dgm:pt modelId="{C267EF59-80BD-4AF3-A0C3-0F6182F150E6}" type="pres">
      <dgm:prSet presAssocID="{FE50CEEE-C80A-42E3-86D7-7F34CDA5066A}" presName="compNode" presStyleCnt="0"/>
      <dgm:spPr/>
    </dgm:pt>
    <dgm:pt modelId="{64CC0374-4293-4345-AD89-970FF03F8D6D}" type="pres">
      <dgm:prSet presAssocID="{FE50CEEE-C80A-42E3-86D7-7F34CDA5066A}" presName="bgRect" presStyleLbl="bgShp" presStyleIdx="3" presStyleCnt="4"/>
      <dgm:spPr>
        <a:solidFill>
          <a:srgbClr val="00B0F0"/>
        </a:solidFill>
      </dgm:spPr>
    </dgm:pt>
    <dgm:pt modelId="{780CF9EF-A51B-4C10-B685-5AA73B548F32}" type="pres">
      <dgm:prSet presAssocID="{FE50CEEE-C80A-42E3-86D7-7F34CDA506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03D8841-4BF8-429B-931B-CB895A105EC7}" type="pres">
      <dgm:prSet presAssocID="{FE50CEEE-C80A-42E3-86D7-7F34CDA5066A}" presName="spaceRect" presStyleCnt="0"/>
      <dgm:spPr/>
    </dgm:pt>
    <dgm:pt modelId="{B85BE8D9-717D-47CC-81FC-7DBDA71EBFAB}" type="pres">
      <dgm:prSet presAssocID="{FE50CEEE-C80A-42E3-86D7-7F34CDA506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09F170C-5CEF-4785-B9BF-1B2BC1610775}" type="presOf" srcId="{BB6B072E-C337-4B9E-AAB6-A6D51D99B316}" destId="{7201E60E-4372-4478-BC99-F92B0BD2F23F}" srcOrd="0" destOrd="0" presId="urn:microsoft.com/office/officeart/2018/2/layout/IconVerticalSolidList"/>
    <dgm:cxn modelId="{635E741A-7FAE-48B9-B359-98291A3CFF82}" srcId="{30D4793D-4617-4A4F-8BA7-281ACF14CFE1}" destId="{188B808E-28C0-4FD1-BB3B-3C693ACBF989}" srcOrd="2" destOrd="0" parTransId="{58EE7F13-D1ED-4A7C-A0F8-02F61B7D6A1D}" sibTransId="{113BDD6F-67B4-44FB-9925-008F5E2EBA69}"/>
    <dgm:cxn modelId="{594D4D1C-365D-4925-A830-E88E03CE9CCD}" type="presOf" srcId="{30D4793D-4617-4A4F-8BA7-281ACF14CFE1}" destId="{26500F14-753E-4D25-8DB1-1786A5542D2A}" srcOrd="0" destOrd="0" presId="urn:microsoft.com/office/officeart/2018/2/layout/IconVerticalSolidList"/>
    <dgm:cxn modelId="{111B593E-40CA-4250-9F71-DD8A8D35F579}" srcId="{30D4793D-4617-4A4F-8BA7-281ACF14CFE1}" destId="{BB6B072E-C337-4B9E-AAB6-A6D51D99B316}" srcOrd="1" destOrd="0" parTransId="{5B406EB2-BF18-4F70-A148-77FD81F39905}" sibTransId="{0D846C76-7D5E-4015-AABE-1A314A520BBD}"/>
    <dgm:cxn modelId="{26AC364F-B560-4F02-9833-A4040999A6C7}" type="presOf" srcId="{188B808E-28C0-4FD1-BB3B-3C693ACBF989}" destId="{AD19A91F-EA1E-4695-AA30-7A142741FC75}" srcOrd="0" destOrd="0" presId="urn:microsoft.com/office/officeart/2018/2/layout/IconVerticalSolidList"/>
    <dgm:cxn modelId="{59BFD7B6-1601-4DDB-B4C5-4402F5F64A75}" type="presOf" srcId="{FE50CEEE-C80A-42E3-86D7-7F34CDA5066A}" destId="{B85BE8D9-717D-47CC-81FC-7DBDA71EBFAB}" srcOrd="0" destOrd="0" presId="urn:microsoft.com/office/officeart/2018/2/layout/IconVerticalSolidList"/>
    <dgm:cxn modelId="{EA1079E5-A876-4C7D-8C0C-824A372485DC}" type="presOf" srcId="{D8AED56C-C4D4-4636-A64C-1F64F95AD2A4}" destId="{EC2B2E9C-57E0-4F28-AF97-8BB39D37E74A}" srcOrd="0" destOrd="0" presId="urn:microsoft.com/office/officeart/2018/2/layout/IconVerticalSolidList"/>
    <dgm:cxn modelId="{545CD5F0-4A9B-4D1C-8FC2-1391D62DE8AA}" srcId="{30D4793D-4617-4A4F-8BA7-281ACF14CFE1}" destId="{D8AED56C-C4D4-4636-A64C-1F64F95AD2A4}" srcOrd="0" destOrd="0" parTransId="{78339E56-36AF-4B2B-974C-7B56E604299C}" sibTransId="{9BB46373-6ECD-4AFA-8AF7-40CAB46D56C8}"/>
    <dgm:cxn modelId="{D0F624F7-493D-44BD-81F8-370DE8DE3A7B}" srcId="{30D4793D-4617-4A4F-8BA7-281ACF14CFE1}" destId="{FE50CEEE-C80A-42E3-86D7-7F34CDA5066A}" srcOrd="3" destOrd="0" parTransId="{A3588758-54EA-4944-AD51-F1DF81301B80}" sibTransId="{854D3F88-F706-4E4D-8D87-B46A2F2861B4}"/>
    <dgm:cxn modelId="{E5A9241F-873A-4FEF-973A-703129C2D0B6}" type="presParOf" srcId="{26500F14-753E-4D25-8DB1-1786A5542D2A}" destId="{3530EEA1-7BD9-4D08-BF2D-321DBABD4937}" srcOrd="0" destOrd="0" presId="urn:microsoft.com/office/officeart/2018/2/layout/IconVerticalSolidList"/>
    <dgm:cxn modelId="{B6B2D35A-6001-4A16-AC9D-BF33ECEB9B5F}" type="presParOf" srcId="{3530EEA1-7BD9-4D08-BF2D-321DBABD4937}" destId="{C4FEDFC1-ADE7-4AE2-BEF5-A2C843933E84}" srcOrd="0" destOrd="0" presId="urn:microsoft.com/office/officeart/2018/2/layout/IconVerticalSolidList"/>
    <dgm:cxn modelId="{E9CC23E7-374D-4EDE-A580-D052142D987E}" type="presParOf" srcId="{3530EEA1-7BD9-4D08-BF2D-321DBABD4937}" destId="{6E6DD92E-A810-443C-9FC2-41263385B5C1}" srcOrd="1" destOrd="0" presId="urn:microsoft.com/office/officeart/2018/2/layout/IconVerticalSolidList"/>
    <dgm:cxn modelId="{F6221C56-CABB-4A8A-A902-99EFCA243E87}" type="presParOf" srcId="{3530EEA1-7BD9-4D08-BF2D-321DBABD4937}" destId="{72C147CA-AF48-4FDC-9289-54E9B7B5360B}" srcOrd="2" destOrd="0" presId="urn:microsoft.com/office/officeart/2018/2/layout/IconVerticalSolidList"/>
    <dgm:cxn modelId="{7936DE50-4F70-4FFD-B09E-B6238568C4C3}" type="presParOf" srcId="{3530EEA1-7BD9-4D08-BF2D-321DBABD4937}" destId="{EC2B2E9C-57E0-4F28-AF97-8BB39D37E74A}" srcOrd="3" destOrd="0" presId="urn:microsoft.com/office/officeart/2018/2/layout/IconVerticalSolidList"/>
    <dgm:cxn modelId="{2C5A9D5E-8865-4D78-9A54-B63F393E5F96}" type="presParOf" srcId="{26500F14-753E-4D25-8DB1-1786A5542D2A}" destId="{0D27FF7A-679F-41BC-A11A-DE6B756F1D60}" srcOrd="1" destOrd="0" presId="urn:microsoft.com/office/officeart/2018/2/layout/IconVerticalSolidList"/>
    <dgm:cxn modelId="{3963C161-25C4-4773-AC16-E3C11411A0A3}" type="presParOf" srcId="{26500F14-753E-4D25-8DB1-1786A5542D2A}" destId="{8367D659-0A38-41DF-BA3E-7AAC646B3563}" srcOrd="2" destOrd="0" presId="urn:microsoft.com/office/officeart/2018/2/layout/IconVerticalSolidList"/>
    <dgm:cxn modelId="{1FE31404-A055-484C-8383-FD627AC8E654}" type="presParOf" srcId="{8367D659-0A38-41DF-BA3E-7AAC646B3563}" destId="{B810C001-1DE5-4DAB-9B36-1126DC3AB7FF}" srcOrd="0" destOrd="0" presId="urn:microsoft.com/office/officeart/2018/2/layout/IconVerticalSolidList"/>
    <dgm:cxn modelId="{97E5CD1D-07F8-4F1D-B5D6-A86FE0DA71A6}" type="presParOf" srcId="{8367D659-0A38-41DF-BA3E-7AAC646B3563}" destId="{83B94CC5-801B-4C9C-A4B3-BB6466445452}" srcOrd="1" destOrd="0" presId="urn:microsoft.com/office/officeart/2018/2/layout/IconVerticalSolidList"/>
    <dgm:cxn modelId="{8ECD7287-4BE1-40C8-BED7-44A656CF0D1E}" type="presParOf" srcId="{8367D659-0A38-41DF-BA3E-7AAC646B3563}" destId="{E9729EBC-3BCD-4188-B3F4-73A04AB892D7}" srcOrd="2" destOrd="0" presId="urn:microsoft.com/office/officeart/2018/2/layout/IconVerticalSolidList"/>
    <dgm:cxn modelId="{A5F67223-0909-4891-BB54-95F9F04A2821}" type="presParOf" srcId="{8367D659-0A38-41DF-BA3E-7AAC646B3563}" destId="{7201E60E-4372-4478-BC99-F92B0BD2F23F}" srcOrd="3" destOrd="0" presId="urn:microsoft.com/office/officeart/2018/2/layout/IconVerticalSolidList"/>
    <dgm:cxn modelId="{EDAF95DC-50D6-4E98-A47C-4C0384A7AFE6}" type="presParOf" srcId="{26500F14-753E-4D25-8DB1-1786A5542D2A}" destId="{6CAFB74B-13BA-482F-A681-6418442E2E94}" srcOrd="3" destOrd="0" presId="urn:microsoft.com/office/officeart/2018/2/layout/IconVerticalSolidList"/>
    <dgm:cxn modelId="{CD7E17EA-167A-4D2A-AEA4-8BC64CFA42B3}" type="presParOf" srcId="{26500F14-753E-4D25-8DB1-1786A5542D2A}" destId="{F94F4EA2-D959-4952-BDED-1A44C4293677}" srcOrd="4" destOrd="0" presId="urn:microsoft.com/office/officeart/2018/2/layout/IconVerticalSolidList"/>
    <dgm:cxn modelId="{F8225F5E-025D-466C-90EF-B55891126918}" type="presParOf" srcId="{F94F4EA2-D959-4952-BDED-1A44C4293677}" destId="{450675EE-3652-4CD7-AEC4-6F74F245F117}" srcOrd="0" destOrd="0" presId="urn:microsoft.com/office/officeart/2018/2/layout/IconVerticalSolidList"/>
    <dgm:cxn modelId="{827FA002-6B6C-42E0-94EC-C4881AA1FFB2}" type="presParOf" srcId="{F94F4EA2-D959-4952-BDED-1A44C4293677}" destId="{6C864D88-B3F9-4727-9DE4-8FA8BD6E547E}" srcOrd="1" destOrd="0" presId="urn:microsoft.com/office/officeart/2018/2/layout/IconVerticalSolidList"/>
    <dgm:cxn modelId="{F34CEB4C-4815-45F8-BF25-788637C78F24}" type="presParOf" srcId="{F94F4EA2-D959-4952-BDED-1A44C4293677}" destId="{6308BF67-27B4-4BA3-922A-67C0B0170A5B}" srcOrd="2" destOrd="0" presId="urn:microsoft.com/office/officeart/2018/2/layout/IconVerticalSolidList"/>
    <dgm:cxn modelId="{361EEE11-87E7-410C-B890-97269D6FD126}" type="presParOf" srcId="{F94F4EA2-D959-4952-BDED-1A44C4293677}" destId="{AD19A91F-EA1E-4695-AA30-7A142741FC75}" srcOrd="3" destOrd="0" presId="urn:microsoft.com/office/officeart/2018/2/layout/IconVerticalSolidList"/>
    <dgm:cxn modelId="{E348EB05-185A-40CD-AB05-32215E8794D2}" type="presParOf" srcId="{26500F14-753E-4D25-8DB1-1786A5542D2A}" destId="{F2550E84-58E4-4B26-8AB7-606A5FCD8338}" srcOrd="5" destOrd="0" presId="urn:microsoft.com/office/officeart/2018/2/layout/IconVerticalSolidList"/>
    <dgm:cxn modelId="{BD8B33E4-7C99-468F-95D1-667FD512837E}" type="presParOf" srcId="{26500F14-753E-4D25-8DB1-1786A5542D2A}" destId="{C267EF59-80BD-4AF3-A0C3-0F6182F150E6}" srcOrd="6" destOrd="0" presId="urn:microsoft.com/office/officeart/2018/2/layout/IconVerticalSolidList"/>
    <dgm:cxn modelId="{531C03D8-633C-4156-BD42-8034FE9C50F7}" type="presParOf" srcId="{C267EF59-80BD-4AF3-A0C3-0F6182F150E6}" destId="{64CC0374-4293-4345-AD89-970FF03F8D6D}" srcOrd="0" destOrd="0" presId="urn:microsoft.com/office/officeart/2018/2/layout/IconVerticalSolidList"/>
    <dgm:cxn modelId="{735B10E1-7EB5-4D51-A681-4C91300C8562}" type="presParOf" srcId="{C267EF59-80BD-4AF3-A0C3-0F6182F150E6}" destId="{780CF9EF-A51B-4C10-B685-5AA73B548F32}" srcOrd="1" destOrd="0" presId="urn:microsoft.com/office/officeart/2018/2/layout/IconVerticalSolidList"/>
    <dgm:cxn modelId="{EEAF07F0-3E42-4391-BB44-6D49548403B8}" type="presParOf" srcId="{C267EF59-80BD-4AF3-A0C3-0F6182F150E6}" destId="{703D8841-4BF8-429B-931B-CB895A105EC7}" srcOrd="2" destOrd="0" presId="urn:microsoft.com/office/officeart/2018/2/layout/IconVerticalSolidList"/>
    <dgm:cxn modelId="{874E55C9-38A9-442A-9A4B-61E579384A84}" type="presParOf" srcId="{C267EF59-80BD-4AF3-A0C3-0F6182F150E6}" destId="{B85BE8D9-717D-47CC-81FC-7DBDA71EBF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D9D127-25A7-4BBB-9ED0-D2BBA11C70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5866A9D-4CCE-4468-871D-76DF55008900}">
      <dgm:prSet phldrT="[Text]"/>
      <dgm:spPr/>
      <dgm:t>
        <a:bodyPr/>
        <a:lstStyle/>
        <a:p>
          <a:r>
            <a:rPr lang="en-US" b="1"/>
            <a:t>Data </a:t>
          </a:r>
          <a:r>
            <a:rPr lang="en-US" b="1">
              <a:latin typeface="Arial"/>
            </a:rPr>
            <a:t>Preprocessing</a:t>
          </a:r>
          <a:endParaRPr lang="en-US" b="1"/>
        </a:p>
      </dgm:t>
    </dgm:pt>
    <dgm:pt modelId="{AF1CCC7B-1522-4AC1-8A71-A598BAE2CA19}" type="parTrans" cxnId="{DA015527-73D7-4000-A903-F0CA1A1765BA}">
      <dgm:prSet/>
      <dgm:spPr/>
      <dgm:t>
        <a:bodyPr/>
        <a:lstStyle/>
        <a:p>
          <a:endParaRPr lang="en-US"/>
        </a:p>
      </dgm:t>
    </dgm:pt>
    <dgm:pt modelId="{CD8F4B90-BE31-4A62-A82C-6B7711107830}" type="sibTrans" cxnId="{DA015527-73D7-4000-A903-F0CA1A1765BA}">
      <dgm:prSet/>
      <dgm:spPr/>
      <dgm:t>
        <a:bodyPr/>
        <a:lstStyle/>
        <a:p>
          <a:endParaRPr lang="en-US"/>
        </a:p>
      </dgm:t>
    </dgm:pt>
    <dgm:pt modelId="{B57332D8-0FF3-483C-BF11-A7C075114E48}">
      <dgm:prSet phldrT="[Text]"/>
      <dgm:spPr/>
      <dgm:t>
        <a:bodyPr/>
        <a:lstStyle/>
        <a:p>
          <a:r>
            <a:rPr lang="en-US" b="1"/>
            <a:t>Feature selection</a:t>
          </a:r>
        </a:p>
      </dgm:t>
    </dgm:pt>
    <dgm:pt modelId="{A6479F5A-AF29-40EB-8184-0A128AE6AA89}" type="parTrans" cxnId="{9478EC1E-AD74-4BA0-8028-D08995FBEA71}">
      <dgm:prSet/>
      <dgm:spPr/>
      <dgm:t>
        <a:bodyPr/>
        <a:lstStyle/>
        <a:p>
          <a:endParaRPr lang="en-US"/>
        </a:p>
      </dgm:t>
    </dgm:pt>
    <dgm:pt modelId="{1AECF93A-82D5-44DF-B063-21CC49A383FB}" type="sibTrans" cxnId="{9478EC1E-AD74-4BA0-8028-D08995FBEA71}">
      <dgm:prSet/>
      <dgm:spPr/>
      <dgm:t>
        <a:bodyPr/>
        <a:lstStyle/>
        <a:p>
          <a:endParaRPr lang="en-US"/>
        </a:p>
      </dgm:t>
    </dgm:pt>
    <dgm:pt modelId="{59FAB7A4-79EF-45E9-A9DF-8DB00BFBB226}">
      <dgm:prSet phldrT="[Text]"/>
      <dgm:spPr/>
      <dgm:t>
        <a:bodyPr/>
        <a:lstStyle/>
        <a:p>
          <a:pPr rtl="0"/>
          <a:r>
            <a:rPr lang="en-US" b="1">
              <a:latin typeface="Arial"/>
            </a:rPr>
            <a:t>Model Building</a:t>
          </a:r>
          <a:endParaRPr lang="en-US" b="1"/>
        </a:p>
      </dgm:t>
    </dgm:pt>
    <dgm:pt modelId="{1A6F74A3-E3A2-4E49-B38F-9684DEE94C4B}" type="parTrans" cxnId="{A25C7DEF-1EC4-4034-A0CE-A2465ABE3867}">
      <dgm:prSet/>
      <dgm:spPr/>
      <dgm:t>
        <a:bodyPr/>
        <a:lstStyle/>
        <a:p>
          <a:endParaRPr lang="en-US"/>
        </a:p>
      </dgm:t>
    </dgm:pt>
    <dgm:pt modelId="{60C2F869-05AE-4FC8-A556-CA23687373B5}" type="sibTrans" cxnId="{A25C7DEF-1EC4-4034-A0CE-A2465ABE3867}">
      <dgm:prSet/>
      <dgm:spPr/>
      <dgm:t>
        <a:bodyPr/>
        <a:lstStyle/>
        <a:p>
          <a:endParaRPr lang="en-US"/>
        </a:p>
      </dgm:t>
    </dgm:pt>
    <dgm:pt modelId="{F39982D3-BE43-46A4-95E8-C1AC30D621E0}">
      <dgm:prSet phldrT="[Text]"/>
      <dgm:spPr/>
      <dgm:t>
        <a:bodyPr/>
        <a:lstStyle/>
        <a:p>
          <a:pPr rtl="0"/>
          <a:r>
            <a:rPr lang="en-US" b="1"/>
            <a:t>Conclusion</a:t>
          </a:r>
          <a:r>
            <a:rPr lang="en-US" b="1">
              <a:latin typeface="Arial"/>
            </a:rPr>
            <a:t> &amp; Improvement</a:t>
          </a:r>
          <a:endParaRPr lang="en-US" b="1"/>
        </a:p>
      </dgm:t>
    </dgm:pt>
    <dgm:pt modelId="{61A0D0C3-A7CF-45E9-8F6D-CA4CD6380471}" type="parTrans" cxnId="{153CC0F6-C5CD-46B7-B2EC-EF1C3895E0FC}">
      <dgm:prSet/>
      <dgm:spPr/>
      <dgm:t>
        <a:bodyPr/>
        <a:lstStyle/>
        <a:p>
          <a:endParaRPr lang="en-US"/>
        </a:p>
      </dgm:t>
    </dgm:pt>
    <dgm:pt modelId="{B7FDA9FC-CAE1-46EE-989D-108F6D552D70}" type="sibTrans" cxnId="{153CC0F6-C5CD-46B7-B2EC-EF1C3895E0FC}">
      <dgm:prSet/>
      <dgm:spPr/>
      <dgm:t>
        <a:bodyPr/>
        <a:lstStyle/>
        <a:p>
          <a:endParaRPr lang="en-US"/>
        </a:p>
      </dgm:t>
    </dgm:pt>
    <dgm:pt modelId="{138DA62C-15A2-46AD-87E8-C364ADF5007E}">
      <dgm:prSet phldr="0"/>
      <dgm:spPr/>
      <dgm:t>
        <a:bodyPr/>
        <a:lstStyle/>
        <a:p>
          <a:pPr rtl="0"/>
          <a:r>
            <a:rPr lang="en-US" b="1">
              <a:latin typeface="Arial"/>
            </a:rPr>
            <a:t>Model Evaluation</a:t>
          </a:r>
        </a:p>
      </dgm:t>
    </dgm:pt>
    <dgm:pt modelId="{A7B7F396-3642-4F83-8F78-4BF4A2831F83}" type="parTrans" cxnId="{0EA78112-274F-45C9-95DD-DA990BD61F49}">
      <dgm:prSet/>
      <dgm:spPr/>
      <dgm:t>
        <a:bodyPr/>
        <a:lstStyle/>
        <a:p>
          <a:endParaRPr lang="en-US"/>
        </a:p>
      </dgm:t>
    </dgm:pt>
    <dgm:pt modelId="{908D1CD5-3180-4A8D-9FBF-767E130567B9}" type="sibTrans" cxnId="{0EA78112-274F-45C9-95DD-DA990BD61F49}">
      <dgm:prSet/>
      <dgm:spPr/>
      <dgm:t>
        <a:bodyPr/>
        <a:lstStyle/>
        <a:p>
          <a:endParaRPr lang="en-US"/>
        </a:p>
      </dgm:t>
    </dgm:pt>
    <dgm:pt modelId="{4753326A-C382-40E3-94FC-F38542F3AC4F}">
      <dgm:prSet phldr="0"/>
      <dgm:spPr/>
      <dgm:t>
        <a:bodyPr/>
        <a:lstStyle/>
        <a:p>
          <a:pPr rtl="0"/>
          <a:r>
            <a:rPr lang="en-US" b="1"/>
            <a:t>Data </a:t>
          </a:r>
          <a:r>
            <a:rPr lang="en-US" b="1">
              <a:latin typeface="Arial"/>
            </a:rPr>
            <a:t>Exploration</a:t>
          </a:r>
        </a:p>
      </dgm:t>
    </dgm:pt>
    <dgm:pt modelId="{ACF91790-BFB4-4EBE-91E8-0F9ADF431FE2}" type="parTrans" cxnId="{43C1B067-3115-4162-918B-A083D92967A2}">
      <dgm:prSet/>
      <dgm:spPr/>
      <dgm:t>
        <a:bodyPr/>
        <a:lstStyle/>
        <a:p>
          <a:endParaRPr lang="en-US"/>
        </a:p>
      </dgm:t>
    </dgm:pt>
    <dgm:pt modelId="{B5E6F24D-A81D-440E-9479-E0EF1C910AD6}" type="sibTrans" cxnId="{43C1B067-3115-4162-918B-A083D92967A2}">
      <dgm:prSet/>
      <dgm:spPr/>
      <dgm:t>
        <a:bodyPr/>
        <a:lstStyle/>
        <a:p>
          <a:endParaRPr lang="en-US"/>
        </a:p>
      </dgm:t>
    </dgm:pt>
    <dgm:pt modelId="{7939D37C-386F-463A-9A78-C103F2AB2C70}" type="pres">
      <dgm:prSet presAssocID="{AFD9D127-25A7-4BBB-9ED0-D2BBA11C70DF}" presName="CompostProcess" presStyleCnt="0">
        <dgm:presLayoutVars>
          <dgm:dir/>
          <dgm:resizeHandles val="exact"/>
        </dgm:presLayoutVars>
      </dgm:prSet>
      <dgm:spPr/>
    </dgm:pt>
    <dgm:pt modelId="{B6A384D5-E95E-41A2-AEE7-FB072D83CC5A}" type="pres">
      <dgm:prSet presAssocID="{AFD9D127-25A7-4BBB-9ED0-D2BBA11C70DF}" presName="arrow" presStyleLbl="bgShp" presStyleIdx="0" presStyleCnt="1"/>
      <dgm:spPr/>
    </dgm:pt>
    <dgm:pt modelId="{5B021673-EBA2-4350-A7D8-A9CE7812724C}" type="pres">
      <dgm:prSet presAssocID="{AFD9D127-25A7-4BBB-9ED0-D2BBA11C70DF}" presName="linearProcess" presStyleCnt="0"/>
      <dgm:spPr/>
    </dgm:pt>
    <dgm:pt modelId="{0BCC9E76-4BA5-4395-9FDB-22C68B0D20A4}" type="pres">
      <dgm:prSet presAssocID="{D5866A9D-4CCE-4468-871D-76DF55008900}" presName="textNode" presStyleLbl="node1" presStyleIdx="0" presStyleCnt="6">
        <dgm:presLayoutVars>
          <dgm:bulletEnabled val="1"/>
        </dgm:presLayoutVars>
      </dgm:prSet>
      <dgm:spPr/>
    </dgm:pt>
    <dgm:pt modelId="{AC5322C0-FA3A-455F-9A48-48A1A7104EDE}" type="pres">
      <dgm:prSet presAssocID="{CD8F4B90-BE31-4A62-A82C-6B7711107830}" presName="sibTrans" presStyleCnt="0"/>
      <dgm:spPr/>
    </dgm:pt>
    <dgm:pt modelId="{76B6B44F-7C1D-4D4D-AD16-6C304947B406}" type="pres">
      <dgm:prSet presAssocID="{4753326A-C382-40E3-94FC-F38542F3AC4F}" presName="textNode" presStyleLbl="node1" presStyleIdx="1" presStyleCnt="6">
        <dgm:presLayoutVars>
          <dgm:bulletEnabled val="1"/>
        </dgm:presLayoutVars>
      </dgm:prSet>
      <dgm:spPr/>
    </dgm:pt>
    <dgm:pt modelId="{57940D77-3CAB-427C-AB32-B8C943EBFBE3}" type="pres">
      <dgm:prSet presAssocID="{B5E6F24D-A81D-440E-9479-E0EF1C910AD6}" presName="sibTrans" presStyleCnt="0"/>
      <dgm:spPr/>
    </dgm:pt>
    <dgm:pt modelId="{40C6D75F-78E9-4FBD-8AA8-9C7F6A194F11}" type="pres">
      <dgm:prSet presAssocID="{B57332D8-0FF3-483C-BF11-A7C075114E48}" presName="textNode" presStyleLbl="node1" presStyleIdx="2" presStyleCnt="6">
        <dgm:presLayoutVars>
          <dgm:bulletEnabled val="1"/>
        </dgm:presLayoutVars>
      </dgm:prSet>
      <dgm:spPr/>
    </dgm:pt>
    <dgm:pt modelId="{7E0D315F-ADA5-4E63-9768-4094681D5E60}" type="pres">
      <dgm:prSet presAssocID="{1AECF93A-82D5-44DF-B063-21CC49A383FB}" presName="sibTrans" presStyleCnt="0"/>
      <dgm:spPr/>
    </dgm:pt>
    <dgm:pt modelId="{B09F0CCD-599D-4939-BC76-B5442EDBB06C}" type="pres">
      <dgm:prSet presAssocID="{59FAB7A4-79EF-45E9-A9DF-8DB00BFBB226}" presName="textNode" presStyleLbl="node1" presStyleIdx="3" presStyleCnt="6">
        <dgm:presLayoutVars>
          <dgm:bulletEnabled val="1"/>
        </dgm:presLayoutVars>
      </dgm:prSet>
      <dgm:spPr/>
    </dgm:pt>
    <dgm:pt modelId="{75D9D742-DC96-4AD5-8DBE-2C12BB1E8337}" type="pres">
      <dgm:prSet presAssocID="{60C2F869-05AE-4FC8-A556-CA23687373B5}" presName="sibTrans" presStyleCnt="0"/>
      <dgm:spPr/>
    </dgm:pt>
    <dgm:pt modelId="{785D2C82-A79F-4F89-83C3-585F6D353A49}" type="pres">
      <dgm:prSet presAssocID="{138DA62C-15A2-46AD-87E8-C364ADF5007E}" presName="textNode" presStyleLbl="node1" presStyleIdx="4" presStyleCnt="6">
        <dgm:presLayoutVars>
          <dgm:bulletEnabled val="1"/>
        </dgm:presLayoutVars>
      </dgm:prSet>
      <dgm:spPr/>
    </dgm:pt>
    <dgm:pt modelId="{3D25F01F-ABD4-4812-BB8A-389177E30269}" type="pres">
      <dgm:prSet presAssocID="{908D1CD5-3180-4A8D-9FBF-767E130567B9}" presName="sibTrans" presStyleCnt="0"/>
      <dgm:spPr/>
    </dgm:pt>
    <dgm:pt modelId="{D5F67268-0C98-4EB5-BE61-0C63B4CC532F}" type="pres">
      <dgm:prSet presAssocID="{F39982D3-BE43-46A4-95E8-C1AC30D621E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256A5105-B147-4386-8DEB-18133F79A93A}" type="presOf" srcId="{F39982D3-BE43-46A4-95E8-C1AC30D621E0}" destId="{D5F67268-0C98-4EB5-BE61-0C63B4CC532F}" srcOrd="0" destOrd="0" presId="urn:microsoft.com/office/officeart/2005/8/layout/hProcess9"/>
    <dgm:cxn modelId="{0EA78112-274F-45C9-95DD-DA990BD61F49}" srcId="{AFD9D127-25A7-4BBB-9ED0-D2BBA11C70DF}" destId="{138DA62C-15A2-46AD-87E8-C364ADF5007E}" srcOrd="4" destOrd="0" parTransId="{A7B7F396-3642-4F83-8F78-4BF4A2831F83}" sibTransId="{908D1CD5-3180-4A8D-9FBF-767E130567B9}"/>
    <dgm:cxn modelId="{9478EC1E-AD74-4BA0-8028-D08995FBEA71}" srcId="{AFD9D127-25A7-4BBB-9ED0-D2BBA11C70DF}" destId="{B57332D8-0FF3-483C-BF11-A7C075114E48}" srcOrd="2" destOrd="0" parTransId="{A6479F5A-AF29-40EB-8184-0A128AE6AA89}" sibTransId="{1AECF93A-82D5-44DF-B063-21CC49A383FB}"/>
    <dgm:cxn modelId="{DA015527-73D7-4000-A903-F0CA1A1765BA}" srcId="{AFD9D127-25A7-4BBB-9ED0-D2BBA11C70DF}" destId="{D5866A9D-4CCE-4468-871D-76DF55008900}" srcOrd="0" destOrd="0" parTransId="{AF1CCC7B-1522-4AC1-8A71-A598BAE2CA19}" sibTransId="{CD8F4B90-BE31-4A62-A82C-6B7711107830}"/>
    <dgm:cxn modelId="{B3A81543-83DD-40AF-BFFC-33F1F122CFB9}" type="presOf" srcId="{4753326A-C382-40E3-94FC-F38542F3AC4F}" destId="{76B6B44F-7C1D-4D4D-AD16-6C304947B406}" srcOrd="0" destOrd="0" presId="urn:microsoft.com/office/officeart/2005/8/layout/hProcess9"/>
    <dgm:cxn modelId="{39176C66-9DF6-43DD-930B-05377B984749}" type="presOf" srcId="{D5866A9D-4CCE-4468-871D-76DF55008900}" destId="{0BCC9E76-4BA5-4395-9FDB-22C68B0D20A4}" srcOrd="0" destOrd="0" presId="urn:microsoft.com/office/officeart/2005/8/layout/hProcess9"/>
    <dgm:cxn modelId="{D6D69E67-08F1-411F-90EA-E78493485238}" type="presOf" srcId="{138DA62C-15A2-46AD-87E8-C364ADF5007E}" destId="{785D2C82-A79F-4F89-83C3-585F6D353A49}" srcOrd="0" destOrd="0" presId="urn:microsoft.com/office/officeart/2005/8/layout/hProcess9"/>
    <dgm:cxn modelId="{43C1B067-3115-4162-918B-A083D92967A2}" srcId="{AFD9D127-25A7-4BBB-9ED0-D2BBA11C70DF}" destId="{4753326A-C382-40E3-94FC-F38542F3AC4F}" srcOrd="1" destOrd="0" parTransId="{ACF91790-BFB4-4EBE-91E8-0F9ADF431FE2}" sibTransId="{B5E6F24D-A81D-440E-9479-E0EF1C910AD6}"/>
    <dgm:cxn modelId="{01F53E85-4463-4FAE-9F0E-A967EDD9FFCC}" type="presOf" srcId="{B57332D8-0FF3-483C-BF11-A7C075114E48}" destId="{40C6D75F-78E9-4FBD-8AA8-9C7F6A194F11}" srcOrd="0" destOrd="0" presId="urn:microsoft.com/office/officeart/2005/8/layout/hProcess9"/>
    <dgm:cxn modelId="{38CDDE95-40DE-45BC-BD01-7224354742CA}" type="presOf" srcId="{59FAB7A4-79EF-45E9-A9DF-8DB00BFBB226}" destId="{B09F0CCD-599D-4939-BC76-B5442EDBB06C}" srcOrd="0" destOrd="0" presId="urn:microsoft.com/office/officeart/2005/8/layout/hProcess9"/>
    <dgm:cxn modelId="{A25C7DEF-1EC4-4034-A0CE-A2465ABE3867}" srcId="{AFD9D127-25A7-4BBB-9ED0-D2BBA11C70DF}" destId="{59FAB7A4-79EF-45E9-A9DF-8DB00BFBB226}" srcOrd="3" destOrd="0" parTransId="{1A6F74A3-E3A2-4E49-B38F-9684DEE94C4B}" sibTransId="{60C2F869-05AE-4FC8-A556-CA23687373B5}"/>
    <dgm:cxn modelId="{E849E6F4-9E1F-43A4-B117-BF7AC7493057}" type="presOf" srcId="{AFD9D127-25A7-4BBB-9ED0-D2BBA11C70DF}" destId="{7939D37C-386F-463A-9A78-C103F2AB2C70}" srcOrd="0" destOrd="0" presId="urn:microsoft.com/office/officeart/2005/8/layout/hProcess9"/>
    <dgm:cxn modelId="{153CC0F6-C5CD-46B7-B2EC-EF1C3895E0FC}" srcId="{AFD9D127-25A7-4BBB-9ED0-D2BBA11C70DF}" destId="{F39982D3-BE43-46A4-95E8-C1AC30D621E0}" srcOrd="5" destOrd="0" parTransId="{61A0D0C3-A7CF-45E9-8F6D-CA4CD6380471}" sibTransId="{B7FDA9FC-CAE1-46EE-989D-108F6D552D70}"/>
    <dgm:cxn modelId="{78F1A694-C45B-4B95-99CC-4903D7E8020E}" type="presParOf" srcId="{7939D37C-386F-463A-9A78-C103F2AB2C70}" destId="{B6A384D5-E95E-41A2-AEE7-FB072D83CC5A}" srcOrd="0" destOrd="0" presId="urn:microsoft.com/office/officeart/2005/8/layout/hProcess9"/>
    <dgm:cxn modelId="{35E62EE5-920A-4485-937A-3EF326E4E8BE}" type="presParOf" srcId="{7939D37C-386F-463A-9A78-C103F2AB2C70}" destId="{5B021673-EBA2-4350-A7D8-A9CE7812724C}" srcOrd="1" destOrd="0" presId="urn:microsoft.com/office/officeart/2005/8/layout/hProcess9"/>
    <dgm:cxn modelId="{F192E929-5C0F-4A52-93EC-931FCC997080}" type="presParOf" srcId="{5B021673-EBA2-4350-A7D8-A9CE7812724C}" destId="{0BCC9E76-4BA5-4395-9FDB-22C68B0D20A4}" srcOrd="0" destOrd="0" presId="urn:microsoft.com/office/officeart/2005/8/layout/hProcess9"/>
    <dgm:cxn modelId="{A441BE30-A351-4B62-BDCD-B56FD3EBC896}" type="presParOf" srcId="{5B021673-EBA2-4350-A7D8-A9CE7812724C}" destId="{AC5322C0-FA3A-455F-9A48-48A1A7104EDE}" srcOrd="1" destOrd="0" presId="urn:microsoft.com/office/officeart/2005/8/layout/hProcess9"/>
    <dgm:cxn modelId="{3BA1019D-D5D7-4793-AB15-9F7A2CD64370}" type="presParOf" srcId="{5B021673-EBA2-4350-A7D8-A9CE7812724C}" destId="{76B6B44F-7C1D-4D4D-AD16-6C304947B406}" srcOrd="2" destOrd="0" presId="urn:microsoft.com/office/officeart/2005/8/layout/hProcess9"/>
    <dgm:cxn modelId="{A7BA9674-342A-4B76-94CB-BA5D536CFC1D}" type="presParOf" srcId="{5B021673-EBA2-4350-A7D8-A9CE7812724C}" destId="{57940D77-3CAB-427C-AB32-B8C943EBFBE3}" srcOrd="3" destOrd="0" presId="urn:microsoft.com/office/officeart/2005/8/layout/hProcess9"/>
    <dgm:cxn modelId="{2305486E-FD73-405C-B40B-F5352B5E4004}" type="presParOf" srcId="{5B021673-EBA2-4350-A7D8-A9CE7812724C}" destId="{40C6D75F-78E9-4FBD-8AA8-9C7F6A194F11}" srcOrd="4" destOrd="0" presId="urn:microsoft.com/office/officeart/2005/8/layout/hProcess9"/>
    <dgm:cxn modelId="{C452E8C5-89EE-4631-BDB9-03B157EDB09D}" type="presParOf" srcId="{5B021673-EBA2-4350-A7D8-A9CE7812724C}" destId="{7E0D315F-ADA5-4E63-9768-4094681D5E60}" srcOrd="5" destOrd="0" presId="urn:microsoft.com/office/officeart/2005/8/layout/hProcess9"/>
    <dgm:cxn modelId="{C54E20B5-33F7-494D-9295-E32FC0F921A6}" type="presParOf" srcId="{5B021673-EBA2-4350-A7D8-A9CE7812724C}" destId="{B09F0CCD-599D-4939-BC76-B5442EDBB06C}" srcOrd="6" destOrd="0" presId="urn:microsoft.com/office/officeart/2005/8/layout/hProcess9"/>
    <dgm:cxn modelId="{9CAC9C67-E4B6-4D9E-9C3D-7E36453AE01A}" type="presParOf" srcId="{5B021673-EBA2-4350-A7D8-A9CE7812724C}" destId="{75D9D742-DC96-4AD5-8DBE-2C12BB1E8337}" srcOrd="7" destOrd="0" presId="urn:microsoft.com/office/officeart/2005/8/layout/hProcess9"/>
    <dgm:cxn modelId="{11048CC9-6F83-4F26-8BDE-00A41AA5A5A6}" type="presParOf" srcId="{5B021673-EBA2-4350-A7D8-A9CE7812724C}" destId="{785D2C82-A79F-4F89-83C3-585F6D353A49}" srcOrd="8" destOrd="0" presId="urn:microsoft.com/office/officeart/2005/8/layout/hProcess9"/>
    <dgm:cxn modelId="{71A03AA3-6CC2-4088-B55E-011DBDE20B54}" type="presParOf" srcId="{5B021673-EBA2-4350-A7D8-A9CE7812724C}" destId="{3D25F01F-ABD4-4812-BB8A-389177E30269}" srcOrd="9" destOrd="0" presId="urn:microsoft.com/office/officeart/2005/8/layout/hProcess9"/>
    <dgm:cxn modelId="{108FCA0B-2C7C-4CDD-B8B6-726907888C33}" type="presParOf" srcId="{5B021673-EBA2-4350-A7D8-A9CE7812724C}" destId="{D5F67268-0C98-4EB5-BE61-0C63B4CC532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EDFC1-ADE7-4AE2-BEF5-A2C843933E84}">
      <dsp:nvSpPr>
        <dsp:cNvPr id="0" name=""/>
        <dsp:cNvSpPr/>
      </dsp:nvSpPr>
      <dsp:spPr>
        <a:xfrm>
          <a:off x="0" y="1469"/>
          <a:ext cx="7400455" cy="744537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DD92E-A810-443C-9FC2-41263385B5C1}">
      <dsp:nvSpPr>
        <dsp:cNvPr id="0" name=""/>
        <dsp:cNvSpPr/>
      </dsp:nvSpPr>
      <dsp:spPr>
        <a:xfrm>
          <a:off x="225222" y="168990"/>
          <a:ext cx="409495" cy="4094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B2E9C-57E0-4F28-AF97-8BB39D37E74A}">
      <dsp:nvSpPr>
        <dsp:cNvPr id="0" name=""/>
        <dsp:cNvSpPr/>
      </dsp:nvSpPr>
      <dsp:spPr>
        <a:xfrm>
          <a:off x="859941" y="1469"/>
          <a:ext cx="6540513" cy="744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97" tIns="78797" rIns="78797" bIns="787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>
              <a:solidFill>
                <a:schemeClr val="bg1"/>
              </a:solidFill>
            </a:rPr>
            <a:t>We predict NCAA winner with following objectives:</a:t>
          </a:r>
          <a:endParaRPr lang="en-US" sz="2000" i="1" kern="1200">
            <a:solidFill>
              <a:schemeClr val="bg1"/>
            </a:solidFill>
          </a:endParaRPr>
        </a:p>
      </dsp:txBody>
      <dsp:txXfrm>
        <a:off x="859941" y="1469"/>
        <a:ext cx="6540513" cy="744537"/>
      </dsp:txXfrm>
    </dsp:sp>
    <dsp:sp modelId="{B810C001-1DE5-4DAB-9B36-1126DC3AB7FF}">
      <dsp:nvSpPr>
        <dsp:cNvPr id="0" name=""/>
        <dsp:cNvSpPr/>
      </dsp:nvSpPr>
      <dsp:spPr>
        <a:xfrm>
          <a:off x="0" y="932141"/>
          <a:ext cx="7400455" cy="744537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94CC5-801B-4C9C-A4B3-BB6466445452}">
      <dsp:nvSpPr>
        <dsp:cNvPr id="0" name=""/>
        <dsp:cNvSpPr/>
      </dsp:nvSpPr>
      <dsp:spPr>
        <a:xfrm>
          <a:off x="225222" y="1099662"/>
          <a:ext cx="409495" cy="4094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1E60E-4372-4478-BC99-F92B0BD2F23F}">
      <dsp:nvSpPr>
        <dsp:cNvPr id="0" name=""/>
        <dsp:cNvSpPr/>
      </dsp:nvSpPr>
      <dsp:spPr>
        <a:xfrm>
          <a:off x="859941" y="932141"/>
          <a:ext cx="6540513" cy="744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97" tIns="78797" rIns="78797" bIns="787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>
              <a:solidFill>
                <a:schemeClr val="bg1"/>
              </a:solidFill>
              <a:latin typeface="Times New Roman"/>
              <a:cs typeface="Times New Roman"/>
            </a:rPr>
            <a:t>1. Reduce log loss</a:t>
          </a:r>
          <a:endParaRPr lang="en-US" sz="2000" b="1" kern="1200">
            <a:solidFill>
              <a:schemeClr val="bg1"/>
            </a:solidFill>
            <a:latin typeface="Times New Roman"/>
            <a:cs typeface="Times New Roman"/>
          </a:endParaRPr>
        </a:p>
      </dsp:txBody>
      <dsp:txXfrm>
        <a:off x="859941" y="932141"/>
        <a:ext cx="6540513" cy="744537"/>
      </dsp:txXfrm>
    </dsp:sp>
    <dsp:sp modelId="{450675EE-3652-4CD7-AEC4-6F74F245F117}">
      <dsp:nvSpPr>
        <dsp:cNvPr id="0" name=""/>
        <dsp:cNvSpPr/>
      </dsp:nvSpPr>
      <dsp:spPr>
        <a:xfrm>
          <a:off x="0" y="1862813"/>
          <a:ext cx="7400455" cy="744537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64D88-B3F9-4727-9DE4-8FA8BD6E547E}">
      <dsp:nvSpPr>
        <dsp:cNvPr id="0" name=""/>
        <dsp:cNvSpPr/>
      </dsp:nvSpPr>
      <dsp:spPr>
        <a:xfrm>
          <a:off x="225222" y="2030334"/>
          <a:ext cx="409495" cy="4094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9A91F-EA1E-4695-AA30-7A142741FC75}">
      <dsp:nvSpPr>
        <dsp:cNvPr id="0" name=""/>
        <dsp:cNvSpPr/>
      </dsp:nvSpPr>
      <dsp:spPr>
        <a:xfrm>
          <a:off x="859941" y="1862813"/>
          <a:ext cx="6540513" cy="744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97" tIns="78797" rIns="78797" bIns="787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>
              <a:solidFill>
                <a:schemeClr val="bg1"/>
              </a:solidFill>
              <a:latin typeface="Times New Roman"/>
              <a:cs typeface="Times New Roman"/>
            </a:rPr>
            <a:t>2. Improve accuracy</a:t>
          </a:r>
          <a:endParaRPr lang="en-US" sz="2000" b="1" kern="1200">
            <a:solidFill>
              <a:schemeClr val="bg1"/>
            </a:solidFill>
            <a:latin typeface="Times New Roman"/>
            <a:cs typeface="Times New Roman"/>
          </a:endParaRPr>
        </a:p>
      </dsp:txBody>
      <dsp:txXfrm>
        <a:off x="859941" y="1862813"/>
        <a:ext cx="6540513" cy="744537"/>
      </dsp:txXfrm>
    </dsp:sp>
    <dsp:sp modelId="{64CC0374-4293-4345-AD89-970FF03F8D6D}">
      <dsp:nvSpPr>
        <dsp:cNvPr id="0" name=""/>
        <dsp:cNvSpPr/>
      </dsp:nvSpPr>
      <dsp:spPr>
        <a:xfrm>
          <a:off x="0" y="2793485"/>
          <a:ext cx="7400455" cy="744537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CF9EF-A51B-4C10-B685-5AA73B548F32}">
      <dsp:nvSpPr>
        <dsp:cNvPr id="0" name=""/>
        <dsp:cNvSpPr/>
      </dsp:nvSpPr>
      <dsp:spPr>
        <a:xfrm>
          <a:off x="225222" y="2961006"/>
          <a:ext cx="409495" cy="4094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BE8D9-717D-47CC-81FC-7DBDA71EBFAB}">
      <dsp:nvSpPr>
        <dsp:cNvPr id="0" name=""/>
        <dsp:cNvSpPr/>
      </dsp:nvSpPr>
      <dsp:spPr>
        <a:xfrm>
          <a:off x="859941" y="2793485"/>
          <a:ext cx="6540513" cy="744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97" tIns="78797" rIns="78797" bIns="787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>
              <a:solidFill>
                <a:schemeClr val="bg1"/>
              </a:solidFill>
              <a:latin typeface="Times New Roman"/>
              <a:cs typeface="Times New Roman"/>
            </a:rPr>
            <a:t>3. Analyze result</a:t>
          </a:r>
          <a:endParaRPr lang="en-US" sz="2000" b="1" u="none" kern="1200">
            <a:solidFill>
              <a:schemeClr val="bg1"/>
            </a:solidFill>
            <a:latin typeface="Times New Roman"/>
            <a:cs typeface="Times New Roman"/>
          </a:endParaRPr>
        </a:p>
      </dsp:txBody>
      <dsp:txXfrm>
        <a:off x="859941" y="2793485"/>
        <a:ext cx="6540513" cy="744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384D5-E95E-41A2-AEE7-FB072D83CC5A}">
      <dsp:nvSpPr>
        <dsp:cNvPr id="0" name=""/>
        <dsp:cNvSpPr/>
      </dsp:nvSpPr>
      <dsp:spPr>
        <a:xfrm>
          <a:off x="812358" y="0"/>
          <a:ext cx="9206727" cy="31061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C9E76-4BA5-4395-9FDB-22C68B0D20A4}">
      <dsp:nvSpPr>
        <dsp:cNvPr id="0" name=""/>
        <dsp:cNvSpPr/>
      </dsp:nvSpPr>
      <dsp:spPr>
        <a:xfrm>
          <a:off x="1048" y="931848"/>
          <a:ext cx="1723025" cy="1242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 </a:t>
          </a:r>
          <a:r>
            <a:rPr lang="en-US" sz="1600" b="1" kern="1200">
              <a:latin typeface="Arial"/>
            </a:rPr>
            <a:t>Preprocessing</a:t>
          </a:r>
          <a:endParaRPr lang="en-US" sz="1600" b="1" kern="1200"/>
        </a:p>
      </dsp:txBody>
      <dsp:txXfrm>
        <a:off x="61700" y="992500"/>
        <a:ext cx="1601721" cy="1121161"/>
      </dsp:txXfrm>
    </dsp:sp>
    <dsp:sp modelId="{76B6B44F-7C1D-4D4D-AD16-6C304947B406}">
      <dsp:nvSpPr>
        <dsp:cNvPr id="0" name=""/>
        <dsp:cNvSpPr/>
      </dsp:nvSpPr>
      <dsp:spPr>
        <a:xfrm>
          <a:off x="1822312" y="931848"/>
          <a:ext cx="1723025" cy="1242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 </a:t>
          </a:r>
          <a:r>
            <a:rPr lang="en-US" sz="1600" b="1" kern="1200">
              <a:latin typeface="Arial"/>
            </a:rPr>
            <a:t>Exploration</a:t>
          </a:r>
        </a:p>
      </dsp:txBody>
      <dsp:txXfrm>
        <a:off x="1882964" y="992500"/>
        <a:ext cx="1601721" cy="1121161"/>
      </dsp:txXfrm>
    </dsp:sp>
    <dsp:sp modelId="{40C6D75F-78E9-4FBD-8AA8-9C7F6A194F11}">
      <dsp:nvSpPr>
        <dsp:cNvPr id="0" name=""/>
        <dsp:cNvSpPr/>
      </dsp:nvSpPr>
      <dsp:spPr>
        <a:xfrm>
          <a:off x="3643577" y="931848"/>
          <a:ext cx="1723025" cy="1242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Feature selection</a:t>
          </a:r>
        </a:p>
      </dsp:txBody>
      <dsp:txXfrm>
        <a:off x="3704229" y="992500"/>
        <a:ext cx="1601721" cy="1121161"/>
      </dsp:txXfrm>
    </dsp:sp>
    <dsp:sp modelId="{B09F0CCD-599D-4939-BC76-B5442EDBB06C}">
      <dsp:nvSpPr>
        <dsp:cNvPr id="0" name=""/>
        <dsp:cNvSpPr/>
      </dsp:nvSpPr>
      <dsp:spPr>
        <a:xfrm>
          <a:off x="5464841" y="931848"/>
          <a:ext cx="1723025" cy="1242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/>
            </a:rPr>
            <a:t>Model Building</a:t>
          </a:r>
          <a:endParaRPr lang="en-US" sz="1600" b="1" kern="1200"/>
        </a:p>
      </dsp:txBody>
      <dsp:txXfrm>
        <a:off x="5525493" y="992500"/>
        <a:ext cx="1601721" cy="1121161"/>
      </dsp:txXfrm>
    </dsp:sp>
    <dsp:sp modelId="{785D2C82-A79F-4F89-83C3-585F6D353A49}">
      <dsp:nvSpPr>
        <dsp:cNvPr id="0" name=""/>
        <dsp:cNvSpPr/>
      </dsp:nvSpPr>
      <dsp:spPr>
        <a:xfrm>
          <a:off x="7286106" y="931848"/>
          <a:ext cx="1723025" cy="1242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/>
            </a:rPr>
            <a:t>Model Evaluation</a:t>
          </a:r>
        </a:p>
      </dsp:txBody>
      <dsp:txXfrm>
        <a:off x="7346758" y="992500"/>
        <a:ext cx="1601721" cy="1121161"/>
      </dsp:txXfrm>
    </dsp:sp>
    <dsp:sp modelId="{D5F67268-0C98-4EB5-BE61-0C63B4CC532F}">
      <dsp:nvSpPr>
        <dsp:cNvPr id="0" name=""/>
        <dsp:cNvSpPr/>
      </dsp:nvSpPr>
      <dsp:spPr>
        <a:xfrm>
          <a:off x="9107370" y="931848"/>
          <a:ext cx="1723025" cy="1242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Conclusion</a:t>
          </a:r>
          <a:r>
            <a:rPr lang="en-US" sz="1600" b="1" kern="1200">
              <a:latin typeface="Arial"/>
            </a:rPr>
            <a:t> &amp; Improvement</a:t>
          </a:r>
          <a:endParaRPr lang="en-US" sz="1600" b="1" kern="1200"/>
        </a:p>
      </dsp:txBody>
      <dsp:txXfrm>
        <a:off x="9168022" y="992500"/>
        <a:ext cx="1601721" cy="1121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e84aa92e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11e84aa92e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e84aa92e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11e84aa92e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e84aa92e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11e84aa92e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304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e84aa92e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1e84aa92e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e405f648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1e405f648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e405f648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1e405f648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85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- Deloitte blue">
  <p:cSld name="Divider - Deloitte blue">
    <p:bg>
      <p:bgPr>
        <a:solidFill>
          <a:schemeClr val="accent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24935" y="1705672"/>
            <a:ext cx="10517717" cy="159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8"/>
              <a:buFont typeface="Calibri"/>
              <a:buNone/>
              <a:defRPr sz="2888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524935" y="3429000"/>
            <a:ext cx="10517717" cy="156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8"/>
              <a:buNone/>
              <a:defRPr sz="2888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3.png"/><Relationship Id="rId5" Type="http://schemas.openxmlformats.org/officeDocument/2006/relationships/image" Target="../media/image6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6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diagramDrawing" Target="../diagrams/drawing2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 descr="A black and white sig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3947" y="2380"/>
            <a:ext cx="432934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-18750" y="526256"/>
            <a:ext cx="12210749" cy="63317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7545677" y="671691"/>
            <a:ext cx="4894790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2022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March Madness: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NCAA Men’s Tournament Bids Report</a:t>
            </a:r>
            <a:endParaRPr/>
          </a:p>
        </p:txBody>
      </p:sp>
      <p:pic>
        <p:nvPicPr>
          <p:cNvPr id="92" name="Google Shape;92;p14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3399" y="926672"/>
            <a:ext cx="3071047" cy="236938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73900" y="4254478"/>
            <a:ext cx="4342871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 Diggers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-Nancy Wang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-Stephanie Zhao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-Tony Wang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-Vandana Agarwal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9DDA830-1AE3-8B73-7EE9-CAE7F9DF1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65" y="972427"/>
            <a:ext cx="3802380" cy="3166872"/>
          </a:xfrm>
          <a:prstGeom prst="rect">
            <a:avLst/>
          </a:prstGeom>
        </p:spPr>
      </p:pic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2550" y="3298075"/>
            <a:ext cx="3711900" cy="323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93947" y="2380"/>
            <a:ext cx="432933" cy="523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89BA88-EAB4-6BC9-1649-4186D098425A}"/>
              </a:ext>
            </a:extLst>
          </p:cNvPr>
          <p:cNvGrpSpPr/>
          <p:nvPr/>
        </p:nvGrpSpPr>
        <p:grpSpPr>
          <a:xfrm>
            <a:off x="91636" y="398055"/>
            <a:ext cx="11184209" cy="6383491"/>
            <a:chOff x="414618" y="578224"/>
            <a:chExt cx="11184209" cy="6045561"/>
          </a:xfrm>
        </p:grpSpPr>
        <p:pic>
          <p:nvPicPr>
            <p:cNvPr id="5" name="Picture 4" descr="Chart, box and whisker chart&#10;&#10;Description automatically generated with medium confidence">
              <a:extLst>
                <a:ext uri="{FF2B5EF4-FFF2-40B4-BE49-F238E27FC236}">
                  <a16:creationId xmlns:a16="http://schemas.microsoft.com/office/drawing/2014/main" id="{BE065474-8BF8-4602-BE1F-961DF0DF5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317" r="-7" b="6209"/>
            <a:stretch/>
          </p:blipFill>
          <p:spPr>
            <a:xfrm>
              <a:off x="414618" y="578224"/>
              <a:ext cx="11184209" cy="60455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6BA6A5-9693-5187-D179-263174F0BF0A}"/>
                </a:ext>
              </a:extLst>
            </p:cNvPr>
            <p:cNvSpPr txBox="1"/>
            <p:nvPr/>
          </p:nvSpPr>
          <p:spPr>
            <a:xfrm>
              <a:off x="1810871" y="1082489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030A0"/>
                  </a:solidFill>
                </a:rPr>
                <a:t>Gonzaga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EA8BB-7FF6-A82F-5E02-B054A66802FF}"/>
                </a:ext>
              </a:extLst>
            </p:cNvPr>
            <p:cNvSpPr txBox="1"/>
            <p:nvPr/>
          </p:nvSpPr>
          <p:spPr>
            <a:xfrm>
              <a:off x="1810871" y="1407459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Boise St</a:t>
              </a:r>
            </a:p>
          </p:txBody>
        </p:sp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72C97974-870C-FD44-8015-43179930E2D8}"/>
                </a:ext>
              </a:extLst>
            </p:cNvPr>
            <p:cNvSpPr txBox="1"/>
            <p:nvPr/>
          </p:nvSpPr>
          <p:spPr>
            <a:xfrm>
              <a:off x="1810871" y="1715621"/>
              <a:ext cx="1230405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Connecticut</a:t>
              </a:r>
            </a:p>
          </p:txBody>
        </p:sp>
        <p:sp>
          <p:nvSpPr>
            <p:cNvPr id="14" name="TextBox 1">
              <a:extLst>
                <a:ext uri="{FF2B5EF4-FFF2-40B4-BE49-F238E27FC236}">
                  <a16:creationId xmlns:a16="http://schemas.microsoft.com/office/drawing/2014/main" id="{72C97974-870C-FD44-8015-43179930E2D8}"/>
                </a:ext>
              </a:extLst>
            </p:cNvPr>
            <p:cNvSpPr txBox="1"/>
            <p:nvPr/>
          </p:nvSpPr>
          <p:spPr>
            <a:xfrm>
              <a:off x="1819275" y="2026584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Arkansas</a:t>
              </a:r>
            </a:p>
          </p:txBody>
        </p:sp>
        <p:sp>
          <p:nvSpPr>
            <p:cNvPr id="15" name="TextBox 1">
              <a:extLst>
                <a:ext uri="{FF2B5EF4-FFF2-40B4-BE49-F238E27FC236}">
                  <a16:creationId xmlns:a16="http://schemas.microsoft.com/office/drawing/2014/main" id="{00A92535-C0BA-2E74-F90C-5C5983CA0B85}"/>
                </a:ext>
              </a:extLst>
            </p:cNvPr>
            <p:cNvSpPr txBox="1"/>
            <p:nvPr/>
          </p:nvSpPr>
          <p:spPr>
            <a:xfrm>
              <a:off x="1813672" y="2396378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Alabama</a:t>
              </a:r>
            </a:p>
          </p:txBody>
        </p:sp>
        <p:sp>
          <p:nvSpPr>
            <p:cNvPr id="16" name="TextBox 1">
              <a:extLst>
                <a:ext uri="{FF2B5EF4-FFF2-40B4-BE49-F238E27FC236}">
                  <a16:creationId xmlns:a16="http://schemas.microsoft.com/office/drawing/2014/main" id="{25644951-D98A-BF73-8D77-5A63513BB8FA}"/>
                </a:ext>
              </a:extLst>
            </p:cNvPr>
            <p:cNvSpPr txBox="1"/>
            <p:nvPr/>
          </p:nvSpPr>
          <p:spPr>
            <a:xfrm>
              <a:off x="1813673" y="2754966"/>
              <a:ext cx="1292037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Texas Tech</a:t>
              </a:r>
            </a:p>
          </p:txBody>
        </p:sp>
        <p:sp>
          <p:nvSpPr>
            <p:cNvPr id="17" name="TextBox 1">
              <a:extLst>
                <a:ext uri="{FF2B5EF4-FFF2-40B4-BE49-F238E27FC236}">
                  <a16:creationId xmlns:a16="http://schemas.microsoft.com/office/drawing/2014/main" id="{511FFE59-C348-0E16-0CA3-80FB93DB2C61}"/>
                </a:ext>
              </a:extLst>
            </p:cNvPr>
            <p:cNvSpPr txBox="1"/>
            <p:nvPr/>
          </p:nvSpPr>
          <p:spPr>
            <a:xfrm>
              <a:off x="1819275" y="3875556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Baylor</a:t>
              </a:r>
            </a:p>
          </p:txBody>
        </p:sp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511FFE59-C348-0E16-0CA3-80FB93DB2C61}"/>
                </a:ext>
              </a:extLst>
            </p:cNvPr>
            <p:cNvSpPr txBox="1"/>
            <p:nvPr/>
          </p:nvSpPr>
          <p:spPr>
            <a:xfrm>
              <a:off x="1805268" y="3430121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Duke</a:t>
              </a:r>
            </a:p>
          </p:txBody>
        </p:sp>
        <p:sp>
          <p:nvSpPr>
            <p:cNvPr id="19" name="TextBox 1">
              <a:extLst>
                <a:ext uri="{FF2B5EF4-FFF2-40B4-BE49-F238E27FC236}">
                  <a16:creationId xmlns:a16="http://schemas.microsoft.com/office/drawing/2014/main" id="{992CB194-B4F3-CC84-EAFC-FD189D1F629C}"/>
                </a:ext>
              </a:extLst>
            </p:cNvPr>
            <p:cNvSpPr txBox="1"/>
            <p:nvPr/>
          </p:nvSpPr>
          <p:spPr>
            <a:xfrm>
              <a:off x="1819275" y="3063128"/>
              <a:ext cx="124161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Michigan St</a:t>
              </a:r>
            </a:p>
          </p:txBody>
        </p:sp>
        <p:sp>
          <p:nvSpPr>
            <p:cNvPr id="20" name="TextBox 1">
              <a:extLst>
                <a:ext uri="{FF2B5EF4-FFF2-40B4-BE49-F238E27FC236}">
                  <a16:creationId xmlns:a16="http://schemas.microsoft.com/office/drawing/2014/main" id="{B19A7874-1F91-B439-BB28-7052CAAFBF08}"/>
                </a:ext>
              </a:extLst>
            </p:cNvPr>
            <p:cNvSpPr txBox="1"/>
            <p:nvPr/>
          </p:nvSpPr>
          <p:spPr>
            <a:xfrm>
              <a:off x="1774450" y="4262158"/>
              <a:ext cx="1331258" cy="2616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050">
                  <a:solidFill>
                    <a:srgbClr val="7030A0"/>
                  </a:solidFill>
                </a:rPr>
                <a:t>North Carolina</a:t>
              </a:r>
            </a:p>
          </p:txBody>
        </p:sp>
        <p:sp>
          <p:nvSpPr>
            <p:cNvPr id="21" name="TextBox 1">
              <a:extLst>
                <a:ext uri="{FF2B5EF4-FFF2-40B4-BE49-F238E27FC236}">
                  <a16:creationId xmlns:a16="http://schemas.microsoft.com/office/drawing/2014/main" id="{FD7F690D-F7E3-FE69-7495-44AAE0CC0DB2}"/>
                </a:ext>
              </a:extLst>
            </p:cNvPr>
            <p:cNvSpPr txBox="1"/>
            <p:nvPr/>
          </p:nvSpPr>
          <p:spPr>
            <a:xfrm>
              <a:off x="1796862" y="4575922"/>
              <a:ext cx="1331258" cy="2616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100">
                  <a:solidFill>
                    <a:srgbClr val="7030A0"/>
                  </a:solidFill>
                </a:rPr>
                <a:t>St Mary's CA</a:t>
              </a:r>
            </a:p>
          </p:txBody>
        </p:sp>
        <p:sp>
          <p:nvSpPr>
            <p:cNvPr id="22" name="TextBox 1">
              <a:extLst>
                <a:ext uri="{FF2B5EF4-FFF2-40B4-BE49-F238E27FC236}">
                  <a16:creationId xmlns:a16="http://schemas.microsoft.com/office/drawing/2014/main" id="{263F6918-AAEF-E4A1-D31A-43DBF8625D97}"/>
                </a:ext>
              </a:extLst>
            </p:cNvPr>
            <p:cNvSpPr txBox="1"/>
            <p:nvPr/>
          </p:nvSpPr>
          <p:spPr>
            <a:xfrm>
              <a:off x="1774450" y="4889687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UCLA</a:t>
              </a:r>
            </a:p>
          </p:txBody>
        </p:sp>
        <p:sp>
          <p:nvSpPr>
            <p:cNvPr id="23" name="TextBox 1">
              <a:extLst>
                <a:ext uri="{FF2B5EF4-FFF2-40B4-BE49-F238E27FC236}">
                  <a16:creationId xmlns:a16="http://schemas.microsoft.com/office/drawing/2014/main" id="{263F6918-AAEF-E4A1-D31A-43DBF8625D97}"/>
                </a:ext>
              </a:extLst>
            </p:cNvPr>
            <p:cNvSpPr txBox="1"/>
            <p:nvPr/>
          </p:nvSpPr>
          <p:spPr>
            <a:xfrm>
              <a:off x="1760443" y="5301503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Texas</a:t>
              </a:r>
            </a:p>
          </p:txBody>
        </p:sp>
        <p:sp>
          <p:nvSpPr>
            <p:cNvPr id="24" name="TextBox 1">
              <a:extLst>
                <a:ext uri="{FF2B5EF4-FFF2-40B4-BE49-F238E27FC236}">
                  <a16:creationId xmlns:a16="http://schemas.microsoft.com/office/drawing/2014/main" id="{E0091B71-062C-1E07-6E56-74C0036D8F36}"/>
                </a:ext>
              </a:extLst>
            </p:cNvPr>
            <p:cNvSpPr txBox="1"/>
            <p:nvPr/>
          </p:nvSpPr>
          <p:spPr>
            <a:xfrm>
              <a:off x="1760443" y="5609664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Purdue</a:t>
              </a:r>
            </a:p>
          </p:txBody>
        </p:sp>
        <p:sp>
          <p:nvSpPr>
            <p:cNvPr id="25" name="TextBox 1">
              <a:extLst>
                <a:ext uri="{FF2B5EF4-FFF2-40B4-BE49-F238E27FC236}">
                  <a16:creationId xmlns:a16="http://schemas.microsoft.com/office/drawing/2014/main" id="{FFC891C5-7196-E914-2F69-A9D614454C35}"/>
                </a:ext>
              </a:extLst>
            </p:cNvPr>
            <p:cNvSpPr txBox="1"/>
            <p:nvPr/>
          </p:nvSpPr>
          <p:spPr>
            <a:xfrm>
              <a:off x="1771649" y="5917826"/>
              <a:ext cx="1331258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200">
                  <a:solidFill>
                    <a:srgbClr val="FF0000"/>
                  </a:solidFill>
                </a:rPr>
                <a:t>San Francisco</a:t>
              </a:r>
            </a:p>
          </p:txBody>
        </p:sp>
        <p:sp>
          <p:nvSpPr>
            <p:cNvPr id="26" name="TextBox 1">
              <a:extLst>
                <a:ext uri="{FF2B5EF4-FFF2-40B4-BE49-F238E27FC236}">
                  <a16:creationId xmlns:a16="http://schemas.microsoft.com/office/drawing/2014/main" id="{BA8EF089-D6C9-1FB4-EBA8-E411471DF7ED}"/>
                </a:ext>
              </a:extLst>
            </p:cNvPr>
            <p:cNvSpPr txBox="1"/>
            <p:nvPr/>
          </p:nvSpPr>
          <p:spPr>
            <a:xfrm>
              <a:off x="1788458" y="6270811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Kentucky</a:t>
              </a:r>
            </a:p>
          </p:txBody>
        </p:sp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F9ED417C-6A58-A3C4-87EA-FCDEA5861635}"/>
                </a:ext>
              </a:extLst>
            </p:cNvPr>
            <p:cNvSpPr txBox="1"/>
            <p:nvPr/>
          </p:nvSpPr>
          <p:spPr>
            <a:xfrm>
              <a:off x="9273987" y="1037663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Arizona</a:t>
              </a:r>
            </a:p>
          </p:txBody>
        </p:sp>
        <p:sp>
          <p:nvSpPr>
            <p:cNvPr id="28" name="TextBox 1">
              <a:extLst>
                <a:ext uri="{FF2B5EF4-FFF2-40B4-BE49-F238E27FC236}">
                  <a16:creationId xmlns:a16="http://schemas.microsoft.com/office/drawing/2014/main" id="{67302426-E927-D1E8-1BA3-B154A3E5918F}"/>
                </a:ext>
              </a:extLst>
            </p:cNvPr>
            <p:cNvSpPr txBox="1"/>
            <p:nvPr/>
          </p:nvSpPr>
          <p:spPr>
            <a:xfrm>
              <a:off x="9240503" y="1407592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Seton Hall</a:t>
              </a:r>
            </a:p>
          </p:txBody>
        </p:sp>
        <p:sp>
          <p:nvSpPr>
            <p:cNvPr id="29" name="TextBox 1">
              <a:extLst>
                <a:ext uri="{FF2B5EF4-FFF2-40B4-BE49-F238E27FC236}">
                  <a16:creationId xmlns:a16="http://schemas.microsoft.com/office/drawing/2014/main" id="{486453AB-1B67-A718-DAB8-558D019B38E7}"/>
                </a:ext>
              </a:extLst>
            </p:cNvPr>
            <p:cNvSpPr txBox="1"/>
            <p:nvPr/>
          </p:nvSpPr>
          <p:spPr>
            <a:xfrm>
              <a:off x="9240503" y="1715753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Houston</a:t>
              </a: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7B9EB139-CB70-A784-B42D-132D44CEF5D3}"/>
                </a:ext>
              </a:extLst>
            </p:cNvPr>
            <p:cNvSpPr txBox="1"/>
            <p:nvPr/>
          </p:nvSpPr>
          <p:spPr>
            <a:xfrm>
              <a:off x="9240503" y="2023914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Illinois</a:t>
              </a:r>
            </a:p>
          </p:txBody>
        </p:sp>
        <p:sp>
          <p:nvSpPr>
            <p:cNvPr id="31" name="TextBox 1">
              <a:extLst>
                <a:ext uri="{FF2B5EF4-FFF2-40B4-BE49-F238E27FC236}">
                  <a16:creationId xmlns:a16="http://schemas.microsoft.com/office/drawing/2014/main" id="{F274024A-5533-651F-7884-E84C86A03C24}"/>
                </a:ext>
              </a:extLst>
            </p:cNvPr>
            <p:cNvSpPr txBox="1"/>
            <p:nvPr/>
          </p:nvSpPr>
          <p:spPr>
            <a:xfrm>
              <a:off x="9240503" y="2393708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Colorado St</a:t>
              </a:r>
            </a:p>
          </p:txBody>
        </p:sp>
        <p:sp>
          <p:nvSpPr>
            <p:cNvPr id="32" name="TextBox 1">
              <a:extLst>
                <a:ext uri="{FF2B5EF4-FFF2-40B4-BE49-F238E27FC236}">
                  <a16:creationId xmlns:a16="http://schemas.microsoft.com/office/drawing/2014/main" id="{CB9DAA40-5F78-E4EF-E109-AB95683703E4}"/>
                </a:ext>
              </a:extLst>
            </p:cNvPr>
            <p:cNvSpPr txBox="1"/>
            <p:nvPr/>
          </p:nvSpPr>
          <p:spPr>
            <a:xfrm>
              <a:off x="9240503" y="2752296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Tennessee</a:t>
              </a:r>
            </a:p>
          </p:txBody>
        </p:sp>
        <p:sp>
          <p:nvSpPr>
            <p:cNvPr id="33" name="TextBox 1">
              <a:extLst>
                <a:ext uri="{FF2B5EF4-FFF2-40B4-BE49-F238E27FC236}">
                  <a16:creationId xmlns:a16="http://schemas.microsoft.com/office/drawing/2014/main" id="{7F78CF84-2870-0E95-86F9-6CA1AF9863E4}"/>
                </a:ext>
              </a:extLst>
            </p:cNvPr>
            <p:cNvSpPr txBox="1"/>
            <p:nvPr/>
          </p:nvSpPr>
          <p:spPr>
            <a:xfrm>
              <a:off x="9240503" y="3060457"/>
              <a:ext cx="1712258" cy="2616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100">
                  <a:solidFill>
                    <a:srgbClr val="FF0000"/>
                  </a:solidFill>
                </a:rPr>
                <a:t>Loyola-Chicago</a:t>
              </a:r>
            </a:p>
          </p:txBody>
        </p:sp>
        <p:sp>
          <p:nvSpPr>
            <p:cNvPr id="34" name="TextBox 1">
              <a:extLst>
                <a:ext uri="{FF2B5EF4-FFF2-40B4-BE49-F238E27FC236}">
                  <a16:creationId xmlns:a16="http://schemas.microsoft.com/office/drawing/2014/main" id="{A7AD91AA-E6D2-337A-3755-09B189081075}"/>
                </a:ext>
              </a:extLst>
            </p:cNvPr>
            <p:cNvSpPr txBox="1"/>
            <p:nvPr/>
          </p:nvSpPr>
          <p:spPr>
            <a:xfrm>
              <a:off x="9397384" y="3430251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Villanova</a:t>
              </a:r>
            </a:p>
          </p:txBody>
        </p:sp>
        <p:sp>
          <p:nvSpPr>
            <p:cNvPr id="35" name="TextBox 1">
              <a:extLst>
                <a:ext uri="{FF2B5EF4-FFF2-40B4-BE49-F238E27FC236}">
                  <a16:creationId xmlns:a16="http://schemas.microsoft.com/office/drawing/2014/main" id="{24FF8CD4-5161-D7F7-9D13-1DA4060C7371}"/>
                </a:ext>
              </a:extLst>
            </p:cNvPr>
            <p:cNvSpPr txBox="1"/>
            <p:nvPr/>
          </p:nvSpPr>
          <p:spPr>
            <a:xfrm>
              <a:off x="9206884" y="3872883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Kansas</a:t>
              </a:r>
            </a:p>
          </p:txBody>
        </p:sp>
        <p:sp>
          <p:nvSpPr>
            <p:cNvPr id="36" name="TextBox 1">
              <a:extLst>
                <a:ext uri="{FF2B5EF4-FFF2-40B4-BE49-F238E27FC236}">
                  <a16:creationId xmlns:a16="http://schemas.microsoft.com/office/drawing/2014/main" id="{250A2C6E-9395-7520-7184-C238787D6165}"/>
                </a:ext>
              </a:extLst>
            </p:cNvPr>
            <p:cNvSpPr txBox="1"/>
            <p:nvPr/>
          </p:nvSpPr>
          <p:spPr>
            <a:xfrm>
              <a:off x="9206884" y="4209059"/>
              <a:ext cx="1331258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200">
                  <a:solidFill>
                    <a:srgbClr val="FF0000"/>
                  </a:solidFill>
                </a:rPr>
                <a:t>San Diego St</a:t>
              </a:r>
            </a:p>
          </p:txBody>
        </p:sp>
        <p:sp>
          <p:nvSpPr>
            <p:cNvPr id="37" name="TextBox 1">
              <a:extLst>
                <a:ext uri="{FF2B5EF4-FFF2-40B4-BE49-F238E27FC236}">
                  <a16:creationId xmlns:a16="http://schemas.microsoft.com/office/drawing/2014/main" id="{2C8AB2BB-308C-1BAA-F803-3D42E75A466A}"/>
                </a:ext>
              </a:extLst>
            </p:cNvPr>
            <p:cNvSpPr txBox="1"/>
            <p:nvPr/>
          </p:nvSpPr>
          <p:spPr>
            <a:xfrm>
              <a:off x="9240501" y="4578853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Iowa</a:t>
              </a:r>
            </a:p>
          </p:txBody>
        </p:sp>
        <p:sp>
          <p:nvSpPr>
            <p:cNvPr id="38" name="TextBox 1">
              <a:extLst>
                <a:ext uri="{FF2B5EF4-FFF2-40B4-BE49-F238E27FC236}">
                  <a16:creationId xmlns:a16="http://schemas.microsoft.com/office/drawing/2014/main" id="{85E3DB28-936D-E397-4190-677AC629BD44}"/>
                </a:ext>
              </a:extLst>
            </p:cNvPr>
            <p:cNvSpPr txBox="1"/>
            <p:nvPr/>
          </p:nvSpPr>
          <p:spPr>
            <a:xfrm>
              <a:off x="9240501" y="4887014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/>
                <a:t>Providence</a:t>
              </a:r>
            </a:p>
          </p:txBody>
        </p:sp>
        <p:sp>
          <p:nvSpPr>
            <p:cNvPr id="39" name="TextBox 1">
              <a:extLst>
                <a:ext uri="{FF2B5EF4-FFF2-40B4-BE49-F238E27FC236}">
                  <a16:creationId xmlns:a16="http://schemas.microsoft.com/office/drawing/2014/main" id="{7153BCF3-2E7E-19BC-7B46-9884206BB2D9}"/>
                </a:ext>
              </a:extLst>
            </p:cNvPr>
            <p:cNvSpPr txBox="1"/>
            <p:nvPr/>
          </p:nvSpPr>
          <p:spPr>
            <a:xfrm>
              <a:off x="9274118" y="5301631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LSU</a:t>
              </a:r>
            </a:p>
          </p:txBody>
        </p:sp>
        <p:sp>
          <p:nvSpPr>
            <p:cNvPr id="40" name="TextBox 1">
              <a:extLst>
                <a:ext uri="{FF2B5EF4-FFF2-40B4-BE49-F238E27FC236}">
                  <a16:creationId xmlns:a16="http://schemas.microsoft.com/office/drawing/2014/main" id="{0F227806-1102-67BF-5C04-A9F4424EBAF3}"/>
                </a:ext>
              </a:extLst>
            </p:cNvPr>
            <p:cNvSpPr txBox="1"/>
            <p:nvPr/>
          </p:nvSpPr>
          <p:spPr>
            <a:xfrm>
              <a:off x="9240501" y="4887014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Providence</a:t>
              </a:r>
            </a:p>
          </p:txBody>
        </p:sp>
        <p:sp>
          <p:nvSpPr>
            <p:cNvPr id="41" name="TextBox 1">
              <a:extLst>
                <a:ext uri="{FF2B5EF4-FFF2-40B4-BE49-F238E27FC236}">
                  <a16:creationId xmlns:a16="http://schemas.microsoft.com/office/drawing/2014/main" id="{2AC2670A-7B15-F1DF-2C63-7DEEFB1A898C}"/>
                </a:ext>
              </a:extLst>
            </p:cNvPr>
            <p:cNvSpPr txBox="1"/>
            <p:nvPr/>
          </p:nvSpPr>
          <p:spPr>
            <a:xfrm>
              <a:off x="9274118" y="5609792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Wisconsin</a:t>
              </a:r>
            </a:p>
          </p:txBody>
        </p:sp>
        <p:sp>
          <p:nvSpPr>
            <p:cNvPr id="42" name="TextBox 1">
              <a:extLst>
                <a:ext uri="{FF2B5EF4-FFF2-40B4-BE49-F238E27FC236}">
                  <a16:creationId xmlns:a16="http://schemas.microsoft.com/office/drawing/2014/main" id="{2D1A6AFE-48C2-2370-AC29-CF1FC0F147F6}"/>
                </a:ext>
              </a:extLst>
            </p:cNvPr>
            <p:cNvSpPr txBox="1"/>
            <p:nvPr/>
          </p:nvSpPr>
          <p:spPr>
            <a:xfrm>
              <a:off x="9274118" y="5962776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USC</a:t>
              </a:r>
            </a:p>
          </p:txBody>
        </p:sp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3DF83206-18EB-5D1F-9A7B-0BAF7CC051ED}"/>
                </a:ext>
              </a:extLst>
            </p:cNvPr>
            <p:cNvSpPr txBox="1"/>
            <p:nvPr/>
          </p:nvSpPr>
          <p:spPr>
            <a:xfrm>
              <a:off x="9274118" y="6270937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Auburn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3020C4-7DE1-4F62-CBE1-0C2CA6F76DB3}"/>
                </a:ext>
              </a:extLst>
            </p:cNvPr>
            <p:cNvSpPr txBox="1"/>
            <p:nvPr/>
          </p:nvSpPr>
          <p:spPr>
            <a:xfrm>
              <a:off x="2746562" y="1188944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030A0"/>
                  </a:solidFill>
                </a:rPr>
                <a:t>Gonzaga</a:t>
              </a:r>
            </a:p>
          </p:txBody>
        </p:sp>
        <p:sp>
          <p:nvSpPr>
            <p:cNvPr id="45" name="TextBox 1">
              <a:extLst>
                <a:ext uri="{FF2B5EF4-FFF2-40B4-BE49-F238E27FC236}">
                  <a16:creationId xmlns:a16="http://schemas.microsoft.com/office/drawing/2014/main" id="{C21CC868-1131-2E2D-334A-4D766E0AE888}"/>
                </a:ext>
              </a:extLst>
            </p:cNvPr>
            <p:cNvSpPr txBox="1"/>
            <p:nvPr/>
          </p:nvSpPr>
          <p:spPr>
            <a:xfrm>
              <a:off x="2740958" y="1939738"/>
              <a:ext cx="1230405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200">
                  <a:solidFill>
                    <a:srgbClr val="FF0000"/>
                  </a:solidFill>
                </a:rPr>
                <a:t>Connecticut</a:t>
              </a:r>
            </a:p>
          </p:txBody>
        </p:sp>
        <p:sp>
          <p:nvSpPr>
            <p:cNvPr id="46" name="TextBox 1">
              <a:extLst>
                <a:ext uri="{FF2B5EF4-FFF2-40B4-BE49-F238E27FC236}">
                  <a16:creationId xmlns:a16="http://schemas.microsoft.com/office/drawing/2014/main" id="{8E673D01-9CE5-222D-CE44-87FEEDC3FADA}"/>
                </a:ext>
              </a:extLst>
            </p:cNvPr>
            <p:cNvSpPr txBox="1"/>
            <p:nvPr/>
          </p:nvSpPr>
          <p:spPr>
            <a:xfrm>
              <a:off x="2738157" y="2598083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Alabama</a:t>
              </a:r>
            </a:p>
          </p:txBody>
        </p:sp>
        <p:sp>
          <p:nvSpPr>
            <p:cNvPr id="47" name="TextBox 1">
              <a:extLst>
                <a:ext uri="{FF2B5EF4-FFF2-40B4-BE49-F238E27FC236}">
                  <a16:creationId xmlns:a16="http://schemas.microsoft.com/office/drawing/2014/main" id="{8E7C068F-6453-39C3-699E-127E2409174E}"/>
                </a:ext>
              </a:extLst>
            </p:cNvPr>
            <p:cNvSpPr txBox="1"/>
            <p:nvPr/>
          </p:nvSpPr>
          <p:spPr>
            <a:xfrm>
              <a:off x="2740959" y="3295650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Duke</a:t>
              </a:r>
            </a:p>
          </p:txBody>
        </p:sp>
        <p:sp>
          <p:nvSpPr>
            <p:cNvPr id="48" name="TextBox 1">
              <a:extLst>
                <a:ext uri="{FF2B5EF4-FFF2-40B4-BE49-F238E27FC236}">
                  <a16:creationId xmlns:a16="http://schemas.microsoft.com/office/drawing/2014/main" id="{3EC071C3-7C74-8B25-EAB1-3CE3F2AA8BA0}"/>
                </a:ext>
              </a:extLst>
            </p:cNvPr>
            <p:cNvSpPr txBox="1"/>
            <p:nvPr/>
          </p:nvSpPr>
          <p:spPr>
            <a:xfrm>
              <a:off x="2837297" y="4059369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Baylor</a:t>
              </a:r>
            </a:p>
          </p:txBody>
        </p:sp>
        <p:sp>
          <p:nvSpPr>
            <p:cNvPr id="50" name="TextBox 1">
              <a:extLst>
                <a:ext uri="{FF2B5EF4-FFF2-40B4-BE49-F238E27FC236}">
                  <a16:creationId xmlns:a16="http://schemas.microsoft.com/office/drawing/2014/main" id="{3B5FAF35-4061-0662-5665-D8BD0D91616A}"/>
                </a:ext>
              </a:extLst>
            </p:cNvPr>
            <p:cNvSpPr txBox="1"/>
            <p:nvPr/>
          </p:nvSpPr>
          <p:spPr>
            <a:xfrm>
              <a:off x="2749362" y="4732804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St Mary's CA</a:t>
              </a:r>
            </a:p>
          </p:txBody>
        </p:sp>
        <p:sp>
          <p:nvSpPr>
            <p:cNvPr id="51" name="TextBox 1">
              <a:extLst>
                <a:ext uri="{FF2B5EF4-FFF2-40B4-BE49-F238E27FC236}">
                  <a16:creationId xmlns:a16="http://schemas.microsoft.com/office/drawing/2014/main" id="{2E8A3153-416D-F786-3A1D-D1673A7FA63A}"/>
                </a:ext>
              </a:extLst>
            </p:cNvPr>
            <p:cNvSpPr txBox="1"/>
            <p:nvPr/>
          </p:nvSpPr>
          <p:spPr>
            <a:xfrm>
              <a:off x="2740957" y="5452782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Texas</a:t>
              </a:r>
            </a:p>
          </p:txBody>
        </p:sp>
        <p:sp>
          <p:nvSpPr>
            <p:cNvPr id="52" name="TextBox 1">
              <a:extLst>
                <a:ext uri="{FF2B5EF4-FFF2-40B4-BE49-F238E27FC236}">
                  <a16:creationId xmlns:a16="http://schemas.microsoft.com/office/drawing/2014/main" id="{8EC6019E-E559-74A9-3969-9F64736A48B2}"/>
                </a:ext>
              </a:extLst>
            </p:cNvPr>
            <p:cNvSpPr txBox="1"/>
            <p:nvPr/>
          </p:nvSpPr>
          <p:spPr>
            <a:xfrm>
              <a:off x="2740958" y="6197973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San Francisco</a:t>
              </a:r>
            </a:p>
          </p:txBody>
        </p:sp>
        <p:sp>
          <p:nvSpPr>
            <p:cNvPr id="53" name="TextBox 1">
              <a:extLst>
                <a:ext uri="{FF2B5EF4-FFF2-40B4-BE49-F238E27FC236}">
                  <a16:creationId xmlns:a16="http://schemas.microsoft.com/office/drawing/2014/main" id="{E77DFFC7-788E-DD88-020E-ABC1AE9F350B}"/>
                </a:ext>
              </a:extLst>
            </p:cNvPr>
            <p:cNvSpPr txBox="1"/>
            <p:nvPr/>
          </p:nvSpPr>
          <p:spPr>
            <a:xfrm>
              <a:off x="8388722" y="1194545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Arizona</a:t>
              </a:r>
            </a:p>
          </p:txBody>
        </p:sp>
        <p:sp>
          <p:nvSpPr>
            <p:cNvPr id="54" name="TextBox 1">
              <a:extLst>
                <a:ext uri="{FF2B5EF4-FFF2-40B4-BE49-F238E27FC236}">
                  <a16:creationId xmlns:a16="http://schemas.microsoft.com/office/drawing/2014/main" id="{90A16F99-D170-FA24-8DDE-B695F510D573}"/>
                </a:ext>
              </a:extLst>
            </p:cNvPr>
            <p:cNvSpPr txBox="1"/>
            <p:nvPr/>
          </p:nvSpPr>
          <p:spPr>
            <a:xfrm>
              <a:off x="8388855" y="1867032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Houston</a:t>
              </a:r>
            </a:p>
          </p:txBody>
        </p:sp>
        <p:sp>
          <p:nvSpPr>
            <p:cNvPr id="55" name="TextBox 1">
              <a:extLst>
                <a:ext uri="{FF2B5EF4-FFF2-40B4-BE49-F238E27FC236}">
                  <a16:creationId xmlns:a16="http://schemas.microsoft.com/office/drawing/2014/main" id="{953D4D82-7D44-7B6F-DA8E-2B605FFC4FCC}"/>
                </a:ext>
              </a:extLst>
            </p:cNvPr>
            <p:cNvSpPr txBox="1"/>
            <p:nvPr/>
          </p:nvSpPr>
          <p:spPr>
            <a:xfrm>
              <a:off x="8097503" y="2550590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Colorado St</a:t>
              </a:r>
            </a:p>
          </p:txBody>
        </p:sp>
        <p:sp>
          <p:nvSpPr>
            <p:cNvPr id="56" name="TextBox 1">
              <a:extLst>
                <a:ext uri="{FF2B5EF4-FFF2-40B4-BE49-F238E27FC236}">
                  <a16:creationId xmlns:a16="http://schemas.microsoft.com/office/drawing/2014/main" id="{21D9F045-C08F-4E13-5DBF-566D505AA102}"/>
                </a:ext>
              </a:extLst>
            </p:cNvPr>
            <p:cNvSpPr txBox="1"/>
            <p:nvPr/>
          </p:nvSpPr>
          <p:spPr>
            <a:xfrm>
              <a:off x="8097502" y="3273369"/>
              <a:ext cx="1712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Loyola-Chicago</a:t>
              </a:r>
            </a:p>
          </p:txBody>
        </p:sp>
        <p:sp>
          <p:nvSpPr>
            <p:cNvPr id="57" name="TextBox 1">
              <a:extLst>
                <a:ext uri="{FF2B5EF4-FFF2-40B4-BE49-F238E27FC236}">
                  <a16:creationId xmlns:a16="http://schemas.microsoft.com/office/drawing/2014/main" id="{FD707444-8DF0-FC5D-1C4E-F9D144477615}"/>
                </a:ext>
              </a:extLst>
            </p:cNvPr>
            <p:cNvSpPr txBox="1"/>
            <p:nvPr/>
          </p:nvSpPr>
          <p:spPr>
            <a:xfrm>
              <a:off x="8288001" y="4040971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7030A0"/>
                  </a:solidFill>
                </a:rPr>
                <a:t>Kansas</a:t>
              </a:r>
            </a:p>
          </p:txBody>
        </p:sp>
        <p:sp>
          <p:nvSpPr>
            <p:cNvPr id="58" name="TextBox 1">
              <a:extLst>
                <a:ext uri="{FF2B5EF4-FFF2-40B4-BE49-F238E27FC236}">
                  <a16:creationId xmlns:a16="http://schemas.microsoft.com/office/drawing/2014/main" id="{81AED413-9E59-0B48-0659-74EDE36C2296}"/>
                </a:ext>
              </a:extLst>
            </p:cNvPr>
            <p:cNvSpPr txBox="1"/>
            <p:nvPr/>
          </p:nvSpPr>
          <p:spPr>
            <a:xfrm>
              <a:off x="8332824" y="4679705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Iowa</a:t>
              </a:r>
            </a:p>
          </p:txBody>
        </p:sp>
        <p:sp>
          <p:nvSpPr>
            <p:cNvPr id="59" name="TextBox 1">
              <a:extLst>
                <a:ext uri="{FF2B5EF4-FFF2-40B4-BE49-F238E27FC236}">
                  <a16:creationId xmlns:a16="http://schemas.microsoft.com/office/drawing/2014/main" id="{9F984C6B-DC54-3FFC-82BF-1A92884F88B4}"/>
                </a:ext>
              </a:extLst>
            </p:cNvPr>
            <p:cNvSpPr txBox="1"/>
            <p:nvPr/>
          </p:nvSpPr>
          <p:spPr>
            <a:xfrm>
              <a:off x="8142323" y="5508939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Wisconsin</a:t>
              </a:r>
            </a:p>
          </p:txBody>
        </p:sp>
        <p:sp>
          <p:nvSpPr>
            <p:cNvPr id="60" name="TextBox 1">
              <a:extLst>
                <a:ext uri="{FF2B5EF4-FFF2-40B4-BE49-F238E27FC236}">
                  <a16:creationId xmlns:a16="http://schemas.microsoft.com/office/drawing/2014/main" id="{54FC4A97-62AB-2D0F-2B40-4860763509C5}"/>
                </a:ext>
              </a:extLst>
            </p:cNvPr>
            <p:cNvSpPr txBox="1"/>
            <p:nvPr/>
          </p:nvSpPr>
          <p:spPr>
            <a:xfrm>
              <a:off x="8175941" y="6119657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Auburn</a:t>
              </a:r>
            </a:p>
          </p:txBody>
        </p:sp>
        <p:sp>
          <p:nvSpPr>
            <p:cNvPr id="63" name="TextBox 1">
              <a:extLst>
                <a:ext uri="{FF2B5EF4-FFF2-40B4-BE49-F238E27FC236}">
                  <a16:creationId xmlns:a16="http://schemas.microsoft.com/office/drawing/2014/main" id="{54036B2D-41BA-DE97-7246-14041181CFFB}"/>
                </a:ext>
              </a:extLst>
            </p:cNvPr>
            <p:cNvSpPr txBox="1"/>
            <p:nvPr/>
          </p:nvSpPr>
          <p:spPr>
            <a:xfrm>
              <a:off x="3699062" y="1558738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>
                  <a:solidFill>
                    <a:srgbClr val="0070C0"/>
                  </a:solidFill>
                </a:rPr>
                <a:t>Gonzaga</a:t>
              </a:r>
            </a:p>
          </p:txBody>
        </p:sp>
        <p:sp>
          <p:nvSpPr>
            <p:cNvPr id="64" name="TextBox 1">
              <a:extLst>
                <a:ext uri="{FF2B5EF4-FFF2-40B4-BE49-F238E27FC236}">
                  <a16:creationId xmlns:a16="http://schemas.microsoft.com/office/drawing/2014/main" id="{253A6831-1BCD-F2C0-9391-2A53B57EF4B3}"/>
                </a:ext>
              </a:extLst>
            </p:cNvPr>
            <p:cNvSpPr txBox="1"/>
            <p:nvPr/>
          </p:nvSpPr>
          <p:spPr>
            <a:xfrm>
              <a:off x="3707465" y="2911847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0070C0"/>
                  </a:solidFill>
                </a:rPr>
                <a:t>Alabama</a:t>
              </a:r>
            </a:p>
          </p:txBody>
        </p:sp>
        <p:sp>
          <p:nvSpPr>
            <p:cNvPr id="65" name="TextBox 1">
              <a:extLst>
                <a:ext uri="{FF2B5EF4-FFF2-40B4-BE49-F238E27FC236}">
                  <a16:creationId xmlns:a16="http://schemas.microsoft.com/office/drawing/2014/main" id="{043630BD-4E1D-CFB6-BDF8-CD96908C75EA}"/>
                </a:ext>
              </a:extLst>
            </p:cNvPr>
            <p:cNvSpPr txBox="1"/>
            <p:nvPr/>
          </p:nvSpPr>
          <p:spPr>
            <a:xfrm>
              <a:off x="3780304" y="4363011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0070C0"/>
                  </a:solidFill>
                </a:rPr>
                <a:t>Baylor</a:t>
              </a:r>
            </a:p>
          </p:txBody>
        </p:sp>
        <p:sp>
          <p:nvSpPr>
            <p:cNvPr id="66" name="TextBox 1">
              <a:extLst>
                <a:ext uri="{FF2B5EF4-FFF2-40B4-BE49-F238E27FC236}">
                  <a16:creationId xmlns:a16="http://schemas.microsoft.com/office/drawing/2014/main" id="{360BC823-BF22-5DF4-F669-B5BF746A9126}"/>
                </a:ext>
              </a:extLst>
            </p:cNvPr>
            <p:cNvSpPr txBox="1"/>
            <p:nvPr/>
          </p:nvSpPr>
          <p:spPr>
            <a:xfrm>
              <a:off x="3710265" y="5654487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0070C0"/>
                  </a:solidFill>
                </a:rPr>
                <a:t>Texas</a:t>
              </a:r>
            </a:p>
          </p:txBody>
        </p:sp>
        <p:sp>
          <p:nvSpPr>
            <p:cNvPr id="67" name="TextBox 1">
              <a:extLst>
                <a:ext uri="{FF2B5EF4-FFF2-40B4-BE49-F238E27FC236}">
                  <a16:creationId xmlns:a16="http://schemas.microsoft.com/office/drawing/2014/main" id="{116C09D8-0CD9-386B-C5FF-20CBFB951139}"/>
                </a:ext>
              </a:extLst>
            </p:cNvPr>
            <p:cNvSpPr txBox="1"/>
            <p:nvPr/>
          </p:nvSpPr>
          <p:spPr>
            <a:xfrm>
              <a:off x="7475442" y="1558736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0070C0"/>
                  </a:solidFill>
                </a:rPr>
                <a:t>Arizona</a:t>
              </a:r>
            </a:p>
          </p:txBody>
        </p:sp>
        <p:sp>
          <p:nvSpPr>
            <p:cNvPr id="68" name="TextBox 1">
              <a:extLst>
                <a:ext uri="{FF2B5EF4-FFF2-40B4-BE49-F238E27FC236}">
                  <a16:creationId xmlns:a16="http://schemas.microsoft.com/office/drawing/2014/main" id="{518C37B9-CEBD-3168-21C0-2537D27E057F}"/>
                </a:ext>
              </a:extLst>
            </p:cNvPr>
            <p:cNvSpPr txBox="1"/>
            <p:nvPr/>
          </p:nvSpPr>
          <p:spPr>
            <a:xfrm>
              <a:off x="7010531" y="2886766"/>
              <a:ext cx="1712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0070C0"/>
                  </a:solidFill>
                </a:rPr>
                <a:t>Loyola-Chicago</a:t>
              </a:r>
            </a:p>
          </p:txBody>
        </p:sp>
        <p:sp>
          <p:nvSpPr>
            <p:cNvPr id="69" name="TextBox 1">
              <a:extLst>
                <a:ext uri="{FF2B5EF4-FFF2-40B4-BE49-F238E27FC236}">
                  <a16:creationId xmlns:a16="http://schemas.microsoft.com/office/drawing/2014/main" id="{88B3C987-F452-1485-8F9A-C6605BA3E6C8}"/>
                </a:ext>
              </a:extLst>
            </p:cNvPr>
            <p:cNvSpPr txBox="1"/>
            <p:nvPr/>
          </p:nvSpPr>
          <p:spPr>
            <a:xfrm>
              <a:off x="7430751" y="4349132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0070C0"/>
                  </a:solidFill>
                </a:rPr>
                <a:t>Kansas</a:t>
              </a:r>
            </a:p>
          </p:txBody>
        </p:sp>
        <p:sp>
          <p:nvSpPr>
            <p:cNvPr id="70" name="TextBox 1">
              <a:extLst>
                <a:ext uri="{FF2B5EF4-FFF2-40B4-BE49-F238E27FC236}">
                  <a16:creationId xmlns:a16="http://schemas.microsoft.com/office/drawing/2014/main" id="{641D4CD5-2EFE-D9E4-8713-54B0A452194A}"/>
                </a:ext>
              </a:extLst>
            </p:cNvPr>
            <p:cNvSpPr txBox="1"/>
            <p:nvPr/>
          </p:nvSpPr>
          <p:spPr>
            <a:xfrm>
              <a:off x="7430749" y="5766671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0070C0"/>
                  </a:solidFill>
                </a:rPr>
                <a:t>Auburn</a:t>
              </a:r>
            </a:p>
          </p:txBody>
        </p:sp>
        <p:sp>
          <p:nvSpPr>
            <p:cNvPr id="71" name="TextBox 1">
              <a:extLst>
                <a:ext uri="{FF2B5EF4-FFF2-40B4-BE49-F238E27FC236}">
                  <a16:creationId xmlns:a16="http://schemas.microsoft.com/office/drawing/2014/main" id="{E8E37382-D9B6-37F0-0D80-8B142B336A7F}"/>
                </a:ext>
              </a:extLst>
            </p:cNvPr>
            <p:cNvSpPr txBox="1"/>
            <p:nvPr/>
          </p:nvSpPr>
          <p:spPr>
            <a:xfrm>
              <a:off x="4617944" y="2292722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>
                  <a:solidFill>
                    <a:srgbClr val="0070C0"/>
                  </a:solidFill>
                </a:rPr>
                <a:t>Gonzaga</a:t>
              </a:r>
            </a:p>
          </p:txBody>
        </p:sp>
        <p:sp>
          <p:nvSpPr>
            <p:cNvPr id="72" name="TextBox 1">
              <a:extLst>
                <a:ext uri="{FF2B5EF4-FFF2-40B4-BE49-F238E27FC236}">
                  <a16:creationId xmlns:a16="http://schemas.microsoft.com/office/drawing/2014/main" id="{7B8E3728-9418-EB96-2EE1-2E22EB5912D8}"/>
                </a:ext>
              </a:extLst>
            </p:cNvPr>
            <p:cNvSpPr txBox="1"/>
            <p:nvPr/>
          </p:nvSpPr>
          <p:spPr>
            <a:xfrm>
              <a:off x="4626348" y="4990540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0070C0"/>
                  </a:solidFill>
                </a:rPr>
                <a:t>Baylor</a:t>
              </a:r>
            </a:p>
          </p:txBody>
        </p:sp>
        <p:sp>
          <p:nvSpPr>
            <p:cNvPr id="73" name="TextBox 1">
              <a:extLst>
                <a:ext uri="{FF2B5EF4-FFF2-40B4-BE49-F238E27FC236}">
                  <a16:creationId xmlns:a16="http://schemas.microsoft.com/office/drawing/2014/main" id="{EBF6DB18-2BAF-6C0B-1367-6C7C8A97690B}"/>
                </a:ext>
              </a:extLst>
            </p:cNvPr>
            <p:cNvSpPr txBox="1"/>
            <p:nvPr/>
          </p:nvSpPr>
          <p:spPr>
            <a:xfrm>
              <a:off x="6534148" y="2292721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0070C0"/>
                  </a:solidFill>
                </a:rPr>
                <a:t>Arizona</a:t>
              </a:r>
            </a:p>
          </p:txBody>
        </p:sp>
        <p:sp>
          <p:nvSpPr>
            <p:cNvPr id="74" name="TextBox 1">
              <a:extLst>
                <a:ext uri="{FF2B5EF4-FFF2-40B4-BE49-F238E27FC236}">
                  <a16:creationId xmlns:a16="http://schemas.microsoft.com/office/drawing/2014/main" id="{79350C09-922C-5ED0-2684-459AE045425B}"/>
                </a:ext>
              </a:extLst>
            </p:cNvPr>
            <p:cNvSpPr txBox="1"/>
            <p:nvPr/>
          </p:nvSpPr>
          <p:spPr>
            <a:xfrm>
              <a:off x="6534280" y="4987867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0070C0"/>
                  </a:solidFill>
                </a:rPr>
                <a:t>Kansas</a:t>
              </a:r>
            </a:p>
          </p:txBody>
        </p:sp>
        <p:sp>
          <p:nvSpPr>
            <p:cNvPr id="75" name="TextBox 1">
              <a:extLst>
                <a:ext uri="{FF2B5EF4-FFF2-40B4-BE49-F238E27FC236}">
                  <a16:creationId xmlns:a16="http://schemas.microsoft.com/office/drawing/2014/main" id="{CDE3EC8D-80FF-B75D-39CD-7C134E61B153}"/>
                </a:ext>
              </a:extLst>
            </p:cNvPr>
            <p:cNvSpPr txBox="1"/>
            <p:nvPr/>
          </p:nvSpPr>
          <p:spPr>
            <a:xfrm>
              <a:off x="4617944" y="3603810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>
                  <a:solidFill>
                    <a:srgbClr val="0070C0"/>
                  </a:solidFill>
                </a:rPr>
                <a:t>Gonzaga</a:t>
              </a:r>
            </a:p>
          </p:txBody>
        </p:sp>
        <p:sp>
          <p:nvSpPr>
            <p:cNvPr id="76" name="TextBox 1">
              <a:extLst>
                <a:ext uri="{FF2B5EF4-FFF2-40B4-BE49-F238E27FC236}">
                  <a16:creationId xmlns:a16="http://schemas.microsoft.com/office/drawing/2014/main" id="{985051C9-FA29-5A16-A999-047D83070A0D}"/>
                </a:ext>
              </a:extLst>
            </p:cNvPr>
            <p:cNvSpPr txBox="1"/>
            <p:nvPr/>
          </p:nvSpPr>
          <p:spPr>
            <a:xfrm>
              <a:off x="5581649" y="3760692"/>
              <a:ext cx="1107141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>
                  <a:solidFill>
                    <a:srgbClr val="0070C0"/>
                  </a:solidFill>
                </a:rPr>
                <a:t>Gonzaga</a:t>
              </a:r>
            </a:p>
          </p:txBody>
        </p:sp>
        <p:sp>
          <p:nvSpPr>
            <p:cNvPr id="77" name="TextBox 1">
              <a:extLst>
                <a:ext uri="{FF2B5EF4-FFF2-40B4-BE49-F238E27FC236}">
                  <a16:creationId xmlns:a16="http://schemas.microsoft.com/office/drawing/2014/main" id="{E1A33E59-AB49-24B3-2C17-D69099D68B06}"/>
                </a:ext>
              </a:extLst>
            </p:cNvPr>
            <p:cNvSpPr txBox="1"/>
            <p:nvPr/>
          </p:nvSpPr>
          <p:spPr>
            <a:xfrm>
              <a:off x="6534148" y="3648632"/>
              <a:ext cx="13312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>
                  <a:solidFill>
                    <a:srgbClr val="0070C0"/>
                  </a:solidFill>
                </a:rPr>
                <a:t>Arizona</a:t>
              </a:r>
            </a:p>
          </p:txBody>
        </p:sp>
        <p:pic>
          <p:nvPicPr>
            <p:cNvPr id="6" name="Picture 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F3C6A1C-DD69-343C-429C-A35933416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3602" y="1256826"/>
              <a:ext cx="1398601" cy="822662"/>
            </a:xfrm>
            <a:prstGeom prst="rect">
              <a:avLst/>
            </a:prstGeom>
          </p:spPr>
        </p:pic>
        <p:pic>
          <p:nvPicPr>
            <p:cNvPr id="7" name="Picture 7" descr="Logo, company name&#10;&#10;Description automatically generated">
              <a:extLst>
                <a:ext uri="{FF2B5EF4-FFF2-40B4-BE49-F238E27FC236}">
                  <a16:creationId xmlns:a16="http://schemas.microsoft.com/office/drawing/2014/main" id="{D734831C-7A7D-46B8-8965-AE3D4280F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6822" y="1272028"/>
              <a:ext cx="1281953" cy="808052"/>
            </a:xfrm>
            <a:prstGeom prst="rect">
              <a:avLst/>
            </a:prstGeom>
          </p:spPr>
        </p:pic>
        <p:pic>
          <p:nvPicPr>
            <p:cNvPr id="8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496702F-4C0D-1149-D21E-A8EF80E8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5448358"/>
              <a:ext cx="1277258" cy="74374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97AD1B-B312-4D7D-9D7C-B93052D23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87016" y="5354457"/>
              <a:ext cx="1116419" cy="822960"/>
            </a:xfrm>
            <a:prstGeom prst="rect">
              <a:avLst/>
            </a:prstGeom>
          </p:spPr>
        </p:pic>
      </p:grp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F8D86A3D-0C94-5494-56B5-FB5A8F066EC4}"/>
              </a:ext>
            </a:extLst>
          </p:cNvPr>
          <p:cNvSpPr/>
          <p:nvPr/>
        </p:nvSpPr>
        <p:spPr>
          <a:xfrm>
            <a:off x="10731046" y="5283036"/>
            <a:ext cx="464458" cy="362858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5636216B-DCD8-19A7-E641-7B612CB71F27}"/>
              </a:ext>
            </a:extLst>
          </p:cNvPr>
          <p:cNvSpPr/>
          <p:nvPr/>
        </p:nvSpPr>
        <p:spPr>
          <a:xfrm>
            <a:off x="10731045" y="5747492"/>
            <a:ext cx="464458" cy="362858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6D654D4F-3537-F961-F81A-B607F8DBDE57}"/>
              </a:ext>
            </a:extLst>
          </p:cNvPr>
          <p:cNvSpPr/>
          <p:nvPr/>
        </p:nvSpPr>
        <p:spPr>
          <a:xfrm>
            <a:off x="10731046" y="4811322"/>
            <a:ext cx="464458" cy="362858"/>
          </a:xfrm>
          <a:prstGeom prst="flowChartDecision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12D17-11EC-9B1D-54B5-A6C31A65E4ED}"/>
              </a:ext>
            </a:extLst>
          </p:cNvPr>
          <p:cNvSpPr txBox="1"/>
          <p:nvPr/>
        </p:nvSpPr>
        <p:spPr>
          <a:xfrm>
            <a:off x="11125946" y="524413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Incorrect</a:t>
            </a:r>
            <a:r>
              <a:rPr lang="en-US" sz="1200"/>
              <a:t> </a:t>
            </a:r>
            <a:endParaRPr lang="en-US"/>
          </a:p>
          <a:p>
            <a:r>
              <a:rPr lang="en-US" sz="1200" b="1"/>
              <a:t>Prediction</a:t>
            </a:r>
            <a:endParaRPr lang="en-US" b="1"/>
          </a:p>
        </p:txBody>
      </p:sp>
      <p:sp>
        <p:nvSpPr>
          <p:cNvPr id="80" name="TextBox 1">
            <a:extLst>
              <a:ext uri="{FF2B5EF4-FFF2-40B4-BE49-F238E27FC236}">
                <a16:creationId xmlns:a16="http://schemas.microsoft.com/office/drawing/2014/main" id="{4EA6C135-109E-EB29-5672-FC41455DBBB8}"/>
              </a:ext>
            </a:extLst>
          </p:cNvPr>
          <p:cNvSpPr txBox="1"/>
          <p:nvPr/>
        </p:nvSpPr>
        <p:spPr>
          <a:xfrm>
            <a:off x="11139953" y="4761624"/>
            <a:ext cx="27432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/>
              <a:t>Correct </a:t>
            </a:r>
            <a:endParaRPr lang="en-US" b="1"/>
          </a:p>
          <a:p>
            <a:r>
              <a:rPr lang="en-US" sz="1200" b="1"/>
              <a:t>Prediction</a:t>
            </a:r>
            <a:endParaRPr lang="en-US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AF93A6-3FC6-4A3B-35EB-03F891092985}"/>
              </a:ext>
            </a:extLst>
          </p:cNvPr>
          <p:cNvSpPr txBox="1"/>
          <p:nvPr/>
        </p:nvSpPr>
        <p:spPr>
          <a:xfrm>
            <a:off x="11125946" y="571692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Predicted </a:t>
            </a:r>
            <a:endParaRPr lang="en-US"/>
          </a:p>
          <a:p>
            <a:r>
              <a:rPr lang="en-US" sz="1200" b="1"/>
              <a:t>Top 8 Teams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14B6C1-7637-0A8F-CCDB-968951FAE091}"/>
              </a:ext>
            </a:extLst>
          </p:cNvPr>
          <p:cNvSpPr txBox="1"/>
          <p:nvPr/>
        </p:nvSpPr>
        <p:spPr>
          <a:xfrm>
            <a:off x="10871655" y="6463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/>
              <a:t>Date by </a:t>
            </a:r>
          </a:p>
          <a:p>
            <a:r>
              <a:rPr lang="en-US" b="1"/>
              <a:t>March 23</a:t>
            </a:r>
          </a:p>
        </p:txBody>
      </p:sp>
      <p:pic>
        <p:nvPicPr>
          <p:cNvPr id="390" name="Google Shape;390;p30" descr="A black and white sign&#10;&#10;Description automatically generated with low confidenc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5685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0" descr="A black and white sig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3947" y="2380"/>
            <a:ext cx="432933" cy="5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0"/>
          <p:cNvSpPr/>
          <p:nvPr/>
        </p:nvSpPr>
        <p:spPr>
          <a:xfrm>
            <a:off x="539224" y="932265"/>
            <a:ext cx="10733700" cy="8229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40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0"/>
          <p:cNvSpPr txBox="1"/>
          <p:nvPr/>
        </p:nvSpPr>
        <p:spPr>
          <a:xfrm>
            <a:off x="650878" y="989802"/>
            <a:ext cx="99726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Final 4 Conclusion</a:t>
            </a:r>
          </a:p>
        </p:txBody>
      </p:sp>
      <p:pic>
        <p:nvPicPr>
          <p:cNvPr id="395" name="Google Shape;395;p30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749" y="6229350"/>
            <a:ext cx="1933574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 rotWithShape="1">
          <a:blip r:embed="rId6">
            <a:alphaModFix/>
          </a:blip>
          <a:srcRect l="9432" t="9467" r="8113" b="18538"/>
          <a:stretch/>
        </p:blipFill>
        <p:spPr>
          <a:xfrm>
            <a:off x="9738325" y="777824"/>
            <a:ext cx="1594300" cy="11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56A51EA-E1C9-E2AF-3CEF-7AE7C84A5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225" y="2983489"/>
            <a:ext cx="2743200" cy="1592826"/>
          </a:xfrm>
          <a:prstGeom prst="rect">
            <a:avLst/>
          </a:prstGeom>
        </p:spPr>
      </p:pic>
      <p:pic>
        <p:nvPicPr>
          <p:cNvPr id="9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6CB6F20-1027-F24E-AD82-C2FA379F6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014" y="3085718"/>
            <a:ext cx="2372132" cy="1495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590488-8E9E-7849-ADFE-8A730C4A086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651" r="7295"/>
          <a:stretch/>
        </p:blipFill>
        <p:spPr>
          <a:xfrm>
            <a:off x="766838" y="4806905"/>
            <a:ext cx="1663907" cy="1425320"/>
          </a:xfrm>
          <a:prstGeom prst="rect">
            <a:avLst/>
          </a:prstGeom>
        </p:spPr>
      </p:pic>
      <p:pic>
        <p:nvPicPr>
          <p:cNvPr id="11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44F8047-E230-2A41-A654-1C026CDC6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3285" y="4876538"/>
            <a:ext cx="2538334" cy="147805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518782-23DE-5F45-BAA8-B8EB6FF67C8A}"/>
              </a:ext>
            </a:extLst>
          </p:cNvPr>
          <p:cNvCxnSpPr>
            <a:cxnSpLocks/>
          </p:cNvCxnSpPr>
          <p:nvPr/>
        </p:nvCxnSpPr>
        <p:spPr>
          <a:xfrm>
            <a:off x="5801143" y="1909674"/>
            <a:ext cx="0" cy="4634001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B259FD-8D34-8D99-2D76-A62BB76CD26E}"/>
              </a:ext>
            </a:extLst>
          </p:cNvPr>
          <p:cNvSpPr txBox="1"/>
          <p:nvPr/>
        </p:nvSpPr>
        <p:spPr>
          <a:xfrm>
            <a:off x="938429" y="256989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212121"/>
                </a:solidFill>
                <a:latin typeface="Courier New"/>
                <a:cs typeface="Courier New"/>
              </a:rPr>
              <a:t>89.71%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4CEB25-BAF2-EA41-A37B-345F6C9F7A2F}"/>
              </a:ext>
            </a:extLst>
          </p:cNvPr>
          <p:cNvSpPr txBox="1"/>
          <p:nvPr/>
        </p:nvSpPr>
        <p:spPr>
          <a:xfrm>
            <a:off x="3714894" y="256271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212121"/>
                </a:solidFill>
                <a:latin typeface="Courier New"/>
                <a:cs typeface="Courier New"/>
              </a:rPr>
              <a:t>89.89%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7B8FE-A599-DE46-B67C-851FA294612A}"/>
              </a:ext>
            </a:extLst>
          </p:cNvPr>
          <p:cNvSpPr txBox="1"/>
          <p:nvPr/>
        </p:nvSpPr>
        <p:spPr>
          <a:xfrm>
            <a:off x="523701" y="1978927"/>
            <a:ext cx="508509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i="1"/>
              <a:t>Champion</a:t>
            </a:r>
            <a:r>
              <a:rPr lang="zh-CN" altLang="en-US" sz="2400" b="1" i="1"/>
              <a:t> </a:t>
            </a:r>
            <a:r>
              <a:rPr lang="en-US" altLang="zh-CN" sz="2400" b="1" i="1"/>
              <a:t>Probability</a:t>
            </a:r>
            <a:r>
              <a:rPr lang="zh-CN" altLang="en-US" sz="2400" b="1" i="1"/>
              <a:t> </a:t>
            </a:r>
            <a:r>
              <a:rPr lang="en-US" altLang="zh-CN" sz="2400" b="1" i="1"/>
              <a:t>Prediction</a:t>
            </a:r>
            <a:endParaRPr lang="en-US" sz="2400" b="1" i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0F744A-FA5F-B423-A1B9-C0EB4087047E}"/>
              </a:ext>
            </a:extLst>
          </p:cNvPr>
          <p:cNvSpPr txBox="1"/>
          <p:nvPr/>
        </p:nvSpPr>
        <p:spPr>
          <a:xfrm>
            <a:off x="6126642" y="1978927"/>
            <a:ext cx="508509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zh-CN" altLang="en-US" sz="2400" b="1" i="1">
                <a:ea typeface="宋体"/>
              </a:rPr>
              <a:t>Upset </a:t>
            </a:r>
            <a:r>
              <a:rPr lang="en-US" altLang="zh-CN" sz="2400" b="1" i="1">
                <a:ea typeface="宋体"/>
              </a:rPr>
              <a:t>Prediction</a:t>
            </a:r>
            <a:endParaRPr lang="en-US" sz="2400" b="1" i="1">
              <a:ea typeface="宋体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07551-8224-1220-457C-C9E7E11CB0A4}"/>
              </a:ext>
            </a:extLst>
          </p:cNvPr>
          <p:cNvSpPr txBox="1"/>
          <p:nvPr/>
        </p:nvSpPr>
        <p:spPr>
          <a:xfrm>
            <a:off x="859988" y="441886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212121"/>
                </a:solidFill>
                <a:latin typeface="Courier New"/>
                <a:cs typeface="Courier New"/>
              </a:rPr>
              <a:t>54.10%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03E125-B0CC-69A3-01E1-6CE54AF33A37}"/>
              </a:ext>
            </a:extLst>
          </p:cNvPr>
          <p:cNvSpPr txBox="1"/>
          <p:nvPr/>
        </p:nvSpPr>
        <p:spPr>
          <a:xfrm>
            <a:off x="3603187" y="441886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212121"/>
                </a:solidFill>
                <a:latin typeface="Courier New"/>
                <a:cs typeface="Courier New"/>
              </a:rPr>
              <a:t>36.06%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57C625-27E0-3F7C-30FD-150DE19FF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6552"/>
              </p:ext>
            </p:extLst>
          </p:nvPr>
        </p:nvGraphicFramePr>
        <p:xfrm>
          <a:off x="9357360" y="3429000"/>
          <a:ext cx="1854378" cy="6738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1717">
                  <a:extLst>
                    <a:ext uri="{9D8B030D-6E8A-4147-A177-3AD203B41FA5}">
                      <a16:colId xmlns:a16="http://schemas.microsoft.com/office/drawing/2014/main" val="2828245808"/>
                    </a:ext>
                  </a:extLst>
                </a:gridCol>
                <a:gridCol w="1012661">
                  <a:extLst>
                    <a:ext uri="{9D8B030D-6E8A-4147-A177-3AD203B41FA5}">
                      <a16:colId xmlns:a16="http://schemas.microsoft.com/office/drawing/2014/main" val="1860709871"/>
                    </a:ext>
                  </a:extLst>
                </a:gridCol>
              </a:tblGrid>
              <a:tr h="3498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82172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06164"/>
                  </a:ext>
                </a:extLst>
              </a:tr>
            </a:tbl>
          </a:graphicData>
        </a:graphic>
      </p:graphicFrame>
      <p:pic>
        <p:nvPicPr>
          <p:cNvPr id="14" name="Picture 14" descr="Chart&#10;&#10;Description automatically generated">
            <a:extLst>
              <a:ext uri="{FF2B5EF4-FFF2-40B4-BE49-F238E27FC236}">
                <a16:creationId xmlns:a16="http://schemas.microsoft.com/office/drawing/2014/main" id="{BFF20187-59A1-7F0B-8109-373EA74B23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7024" y="2565062"/>
            <a:ext cx="3450336" cy="2654468"/>
          </a:xfrm>
          <a:prstGeom prst="rect">
            <a:avLst/>
          </a:prstGeom>
        </p:spPr>
      </p:pic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60685354-A809-EF3B-9CD6-998308A23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71741"/>
              </p:ext>
            </p:extLst>
          </p:nvPr>
        </p:nvGraphicFramePr>
        <p:xfrm>
          <a:off x="6064136" y="5236648"/>
          <a:ext cx="5147602" cy="1350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98368">
                  <a:extLst>
                    <a:ext uri="{9D8B030D-6E8A-4147-A177-3AD203B41FA5}">
                      <a16:colId xmlns:a16="http://schemas.microsoft.com/office/drawing/2014/main" val="705345770"/>
                    </a:ext>
                  </a:extLst>
                </a:gridCol>
                <a:gridCol w="2549234">
                  <a:extLst>
                    <a:ext uri="{9D8B030D-6E8A-4147-A177-3AD203B41FA5}">
                      <a16:colId xmlns:a16="http://schemas.microsoft.com/office/drawing/2014/main" val="3432791010"/>
                    </a:ext>
                  </a:extLst>
                </a:gridCol>
              </a:tblGrid>
              <a:tr h="347720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PREDICTED FIRST ROUND UPSETS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0758"/>
                  </a:ext>
                </a:extLst>
              </a:tr>
              <a:tr h="1003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                         San Francisco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                          51.63%                                               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                           Loyola                                       53.57%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70241"/>
                  </a:ext>
                </a:extLst>
              </a:tr>
            </a:tbl>
          </a:graphicData>
        </a:graphic>
      </p:graphicFrame>
      <p:pic>
        <p:nvPicPr>
          <p:cNvPr id="22" name="Picture 22" descr="Logo&#10;&#10;Description automatically generated">
            <a:extLst>
              <a:ext uri="{FF2B5EF4-FFF2-40B4-BE49-F238E27FC236}">
                <a16:creationId xmlns:a16="http://schemas.microsoft.com/office/drawing/2014/main" id="{EC74288D-D23F-7A41-D989-4B41B3C27C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4036" y="5703022"/>
            <a:ext cx="908339" cy="803276"/>
          </a:xfrm>
          <a:prstGeom prst="rect">
            <a:avLst/>
          </a:prstGeom>
        </p:spPr>
      </p:pic>
      <p:pic>
        <p:nvPicPr>
          <p:cNvPr id="23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97387B-49E6-781A-D7E3-A470F998DC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0146" y="5602143"/>
            <a:ext cx="1020618" cy="935759"/>
          </a:xfrm>
          <a:prstGeom prst="rect">
            <a:avLst/>
          </a:prstGeom>
        </p:spPr>
      </p:pic>
      <p:pic>
        <p:nvPicPr>
          <p:cNvPr id="27" name="Picture 27" descr="Logo&#10;&#10;Description automatically generated">
            <a:extLst>
              <a:ext uri="{FF2B5EF4-FFF2-40B4-BE49-F238E27FC236}">
                <a16:creationId xmlns:a16="http://schemas.microsoft.com/office/drawing/2014/main" id="{7D500F38-FEC4-236E-F447-66F79EE8E6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1568" y="5965653"/>
            <a:ext cx="1255776" cy="583782"/>
          </a:xfrm>
          <a:prstGeom prst="rect">
            <a:avLst/>
          </a:prstGeom>
        </p:spPr>
      </p:pic>
      <p:pic>
        <p:nvPicPr>
          <p:cNvPr id="34" name="Picture 27" descr="Logo&#10;&#10;Description automatically generated">
            <a:extLst>
              <a:ext uri="{FF2B5EF4-FFF2-40B4-BE49-F238E27FC236}">
                <a16:creationId xmlns:a16="http://schemas.microsoft.com/office/drawing/2014/main" id="{FED8530B-17BE-AACA-D30E-0E94067731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97439" y="6008325"/>
            <a:ext cx="1255776" cy="5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754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0" descr="A black and white sig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3947" y="2380"/>
            <a:ext cx="432933" cy="5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0"/>
          <p:cNvSpPr/>
          <p:nvPr/>
        </p:nvSpPr>
        <p:spPr>
          <a:xfrm>
            <a:off x="539224" y="932265"/>
            <a:ext cx="10733700" cy="8229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40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0"/>
          <p:cNvSpPr txBox="1"/>
          <p:nvPr/>
        </p:nvSpPr>
        <p:spPr>
          <a:xfrm>
            <a:off x="650878" y="989802"/>
            <a:ext cx="99726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                        Improvement</a:t>
            </a:r>
            <a:endParaRPr lang="en-US">
              <a:solidFill>
                <a:schemeClr val="lt1"/>
              </a:solidFill>
            </a:endParaRPr>
          </a:p>
        </p:txBody>
      </p:sp>
      <p:pic>
        <p:nvPicPr>
          <p:cNvPr id="396" name="Google Shape;396;p30"/>
          <p:cNvPicPr preferRelativeResize="0"/>
          <p:nvPr/>
        </p:nvPicPr>
        <p:blipFill rotWithShape="1">
          <a:blip r:embed="rId5">
            <a:alphaModFix/>
          </a:blip>
          <a:srcRect l="9432" t="9467" r="8113" b="18538"/>
          <a:stretch/>
        </p:blipFill>
        <p:spPr>
          <a:xfrm>
            <a:off x="9738325" y="777824"/>
            <a:ext cx="1594300" cy="11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71A799-931B-D1C0-FEEA-35FC0CBE0A9B}"/>
              </a:ext>
            </a:extLst>
          </p:cNvPr>
          <p:cNvSpPr txBox="1"/>
          <p:nvPr/>
        </p:nvSpPr>
        <p:spPr>
          <a:xfrm>
            <a:off x="863973" y="4830855"/>
            <a:ext cx="10273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800" b="1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EF83E-4393-19F6-2466-4E4E385DF8A3}"/>
              </a:ext>
            </a:extLst>
          </p:cNvPr>
          <p:cNvSpPr/>
          <p:nvPr/>
        </p:nvSpPr>
        <p:spPr>
          <a:xfrm>
            <a:off x="9785559" y="5376381"/>
            <a:ext cx="559512" cy="277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15C42-8801-3F75-6FDB-439130764C8D}"/>
              </a:ext>
            </a:extLst>
          </p:cNvPr>
          <p:cNvSpPr/>
          <p:nvPr/>
        </p:nvSpPr>
        <p:spPr>
          <a:xfrm>
            <a:off x="9785559" y="5898591"/>
            <a:ext cx="559512" cy="277091"/>
          </a:xfrm>
          <a:prstGeom prst="rect">
            <a:avLst/>
          </a:prstGeom>
          <a:solidFill>
            <a:srgbClr val="FA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E2B1D-1B70-F4D9-0AF2-6BB4C78D99BF}"/>
              </a:ext>
            </a:extLst>
          </p:cNvPr>
          <p:cNvSpPr txBox="1"/>
          <p:nvPr/>
        </p:nvSpPr>
        <p:spPr>
          <a:xfrm>
            <a:off x="10279393" y="537853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What we have done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ED9DF6A1-AF9D-57F4-F579-1E15E3D717C3}"/>
              </a:ext>
            </a:extLst>
          </p:cNvPr>
          <p:cNvSpPr txBox="1"/>
          <p:nvPr/>
        </p:nvSpPr>
        <p:spPr>
          <a:xfrm>
            <a:off x="10279395" y="5901017"/>
            <a:ext cx="274319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/>
              <a:t>What can be improved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26E747A3-1F67-D747-3C30-6E27B7E23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24" y="1750905"/>
            <a:ext cx="9191485" cy="5061366"/>
          </a:xfrm>
          <a:prstGeom prst="rect">
            <a:avLst/>
          </a:prstGeom>
        </p:spPr>
      </p:pic>
      <p:pic>
        <p:nvPicPr>
          <p:cNvPr id="395" name="Google Shape;395;p30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79" y="6229941"/>
            <a:ext cx="1933574" cy="62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2616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1" descr="A black and white sig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1"/>
          <p:cNvSpPr txBox="1">
            <a:spLocks noGrp="1"/>
          </p:cNvSpPr>
          <p:nvPr>
            <p:ph type="title"/>
          </p:nvPr>
        </p:nvSpPr>
        <p:spPr>
          <a:xfrm>
            <a:off x="454287" y="1960711"/>
            <a:ext cx="11029269" cy="468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b="0">
                <a:solidFill>
                  <a:schemeClr val="tx1"/>
                </a:solidFill>
                <a:latin typeface="Times New Roman"/>
              </a:rPr>
              <a:t>[1] </a:t>
            </a:r>
            <a:r>
              <a:rPr lang="en-US" sz="1800" b="0" err="1">
                <a:solidFill>
                  <a:schemeClr val="tx1"/>
                </a:solidFill>
                <a:latin typeface="Times New Roman"/>
              </a:rPr>
              <a:t>Andridge</a:t>
            </a:r>
            <a:r>
              <a:rPr lang="en-US" sz="1800" b="0">
                <a:solidFill>
                  <a:schemeClr val="tx1"/>
                </a:solidFill>
                <a:latin typeface="Times New Roman"/>
              </a:rPr>
              <a:t>, R. R., &amp; Little, R. J. (2010). A review of hot deck imputation for survey non‐response. </a:t>
            </a:r>
            <a:r>
              <a:rPr lang="en-US" sz="1800" b="0" i="1">
                <a:solidFill>
                  <a:schemeClr val="tx1"/>
                </a:solidFill>
                <a:latin typeface="Times New Roman"/>
              </a:rPr>
              <a:t>International statistical review</a:t>
            </a:r>
            <a:r>
              <a:rPr lang="en-US" sz="1800" b="0">
                <a:solidFill>
                  <a:schemeClr val="tx1"/>
                </a:solidFill>
                <a:latin typeface="Times New Roman"/>
              </a:rPr>
              <a:t>, </a:t>
            </a:r>
            <a:r>
              <a:rPr lang="en-US" sz="1800" b="0" i="1">
                <a:solidFill>
                  <a:schemeClr val="tx1"/>
                </a:solidFill>
                <a:latin typeface="Times New Roman"/>
              </a:rPr>
              <a:t>78</a:t>
            </a:r>
            <a:r>
              <a:rPr lang="en-US" sz="1800" b="0">
                <a:solidFill>
                  <a:schemeClr val="tx1"/>
                </a:solidFill>
                <a:latin typeface="Times New Roman"/>
              </a:rPr>
              <a:t>(1), 40-64.</a:t>
            </a:r>
            <a:br>
              <a:rPr lang="en-US" sz="1800" b="0">
                <a:latin typeface="Times New Roman"/>
              </a:rPr>
            </a:br>
            <a:br>
              <a:rPr lang="en-US" sz="1800" b="0">
                <a:latin typeface="Times New Roman"/>
              </a:rPr>
            </a:br>
            <a:r>
              <a:rPr lang="en-US" sz="1800" b="0">
                <a:solidFill>
                  <a:schemeClr val="tx1"/>
                </a:solidFill>
                <a:latin typeface="Times New Roman"/>
              </a:rPr>
              <a:t>[2] Abdi, H., &amp; Williams, L. J. (2010). Principal component analysis. </a:t>
            </a:r>
            <a:r>
              <a:rPr lang="en-US" sz="1800" b="0" i="1">
                <a:solidFill>
                  <a:schemeClr val="tx1"/>
                </a:solidFill>
                <a:latin typeface="Times New Roman"/>
              </a:rPr>
              <a:t>Wiley interdisciplinary reviews: computational statistics</a:t>
            </a:r>
            <a:r>
              <a:rPr lang="en-US" sz="1800" b="0">
                <a:solidFill>
                  <a:schemeClr val="tx1"/>
                </a:solidFill>
                <a:latin typeface="Times New Roman"/>
              </a:rPr>
              <a:t>, </a:t>
            </a:r>
            <a:r>
              <a:rPr lang="en-US" sz="1800" b="0" i="1">
                <a:solidFill>
                  <a:schemeClr val="tx1"/>
                </a:solidFill>
                <a:latin typeface="Times New Roman"/>
              </a:rPr>
              <a:t>2</a:t>
            </a:r>
            <a:r>
              <a:rPr lang="en-US" sz="1800" b="0">
                <a:solidFill>
                  <a:schemeClr val="tx1"/>
                </a:solidFill>
                <a:latin typeface="Times New Roman"/>
              </a:rPr>
              <a:t>(4), 433-459.</a:t>
            </a:r>
            <a:br>
              <a:rPr lang="en-US" sz="1800" b="0">
                <a:latin typeface="Times New Roman"/>
              </a:rPr>
            </a:br>
            <a:br>
              <a:rPr lang="en-US" sz="1800" b="0">
                <a:latin typeface="Times New Roman"/>
              </a:rPr>
            </a:br>
            <a:r>
              <a:rPr lang="en-US" sz="1800" b="0">
                <a:solidFill>
                  <a:schemeClr val="tx1"/>
                </a:solidFill>
                <a:latin typeface="Times New Roman"/>
              </a:rPr>
              <a:t>[3] </a:t>
            </a:r>
            <a:r>
              <a:rPr lang="en-US" sz="1800" b="0" err="1">
                <a:solidFill>
                  <a:schemeClr val="tx1"/>
                </a:solidFill>
                <a:latin typeface="Times New Roman"/>
              </a:rPr>
              <a:t>Carreira-Perpinán</a:t>
            </a:r>
            <a:r>
              <a:rPr lang="en-US" sz="1800" b="0">
                <a:solidFill>
                  <a:schemeClr val="tx1"/>
                </a:solidFill>
                <a:latin typeface="Times New Roman"/>
              </a:rPr>
              <a:t>, M. A. (1997). A review of dimension reduction techniques. Department of Computer Science. University of Sheffield. Tech. Rep. CS-96-09, 9, 1-69.</a:t>
            </a:r>
            <a:br>
              <a:rPr lang="en-US" sz="1800" b="0">
                <a:latin typeface="Times New Roman"/>
              </a:rPr>
            </a:br>
            <a:br>
              <a:rPr lang="en-US" sz="1800" b="0">
                <a:latin typeface="Times New Roman"/>
              </a:rPr>
            </a:br>
            <a:r>
              <a:rPr lang="en-US" sz="1800" b="0">
                <a:solidFill>
                  <a:schemeClr val="tx1"/>
                </a:solidFill>
                <a:latin typeface="Times New Roman"/>
                <a:cs typeface="Times New Roman"/>
              </a:rPr>
              <a:t>[4] Yao, L., &amp; Guan, Y. (2018, December). An improved LSTM structure for natural language processing. In 2018 IEEE International Conference of Safety Produce Informatization (IICSPI) (pp. 565-569). IEEE.</a:t>
            </a:r>
            <a:br>
              <a:rPr lang="en-US" sz="1800" b="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1800" b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800" b="0">
                <a:solidFill>
                  <a:schemeClr val="tx1"/>
                </a:solidFill>
                <a:latin typeface="Times New Roman"/>
                <a:cs typeface="Times New Roman"/>
              </a:rPr>
              <a:t>[</a:t>
            </a:r>
            <a:r>
              <a:rPr lang="en-US" altLang="zh-CN" sz="1800" b="0">
                <a:solidFill>
                  <a:schemeClr val="tx1"/>
                </a:solidFill>
                <a:latin typeface="Times New Roman"/>
                <a:cs typeface="Times New Roman"/>
              </a:rPr>
              <a:t>5</a:t>
            </a:r>
            <a:r>
              <a:rPr lang="en-US" sz="1800" b="0">
                <a:solidFill>
                  <a:schemeClr val="tx1"/>
                </a:solidFill>
                <a:latin typeface="Times New Roman"/>
                <a:cs typeface="Times New Roman"/>
              </a:rPr>
              <a:t>] https://</a:t>
            </a:r>
            <a:r>
              <a:rPr lang="en-US" sz="1800" b="0" err="1">
                <a:solidFill>
                  <a:schemeClr val="tx1"/>
                </a:solidFill>
                <a:latin typeface="Times New Roman"/>
                <a:cs typeface="Times New Roman"/>
              </a:rPr>
              <a:t>en.wikipedia.org</a:t>
            </a:r>
            <a:r>
              <a:rPr lang="en-US" sz="1800" b="0">
                <a:solidFill>
                  <a:schemeClr val="tx1"/>
                </a:solidFill>
                <a:latin typeface="Times New Roman"/>
                <a:cs typeface="Times New Roman"/>
              </a:rPr>
              <a:t>/wiki/NCAA_Division_I_Men%27s_Basketball_Tournament</a:t>
            </a:r>
            <a:endParaRPr lang="en-US" sz="1800" b="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407" name="Google Shape;407;p31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3947" y="2380"/>
            <a:ext cx="432934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1"/>
          <p:cNvSpPr/>
          <p:nvPr/>
        </p:nvSpPr>
        <p:spPr>
          <a:xfrm>
            <a:off x="539224" y="932265"/>
            <a:ext cx="10733614" cy="82296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40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1"/>
          <p:cNvSpPr txBox="1"/>
          <p:nvPr/>
        </p:nvSpPr>
        <p:spPr>
          <a:xfrm>
            <a:off x="650878" y="989802"/>
            <a:ext cx="9972675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1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229350"/>
            <a:ext cx="1933574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1"/>
          <p:cNvPicPr preferRelativeResize="0"/>
          <p:nvPr/>
        </p:nvPicPr>
        <p:blipFill rotWithShape="1">
          <a:blip r:embed="rId6">
            <a:alphaModFix/>
          </a:blip>
          <a:srcRect l="9432" t="9467" r="8113" b="18538"/>
          <a:stretch/>
        </p:blipFill>
        <p:spPr>
          <a:xfrm>
            <a:off x="9738325" y="777824"/>
            <a:ext cx="1594300" cy="11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 descr="A black and white sig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3947" y="2380"/>
            <a:ext cx="432934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226970"/>
            <a:ext cx="1933574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A0629A9-B511-2CE9-0523-8CEBB1CDCEC4}"/>
              </a:ext>
            </a:extLst>
          </p:cNvPr>
          <p:cNvGrpSpPr/>
          <p:nvPr/>
        </p:nvGrpSpPr>
        <p:grpSpPr>
          <a:xfrm>
            <a:off x="777763" y="776155"/>
            <a:ext cx="10869893" cy="1131850"/>
            <a:chOff x="406702" y="471355"/>
            <a:chExt cx="10869893" cy="1131850"/>
          </a:xfrm>
        </p:grpSpPr>
        <p:sp>
          <p:nvSpPr>
            <p:cNvPr id="34" name="Google Shape;235;p21">
              <a:extLst>
                <a:ext uri="{FF2B5EF4-FFF2-40B4-BE49-F238E27FC236}">
                  <a16:creationId xmlns:a16="http://schemas.microsoft.com/office/drawing/2014/main" id="{B222FA82-CF78-0A15-F6A6-70EF3E1042CF}"/>
                </a:ext>
              </a:extLst>
            </p:cNvPr>
            <p:cNvSpPr/>
            <p:nvPr/>
          </p:nvSpPr>
          <p:spPr>
            <a:xfrm>
              <a:off x="406702" y="587708"/>
              <a:ext cx="10733700" cy="8229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4000" tIns="88900" rIns="88900" bIns="88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5"/>
            <p:cNvPicPr preferRelativeResize="0"/>
            <p:nvPr/>
          </p:nvPicPr>
          <p:blipFill rotWithShape="1">
            <a:blip r:embed="rId6">
              <a:alphaModFix/>
            </a:blip>
            <a:srcRect l="9432" t="9467" r="8113" b="18538"/>
            <a:stretch/>
          </p:blipFill>
          <p:spPr>
            <a:xfrm>
              <a:off x="9581443" y="471355"/>
              <a:ext cx="1695152" cy="1131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5"/>
            <p:cNvSpPr txBox="1"/>
            <p:nvPr/>
          </p:nvSpPr>
          <p:spPr>
            <a:xfrm>
              <a:off x="485054" y="632143"/>
              <a:ext cx="9082704" cy="70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sz="4000" b="1">
                  <a:sym typeface="Calibri"/>
                </a:rPr>
                <a:t>What are we supposed to e?</a:t>
              </a:r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97ADE6-08E1-05B6-F3A4-4BEDF22C7083}"/>
                </a:ext>
              </a:extLst>
            </p:cNvPr>
            <p:cNvSpPr txBox="1"/>
            <p:nvPr/>
          </p:nvSpPr>
          <p:spPr>
            <a:xfrm>
              <a:off x="1034863" y="670672"/>
              <a:ext cx="9024093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b="1">
                  <a:solidFill>
                    <a:srgbClr val="FFFFFF"/>
                  </a:solidFill>
                </a:rPr>
                <a:t>                      Objectives</a:t>
              </a:r>
              <a:endParaRPr lang="en-US"/>
            </a:p>
          </p:txBody>
        </p:sp>
      </p:grpSp>
      <p:pic>
        <p:nvPicPr>
          <p:cNvPr id="5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D85F221-0BBD-AC2C-AC66-CA5251735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344" y="3163050"/>
            <a:ext cx="3291609" cy="335877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7B4A01E-9D10-0A8E-1A2D-0457CBA5A9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308" y="2235353"/>
            <a:ext cx="4402684" cy="3546913"/>
          </a:xfrm>
          <a:prstGeom prst="rect">
            <a:avLst/>
          </a:prstGeom>
        </p:spPr>
      </p:pic>
      <p:graphicFrame>
        <p:nvGraphicFramePr>
          <p:cNvPr id="114" name="TextBox 3">
            <a:extLst>
              <a:ext uri="{FF2B5EF4-FFF2-40B4-BE49-F238E27FC236}">
                <a16:creationId xmlns:a16="http://schemas.microsoft.com/office/drawing/2014/main" id="{1C3DB17E-74C0-7272-3A4F-AA2F698BE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814178"/>
              </p:ext>
            </p:extLst>
          </p:nvPr>
        </p:nvGraphicFramePr>
        <p:xfrm>
          <a:off x="4399127" y="2181194"/>
          <a:ext cx="7400455" cy="353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/>
          <p:nvPr/>
        </p:nvSpPr>
        <p:spPr>
          <a:xfrm>
            <a:off x="549130" y="2028767"/>
            <a:ext cx="10996353" cy="403876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21" descr="A black and white sig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1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3947" y="2380"/>
            <a:ext cx="432933" cy="5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/>
          <p:nvPr/>
        </p:nvSpPr>
        <p:spPr>
          <a:xfrm>
            <a:off x="539224" y="998525"/>
            <a:ext cx="10733700" cy="75664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40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650878" y="1062689"/>
            <a:ext cx="9972600" cy="6462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sym typeface="Calibri"/>
              </a:rPr>
              <a:t>Hypotheses</a:t>
            </a:r>
            <a:endParaRPr lang="en-US" sz="3600" b="1">
              <a:solidFill>
                <a:srgbClr val="FFFFFF"/>
              </a:solidFill>
            </a:endParaRPr>
          </a:p>
        </p:txBody>
      </p:sp>
      <p:pic>
        <p:nvPicPr>
          <p:cNvPr id="237" name="Google Shape;237;p21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873" y="6226970"/>
            <a:ext cx="1933574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 rotWithShape="1">
          <a:blip r:embed="rId6">
            <a:alphaModFix/>
          </a:blip>
          <a:srcRect l="9432" t="9467" r="8113" b="18538"/>
          <a:stretch/>
        </p:blipFill>
        <p:spPr>
          <a:xfrm>
            <a:off x="9738325" y="777824"/>
            <a:ext cx="1594300" cy="11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 rotWithShape="1">
          <a:blip r:embed="rId7">
            <a:alphaModFix/>
          </a:blip>
          <a:srcRect t="47710" b="-47710"/>
          <a:stretch/>
        </p:blipFill>
        <p:spPr>
          <a:xfrm>
            <a:off x="3522785" y="4473208"/>
            <a:ext cx="1190371" cy="1723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48527" y="2223450"/>
            <a:ext cx="6921625" cy="103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4998" y="3426594"/>
            <a:ext cx="6420376" cy="103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15263" y="4699017"/>
            <a:ext cx="6397388" cy="111425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 txBox="1"/>
          <p:nvPr/>
        </p:nvSpPr>
        <p:spPr>
          <a:xfrm>
            <a:off x="544511" y="2275681"/>
            <a:ext cx="779779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The team’s seed number has a great impact in their probability of winning because a higher seeding means a weaker opponent and a home court advantage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3450660" y="3616332"/>
            <a:ext cx="628658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Offensive Rebounds Off, Defense Rebounds Def, Tempo Factors play an equally important role in each game outcomes 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4667549" y="4796516"/>
            <a:ext cx="595529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We ignore the impact of athlete turnover due to graduation on the level of the team Predictors will remain sustainable in the foreseeable future.</a:t>
            </a:r>
          </a:p>
        </p:txBody>
      </p:sp>
      <p:pic>
        <p:nvPicPr>
          <p:cNvPr id="25" name="Google Shape;241;p21" descr="A picture containing icon&#10;&#10;Description automatically generated">
            <a:extLst>
              <a:ext uri="{FF2B5EF4-FFF2-40B4-BE49-F238E27FC236}">
                <a16:creationId xmlns:a16="http://schemas.microsoft.com/office/drawing/2014/main" id="{23108A73-8867-6895-E7FC-4EB71B89D06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47710" b="-47710"/>
          <a:stretch/>
        </p:blipFill>
        <p:spPr>
          <a:xfrm>
            <a:off x="2261788" y="3257065"/>
            <a:ext cx="1190371" cy="1723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539759" y="2036381"/>
            <a:ext cx="11044300" cy="396335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88000" y="4741635"/>
            <a:ext cx="10658500" cy="822900"/>
          </a:xfrm>
          <a:prstGeom prst="flowChartAlternateProcess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693602" y="3445869"/>
            <a:ext cx="10731072" cy="844671"/>
          </a:xfrm>
          <a:prstGeom prst="flowChartAlternateProcess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692672" y="2345312"/>
            <a:ext cx="10723815" cy="782492"/>
          </a:xfrm>
          <a:prstGeom prst="flowChartAlternateProcess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16" descr="A black and white sig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3947" y="2380"/>
            <a:ext cx="432934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539224" y="932265"/>
            <a:ext cx="10733614" cy="82296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40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11121" y="1016306"/>
            <a:ext cx="9972675" cy="6462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sym typeface="Calibri"/>
              </a:rPr>
              <a:t>Challenges</a:t>
            </a:r>
          </a:p>
        </p:txBody>
      </p:sp>
      <p:pic>
        <p:nvPicPr>
          <p:cNvPr id="126" name="Google Shape;126;p16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226970"/>
            <a:ext cx="1933574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 rotWithShape="1">
          <a:blip r:embed="rId6">
            <a:alphaModFix/>
          </a:blip>
          <a:srcRect l="9432" t="9467" r="8113" b="18538"/>
          <a:stretch/>
        </p:blipFill>
        <p:spPr>
          <a:xfrm>
            <a:off x="9738325" y="777824"/>
            <a:ext cx="1594300" cy="11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85428" y="2807074"/>
            <a:ext cx="3148050" cy="8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70572" y="2335658"/>
            <a:ext cx="10981799" cy="335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>
              <a:lnSpc>
                <a:spcPct val="114999"/>
              </a:lnSpc>
            </a:pPr>
            <a:r>
              <a:rPr lang="en-US" sz="1800" b="1">
                <a:solidFill>
                  <a:schemeClr val="bg1"/>
                </a:solidFill>
              </a:rPr>
              <a:t>Our dataset has 104 features, and determining the impact of these features on the outcome of each match may be a complex process</a:t>
            </a: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50" b="1">
              <a:solidFill>
                <a:schemeClr val="lt1"/>
              </a:solidFill>
            </a:endParaRPr>
          </a:p>
          <a:p>
            <a:pPr>
              <a:lnSpc>
                <a:spcPct val="114999"/>
              </a:lnSpc>
              <a:spcBef>
                <a:spcPts val="1200"/>
              </a:spcBef>
            </a:pPr>
            <a:endParaRPr lang="en-US" sz="1850" b="1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50" b="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50" b="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650" b="1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C4E22-01B1-DC34-3560-9A67BCD4FE8D}"/>
              </a:ext>
            </a:extLst>
          </p:cNvPr>
          <p:cNvSpPr txBox="1"/>
          <p:nvPr/>
        </p:nvSpPr>
        <p:spPr>
          <a:xfrm>
            <a:off x="863973" y="4830855"/>
            <a:ext cx="102735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FFFF"/>
                </a:solidFill>
              </a:rPr>
              <a:t>A single model may lead to some errors in the results due to its limitations so that we need to build an ensemble model to improve the accuracy of our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1A142-8BAA-0264-4D51-AF14278F2A40}"/>
              </a:ext>
            </a:extLst>
          </p:cNvPr>
          <p:cNvSpPr txBox="1"/>
          <p:nvPr/>
        </p:nvSpPr>
        <p:spPr>
          <a:xfrm>
            <a:off x="828328" y="3553385"/>
            <a:ext cx="1050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FFFF"/>
                </a:solidFill>
              </a:rPr>
              <a:t>All the observations share the same result (team1 wins) which will not satisfy the rule of model training part</a:t>
            </a:r>
          </a:p>
        </p:txBody>
      </p:sp>
      <p:pic>
        <p:nvPicPr>
          <p:cNvPr id="20" name="Google Shape;129;p16">
            <a:extLst>
              <a:ext uri="{FF2B5EF4-FFF2-40B4-BE49-F238E27FC236}">
                <a16:creationId xmlns:a16="http://schemas.microsoft.com/office/drawing/2014/main" id="{B4BE7522-FBBE-1E70-5FAE-2782F9C93FB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7060" y="4073339"/>
            <a:ext cx="3148050" cy="8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 descr="A black and white sig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3947" y="2380"/>
            <a:ext cx="432933" cy="5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539224" y="932265"/>
            <a:ext cx="10733700" cy="8229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40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50878" y="989802"/>
            <a:ext cx="99726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226970"/>
            <a:ext cx="1933574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6">
            <a:alphaModFix/>
          </a:blip>
          <a:srcRect l="9432" t="9467" r="8113" b="18538"/>
          <a:stretch/>
        </p:blipFill>
        <p:spPr>
          <a:xfrm>
            <a:off x="9738325" y="777824"/>
            <a:ext cx="1594300" cy="1131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D4D4DB-D2AE-4C42-B50A-A03D2143E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523958"/>
              </p:ext>
            </p:extLst>
          </p:nvPr>
        </p:nvGraphicFramePr>
        <p:xfrm>
          <a:off x="537503" y="2467419"/>
          <a:ext cx="10831444" cy="310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0" name="TextBox 199">
            <a:extLst>
              <a:ext uri="{FF2B5EF4-FFF2-40B4-BE49-F238E27FC236}">
                <a16:creationId xmlns:a16="http://schemas.microsoft.com/office/drawing/2014/main" id="{A8B0AAF6-9588-2113-DBFB-CCBB70BE80D1}"/>
              </a:ext>
            </a:extLst>
          </p:cNvPr>
          <p:cNvSpPr txBox="1"/>
          <p:nvPr/>
        </p:nvSpPr>
        <p:spPr>
          <a:xfrm>
            <a:off x="541762" y="4796025"/>
            <a:ext cx="1895061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600" i="1">
                <a:solidFill>
                  <a:schemeClr val="dk1"/>
                </a:solidFill>
                <a:latin typeface="Times New Roman"/>
                <a:cs typeface="Times New Roman"/>
              </a:rPr>
              <a:t>Swap/Transfer Data</a:t>
            </a:r>
          </a:p>
          <a:p>
            <a:pPr>
              <a:buChar char="•"/>
            </a:pPr>
            <a:r>
              <a:rPr lang="en-US" sz="1600" i="1">
                <a:solidFill>
                  <a:schemeClr val="dk1"/>
                </a:solidFill>
                <a:latin typeface="Times New Roman"/>
                <a:cs typeface="Times New Roman"/>
              </a:rPr>
              <a:t>Add Dependent Variable['result']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780CA3FD-C9E5-E411-EE38-64E136660AAD}"/>
              </a:ext>
            </a:extLst>
          </p:cNvPr>
          <p:cNvSpPr txBox="1"/>
          <p:nvPr/>
        </p:nvSpPr>
        <p:spPr>
          <a:xfrm>
            <a:off x="2542839" y="2798004"/>
            <a:ext cx="1417983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600" i="1">
                <a:solidFill>
                  <a:schemeClr val="dk1"/>
                </a:solidFill>
                <a:latin typeface="Times New Roman"/>
                <a:cs typeface="Times New Roman"/>
              </a:rPr>
              <a:t>Relevance Detection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7A73CA6-4E60-5E08-659A-785B9D0A21E2}"/>
              </a:ext>
            </a:extLst>
          </p:cNvPr>
          <p:cNvSpPr txBox="1"/>
          <p:nvPr/>
        </p:nvSpPr>
        <p:spPr>
          <a:xfrm>
            <a:off x="4305377" y="4799081"/>
            <a:ext cx="1517375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600" i="1">
                <a:solidFill>
                  <a:schemeClr val="dk1"/>
                </a:solidFill>
                <a:latin typeface="Times New Roman"/>
                <a:cs typeface="Times New Roman"/>
              </a:rPr>
              <a:t>Institutional knowledge</a:t>
            </a:r>
          </a:p>
          <a:p>
            <a:pPr>
              <a:buChar char="•"/>
            </a:pPr>
            <a:r>
              <a:rPr lang="en-US" sz="1600" i="1">
                <a:solidFill>
                  <a:schemeClr val="dk1"/>
                </a:solidFill>
                <a:latin typeface="Times New Roman"/>
                <a:cs typeface="Times New Roman"/>
              </a:rPr>
              <a:t>Random Forest Algorithm</a:t>
            </a: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BCC78409-1B53-BD14-1722-6A5209FA4230}"/>
              </a:ext>
            </a:extLst>
          </p:cNvPr>
          <p:cNvSpPr txBox="1"/>
          <p:nvPr/>
        </p:nvSpPr>
        <p:spPr>
          <a:xfrm>
            <a:off x="5822752" y="1817341"/>
            <a:ext cx="206734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600" i="1">
                <a:solidFill>
                  <a:schemeClr val="dk1"/>
                </a:solidFill>
                <a:latin typeface="Times New Roman"/>
                <a:cs typeface="Times New Roman"/>
              </a:rPr>
              <a:t>Single Model</a:t>
            </a:r>
          </a:p>
          <a:p>
            <a:r>
              <a:rPr lang="en-US" sz="1600" i="1">
                <a:solidFill>
                  <a:schemeClr val="dk1"/>
                </a:solidFill>
                <a:latin typeface="Times New Roman"/>
                <a:cs typeface="Times New Roman"/>
              </a:rPr>
              <a:t>(Logistic Regression</a:t>
            </a:r>
          </a:p>
          <a:p>
            <a:r>
              <a:rPr lang="en-US" sz="1600" i="1">
                <a:solidFill>
                  <a:schemeClr val="dk1"/>
                </a:solidFill>
                <a:latin typeface="Times New Roman"/>
                <a:cs typeface="Times New Roman"/>
              </a:rPr>
              <a:t>Random Forest</a:t>
            </a:r>
          </a:p>
          <a:p>
            <a:r>
              <a:rPr lang="en-US" sz="1600" i="1">
                <a:solidFill>
                  <a:schemeClr val="dk1"/>
                </a:solidFill>
                <a:latin typeface="Times New Roman"/>
                <a:cs typeface="Times New Roman"/>
              </a:rPr>
              <a:t>Gradient Boosting</a:t>
            </a:r>
          </a:p>
          <a:p>
            <a:r>
              <a:rPr lang="en-US" sz="1600" i="1">
                <a:solidFill>
                  <a:schemeClr val="dk1"/>
                </a:solidFill>
                <a:latin typeface="Times New Roman"/>
                <a:cs typeface="Times New Roman"/>
              </a:rPr>
              <a:t>Deep Neural Network)</a:t>
            </a:r>
          </a:p>
          <a:p>
            <a:pPr>
              <a:buChar char="•"/>
            </a:pPr>
            <a:r>
              <a:rPr lang="en-US" sz="1600" i="1">
                <a:solidFill>
                  <a:schemeClr val="dk1"/>
                </a:solidFill>
                <a:latin typeface="Times New Roman"/>
                <a:cs typeface="Times New Roman"/>
              </a:rPr>
              <a:t>Ensemble Model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39BCF968-77E7-60BA-EFA7-3E043D060987}"/>
              </a:ext>
            </a:extLst>
          </p:cNvPr>
          <p:cNvSpPr txBox="1"/>
          <p:nvPr/>
        </p:nvSpPr>
        <p:spPr>
          <a:xfrm>
            <a:off x="8102125" y="4799080"/>
            <a:ext cx="1192697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600" i="1" err="1">
                <a:solidFill>
                  <a:schemeClr val="dk1"/>
                </a:solidFill>
                <a:latin typeface="Times New Roman"/>
                <a:cs typeface="Times New Roman"/>
              </a:rPr>
              <a:t>Accurancy</a:t>
            </a:r>
          </a:p>
          <a:p>
            <a:pPr>
              <a:buChar char="•"/>
            </a:pPr>
            <a:r>
              <a:rPr lang="en-US" sz="1600" i="1">
                <a:solidFill>
                  <a:schemeClr val="dk1"/>
                </a:solidFill>
                <a:latin typeface="Times New Roman"/>
                <a:cs typeface="Times New Roman"/>
              </a:rPr>
              <a:t>Log Loss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E997AA-ABF0-914D-AD4E-CB8A930FC88D}"/>
              </a:ext>
            </a:extLst>
          </p:cNvPr>
          <p:cNvSpPr txBox="1"/>
          <p:nvPr/>
        </p:nvSpPr>
        <p:spPr>
          <a:xfrm>
            <a:off x="6300917" y="2086708"/>
            <a:ext cx="5140807" cy="3399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08FBA-3B64-6943-BC5C-2B0D0B8D7C3B}"/>
              </a:ext>
            </a:extLst>
          </p:cNvPr>
          <p:cNvSpPr/>
          <p:nvPr/>
        </p:nvSpPr>
        <p:spPr>
          <a:xfrm>
            <a:off x="6436343" y="2211425"/>
            <a:ext cx="4869954" cy="31803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3" name="Google Shape;203;p19" descr="A black and white sig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3947" y="2380"/>
            <a:ext cx="432933" cy="5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/>
          <p:nvPr/>
        </p:nvSpPr>
        <p:spPr>
          <a:xfrm>
            <a:off x="263275" y="704500"/>
            <a:ext cx="9480000" cy="8229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40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403400" y="761975"/>
            <a:ext cx="94800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Exploratory 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9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873" y="6226970"/>
            <a:ext cx="1933574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6">
            <a:alphaModFix/>
          </a:blip>
          <a:srcRect l="9432" t="9467" r="8113" b="18538"/>
          <a:stretch/>
        </p:blipFill>
        <p:spPr>
          <a:xfrm>
            <a:off x="9326875" y="526249"/>
            <a:ext cx="1594300" cy="11318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76268-47B9-D6B3-DD7D-EF49ED3331EE}"/>
              </a:ext>
            </a:extLst>
          </p:cNvPr>
          <p:cNvSpPr txBox="1"/>
          <p:nvPr/>
        </p:nvSpPr>
        <p:spPr>
          <a:xfrm>
            <a:off x="6653150" y="2270310"/>
            <a:ext cx="5140807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>
                <a:solidFill>
                  <a:schemeClr val="bg1"/>
                </a:solidFill>
                <a:latin typeface="Times New Roman"/>
              </a:rPr>
              <a:t>Findings:</a:t>
            </a:r>
          </a:p>
          <a:p>
            <a:pPr algn="l"/>
            <a:endParaRPr lang="en-US">
              <a:solidFill>
                <a:schemeClr val="bg1"/>
              </a:solidFill>
              <a:latin typeface="Times New Roman"/>
            </a:endParaRPr>
          </a:p>
          <a:p>
            <a:r>
              <a:rPr lang="en-US" sz="1600" b="1">
                <a:solidFill>
                  <a:schemeClr val="bg1"/>
                </a:solidFill>
                <a:latin typeface="Times New Roman"/>
              </a:rPr>
              <a:t>Score difference shows exponential distribution</a:t>
            </a:r>
          </a:p>
          <a:p>
            <a:endParaRPr lang="en-US" sz="1600" b="1">
              <a:solidFill>
                <a:schemeClr val="bg1"/>
              </a:solidFill>
              <a:latin typeface="Times New Roman"/>
            </a:endParaRPr>
          </a:p>
          <a:p>
            <a:r>
              <a:rPr lang="en-US" sz="1600" b="1">
                <a:solidFill>
                  <a:schemeClr val="bg1"/>
                </a:solidFill>
                <a:latin typeface="Times New Roman"/>
              </a:rPr>
              <a:t>The score difference tends to be large when the seed difference is large negative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45D6752-5A31-8077-DFE3-3EA31954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753" y="1911767"/>
            <a:ext cx="5611905" cy="3779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80082-E96D-69DA-F6F0-7A178589780B}"/>
              </a:ext>
            </a:extLst>
          </p:cNvPr>
          <p:cNvSpPr txBox="1"/>
          <p:nvPr/>
        </p:nvSpPr>
        <p:spPr>
          <a:xfrm>
            <a:off x="6653150" y="3962271"/>
            <a:ext cx="4143934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chemeClr val="bg1"/>
                </a:solidFill>
                <a:latin typeface="Times New Roman"/>
              </a:rPr>
              <a:t>* Definition:</a:t>
            </a:r>
          </a:p>
          <a:p>
            <a:endParaRPr lang="en-US" sz="1200">
              <a:solidFill>
                <a:schemeClr val="bg1"/>
              </a:solidFill>
              <a:latin typeface="Times New Roman"/>
            </a:endParaRPr>
          </a:p>
          <a:p>
            <a:r>
              <a:rPr lang="en-US" b="1">
                <a:solidFill>
                  <a:schemeClr val="bg1"/>
                </a:solidFill>
                <a:latin typeface="Times New Roman"/>
              </a:rPr>
              <a:t>Score difference = team1 score – team2 score</a:t>
            </a:r>
          </a:p>
          <a:p>
            <a:endParaRPr lang="en-US" b="1">
              <a:solidFill>
                <a:schemeClr val="bg1"/>
              </a:solidFill>
              <a:latin typeface="Times New Roman"/>
            </a:endParaRPr>
          </a:p>
          <a:p>
            <a:r>
              <a:rPr lang="en-US" b="1">
                <a:solidFill>
                  <a:schemeClr val="bg1"/>
                </a:solidFill>
                <a:latin typeface="Times New Roman"/>
              </a:rPr>
              <a:t>Seed difference  = team1 seed  – team2 seed</a:t>
            </a:r>
          </a:p>
        </p:txBody>
      </p:sp>
    </p:spTree>
    <p:extLst>
      <p:ext uri="{BB962C8B-B14F-4D97-AF65-F5344CB8AC3E}">
        <p14:creationId xmlns:p14="http://schemas.microsoft.com/office/powerpoint/2010/main" val="21550650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D941C9-E8BC-CC43-AE71-CF00A2A5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15"/>
          <a:stretch/>
        </p:blipFill>
        <p:spPr>
          <a:xfrm>
            <a:off x="8043236" y="1913787"/>
            <a:ext cx="3881528" cy="3225037"/>
          </a:xfrm>
          <a:prstGeom prst="rect">
            <a:avLst/>
          </a:prstGeom>
        </p:spPr>
      </p:pic>
      <p:pic>
        <p:nvPicPr>
          <p:cNvPr id="257" name="Google Shape;257;p22" descr="A black and white sign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93947" y="2380"/>
            <a:ext cx="432934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/>
          <p:nvPr/>
        </p:nvSpPr>
        <p:spPr>
          <a:xfrm>
            <a:off x="539224" y="932265"/>
            <a:ext cx="10733614" cy="82296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40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650878" y="989802"/>
            <a:ext cx="9972675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2" descr="Tex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5873" y="6226970"/>
            <a:ext cx="1933574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 rotWithShape="1">
          <a:blip r:embed="rId7">
            <a:alphaModFix/>
          </a:blip>
          <a:srcRect l="9432" t="9467" r="8113" b="18538"/>
          <a:stretch/>
        </p:blipFill>
        <p:spPr>
          <a:xfrm>
            <a:off x="9738325" y="777824"/>
            <a:ext cx="1594300" cy="11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/>
          <p:nvPr/>
        </p:nvSpPr>
        <p:spPr>
          <a:xfrm>
            <a:off x="7963192" y="5102775"/>
            <a:ext cx="3847222" cy="1383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/>
              <a:t>6</a:t>
            </a:r>
            <a:r>
              <a:rPr lang="en-US" sz="1800" b="1"/>
              <a:t> Features</a:t>
            </a:r>
          </a:p>
          <a:p>
            <a:pPr algn="ctr"/>
            <a:r>
              <a:rPr lang="en-US" b="1"/>
              <a:t>'team1_oppfg2pct', 'team1_adjoe', 'team1_adjde', 'team2_seed', 'team2_adjoe', 'team2_adjde'</a:t>
            </a:r>
          </a:p>
        </p:txBody>
      </p:sp>
      <p:sp>
        <p:nvSpPr>
          <p:cNvPr id="268" name="Google Shape;268;p22"/>
          <p:cNvSpPr txBox="1"/>
          <p:nvPr/>
        </p:nvSpPr>
        <p:spPr>
          <a:xfrm>
            <a:off x="6826378" y="2862885"/>
            <a:ext cx="2273627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err="1">
                <a:latin typeface="Calibri"/>
                <a:ea typeface="Calibri"/>
                <a:cs typeface="Calibri"/>
                <a:sym typeface="Calibri"/>
              </a:rPr>
              <a:t>cut_off</a:t>
            </a: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 = 0.05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3FC6DA3-6A34-134B-B872-14F43B65B4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529"/>
          <a:stretch/>
        </p:blipFill>
        <p:spPr>
          <a:xfrm>
            <a:off x="2114844" y="1812762"/>
            <a:ext cx="4772025" cy="3326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50BE76-E8CE-FD44-B716-3AE000ACA897}"/>
              </a:ext>
            </a:extLst>
          </p:cNvPr>
          <p:cNvSpPr txBox="1"/>
          <p:nvPr/>
        </p:nvSpPr>
        <p:spPr>
          <a:xfrm>
            <a:off x="4064112" y="5218762"/>
            <a:ext cx="1485065" cy="984885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>
              <a:solidFill>
                <a:schemeClr val="tx1"/>
              </a:solidFill>
            </a:endParaRPr>
          </a:p>
          <a:p>
            <a:r>
              <a:rPr lang="en-US" sz="2000" b="1">
                <a:solidFill>
                  <a:schemeClr val="tx1"/>
                </a:solidFill>
              </a:rPr>
              <a:t>24</a:t>
            </a:r>
            <a:r>
              <a:rPr lang="en-US" sz="1800" b="1">
                <a:solidFill>
                  <a:schemeClr val="tx1"/>
                </a:solidFill>
              </a:rPr>
              <a:t> Features</a:t>
            </a:r>
          </a:p>
          <a:p>
            <a:endParaRPr lang="en-US" sz="1800" b="1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11CC0-90E5-6F4E-B0AC-F3CEC6E6577D}"/>
              </a:ext>
            </a:extLst>
          </p:cNvPr>
          <p:cNvCxnSpPr>
            <a:cxnSpLocks/>
          </p:cNvCxnSpPr>
          <p:nvPr/>
        </p:nvCxnSpPr>
        <p:spPr>
          <a:xfrm flipV="1">
            <a:off x="5640988" y="5713150"/>
            <a:ext cx="2174887" cy="1987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863DFD-258F-8245-A4F5-50DFB7C8C9D4}"/>
              </a:ext>
            </a:extLst>
          </p:cNvPr>
          <p:cNvSpPr txBox="1"/>
          <p:nvPr/>
        </p:nvSpPr>
        <p:spPr>
          <a:xfrm>
            <a:off x="63041" y="5219186"/>
            <a:ext cx="1778797" cy="95024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sz="1800" b="1">
              <a:solidFill>
                <a:schemeClr val="tx1"/>
              </a:solidFill>
            </a:endParaRPr>
          </a:p>
          <a:p>
            <a:r>
              <a:rPr lang="zh-CN" altLang="en-US" sz="2000" b="1">
                <a:solidFill>
                  <a:schemeClr val="tx1"/>
                </a:solidFill>
              </a:rPr>
              <a:t> </a:t>
            </a:r>
            <a:r>
              <a:rPr lang="en-US" altLang="zh-CN" sz="2000" b="1">
                <a:solidFill>
                  <a:schemeClr val="tx1"/>
                </a:solidFill>
              </a:rPr>
              <a:t>104</a:t>
            </a:r>
            <a:r>
              <a:rPr lang="en-US" sz="1800" b="1">
                <a:solidFill>
                  <a:schemeClr val="tx1"/>
                </a:solidFill>
              </a:rPr>
              <a:t> Features</a:t>
            </a:r>
          </a:p>
          <a:p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252C4-F8B0-7240-9CA8-EB280B833732}"/>
              </a:ext>
            </a:extLst>
          </p:cNvPr>
          <p:cNvSpPr txBox="1"/>
          <p:nvPr/>
        </p:nvSpPr>
        <p:spPr>
          <a:xfrm>
            <a:off x="40198" y="2814508"/>
            <a:ext cx="164320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b="1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</a:rPr>
              <a:t>  Institutional</a:t>
            </a:r>
          </a:p>
          <a:p>
            <a:r>
              <a:rPr lang="en-US" sz="1600" b="1">
                <a:solidFill>
                  <a:schemeClr val="tx1"/>
                </a:solidFill>
              </a:rPr>
              <a:t>  Knowledge</a:t>
            </a:r>
            <a:endParaRPr lang="en-US" b="1">
              <a:solidFill>
                <a:schemeClr val="tx1"/>
              </a:solidFill>
            </a:endParaRPr>
          </a:p>
          <a:p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AB6FF2-BC45-ED45-84AD-65938D196DF1}"/>
              </a:ext>
            </a:extLst>
          </p:cNvPr>
          <p:cNvCxnSpPr>
            <a:cxnSpLocks/>
          </p:cNvCxnSpPr>
          <p:nvPr/>
        </p:nvCxnSpPr>
        <p:spPr>
          <a:xfrm>
            <a:off x="1902810" y="5720696"/>
            <a:ext cx="198935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B2EFD6-A96F-BC4B-9737-202DC4378183}"/>
              </a:ext>
            </a:extLst>
          </p:cNvPr>
          <p:cNvCxnSpPr>
            <a:cxnSpLocks/>
          </p:cNvCxnSpPr>
          <p:nvPr/>
        </p:nvCxnSpPr>
        <p:spPr>
          <a:xfrm>
            <a:off x="1716628" y="3290724"/>
            <a:ext cx="7964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B01696-32C7-8644-A0D9-07431F2E784A}"/>
              </a:ext>
            </a:extLst>
          </p:cNvPr>
          <p:cNvCxnSpPr>
            <a:cxnSpLocks/>
          </p:cNvCxnSpPr>
          <p:nvPr/>
        </p:nvCxnSpPr>
        <p:spPr>
          <a:xfrm>
            <a:off x="6925260" y="3339923"/>
            <a:ext cx="135734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52950847-F8CB-C698-8E7F-5953C30F0DA1}"/>
              </a:ext>
            </a:extLst>
          </p:cNvPr>
          <p:cNvSpPr/>
          <p:nvPr/>
        </p:nvSpPr>
        <p:spPr>
          <a:xfrm>
            <a:off x="778644" y="3915575"/>
            <a:ext cx="83158" cy="1218206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" descr="A black and white sig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3947" y="2380"/>
            <a:ext cx="432934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4"/>
          <p:cNvSpPr/>
          <p:nvPr/>
        </p:nvSpPr>
        <p:spPr>
          <a:xfrm>
            <a:off x="539224" y="932265"/>
            <a:ext cx="10733614" cy="82296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40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650878" y="989802"/>
            <a:ext cx="9972675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 Model Comparison</a:t>
            </a:r>
            <a:endParaRPr lang="en-US"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4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226970"/>
            <a:ext cx="1933574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 rotWithShape="1">
          <a:blip r:embed="rId6">
            <a:alphaModFix/>
          </a:blip>
          <a:srcRect l="9432" t="9467" r="8113" b="18538"/>
          <a:stretch/>
        </p:blipFill>
        <p:spPr>
          <a:xfrm>
            <a:off x="9738325" y="777824"/>
            <a:ext cx="1594300" cy="11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 txBox="1"/>
          <p:nvPr/>
        </p:nvSpPr>
        <p:spPr>
          <a:xfrm>
            <a:off x="2907225" y="4942700"/>
            <a:ext cx="293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4" name="Google Shape;294;p24"/>
          <p:cNvGraphicFramePr/>
          <p:nvPr>
            <p:extLst>
              <p:ext uri="{D42A27DB-BD31-4B8C-83A1-F6EECF244321}">
                <p14:modId xmlns:p14="http://schemas.microsoft.com/office/powerpoint/2010/main" val="3064296208"/>
              </p:ext>
            </p:extLst>
          </p:nvPr>
        </p:nvGraphicFramePr>
        <p:xfrm>
          <a:off x="539224" y="1907625"/>
          <a:ext cx="10733616" cy="2507412"/>
        </p:xfrm>
        <a:graphic>
          <a:graphicData uri="http://schemas.openxmlformats.org/drawingml/2006/table">
            <a:tbl>
              <a:tblPr>
                <a:noFill/>
                <a:tableStyleId>{07E221D6-A162-47B7-833C-2EC6291EAFF1}</a:tableStyleId>
              </a:tblPr>
              <a:tblGrid>
                <a:gridCol w="268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7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/>
                        <a:t>Model</a:t>
                      </a:r>
                      <a:endParaRPr sz="1400" b="1" i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/>
                        <a:t>Accuracy</a:t>
                      </a:r>
                      <a:endParaRPr sz="1400" b="1" i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/>
                        <a:t>Log Loss</a:t>
                      </a:r>
                      <a:endParaRPr sz="1400" b="1" i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/>
                        <a:t>Efficiency(high/modest/low)</a:t>
                      </a:r>
                      <a:endParaRPr sz="1400" b="1" i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2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sng" strike="noStrike" cap="none" noProof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Logistic Regression</a:t>
                      </a:r>
                      <a:endParaRPr sz="1400" b="1" i="0" u="sng" strike="noStrike" cap="none" noProof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0.7112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0.5641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HIGH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sng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Deep Neural Network</a:t>
                      </a:r>
                      <a:endParaRPr sz="1400" b="1" i="0" u="sng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0.6789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0.5527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 HIGH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sng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Random Forest</a:t>
                      </a:r>
                      <a:endParaRPr sz="1400" b="1" i="0" u="sng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0.7005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0.6268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MODERATE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81422"/>
                  </a:ext>
                </a:extLst>
              </a:tr>
              <a:tr h="372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sng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Gradient Boosting</a:t>
                      </a:r>
                      <a:endParaRPr sz="1400" b="1" i="0" u="sng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chemeClr val="lt1"/>
                      </a:solidFill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0.6658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chemeClr val="lt1"/>
                      </a:solidFill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0.6618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chemeClr val="lt1"/>
                      </a:solidFill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MODERATE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chemeClr val="lt1"/>
                      </a:solidFill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2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sng" strike="noStrike" cap="none" noProof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K-Nearest Neighbor </a:t>
                      </a:r>
                      <a:endParaRPr sz="1400" b="1" i="0" u="sng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0.7032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0.7316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369331"/>
                  </a:ext>
                </a:extLst>
              </a:tr>
            </a:tbl>
          </a:graphicData>
        </a:graphic>
      </p:graphicFrame>
      <p:pic>
        <p:nvPicPr>
          <p:cNvPr id="295" name="Google Shape;29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4857874" y="4531188"/>
            <a:ext cx="1789375" cy="144956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 txBox="1"/>
          <p:nvPr/>
        </p:nvSpPr>
        <p:spPr>
          <a:xfrm>
            <a:off x="4050076" y="4645291"/>
            <a:ext cx="5793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>
                <a:latin typeface="Calibri"/>
                <a:ea typeface="Calibri"/>
                <a:cs typeface="Calibri"/>
                <a:sym typeface="Calibri"/>
              </a:rPr>
              <a:t>Highest Model Performance</a:t>
            </a:r>
            <a:endParaRPr lang="en-US" sz="2300">
              <a:ea typeface="Calibri"/>
            </a:endParaRPr>
          </a:p>
        </p:txBody>
      </p:sp>
      <p:pic>
        <p:nvPicPr>
          <p:cNvPr id="297" name="Google Shape;29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9225" y="5013659"/>
            <a:ext cx="1933575" cy="248681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298" name="Google Shape;29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1125" y="5017685"/>
            <a:ext cx="1933575" cy="255749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299" name="Google Shape;299;p24"/>
          <p:cNvSpPr txBox="1"/>
          <p:nvPr/>
        </p:nvSpPr>
        <p:spPr>
          <a:xfrm>
            <a:off x="2937713" y="5596575"/>
            <a:ext cx="2136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alibri"/>
                <a:ea typeface="Calibri"/>
                <a:cs typeface="Calibri"/>
              </a:rPr>
              <a:t>67%</a:t>
            </a:r>
          </a:p>
        </p:txBody>
      </p:sp>
      <p:sp>
        <p:nvSpPr>
          <p:cNvPr id="300" name="Google Shape;300;p24"/>
          <p:cNvSpPr txBox="1"/>
          <p:nvPr/>
        </p:nvSpPr>
        <p:spPr>
          <a:xfrm>
            <a:off x="6690687" y="5597051"/>
            <a:ext cx="21366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LOG LOSS</a:t>
            </a:r>
          </a:p>
          <a:p>
            <a:pPr algn="ctr"/>
            <a:r>
              <a:rPr lang="en-US" sz="2300" b="1">
                <a:latin typeface="Calibri"/>
                <a:ea typeface="Calibri"/>
                <a:cs typeface="Calibri"/>
              </a:rPr>
              <a:t>0.55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BBB8E-9FAF-8326-89A2-BE3B2C806BFF}"/>
              </a:ext>
            </a:extLst>
          </p:cNvPr>
          <p:cNvSpPr txBox="1"/>
          <p:nvPr/>
        </p:nvSpPr>
        <p:spPr>
          <a:xfrm>
            <a:off x="4569763" y="51002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i="1"/>
              <a:t>Deep Neural Network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5901948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" descr="A black and white sig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9" y="2380"/>
            <a:ext cx="1686106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5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3947" y="2380"/>
            <a:ext cx="432934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5"/>
          <p:cNvSpPr/>
          <p:nvPr/>
        </p:nvSpPr>
        <p:spPr>
          <a:xfrm>
            <a:off x="539224" y="932265"/>
            <a:ext cx="10733614" cy="82296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40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650878" y="989802"/>
            <a:ext cx="9972675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Building - Ensemble</a:t>
            </a:r>
            <a:endParaRPr lang="en-US"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25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226970"/>
            <a:ext cx="1933574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5"/>
          <p:cNvPicPr preferRelativeResize="0"/>
          <p:nvPr/>
        </p:nvPicPr>
        <p:blipFill rotWithShape="1">
          <a:blip r:embed="rId6">
            <a:alphaModFix/>
          </a:blip>
          <a:srcRect l="9432" t="9467" r="8113" b="18538"/>
          <a:stretch/>
        </p:blipFill>
        <p:spPr>
          <a:xfrm>
            <a:off x="9738325" y="777824"/>
            <a:ext cx="1594300" cy="11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5"/>
          <p:cNvSpPr txBox="1"/>
          <p:nvPr/>
        </p:nvSpPr>
        <p:spPr>
          <a:xfrm>
            <a:off x="4" y="7000475"/>
            <a:ext cx="4446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这四种model combine求平均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Accurrency/Log loss分别是多少 做表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225" y="2363550"/>
            <a:ext cx="4525825" cy="35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5"/>
          <p:cNvSpPr/>
          <p:nvPr/>
        </p:nvSpPr>
        <p:spPr>
          <a:xfrm rot="10800000">
            <a:off x="7268750" y="2495025"/>
            <a:ext cx="4004100" cy="3466500"/>
          </a:xfrm>
          <a:prstGeom prst="triangle">
            <a:avLst>
              <a:gd name="adj" fmla="val 50000"/>
            </a:avLst>
          </a:prstGeom>
          <a:solidFill>
            <a:srgbClr val="F9CB9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4620895" y="3665765"/>
            <a:ext cx="2808900" cy="7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5"/>
          <p:cNvSpPr txBox="1"/>
          <p:nvPr/>
        </p:nvSpPr>
        <p:spPr>
          <a:xfrm>
            <a:off x="2286713" y="3088300"/>
            <a:ext cx="126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1135625" y="5096425"/>
            <a:ext cx="126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3276500" y="5160275"/>
            <a:ext cx="1594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Deep Neural Network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2286713" y="4421375"/>
            <a:ext cx="126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Boosting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8027235" y="3247160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Ensemble Model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4102124" y="4113613"/>
            <a:ext cx="354390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     (LR+RF+GB+DNN)/4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ADBA8-CD41-5E02-B6E2-D695A5465791}"/>
              </a:ext>
            </a:extLst>
          </p:cNvPr>
          <p:cNvSpPr txBox="1"/>
          <p:nvPr/>
        </p:nvSpPr>
        <p:spPr>
          <a:xfrm>
            <a:off x="5409291" y="334244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Mean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AAEBF0-4097-3D49-B898-80AACCC98B50}"/>
              </a:ext>
            </a:extLst>
          </p:cNvPr>
          <p:cNvGrpSpPr/>
          <p:nvPr/>
        </p:nvGrpSpPr>
        <p:grpSpPr>
          <a:xfrm>
            <a:off x="7132889" y="4092760"/>
            <a:ext cx="2743200" cy="2486816"/>
            <a:chOff x="7149548" y="4624790"/>
            <a:chExt cx="2743200" cy="2486816"/>
          </a:xfrm>
          <a:noFill/>
          <a:effectLst>
            <a:glow>
              <a:schemeClr val="accent1"/>
            </a:glow>
            <a:outerShdw blurRad="1196047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3" name="Google Shape;297;p24" descr="Icon&#10;&#10;Description automatically generated">
              <a:extLst>
                <a:ext uri="{FF2B5EF4-FFF2-40B4-BE49-F238E27FC236}">
                  <a16:creationId xmlns:a16="http://schemas.microsoft.com/office/drawing/2014/main" id="{2D3B4558-0776-9E6E-32E4-433077C6B11F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14384" y="4624790"/>
              <a:ext cx="1933575" cy="2486816"/>
            </a:xfrm>
            <a:prstGeom prst="rect">
              <a:avLst/>
            </a:prstGeom>
            <a:grpFill/>
            <a:ln>
              <a:noFill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  <a:bevelB prst="angle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58A0C9-45DB-5159-E93B-BF26FE03F741}"/>
                </a:ext>
              </a:extLst>
            </p:cNvPr>
            <p:cNvSpPr txBox="1"/>
            <p:nvPr/>
          </p:nvSpPr>
          <p:spPr>
            <a:xfrm>
              <a:off x="7149548" y="5267739"/>
              <a:ext cx="2743200" cy="646331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  <a:bevelB prst="angle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latin typeface="Calibri"/>
                  <a:cs typeface="Segoe UI"/>
                </a:rPr>
                <a:t>ACCURACY</a:t>
              </a:r>
              <a:r>
                <a:rPr lang="en-US" sz="1800">
                  <a:latin typeface="Calibri"/>
                  <a:cs typeface="Segoe UI"/>
                </a:rPr>
                <a:t>​</a:t>
              </a:r>
            </a:p>
            <a:p>
              <a:pPr algn="ctr"/>
              <a:r>
                <a:rPr lang="en-US" sz="1800" b="1">
                  <a:latin typeface="Calibri"/>
                  <a:cs typeface="Segoe UI"/>
                </a:rPr>
                <a:t>71%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112639D-0157-0944-9D08-9425F95E0369}"/>
              </a:ext>
            </a:extLst>
          </p:cNvPr>
          <p:cNvGrpSpPr/>
          <p:nvPr/>
        </p:nvGrpSpPr>
        <p:grpSpPr>
          <a:xfrm>
            <a:off x="8941598" y="4092760"/>
            <a:ext cx="2743200" cy="2557490"/>
            <a:chOff x="8955952" y="4589453"/>
            <a:chExt cx="2743200" cy="2557490"/>
          </a:xfrm>
          <a:noFill/>
          <a:effectLst>
            <a:outerShdw blurRad="1270000" dist="2345999" dir="19440000" sx="200000" sy="200000" algn="ctr" rotWithShape="0">
              <a:srgbClr val="000000">
                <a:alpha val="0"/>
              </a:srgbClr>
            </a:outerShdw>
            <a:reflection stA="31858" endPos="65000" dist="50800" dir="5400000" sy="-100000" algn="bl" rotWithShape="0"/>
          </a:effectLst>
        </p:grpSpPr>
        <p:pic>
          <p:nvPicPr>
            <p:cNvPr id="4" name="Google Shape;298;p24" descr="Icon&#10;&#10;Description automatically generated">
              <a:extLst>
                <a:ext uri="{FF2B5EF4-FFF2-40B4-BE49-F238E27FC236}">
                  <a16:creationId xmlns:a16="http://schemas.microsoft.com/office/drawing/2014/main" id="{3588168B-3517-B92A-7934-F0E068D5822B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361481" y="4589453"/>
              <a:ext cx="1933575" cy="2557490"/>
            </a:xfrm>
            <a:prstGeom prst="rect">
              <a:avLst/>
            </a:pr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scene3d>
              <a:camera prst="orthographicFront"/>
              <a:lightRig rig="threePt" dir="t"/>
            </a:scene3d>
            <a:sp3d>
              <a:bevelT prst="angle"/>
              <a:bevelB prst="angle"/>
            </a:sp3d>
          </p:spPr>
        </p:pic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855CF05C-4577-F6F5-C96D-4FF9A2B17C3C}"/>
                </a:ext>
              </a:extLst>
            </p:cNvPr>
            <p:cNvSpPr txBox="1"/>
            <p:nvPr/>
          </p:nvSpPr>
          <p:spPr>
            <a:xfrm>
              <a:off x="8955952" y="5253639"/>
              <a:ext cx="2743200" cy="1015663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  <a:bevelB prst="angle"/>
            </a:sp3d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b="1">
                  <a:latin typeface="Calibri"/>
                  <a:cs typeface="Segoe UI"/>
                </a:rPr>
                <a:t>Log Loss</a:t>
              </a:r>
            </a:p>
            <a:p>
              <a:pPr algn="ctr"/>
              <a:r>
                <a:rPr lang="en-US" sz="2000" b="1">
                  <a:latin typeface="Calibri"/>
                  <a:cs typeface="Segoe UI"/>
                </a:rPr>
                <a:t>0.591​</a:t>
              </a:r>
            </a:p>
            <a:p>
              <a:pPr algn="ctr"/>
              <a:endParaRPr lang="en-US" sz="2000" b="1">
                <a:latin typeface="Calibri"/>
                <a:cs typeface="Segoe UI"/>
              </a:endParaRPr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A936B6E70CC4794C026E4A804A078" ma:contentTypeVersion="7" ma:contentTypeDescription="Create a new document." ma:contentTypeScope="" ma:versionID="34e3af895e922bf4b44d5d276979d8ce">
  <xsd:schema xmlns:xsd="http://www.w3.org/2001/XMLSchema" xmlns:xs="http://www.w3.org/2001/XMLSchema" xmlns:p="http://schemas.microsoft.com/office/2006/metadata/properties" xmlns:ns3="93e53ed7-25ba-4de7-9bc7-97db97686d2f" xmlns:ns4="064aa797-0a8f-4f05-bf55-27dde47c140f" targetNamespace="http://schemas.microsoft.com/office/2006/metadata/properties" ma:root="true" ma:fieldsID="77eabcbedd4d8a18fcf32746f3bf812a" ns3:_="" ns4:_="">
    <xsd:import namespace="93e53ed7-25ba-4de7-9bc7-97db97686d2f"/>
    <xsd:import namespace="064aa797-0a8f-4f05-bf55-27dde47c14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53ed7-25ba-4de7-9bc7-97db97686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aa797-0a8f-4f05-bf55-27dde47c14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A30721-549B-4837-B604-A1E62713A9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F6CDE2-4DA4-4DF9-A57E-BEA0A86FC763}">
  <ds:schemaRefs>
    <ds:schemaRef ds:uri="064aa797-0a8f-4f05-bf55-27dde47c140f"/>
    <ds:schemaRef ds:uri="93e53ed7-25ba-4de7-9bc7-97db97686d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F2E15C-0E05-4479-8BA7-E0CD02A65819}">
  <ds:schemaRefs>
    <ds:schemaRef ds:uri="http://www.w3.org/XML/1998/namespace"/>
    <ds:schemaRef ds:uri="064aa797-0a8f-4f05-bf55-27dde47c140f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93e53ed7-25ba-4de7-9bc7-97db97686d2f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766</Words>
  <Application>Microsoft Macintosh PowerPoint</Application>
  <PresentationFormat>Widescreen</PresentationFormat>
  <Paragraphs>217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Wingdings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[1] Andridge, R. R., &amp; Little, R. J. (2010). A review of hot deck imputation for survey non‐response. International statistical review, 78(1), 40-64.  [2] Abdi, H., &amp; Williams, L. J. (2010). Principal component analysis. Wiley interdisciplinary reviews: computational statistics, 2(4), 433-459.  [3] Carreira-Perpinán, M. A. (1997). A review of dimension reduction techniques. Department of Computer Science. University of Sheffield. Tech. Rep. CS-96-09, 9, 1-69.  [4] Yao, L., &amp; Guan, Y. (2018, December). An improved LSTM structure for natural language processing. In 2018 IEEE International Conference of Safety Produce Informatization (IICSPI) (pp. 565-569). IEEE.  [5] https://en.wikipedia.org/wiki/NCAA_Division_I_Men%27s_Basketball_Tournament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Yunhui Zhao</cp:lastModifiedBy>
  <cp:revision>1</cp:revision>
  <dcterms:modified xsi:type="dcterms:W3CDTF">2022-03-30T23:31:30Z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0x010100BEBA936B6E70CC4794C026E4A804A078</vt:lpwstr>
  </property>
</Properties>
</file>