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62" r:id="rId4"/>
    <p:sldId id="263" r:id="rId5"/>
    <p:sldId id="264" r:id="rId6"/>
    <p:sldId id="265" r:id="rId7"/>
    <p:sldId id="266" r:id="rId8"/>
    <p:sldId id="257" r:id="rId9"/>
    <p:sldId id="267" r:id="rId10"/>
    <p:sldId id="268" r:id="rId11"/>
    <p:sldId id="270" r:id="rId12"/>
    <p:sldId id="274" r:id="rId13"/>
    <p:sldId id="269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A4C6E-DC99-4DEC-BFF1-1B90CABBAC54}"/>
              </a:ext>
            </a:extLst>
          </p:cNvPr>
          <p:cNvSpPr txBox="1"/>
          <p:nvPr/>
        </p:nvSpPr>
        <p:spPr>
          <a:xfrm>
            <a:off x="8275577" y="4736307"/>
            <a:ext cx="2742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/>
              <a:t>오픈소스</a:t>
            </a:r>
            <a:r>
              <a:rPr lang="en-US" altLang="ko-KR" dirty="0"/>
              <a:t>SW</a:t>
            </a:r>
            <a:r>
              <a:rPr lang="ko-KR" altLang="ko-KR" dirty="0"/>
              <a:t>프로젝트</a:t>
            </a:r>
            <a:r>
              <a:rPr lang="en-US" altLang="ko-KR" dirty="0"/>
              <a:t>(01)</a:t>
            </a:r>
          </a:p>
          <a:p>
            <a:r>
              <a:rPr lang="ko-KR" altLang="en-US" dirty="0"/>
              <a:t>컴퓨터 공학과</a:t>
            </a:r>
            <a:endParaRPr lang="en-US" altLang="ko-KR" dirty="0"/>
          </a:p>
          <a:p>
            <a:r>
              <a:rPr lang="en-US" altLang="ko-KR" dirty="0"/>
              <a:t>20165062_</a:t>
            </a:r>
            <a:r>
              <a:rPr lang="ko-KR" altLang="en-US" dirty="0" err="1"/>
              <a:t>이윤혁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CF87C0-A2D0-4A3B-986F-8EC1F8ABA293}"/>
              </a:ext>
            </a:extLst>
          </p:cNvPr>
          <p:cNvGrpSpPr/>
          <p:nvPr/>
        </p:nvGrpSpPr>
        <p:grpSpPr>
          <a:xfrm>
            <a:off x="2211292" y="2469951"/>
            <a:ext cx="7769415" cy="923330"/>
            <a:chOff x="1205408" y="2505670"/>
            <a:chExt cx="7769415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7EBA0A-7D63-4203-833B-8BFBB323E542}"/>
                </a:ext>
              </a:extLst>
            </p:cNvPr>
            <p:cNvSpPr txBox="1"/>
            <p:nvPr/>
          </p:nvSpPr>
          <p:spPr>
            <a:xfrm>
              <a:off x="3346359" y="2844225"/>
              <a:ext cx="56284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3200" b="1" dirty="0" err="1"/>
                <a:t>를활용하여</a:t>
              </a:r>
              <a:r>
                <a:rPr lang="en-US" altLang="ko-KR" sz="3200" b="1" dirty="0"/>
                <a:t>, </a:t>
              </a:r>
              <a:r>
                <a:rPr lang="ko-KR" altLang="en-US" sz="3200" b="1" dirty="0"/>
                <a:t>얼굴 특징 점 추출</a:t>
              </a:r>
              <a:endParaRPr lang="ko-KR" altLang="ko-KR" sz="3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B2535E-AC19-407F-9E40-20315E5AC196}"/>
                </a:ext>
              </a:extLst>
            </p:cNvPr>
            <p:cNvSpPr txBox="1"/>
            <p:nvPr/>
          </p:nvSpPr>
          <p:spPr>
            <a:xfrm>
              <a:off x="1205408" y="2505670"/>
              <a:ext cx="2191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/>
                <a:t>KERAS</a:t>
              </a:r>
              <a:endParaRPr lang="ko-KR" altLang="en-US" sz="5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2421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C10AB-2696-40DF-A089-432B92FAA5D9}"/>
              </a:ext>
            </a:extLst>
          </p:cNvPr>
          <p:cNvSpPr txBox="1"/>
          <p:nvPr/>
        </p:nvSpPr>
        <p:spPr>
          <a:xfrm>
            <a:off x="812302" y="147626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세 번째 도전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4C0F-93D2-4508-B9C1-203E60DD67D1}"/>
              </a:ext>
            </a:extLst>
          </p:cNvPr>
          <p:cNvSpPr txBox="1"/>
          <p:nvPr/>
        </p:nvSpPr>
        <p:spPr>
          <a:xfrm>
            <a:off x="894557" y="609291"/>
            <a:ext cx="455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이용하여</a:t>
            </a:r>
            <a:r>
              <a:rPr lang="en-US" altLang="ko-KR" dirty="0"/>
              <a:t> </a:t>
            </a:r>
            <a:r>
              <a:rPr lang="ko-KR" altLang="en-US" dirty="0"/>
              <a:t>최적화 된 신경망 재 구축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D362EA-3927-4DE3-942D-B1DFF27067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8063" y="994495"/>
            <a:ext cx="5307542" cy="1972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F57E3D-7D08-4C11-9568-919E064E53FC}"/>
              </a:ext>
            </a:extLst>
          </p:cNvPr>
          <p:cNvSpPr txBox="1"/>
          <p:nvPr/>
        </p:nvSpPr>
        <p:spPr>
          <a:xfrm>
            <a:off x="1979825" y="3184388"/>
            <a:ext cx="624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 일반화를 만들어 주기 위한 함수 정의</a:t>
            </a:r>
            <a:endParaRPr lang="en-US" altLang="ko-KR" dirty="0"/>
          </a:p>
          <a:p>
            <a:pPr algn="ctr"/>
            <a:r>
              <a:rPr lang="ko-KR" altLang="en-US" dirty="0"/>
              <a:t>공백으로 구분된 픽셀 데이터 값들에 대해 분리 시켜 재 배열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165FA4-1DE1-41EE-AB4E-ECF48D9D5C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87946" y="3977852"/>
            <a:ext cx="5307542" cy="1200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BC7DFA-BEAA-4EBA-94E6-F9812532D214}"/>
              </a:ext>
            </a:extLst>
          </p:cNvPr>
          <p:cNvSpPr txBox="1"/>
          <p:nvPr/>
        </p:nvSpPr>
        <p:spPr>
          <a:xfrm>
            <a:off x="1712453" y="5574819"/>
            <a:ext cx="9025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이미지를 출력해 주는 함수 정의</a:t>
            </a:r>
            <a:endParaRPr lang="en-US" altLang="ko-KR" dirty="0"/>
          </a:p>
          <a:p>
            <a:pPr algn="ctr"/>
            <a:r>
              <a:rPr lang="en-US" altLang="ko-KR" dirty="0"/>
              <a:t>Matplotlib</a:t>
            </a:r>
            <a:r>
              <a:rPr lang="ko-KR" altLang="en-US" dirty="0"/>
              <a:t> 모듈의 </a:t>
            </a:r>
            <a:r>
              <a:rPr lang="en-US" altLang="ko-KR" dirty="0" err="1"/>
              <a:t>imshow</a:t>
            </a:r>
            <a:r>
              <a:rPr lang="ko-KR" altLang="en-US" dirty="0"/>
              <a:t>함수를 통해 이미지 출력 및 </a:t>
            </a:r>
            <a:r>
              <a:rPr lang="en-US" altLang="ko-KR" dirty="0" err="1"/>
              <a:t>numpy</a:t>
            </a:r>
            <a:r>
              <a:rPr lang="ko-KR" altLang="en-US" dirty="0"/>
              <a:t> 모듈의 </a:t>
            </a:r>
            <a:r>
              <a:rPr lang="en-US" altLang="ko-KR" dirty="0" err="1"/>
              <a:t>vstack</a:t>
            </a:r>
            <a:r>
              <a:rPr lang="ko-KR" altLang="en-US" dirty="0"/>
              <a:t>함수를 통해 </a:t>
            </a:r>
            <a:endParaRPr lang="en-US" altLang="ko-KR" dirty="0"/>
          </a:p>
          <a:p>
            <a:pPr algn="ctr"/>
            <a:r>
              <a:rPr lang="en-US" altLang="ko-KR" dirty="0"/>
              <a:t>15</a:t>
            </a:r>
            <a:r>
              <a:rPr lang="ko-KR" altLang="en-US" dirty="0"/>
              <a:t>개의 특징 점을 묶어주는 함수를 통해 점들을 묶어 </a:t>
            </a:r>
            <a:r>
              <a:rPr lang="en-US" altLang="ko-KR" dirty="0"/>
              <a:t>scatter </a:t>
            </a:r>
            <a:r>
              <a:rPr lang="ko-KR" altLang="en-US" dirty="0"/>
              <a:t>흩뿌리기를 통해 좌표 출력 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F1F972-1A56-440F-A330-0311245B0B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31767" y="1230681"/>
            <a:ext cx="3009900" cy="37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3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3B94C-E581-4031-A104-0AC313280822}"/>
              </a:ext>
            </a:extLst>
          </p:cNvPr>
          <p:cNvSpPr txBox="1"/>
          <p:nvPr/>
        </p:nvSpPr>
        <p:spPr>
          <a:xfrm>
            <a:off x="795867" y="160867"/>
            <a:ext cx="484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CNN</a:t>
            </a:r>
            <a:r>
              <a:rPr lang="en-US" altLang="ko-KR" sz="2400" dirty="0"/>
              <a:t> -</a:t>
            </a:r>
            <a:r>
              <a:rPr lang="ko-KR" altLang="en-US" sz="2400" dirty="0"/>
              <a:t> </a:t>
            </a:r>
            <a:r>
              <a:rPr lang="en-US" altLang="ko-KR" sz="2400" b="1" dirty="0"/>
              <a:t>Convolutional Neural Network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47D5E8-21CA-48C1-AEAA-870294EBC3CA}"/>
              </a:ext>
            </a:extLst>
          </p:cNvPr>
          <p:cNvSpPr/>
          <p:nvPr/>
        </p:nvSpPr>
        <p:spPr>
          <a:xfrm>
            <a:off x="1083733" y="821604"/>
            <a:ext cx="11108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각 레이어의 입출력 데이터의 형상 유지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이미지의 공간 정보를 유지하면서 인접 이미지와의 특징을 효과적으로 인식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복수의 필터로 이미지의 특징 추출 및 학습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추출한 이미지의 특징을 모으고 강화하는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Pooling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레이어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 필터를 공유 파라미터로 사용하기 때문에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일반 인공 신경망과 비교하여 학습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  </a:t>
            </a:r>
          </a:p>
          <a:p>
            <a:pPr fontAlgn="base"/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파라미터가 매우 적음</a:t>
            </a:r>
            <a:endParaRPr lang="ko-KR" altLang="en-US" b="1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5517D-11E7-4EC3-8663-CF84E3772F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3733" y="2575930"/>
            <a:ext cx="5389033" cy="3536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689CD9-8F7F-410F-B57A-1C1E553506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2106" y="2571909"/>
            <a:ext cx="5060554" cy="3544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71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3B94C-E581-4031-A104-0AC313280822}"/>
              </a:ext>
            </a:extLst>
          </p:cNvPr>
          <p:cNvSpPr txBox="1"/>
          <p:nvPr/>
        </p:nvSpPr>
        <p:spPr>
          <a:xfrm>
            <a:off x="795867" y="160867"/>
            <a:ext cx="484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CNN</a:t>
            </a:r>
            <a:r>
              <a:rPr lang="en-US" altLang="ko-KR" sz="2400" dirty="0"/>
              <a:t> -</a:t>
            </a:r>
            <a:r>
              <a:rPr lang="ko-KR" altLang="en-US" sz="2400" dirty="0"/>
              <a:t> </a:t>
            </a:r>
            <a:r>
              <a:rPr lang="en-US" altLang="ko-KR" sz="2400" b="1" dirty="0"/>
              <a:t>Convolutional Neural Network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5517D-11E7-4EC3-8663-CF84E3772F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5158" y="739986"/>
            <a:ext cx="5389033" cy="3536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689CD9-8F7F-410F-B57A-1C1E553506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9256" y="739986"/>
            <a:ext cx="5060554" cy="3544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D7C2E3-0E45-4AA3-9481-F85C81AFEE0F}"/>
              </a:ext>
            </a:extLst>
          </p:cNvPr>
          <p:cNvSpPr txBox="1"/>
          <p:nvPr/>
        </p:nvSpPr>
        <p:spPr>
          <a:xfrm>
            <a:off x="829544" y="4557009"/>
            <a:ext cx="112292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입력되는 값이 음수면 </a:t>
            </a:r>
            <a:r>
              <a:rPr lang="en-US" altLang="ko-KR" dirty="0"/>
              <a:t>Gradient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무조건 </a:t>
            </a:r>
            <a:r>
              <a:rPr lang="en-US" altLang="ko-KR" dirty="0"/>
              <a:t>0</a:t>
            </a:r>
            <a:r>
              <a:rPr lang="ko-KR" altLang="en-US" dirty="0"/>
              <a:t>이 된다는 단점을 해결하기 위해 </a:t>
            </a:r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가중치를 </a:t>
            </a:r>
            <a:endParaRPr lang="en-US" altLang="ko-KR" dirty="0"/>
          </a:p>
          <a:p>
            <a:r>
              <a:rPr lang="en-US" altLang="ko-KR" dirty="0"/>
              <a:t>0.001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사소한 변화가 출력 이미지에 </a:t>
            </a:r>
            <a:r>
              <a:rPr lang="ko-KR" altLang="en-US" dirty="0" err="1"/>
              <a:t>영량을</a:t>
            </a:r>
            <a:r>
              <a:rPr lang="ko-KR" altLang="en-US" dirty="0"/>
              <a:t> 미치지 않도록 하기 위해 </a:t>
            </a:r>
            <a:r>
              <a:rPr lang="en-US" altLang="ko-KR" dirty="0" err="1"/>
              <a:t>MaxPooling</a:t>
            </a:r>
            <a:r>
              <a:rPr lang="ko-KR" altLang="en-US" dirty="0"/>
              <a:t>을 지정하여 수직</a:t>
            </a:r>
            <a:r>
              <a:rPr lang="en-US" altLang="ko-KR" dirty="0"/>
              <a:t>, </a:t>
            </a:r>
            <a:r>
              <a:rPr lang="ko-KR" altLang="en-US" dirty="0"/>
              <a:t>수평 축소 비율을 </a:t>
            </a:r>
            <a:endParaRPr lang="en-US" altLang="ko-KR" dirty="0"/>
          </a:p>
          <a:p>
            <a:r>
              <a:rPr lang="ko-KR" altLang="en-US" dirty="0"/>
              <a:t>지정합니다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 출력 층을 연결시켜 주는 </a:t>
            </a:r>
            <a:r>
              <a:rPr lang="en-US" altLang="ko-KR" dirty="0"/>
              <a:t>Dense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/>
              <a:t>좀 더 정확한 학습을 요구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068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9F6AEF-23D2-4FAE-9273-C2F76B1EA3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3300" y="5533178"/>
            <a:ext cx="5731510" cy="13163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68ACFC-F92D-451F-9DDC-FF4E73AAE1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3300" y="210608"/>
            <a:ext cx="4902200" cy="52006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8F6F54-4034-47A6-9753-30C31FD17870}"/>
              </a:ext>
            </a:extLst>
          </p:cNvPr>
          <p:cNvSpPr/>
          <p:nvPr/>
        </p:nvSpPr>
        <p:spPr>
          <a:xfrm>
            <a:off x="6341533" y="2810933"/>
            <a:ext cx="922867" cy="1316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BEAA30-00CE-48E4-AB35-7756D809C4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77666" y="1007321"/>
            <a:ext cx="4275667" cy="44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https://raw.githubusercontent.com/yunhyuck/OpenSourceProject/master/%EC%BA%A1%EC%B2%98.PNG">
            <a:extLst>
              <a:ext uri="{FF2B5EF4-FFF2-40B4-BE49-F238E27FC236}">
                <a16:creationId xmlns:a16="http://schemas.microsoft.com/office/drawing/2014/main" id="{808C0439-7702-42DA-8906-E9339D4F9E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11" y="4416213"/>
            <a:ext cx="9859222" cy="1518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24CCB59-6938-4055-8A75-5D5760DF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79332"/>
              </p:ext>
            </p:extLst>
          </p:nvPr>
        </p:nvGraphicFramePr>
        <p:xfrm>
          <a:off x="3649133" y="922867"/>
          <a:ext cx="5319378" cy="18683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59689">
                  <a:extLst>
                    <a:ext uri="{9D8B030D-6E8A-4147-A177-3AD203B41FA5}">
                      <a16:colId xmlns:a16="http://schemas.microsoft.com/office/drawing/2014/main" val="1516888549"/>
                    </a:ext>
                  </a:extLst>
                </a:gridCol>
                <a:gridCol w="2659689">
                  <a:extLst>
                    <a:ext uri="{9D8B030D-6E8A-4147-A177-3AD203B41FA5}">
                      <a16:colId xmlns:a16="http://schemas.microsoft.com/office/drawing/2014/main" val="201662847"/>
                    </a:ext>
                  </a:extLst>
                </a:gridCol>
              </a:tblGrid>
              <a:tr h="36188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effectLst/>
                        </a:rPr>
                        <a:t>작성자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>
                          <a:effectLst/>
                        </a:rPr>
                        <a:t>점수</a:t>
                      </a:r>
                      <a:endParaRPr lang="ko-KR" sz="2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064649"/>
                  </a:ext>
                </a:extLst>
              </a:tr>
              <a:tr h="3674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Karan </a:t>
                      </a:r>
                      <a:r>
                        <a:rPr lang="en-US" sz="2000" kern="100" dirty="0" err="1">
                          <a:effectLst/>
                        </a:rPr>
                        <a:t>Jakhar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4.12930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260596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Gustavo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4.41109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669352"/>
                  </a:ext>
                </a:extLst>
              </a:tr>
              <a:tr h="3674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Aktaruzzaman Aman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4.08550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964007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JCJ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6098241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54E1772-FD03-475D-8F69-62F884CE7A05}"/>
              </a:ext>
            </a:extLst>
          </p:cNvPr>
          <p:cNvSpPr/>
          <p:nvPr/>
        </p:nvSpPr>
        <p:spPr>
          <a:xfrm>
            <a:off x="5584922" y="3107267"/>
            <a:ext cx="1447800" cy="1134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AA242C-5B3F-48B7-B5C6-3CC1FA420BCB}"/>
              </a:ext>
            </a:extLst>
          </p:cNvPr>
          <p:cNvSpPr/>
          <p:nvPr/>
        </p:nvSpPr>
        <p:spPr>
          <a:xfrm>
            <a:off x="4130786" y="6199200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dirty="0">
                <a:solidFill>
                  <a:srgbClr val="333333"/>
                </a:solidFill>
                <a:ea typeface="applesdgothicneo-ultralight"/>
                <a:cs typeface="Times New Roman" panose="02020603050405020304" pitchFamily="18" charset="0"/>
              </a:rPr>
              <a:t> </a:t>
            </a:r>
            <a:r>
              <a:rPr lang="ko-KR" altLang="ko-KR" sz="2400" b="1" dirty="0">
                <a:solidFill>
                  <a:srgbClr val="333333"/>
                </a:solidFill>
                <a:latin typeface="applesdgothicneo-ultralight"/>
                <a:ea typeface="맑은 고딕" panose="020B0503020000020004" pitchFamily="50" charset="-127"/>
                <a:cs typeface="Times New Roman" panose="02020603050405020304" pitchFamily="18" charset="0"/>
              </a:rPr>
              <a:t>최대</a:t>
            </a:r>
            <a:r>
              <a:rPr lang="ko-KR" altLang="ko-KR" sz="2400" b="1" dirty="0">
                <a:solidFill>
                  <a:srgbClr val="333333"/>
                </a:solidFill>
                <a:ea typeface="applesdgothicneo-ultralight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ea typeface="applesdgothicneo-ultralight"/>
                <a:cs typeface="Times New Roman" panose="02020603050405020304" pitchFamily="18" charset="0"/>
              </a:rPr>
              <a:t>0.6,  </a:t>
            </a:r>
            <a:r>
              <a:rPr lang="ko-KR" altLang="ko-KR" sz="2400" b="1" dirty="0">
                <a:solidFill>
                  <a:srgbClr val="333333"/>
                </a:solidFill>
                <a:latin typeface="applesdgothicneo-ultralight"/>
                <a:ea typeface="맑은 고딕" panose="020B0503020000020004" pitchFamily="50" charset="-127"/>
                <a:cs typeface="Times New Roman" panose="02020603050405020304" pitchFamily="18" charset="0"/>
              </a:rPr>
              <a:t>최소</a:t>
            </a:r>
            <a:r>
              <a:rPr lang="ko-KR" altLang="ko-KR" sz="2400" b="1" dirty="0">
                <a:solidFill>
                  <a:srgbClr val="333333"/>
                </a:solidFill>
                <a:ea typeface="applesdgothicneo-ultralight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ea typeface="applesdgothicneo-ultralight"/>
                <a:cs typeface="Times New Roman" panose="02020603050405020304" pitchFamily="18" charset="0"/>
              </a:rPr>
              <a:t>0.3 </a:t>
            </a:r>
            <a:r>
              <a:rPr lang="ko-KR" altLang="ko-KR" sz="2400" b="1" dirty="0">
                <a:solidFill>
                  <a:srgbClr val="333333"/>
                </a:solidFill>
                <a:latin typeface="applesdgothicneo-ultralight"/>
                <a:ea typeface="맑은 고딕" panose="020B0503020000020004" pitchFamily="50" charset="-127"/>
                <a:cs typeface="Times New Roman" panose="02020603050405020304" pitchFamily="18" charset="0"/>
              </a:rPr>
              <a:t>정도</a:t>
            </a:r>
            <a:r>
              <a:rPr lang="ko-KR" altLang="ko-KR" sz="2400" b="1" dirty="0">
                <a:solidFill>
                  <a:srgbClr val="333333"/>
                </a:solidFill>
                <a:ea typeface="applesdgothicneo-ultralight"/>
                <a:cs typeface="Times New Roman" panose="02020603050405020304" pitchFamily="18" charset="0"/>
              </a:rPr>
              <a:t> </a:t>
            </a:r>
            <a:r>
              <a:rPr lang="ko-KR" altLang="ko-KR" sz="2400" b="1" dirty="0">
                <a:solidFill>
                  <a:srgbClr val="333333"/>
                </a:solidFill>
                <a:latin typeface="applesdgothicneo-ultralight"/>
                <a:ea typeface="맑은 고딕" panose="020B0503020000020004" pitchFamily="50" charset="-127"/>
                <a:cs typeface="Times New Roman" panose="02020603050405020304" pitchFamily="18" charset="0"/>
              </a:rPr>
              <a:t>성능</a:t>
            </a:r>
            <a:r>
              <a:rPr lang="en-US" altLang="ko-KR" sz="2400" b="1" dirty="0">
                <a:solidFill>
                  <a:srgbClr val="333333"/>
                </a:solidFill>
                <a:latin typeface="applesdgothicneo-ultraligh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dirty="0">
                <a:solidFill>
                  <a:srgbClr val="333333"/>
                </a:solidFill>
                <a:latin typeface="applesdgothicneo-ultralight"/>
                <a:ea typeface="맑은 고딕" panose="020B0503020000020004" pitchFamily="50" charset="-127"/>
                <a:cs typeface="Times New Roman" panose="02020603050405020304" pitchFamily="18" charset="0"/>
              </a:rPr>
              <a:t>개선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38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EBA162-B08D-41C5-A715-B27C50B6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94" y="1104900"/>
            <a:ext cx="4742803" cy="4648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135DEB-1A62-4D40-9250-DC15EA5B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82" y="1312208"/>
            <a:ext cx="3771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0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8C22B-3CD7-446B-BFC4-093E4B9E0D4A}"/>
              </a:ext>
            </a:extLst>
          </p:cNvPr>
          <p:cNvSpPr txBox="1"/>
          <p:nvPr/>
        </p:nvSpPr>
        <p:spPr>
          <a:xfrm>
            <a:off x="956734" y="397933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느낀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495EF-436C-4433-8E83-F9191F50CFF7}"/>
              </a:ext>
            </a:extLst>
          </p:cNvPr>
          <p:cNvSpPr txBox="1"/>
          <p:nvPr/>
        </p:nvSpPr>
        <p:spPr>
          <a:xfrm>
            <a:off x="956734" y="1120676"/>
            <a:ext cx="110514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두 번째 방식에서 많은 시간을 들여 학습을 시켜 좋은 결과가 나올 것이라고 예측을 하였지만</a:t>
            </a:r>
            <a:r>
              <a:rPr lang="en-US" altLang="ko-KR" dirty="0"/>
              <a:t>, </a:t>
            </a:r>
            <a:r>
              <a:rPr lang="ko-KR" altLang="en-US" dirty="0"/>
              <a:t>설계 미스로</a:t>
            </a:r>
            <a:endParaRPr lang="en-US" altLang="ko-KR" dirty="0"/>
          </a:p>
          <a:p>
            <a:r>
              <a:rPr lang="ko-KR" altLang="en-US" dirty="0"/>
              <a:t>인해 잘못된 결과를 예측 하여 아쉬움</a:t>
            </a:r>
            <a:r>
              <a:rPr lang="en-US" altLang="ko-KR" dirty="0"/>
              <a:t>. </a:t>
            </a:r>
            <a:r>
              <a:rPr lang="ko-KR" altLang="en-US" dirty="0"/>
              <a:t>시간이 많이 걸려 세번 째 방식 채택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신경망 설계에 따라 학습 방식도 달라져 값이 달라지는 것을 보고 부족함을 많이 느낌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Keras</a:t>
            </a:r>
            <a:r>
              <a:rPr lang="ko-KR" altLang="en-US" dirty="0"/>
              <a:t>와 관련된 문서를 많이 보았지만</a:t>
            </a:r>
            <a:r>
              <a:rPr lang="en-US" altLang="ko-KR" dirty="0"/>
              <a:t>, </a:t>
            </a:r>
            <a:r>
              <a:rPr lang="ko-KR" altLang="en-US" dirty="0"/>
              <a:t>아직도 어려운 부분이 많고 차후 프로젝트에 이용하고 싶음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Tensorflow</a:t>
            </a:r>
            <a:r>
              <a:rPr lang="ko-KR" altLang="en-US" dirty="0"/>
              <a:t> 사용 시</a:t>
            </a:r>
            <a:r>
              <a:rPr lang="en-US" altLang="ko-KR" dirty="0"/>
              <a:t>, GPU</a:t>
            </a:r>
            <a:r>
              <a:rPr lang="ko-KR" altLang="en-US" dirty="0"/>
              <a:t>는 필수다</a:t>
            </a:r>
            <a:r>
              <a:rPr lang="en-US" altLang="ko-KR" dirty="0"/>
              <a:t>. (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학습 시간 </a:t>
            </a:r>
            <a:r>
              <a:rPr lang="en-US" altLang="ko-KR" dirty="0"/>
              <a:t>: 40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학습 시간 </a:t>
            </a:r>
            <a:r>
              <a:rPr lang="en-US" altLang="ko-KR" dirty="0"/>
              <a:t>: 1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18818-1711-41BE-83BC-E0E700CBBA72}"/>
              </a:ext>
            </a:extLst>
          </p:cNvPr>
          <p:cNvSpPr txBox="1"/>
          <p:nvPr/>
        </p:nvSpPr>
        <p:spPr>
          <a:xfrm>
            <a:off x="956734" y="3505412"/>
            <a:ext cx="246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중요한 건 </a:t>
            </a:r>
            <a:r>
              <a:rPr lang="en-US" altLang="ko-KR" sz="3600" b="1" dirty="0"/>
              <a:t>!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3C7C5-CFAA-4A7E-B401-9523C294C398}"/>
              </a:ext>
            </a:extLst>
          </p:cNvPr>
          <p:cNvSpPr txBox="1"/>
          <p:nvPr/>
        </p:nvSpPr>
        <p:spPr>
          <a:xfrm>
            <a:off x="956734" y="4228155"/>
            <a:ext cx="60200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의 </a:t>
            </a:r>
            <a:r>
              <a:rPr lang="en-US" altLang="ko-KR" dirty="0"/>
              <a:t>models</a:t>
            </a:r>
            <a:r>
              <a:rPr lang="ko-KR" altLang="en-US" dirty="0"/>
              <a:t>를 이용하여 학습된 파일을 저장 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kears.models</a:t>
            </a:r>
            <a:r>
              <a:rPr lang="en-US" altLang="ko-KR" dirty="0"/>
              <a:t> import </a:t>
            </a:r>
            <a:r>
              <a:rPr lang="en-US" altLang="ko-KR" dirty="0" err="1"/>
              <a:t>load_model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모델 저장</a:t>
            </a:r>
            <a:endParaRPr lang="en-US" altLang="ko-KR" dirty="0"/>
          </a:p>
          <a:p>
            <a:r>
              <a:rPr lang="en-US" altLang="ko-KR" dirty="0" err="1"/>
              <a:t>model.save</a:t>
            </a:r>
            <a:r>
              <a:rPr lang="en-US" altLang="ko-KR" dirty="0"/>
              <a:t>(‘file.h5’)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모델 가져오기</a:t>
            </a:r>
            <a:endParaRPr lang="en-US" altLang="ko-KR" dirty="0"/>
          </a:p>
          <a:p>
            <a:r>
              <a:rPr lang="en-US" altLang="ko-KR" dirty="0" err="1"/>
              <a:t>model.load_model</a:t>
            </a:r>
            <a:r>
              <a:rPr lang="en-US" altLang="ko-KR" dirty="0"/>
              <a:t>(‘file.h5’)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E5D5AE-9700-4DA5-812E-987579CEB98A}"/>
              </a:ext>
            </a:extLst>
          </p:cNvPr>
          <p:cNvSpPr/>
          <p:nvPr/>
        </p:nvSpPr>
        <p:spPr>
          <a:xfrm>
            <a:off x="905436" y="175339"/>
            <a:ext cx="7895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Kaggle Facial Key points Detection With </a:t>
            </a:r>
            <a:r>
              <a:rPr lang="en-US" altLang="ko-KR" sz="2800" b="1" dirty="0" err="1"/>
              <a:t>Keras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A1B1F-FA93-41B5-9146-48E8C07BEBCC}"/>
              </a:ext>
            </a:extLst>
          </p:cNvPr>
          <p:cNvSpPr txBox="1"/>
          <p:nvPr/>
        </p:nvSpPr>
        <p:spPr>
          <a:xfrm>
            <a:off x="905436" y="698559"/>
            <a:ext cx="501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https://github.com/yunhyuck/OpenSourceProject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D7A28-518E-4E03-BE85-27A94F5E49E6}"/>
              </a:ext>
            </a:extLst>
          </p:cNvPr>
          <p:cNvSpPr txBox="1"/>
          <p:nvPr/>
        </p:nvSpPr>
        <p:spPr>
          <a:xfrm>
            <a:off x="905436" y="1150143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을 통해 설치 환경과 설치 과정을 정리해 두었습니다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DBF39B-8722-410F-9C0B-63E01B7B9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06677"/>
              </p:ext>
            </p:extLst>
          </p:nvPr>
        </p:nvGraphicFramePr>
        <p:xfrm>
          <a:off x="1026030" y="2903663"/>
          <a:ext cx="10532558" cy="18683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59689">
                  <a:extLst>
                    <a:ext uri="{9D8B030D-6E8A-4147-A177-3AD203B41FA5}">
                      <a16:colId xmlns:a16="http://schemas.microsoft.com/office/drawing/2014/main" val="3795896399"/>
                    </a:ext>
                  </a:extLst>
                </a:gridCol>
                <a:gridCol w="2659689">
                  <a:extLst>
                    <a:ext uri="{9D8B030D-6E8A-4147-A177-3AD203B41FA5}">
                      <a16:colId xmlns:a16="http://schemas.microsoft.com/office/drawing/2014/main" val="2406400382"/>
                    </a:ext>
                  </a:extLst>
                </a:gridCol>
                <a:gridCol w="5213180">
                  <a:extLst>
                    <a:ext uri="{9D8B030D-6E8A-4147-A177-3AD203B41FA5}">
                      <a16:colId xmlns:a16="http://schemas.microsoft.com/office/drawing/2014/main" val="840248476"/>
                    </a:ext>
                  </a:extLst>
                </a:gridCol>
              </a:tblGrid>
              <a:tr h="36188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effectLst/>
                        </a:rPr>
                        <a:t>작성자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>
                          <a:effectLst/>
                        </a:rPr>
                        <a:t>점수</a:t>
                      </a:r>
                      <a:endParaRPr lang="ko-KR" sz="2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kern="100" dirty="0">
                          <a:effectLst/>
                        </a:rPr>
                        <a:t>링크</a:t>
                      </a:r>
                      <a:endParaRPr lang="ko-KR" sz="2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86510"/>
                  </a:ext>
                </a:extLst>
              </a:tr>
              <a:tr h="3674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Karan </a:t>
                      </a:r>
                      <a:r>
                        <a:rPr lang="en-US" sz="2000" kern="100" dirty="0" err="1">
                          <a:effectLst/>
                        </a:rPr>
                        <a:t>Jakhar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4.12930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https://www.kaggle.com/karanjakhar/facial-keypoint-detection?scriptVersionId=5720162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93008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Gustavo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4.41109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https://www.kaggle.com/glarrea/face-detection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630450"/>
                  </a:ext>
                </a:extLst>
              </a:tr>
              <a:tr h="36743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Aktaruzzaman Aman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4.08550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https://www.kaggle.com/aktaruzzaman/facial-keypoint-aman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67959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JCJ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https://www.kaggle.com/swagmh/cnn-studying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457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0D2E4A-2E84-4D4B-BE63-84E1FCCBBBE7}"/>
              </a:ext>
            </a:extLst>
          </p:cNvPr>
          <p:cNvSpPr txBox="1"/>
          <p:nvPr/>
        </p:nvSpPr>
        <p:spPr>
          <a:xfrm>
            <a:off x="1026030" y="2190469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관련된 커널에 대한 분석</a:t>
            </a:r>
          </a:p>
        </p:txBody>
      </p:sp>
    </p:spTree>
    <p:extLst>
      <p:ext uri="{BB962C8B-B14F-4D97-AF65-F5344CB8AC3E}">
        <p14:creationId xmlns:p14="http://schemas.microsoft.com/office/powerpoint/2010/main" val="376614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03EDCA-E527-4F18-BDC2-872FD4BECC4D}"/>
              </a:ext>
            </a:extLst>
          </p:cNvPr>
          <p:cNvSpPr/>
          <p:nvPr/>
        </p:nvSpPr>
        <p:spPr>
          <a:xfrm>
            <a:off x="896516" y="87073"/>
            <a:ext cx="1912190" cy="4588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2400" b="1" kern="100" dirty="0"/>
              <a:t>Karan </a:t>
            </a:r>
            <a:r>
              <a:rPr lang="en-US" altLang="ko-KR" sz="2400" b="1" kern="100" dirty="0" err="1"/>
              <a:t>Jakhar</a:t>
            </a:r>
            <a:endParaRPr lang="ko-KR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4E343-4B7A-431D-BCE8-1A054920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21392"/>
            <a:ext cx="9475471" cy="2821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1FCAD-568B-41B6-9D5F-839EEB0C6F39}"/>
              </a:ext>
            </a:extLst>
          </p:cNvPr>
          <p:cNvSpPr txBox="1"/>
          <p:nvPr/>
        </p:nvSpPr>
        <p:spPr>
          <a:xfrm>
            <a:off x="1459710" y="4979197"/>
            <a:ext cx="908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모듈의 </a:t>
            </a:r>
            <a:r>
              <a:rPr lang="en-US" altLang="ko-KR" dirty="0" err="1"/>
              <a:t>read_csv</a:t>
            </a:r>
            <a:r>
              <a:rPr lang="ko-KR" altLang="en-US" dirty="0"/>
              <a:t>를 통해 </a:t>
            </a:r>
            <a:r>
              <a:rPr lang="en-US" altLang="ko-KR" dirty="0"/>
              <a:t>csv</a:t>
            </a:r>
            <a:r>
              <a:rPr lang="ko-KR" altLang="en-US" dirty="0"/>
              <a:t>파일을 불러옵니다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os.listdir</a:t>
            </a:r>
            <a:r>
              <a:rPr lang="ko-KR" altLang="en-US" dirty="0"/>
              <a:t>은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모듈에 포함되어 있는 함수로 해당 디렉토리의 파일 목록들을 불러 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24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C05E3-7D85-4D0A-92FF-1CA7545B7DD5}"/>
              </a:ext>
            </a:extLst>
          </p:cNvPr>
          <p:cNvSpPr txBox="1"/>
          <p:nvPr/>
        </p:nvSpPr>
        <p:spPr>
          <a:xfrm>
            <a:off x="978693" y="207168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데이터의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3B38A-AD07-4702-9D9F-AA1673D081D9}"/>
              </a:ext>
            </a:extLst>
          </p:cNvPr>
          <p:cNvSpPr txBox="1"/>
          <p:nvPr/>
        </p:nvSpPr>
        <p:spPr>
          <a:xfrm>
            <a:off x="1035844" y="1035844"/>
            <a:ext cx="769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 : 15</a:t>
            </a:r>
            <a:r>
              <a:rPr lang="ko-KR" altLang="en-US" dirty="0"/>
              <a:t>개의 키 포인트가 존재 하며</a:t>
            </a:r>
            <a:r>
              <a:rPr lang="en-US" altLang="ko-KR" dirty="0"/>
              <a:t>, image </a:t>
            </a:r>
            <a:r>
              <a:rPr lang="ko-KR" altLang="en-US" dirty="0"/>
              <a:t>픽셀 값들로 이루어져 있다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91629FE-8A2A-44BF-B4A4-685342E3C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03" y="2696835"/>
            <a:ext cx="2963994" cy="294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A8B71-B496-43F7-B065-4CFE49F5E0A0}"/>
              </a:ext>
            </a:extLst>
          </p:cNvPr>
          <p:cNvSpPr txBox="1"/>
          <p:nvPr/>
        </p:nvSpPr>
        <p:spPr>
          <a:xfrm>
            <a:off x="1035844" y="1367755"/>
            <a:ext cx="296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: image </a:t>
            </a:r>
            <a:r>
              <a:rPr lang="ko-KR" altLang="en-US" dirty="0"/>
              <a:t>픽셀 값만 존재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2ADB8-E257-4DAC-9D5B-F392E2CDBF39}"/>
              </a:ext>
            </a:extLst>
          </p:cNvPr>
          <p:cNvSpPr txBox="1"/>
          <p:nvPr/>
        </p:nvSpPr>
        <p:spPr>
          <a:xfrm>
            <a:off x="1035844" y="1699666"/>
            <a:ext cx="926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IdLookupTable</a:t>
            </a:r>
            <a:r>
              <a:rPr lang="en-US" altLang="ko-KR" dirty="0"/>
              <a:t> : Test</a:t>
            </a:r>
            <a:r>
              <a:rPr lang="ko-KR" altLang="en-US" dirty="0"/>
              <a:t> 데이터를 통해 예측된 점들의 좌표 값에 해당하는 </a:t>
            </a:r>
            <a:r>
              <a:rPr lang="en-US" altLang="ko-KR" dirty="0"/>
              <a:t>id </a:t>
            </a:r>
            <a:r>
              <a:rPr lang="ko-KR" altLang="en-US" dirty="0"/>
              <a:t>번호들을 넣은 곳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F3538-6EDA-433B-89BF-FC42875C8539}"/>
              </a:ext>
            </a:extLst>
          </p:cNvPr>
          <p:cNvSpPr txBox="1"/>
          <p:nvPr/>
        </p:nvSpPr>
        <p:spPr>
          <a:xfrm>
            <a:off x="3957525" y="5637490"/>
            <a:ext cx="45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Training </a:t>
            </a:r>
            <a:r>
              <a:rPr lang="ko-KR" altLang="en-US" dirty="0"/>
              <a:t>데이터의 픽셀 값과 </a:t>
            </a:r>
            <a:r>
              <a:rPr lang="en-US" altLang="ko-KR" dirty="0"/>
              <a:t>15</a:t>
            </a:r>
            <a:r>
              <a:rPr lang="ko-KR" altLang="en-US" dirty="0"/>
              <a:t>개의 좌표 값</a:t>
            </a:r>
          </a:p>
        </p:txBody>
      </p:sp>
    </p:spTree>
    <p:extLst>
      <p:ext uri="{BB962C8B-B14F-4D97-AF65-F5344CB8AC3E}">
        <p14:creationId xmlns:p14="http://schemas.microsoft.com/office/powerpoint/2010/main" val="292304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481F3C-E3E9-4DBF-8B8B-FD405D35D1BB}"/>
              </a:ext>
            </a:extLst>
          </p:cNvPr>
          <p:cNvSpPr txBox="1"/>
          <p:nvPr/>
        </p:nvSpPr>
        <p:spPr>
          <a:xfrm>
            <a:off x="978693" y="207168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데이터의 일반화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FD729D-AE46-44BA-9643-9649318E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33" y="791197"/>
            <a:ext cx="8881533" cy="16886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F619E4-B57C-4F0C-B3A2-EF74D1394394}"/>
              </a:ext>
            </a:extLst>
          </p:cNvPr>
          <p:cNvSpPr txBox="1"/>
          <p:nvPr/>
        </p:nvSpPr>
        <p:spPr>
          <a:xfrm>
            <a:off x="1575010" y="245006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누락된 데이터 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6B582B-5ABF-483E-97DC-3BF528D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10" y="2985684"/>
            <a:ext cx="8961756" cy="1009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B77D44-9067-4EF3-8373-F63E6B21DE24}"/>
              </a:ext>
            </a:extLst>
          </p:cNvPr>
          <p:cNvSpPr txBox="1"/>
          <p:nvPr/>
        </p:nvSpPr>
        <p:spPr>
          <a:xfrm>
            <a:off x="1575010" y="4108937"/>
            <a:ext cx="669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누락된 데이터에 한해</a:t>
            </a:r>
            <a:r>
              <a:rPr lang="en-US" altLang="ko-KR" b="1" dirty="0"/>
              <a:t>, </a:t>
            </a:r>
            <a:r>
              <a:rPr lang="ko-KR" altLang="en-US" b="1" dirty="0"/>
              <a:t>이전의 값과 대치</a:t>
            </a:r>
            <a:r>
              <a:rPr lang="en-US" altLang="ko-KR" b="1" dirty="0"/>
              <a:t>, </a:t>
            </a:r>
            <a:r>
              <a:rPr lang="ko-KR" altLang="en-US" b="1" dirty="0"/>
              <a:t>혹인 누락된 데이터 제거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D71B0A-8D3E-4D87-8A45-9CB0728A8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009" y="4585198"/>
            <a:ext cx="8961757" cy="12847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33E3A1-752F-4CDD-A51F-BB0177572CD2}"/>
              </a:ext>
            </a:extLst>
          </p:cNvPr>
          <p:cNvSpPr txBox="1"/>
          <p:nvPr/>
        </p:nvSpPr>
        <p:spPr>
          <a:xfrm>
            <a:off x="1575009" y="5976914"/>
            <a:ext cx="788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96 x 96 </a:t>
            </a:r>
            <a:r>
              <a:rPr lang="ko-KR" altLang="en-US" b="1" dirty="0"/>
              <a:t>배열로 재정의</a:t>
            </a:r>
            <a:r>
              <a:rPr lang="en-US" altLang="ko-KR" b="1" dirty="0"/>
              <a:t>, </a:t>
            </a:r>
            <a:r>
              <a:rPr lang="ko-KR" altLang="en-US" b="1" dirty="0"/>
              <a:t>이 때</a:t>
            </a:r>
            <a:r>
              <a:rPr lang="en-US" altLang="ko-KR" b="1" dirty="0"/>
              <a:t>, </a:t>
            </a:r>
            <a:r>
              <a:rPr lang="en-US" altLang="ko-KR" b="1" dirty="0" err="1"/>
              <a:t>image_list</a:t>
            </a:r>
            <a:r>
              <a:rPr lang="en-US" altLang="ko-KR" b="1" dirty="0"/>
              <a:t> </a:t>
            </a:r>
            <a:r>
              <a:rPr lang="ko-KR" altLang="en-US" b="1" dirty="0"/>
              <a:t>변수에는 픽셀 값들이 저장되어 있음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865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9242C36-30F7-406D-8BA0-B4983BEFD8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6913" y="655108"/>
            <a:ext cx="7818174" cy="3544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B7EF4A-D990-49F4-9948-57208A0DCF35}"/>
              </a:ext>
            </a:extLst>
          </p:cNvPr>
          <p:cNvSpPr txBox="1"/>
          <p:nvPr/>
        </p:nvSpPr>
        <p:spPr>
          <a:xfrm>
            <a:off x="1021026" y="4605866"/>
            <a:ext cx="11066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신경망의 구축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객체를 생성하여</a:t>
            </a:r>
            <a:r>
              <a:rPr lang="en-US" altLang="ko-KR" b="1" dirty="0"/>
              <a:t>,  2</a:t>
            </a:r>
            <a:r>
              <a:rPr lang="ko-KR" altLang="en-US" b="1" dirty="0"/>
              <a:t>차원 자료를 전결합층에 전달하기 위해 </a:t>
            </a:r>
            <a:r>
              <a:rPr lang="en-US" altLang="ko-KR" b="1" dirty="0"/>
              <a:t>1</a:t>
            </a:r>
            <a:r>
              <a:rPr lang="ko-KR" altLang="en-US" b="1" dirty="0"/>
              <a:t>차원 자료로 변환하기 위한 </a:t>
            </a:r>
            <a:r>
              <a:rPr lang="en-US" altLang="ko-KR" b="1" dirty="0"/>
              <a:t>Flatten ()</a:t>
            </a:r>
            <a:r>
              <a:rPr lang="ko-KR" altLang="en-US" b="1" dirty="0"/>
              <a:t>함수 사용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Input </a:t>
            </a:r>
            <a:r>
              <a:rPr lang="ko-KR" altLang="en-US" b="1" dirty="0"/>
              <a:t>값은 픽셀 값들에 대해 </a:t>
            </a:r>
            <a:r>
              <a:rPr lang="en-US" altLang="ko-KR" b="1" dirty="0"/>
              <a:t>96x96 </a:t>
            </a:r>
            <a:r>
              <a:rPr lang="ko-KR" altLang="en-US" b="1" dirty="0"/>
              <a:t>배열로 </a:t>
            </a:r>
            <a:r>
              <a:rPr lang="en-US" altLang="ko-KR" b="1" dirty="0"/>
              <a:t>reshape</a:t>
            </a:r>
            <a:r>
              <a:rPr lang="ko-KR" altLang="en-US" b="1" dirty="0"/>
              <a:t>를 통해 변경하였으므로 주의 해서 정의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과도한 학습을 방지 하기 위해 </a:t>
            </a:r>
            <a:r>
              <a:rPr lang="en-US" altLang="ko-KR" b="1" dirty="0"/>
              <a:t>Dropout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출력 </a:t>
            </a:r>
            <a:r>
              <a:rPr lang="ko-KR" altLang="en-US" b="1" dirty="0" err="1"/>
              <a:t>뉴런수</a:t>
            </a:r>
            <a:r>
              <a:rPr lang="ko-KR" altLang="en-US" b="1" dirty="0"/>
              <a:t> </a:t>
            </a:r>
            <a:r>
              <a:rPr lang="ko-KR" altLang="en-US" b="1" dirty="0" err="1"/>
              <a:t>를</a:t>
            </a:r>
            <a:r>
              <a:rPr lang="ko-KR" altLang="en-US" b="1" dirty="0"/>
              <a:t> 조절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Compile</a:t>
            </a:r>
            <a:r>
              <a:rPr lang="ko-KR" altLang="en-US" b="1" dirty="0"/>
              <a:t> 함수를 통해 구현될 수 있는 환경을 설정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3485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C772BB-1B92-4AAF-B5FB-9CA9E850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60867"/>
            <a:ext cx="9314552" cy="4042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DCD37-8216-4F11-9DA8-2B07A9207652}"/>
              </a:ext>
            </a:extLst>
          </p:cNvPr>
          <p:cNvSpPr txBox="1"/>
          <p:nvPr/>
        </p:nvSpPr>
        <p:spPr>
          <a:xfrm>
            <a:off x="1854200" y="4343400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Fit </a:t>
            </a:r>
            <a:r>
              <a:rPr lang="ko-KR" altLang="en-US" dirty="0"/>
              <a:t>함수를 통한 모델 학습</a:t>
            </a:r>
            <a:endParaRPr lang="en-US" altLang="ko-KR" dirty="0"/>
          </a:p>
          <a:p>
            <a:r>
              <a:rPr lang="en-US" altLang="ko-KR" dirty="0"/>
              <a:t>500</a:t>
            </a:r>
            <a:r>
              <a:rPr lang="ko-KR" altLang="en-US" dirty="0"/>
              <a:t>개의 학습 데이터와 한번 학습 할 때 </a:t>
            </a:r>
            <a:r>
              <a:rPr lang="en-US" altLang="ko-KR" dirty="0"/>
              <a:t>128</a:t>
            </a:r>
            <a:r>
              <a:rPr lang="ko-KR" altLang="en-US" dirty="0"/>
              <a:t>개의 데이터를 지정하여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8ED7C-2D13-4810-9078-AF36A10B5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5266267"/>
            <a:ext cx="9258089" cy="12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907518-D1A0-4008-B9E6-4D0B6FFE6E9D}"/>
              </a:ext>
            </a:extLst>
          </p:cNvPr>
          <p:cNvSpPr/>
          <p:nvPr/>
        </p:nvSpPr>
        <p:spPr>
          <a:xfrm>
            <a:off x="905436" y="175339"/>
            <a:ext cx="7895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Kaggle Facial Key points Detection With OpenCV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67364-E48C-4C63-9E21-D0438636DF58}"/>
              </a:ext>
            </a:extLst>
          </p:cNvPr>
          <p:cNvSpPr txBox="1"/>
          <p:nvPr/>
        </p:nvSpPr>
        <p:spPr>
          <a:xfrm>
            <a:off x="905436" y="757226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첫 번째 도전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EF25C7-C341-4BED-8E00-F45A250072EB}"/>
              </a:ext>
            </a:extLst>
          </p:cNvPr>
          <p:cNvGrpSpPr/>
          <p:nvPr/>
        </p:nvGrpSpPr>
        <p:grpSpPr>
          <a:xfrm>
            <a:off x="6204977" y="2140435"/>
            <a:ext cx="5081587" cy="2514600"/>
            <a:chOff x="614362" y="2340472"/>
            <a:chExt cx="5081587" cy="2514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6C4CFEE-B2E3-4D9D-A646-1BA8AE8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599" y="2340472"/>
              <a:ext cx="241935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BDED130E-ACDC-4CEC-B7A8-196BFBF1D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62" y="2340472"/>
              <a:ext cx="253365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84F10E-A85C-40AF-A71C-85F3691BFEFA}"/>
              </a:ext>
            </a:extLst>
          </p:cNvPr>
          <p:cNvSpPr txBox="1"/>
          <p:nvPr/>
        </p:nvSpPr>
        <p:spPr>
          <a:xfrm>
            <a:off x="1021557" y="1262825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이용한</a:t>
            </a:r>
            <a:r>
              <a:rPr lang="en-US" altLang="ko-KR" dirty="0"/>
              <a:t>, </a:t>
            </a:r>
            <a:r>
              <a:rPr lang="ko-KR" altLang="en-US" dirty="0"/>
              <a:t>얼굴 특징 점 추출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014292-F06B-4911-B20A-EAC29761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42" y="2254735"/>
            <a:ext cx="24193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AD6E98-A0C4-4D7A-9C3B-40D1FABB026E}"/>
              </a:ext>
            </a:extLst>
          </p:cNvPr>
          <p:cNvCxnSpPr/>
          <p:nvPr/>
        </p:nvCxnSpPr>
        <p:spPr>
          <a:xfrm>
            <a:off x="5393531" y="2140435"/>
            <a:ext cx="0" cy="265300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1D7D24-5B77-495D-B624-485089B3513E}"/>
              </a:ext>
            </a:extLst>
          </p:cNvPr>
          <p:cNvSpPr txBox="1"/>
          <p:nvPr/>
        </p:nvSpPr>
        <p:spPr>
          <a:xfrm>
            <a:off x="3487649" y="5416022"/>
            <a:ext cx="658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Training </a:t>
            </a:r>
            <a:r>
              <a:rPr lang="ko-KR" altLang="en-US" b="1" dirty="0"/>
              <a:t>데이터와 완전 불일치 하는 특징 점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오차 점수가 </a:t>
            </a:r>
            <a:r>
              <a:rPr lang="en-US" altLang="ko-KR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32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7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70CEA-68AB-4790-8C0D-82471DCBF3BC}"/>
              </a:ext>
            </a:extLst>
          </p:cNvPr>
          <p:cNvSpPr txBox="1"/>
          <p:nvPr/>
        </p:nvSpPr>
        <p:spPr>
          <a:xfrm>
            <a:off x="812302" y="147626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두 번째 도전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1D139-FFC2-4C09-835B-AF1955FACB73}"/>
              </a:ext>
            </a:extLst>
          </p:cNvPr>
          <p:cNvSpPr txBox="1"/>
          <p:nvPr/>
        </p:nvSpPr>
        <p:spPr>
          <a:xfrm>
            <a:off x="894557" y="609291"/>
            <a:ext cx="582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/>
              <a:t>학습 데이터를 증가시켜 특징 점 추출</a:t>
            </a:r>
          </a:p>
        </p:txBody>
      </p:sp>
      <p:pic>
        <p:nvPicPr>
          <p:cNvPr id="4" name="그림 3" descr="https://elix-tech.github.io/images/2016/kaggle_facial_keypoints/flipped_face.png">
            <a:extLst>
              <a:ext uri="{FF2B5EF4-FFF2-40B4-BE49-F238E27FC236}">
                <a16:creationId xmlns:a16="http://schemas.microsoft.com/office/drawing/2014/main" id="{EA7A9EFB-FD56-4B99-A98C-E8784E923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05" y="2995205"/>
            <a:ext cx="4743450" cy="2371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A71876-0E3F-41F6-9D23-85F90BD68A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0545" y="1128724"/>
            <a:ext cx="3762375" cy="5581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898B223-AC45-47B3-9E8D-05F6BC3C4B41}"/>
              </a:ext>
            </a:extLst>
          </p:cNvPr>
          <p:cNvSpPr/>
          <p:nvPr/>
        </p:nvSpPr>
        <p:spPr>
          <a:xfrm>
            <a:off x="5088311" y="1222504"/>
            <a:ext cx="643468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D8FD2-1376-4029-BFB4-489241CF573D}"/>
              </a:ext>
            </a:extLst>
          </p:cNvPr>
          <p:cNvSpPr txBox="1"/>
          <p:nvPr/>
        </p:nvSpPr>
        <p:spPr>
          <a:xfrm>
            <a:off x="5731779" y="1381938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누락된 데이터를 제외하고 우리가 사용할 수 있는 데이터의 양</a:t>
            </a:r>
            <a:endParaRPr lang="en-US" altLang="ko-KR" dirty="0"/>
          </a:p>
          <a:p>
            <a:r>
              <a:rPr lang="en-US" altLang="ko-KR" dirty="0"/>
              <a:t>2140 </a:t>
            </a:r>
            <a:r>
              <a:rPr lang="ko-KR" altLang="en-US" dirty="0"/>
              <a:t>개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3295907-0EE6-48E0-AC74-AACF5E3C1CED}"/>
              </a:ext>
            </a:extLst>
          </p:cNvPr>
          <p:cNvSpPr/>
          <p:nvPr/>
        </p:nvSpPr>
        <p:spPr>
          <a:xfrm>
            <a:off x="7984066" y="2075491"/>
            <a:ext cx="1066800" cy="753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9C9DA-2B74-4E2C-9F10-2F18CB9CC937}"/>
              </a:ext>
            </a:extLst>
          </p:cNvPr>
          <p:cNvSpPr txBox="1"/>
          <p:nvPr/>
        </p:nvSpPr>
        <p:spPr>
          <a:xfrm>
            <a:off x="6832445" y="5476062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수평 반전을 통해 새로운 데이터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40E52-E176-41AF-B8EC-9F0E1E7E8B07}"/>
              </a:ext>
            </a:extLst>
          </p:cNvPr>
          <p:cNvSpPr txBox="1"/>
          <p:nvPr/>
        </p:nvSpPr>
        <p:spPr>
          <a:xfrm>
            <a:off x="4742920" y="6082206"/>
            <a:ext cx="7561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예측된 특징 점에서의 음수 값 발견 및 좌표 값과 거리가 먼 값 발견 </a:t>
            </a:r>
            <a:endParaRPr lang="en-US" altLang="ko-KR" sz="2000" b="1" dirty="0"/>
          </a:p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즉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</a:rPr>
              <a:t> 신경망 설계 미스</a:t>
            </a:r>
          </a:p>
        </p:txBody>
      </p:sp>
    </p:spTree>
    <p:extLst>
      <p:ext uri="{BB962C8B-B14F-4D97-AF65-F5344CB8AC3E}">
        <p14:creationId xmlns:p14="http://schemas.microsoft.com/office/powerpoint/2010/main" val="250008611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와이드스크린</PresentationFormat>
  <Paragraphs>107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applesdgothicneo-ultralight</vt:lpstr>
      <vt:lpstr>Open Sans</vt:lpstr>
      <vt:lpstr>맑은 고딕</vt:lpstr>
      <vt:lpstr>Arial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26</cp:revision>
  <dcterms:created xsi:type="dcterms:W3CDTF">2019-01-09T12:09:43Z</dcterms:created>
  <dcterms:modified xsi:type="dcterms:W3CDTF">2019-01-19T09:31:34Z</dcterms:modified>
</cp:coreProperties>
</file>