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harset="1" panose="00000500000000000000"/>
      <p:regular r:id="rId16"/>
    </p:embeddedFont>
    <p:embeddedFont>
      <p:font typeface="Barlow SemiCondensed Bold" charset="1" panose="00000806000000000000"/>
      <p:regular r:id="rId17"/>
    </p:embeddedFont>
    <p:embeddedFont>
      <p:font typeface="Montserrat Bold" charset="1" panose="00000800000000000000"/>
      <p:regular r:id="rId18"/>
    </p:embeddedFont>
    <p:embeddedFont>
      <p:font typeface="Montserrat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true" flipV="false" rot="0">
            <a:off x="9573710" y="1572743"/>
            <a:ext cx="7685590" cy="7685590"/>
          </a:xfrm>
          <a:custGeom>
            <a:avLst/>
            <a:gdLst/>
            <a:ahLst/>
            <a:cxnLst/>
            <a:rect r="r" b="b" t="t" l="l"/>
            <a:pathLst>
              <a:path h="7685590" w="7685590">
                <a:moveTo>
                  <a:pt x="7685590" y="0"/>
                </a:moveTo>
                <a:lnTo>
                  <a:pt x="0" y="0"/>
                </a:lnTo>
                <a:lnTo>
                  <a:pt x="0" y="7685590"/>
                </a:lnTo>
                <a:lnTo>
                  <a:pt x="7685590" y="7685590"/>
                </a:lnTo>
                <a:lnTo>
                  <a:pt x="768559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4669683" y="2251375"/>
            <a:ext cx="2543296" cy="0"/>
          </a:xfrm>
          <a:prstGeom prst="line">
            <a:avLst/>
          </a:prstGeom>
          <a:ln cap="rnd" w="581025">
            <a:solidFill>
              <a:srgbClr val="FFFFFF"/>
            </a:solidFill>
            <a:prstDash val="solid"/>
            <a:headEnd type="none" len="sm" w="sm"/>
            <a:tailEnd type="none" len="sm" w="sm"/>
          </a:ln>
        </p:spPr>
      </p:sp>
      <p:grpSp>
        <p:nvGrpSpPr>
          <p:cNvPr name="Group 5" id="5"/>
          <p:cNvGrpSpPr>
            <a:grpSpLocks noChangeAspect="true"/>
          </p:cNvGrpSpPr>
          <p:nvPr/>
        </p:nvGrpSpPr>
        <p:grpSpPr>
          <a:xfrm rot="5400000">
            <a:off x="11205771" y="1176824"/>
            <a:ext cx="4421468" cy="8748634"/>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5400000">
              <a:off x="-1127754" y="1469384"/>
              <a:ext cx="4876800" cy="2251710"/>
            </a:xfrm>
            <a:custGeom>
              <a:avLst/>
              <a:gdLst/>
              <a:ahLst/>
              <a:cxnLst/>
              <a:rect r="r" b="b" t="t" l="l"/>
              <a:pathLst>
                <a:path h="2251710" w="4876800">
                  <a:moveTo>
                    <a:pt x="4876800" y="2040889"/>
                  </a:moveTo>
                  <a:lnTo>
                    <a:pt x="4876800" y="1769110"/>
                  </a:lnTo>
                  <a:lnTo>
                    <a:pt x="4819650" y="1769110"/>
                  </a:lnTo>
                  <a:cubicBezTo>
                    <a:pt x="4754880" y="1769110"/>
                    <a:pt x="4701540" y="1715770"/>
                    <a:pt x="4701540" y="1650999"/>
                  </a:cubicBezTo>
                  <a:lnTo>
                    <a:pt x="4701540" y="601980"/>
                  </a:lnTo>
                  <a:cubicBezTo>
                    <a:pt x="4701540" y="537210"/>
                    <a:pt x="4754880" y="483870"/>
                    <a:pt x="4819650" y="483870"/>
                  </a:cubicBezTo>
                  <a:lnTo>
                    <a:pt x="4876800" y="483870"/>
                  </a:lnTo>
                  <a:lnTo>
                    <a:pt x="4876800" y="209550"/>
                  </a:lnTo>
                  <a:cubicBezTo>
                    <a:pt x="4876800" y="93980"/>
                    <a:pt x="4782820" y="0"/>
                    <a:pt x="4667250" y="0"/>
                  </a:cubicBezTo>
                  <a:lnTo>
                    <a:pt x="209550" y="0"/>
                  </a:lnTo>
                  <a:cubicBezTo>
                    <a:pt x="93980" y="0"/>
                    <a:pt x="0" y="93980"/>
                    <a:pt x="0" y="209550"/>
                  </a:cubicBezTo>
                  <a:lnTo>
                    <a:pt x="0" y="2040889"/>
                  </a:lnTo>
                  <a:cubicBezTo>
                    <a:pt x="0" y="2156460"/>
                    <a:pt x="93980" y="2250439"/>
                    <a:pt x="209550" y="2250439"/>
                  </a:cubicBezTo>
                  <a:lnTo>
                    <a:pt x="4667250" y="2250439"/>
                  </a:lnTo>
                  <a:cubicBezTo>
                    <a:pt x="4782820" y="2251710"/>
                    <a:pt x="4876800" y="2157729"/>
                    <a:pt x="4876800" y="2040889"/>
                  </a:cubicBezTo>
                  <a:close/>
                </a:path>
              </a:pathLst>
            </a:custGeom>
            <a:blipFill>
              <a:blip r:embed="rId5"/>
              <a:stretch>
                <a:fillRect l="-6970" t="0" r="-6970" b="0"/>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15" id="15"/>
          <p:cNvSpPr/>
          <p:nvPr/>
        </p:nvSpPr>
        <p:spPr>
          <a:xfrm rot="0">
            <a:off x="1036658" y="8929688"/>
            <a:ext cx="2672521" cy="0"/>
          </a:xfrm>
          <a:prstGeom prst="line">
            <a:avLst/>
          </a:prstGeom>
          <a:ln cap="rnd" w="657225">
            <a:solidFill>
              <a:srgbClr val="FFFFFF"/>
            </a:solidFill>
            <a:prstDash val="solid"/>
            <a:headEnd type="none" len="sm" w="sm"/>
            <a:tailEnd type="none" len="sm" w="sm"/>
          </a:ln>
        </p:spPr>
      </p:sp>
      <p:grpSp>
        <p:nvGrpSpPr>
          <p:cNvPr name="Group 16" id="16"/>
          <p:cNvGrpSpPr/>
          <p:nvPr/>
        </p:nvGrpSpPr>
        <p:grpSpPr>
          <a:xfrm rot="0">
            <a:off x="3147065" y="9024799"/>
            <a:ext cx="467003" cy="467003"/>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8" id="18"/>
          <p:cNvSpPr/>
          <p:nvPr/>
        </p:nvSpPr>
        <p:spPr>
          <a:xfrm flipH="false" flipV="false" rot="0">
            <a:off x="3300914" y="9139250"/>
            <a:ext cx="159305" cy="238165"/>
          </a:xfrm>
          <a:custGeom>
            <a:avLst/>
            <a:gdLst/>
            <a:ahLst/>
            <a:cxnLst/>
            <a:rect r="r" b="b" t="t" l="l"/>
            <a:pathLst>
              <a:path h="238165" w="159305">
                <a:moveTo>
                  <a:pt x="0" y="0"/>
                </a:moveTo>
                <a:lnTo>
                  <a:pt x="159304" y="0"/>
                </a:lnTo>
                <a:lnTo>
                  <a:pt x="159304" y="238166"/>
                </a:lnTo>
                <a:lnTo>
                  <a:pt x="0" y="238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758312" y="211329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7600950" y="3600450"/>
            <a:ext cx="3086100" cy="30861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48"/>
                </a:lnSpc>
              </a:pPr>
            </a:p>
          </p:txBody>
        </p:sp>
      </p:grpSp>
      <p:sp>
        <p:nvSpPr>
          <p:cNvPr name="TextBox 23" id="23"/>
          <p:cNvSpPr txBox="true"/>
          <p:nvPr/>
        </p:nvSpPr>
        <p:spPr>
          <a:xfrm rot="0">
            <a:off x="14850495" y="2113295"/>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24" id="24"/>
          <p:cNvSpPr txBox="true"/>
          <p:nvPr/>
        </p:nvSpPr>
        <p:spPr>
          <a:xfrm rot="0">
            <a:off x="1276314" y="4053604"/>
            <a:ext cx="7765874" cy="2790544"/>
          </a:xfrm>
          <a:prstGeom prst="rect">
            <a:avLst/>
          </a:prstGeom>
        </p:spPr>
        <p:txBody>
          <a:bodyPr anchor="t" rtlCol="false" tIns="0" lIns="0" bIns="0" rIns="0">
            <a:spAutoFit/>
          </a:bodyPr>
          <a:lstStyle/>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E-COMMERCE </a:t>
            </a:r>
          </a:p>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TOKO KUE &amp; CAMILAN</a:t>
            </a:r>
          </a:p>
          <a:p>
            <a:pPr algn="ctr">
              <a:lnSpc>
                <a:spcPts val="7299"/>
              </a:lnSpc>
            </a:pPr>
          </a:p>
        </p:txBody>
      </p:sp>
      <p:sp>
        <p:nvSpPr>
          <p:cNvPr name="TextBox 25" id="25"/>
          <p:cNvSpPr txBox="true"/>
          <p:nvPr/>
        </p:nvSpPr>
        <p:spPr>
          <a:xfrm rot="0">
            <a:off x="1339551" y="9052877"/>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Start Page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92092" y="4217914"/>
            <a:ext cx="6494783" cy="1665216"/>
            <a:chOff x="0" y="0"/>
            <a:chExt cx="2575735" cy="660400"/>
          </a:xfrm>
        </p:grpSpPr>
        <p:sp>
          <p:nvSpPr>
            <p:cNvPr name="Freeform 5" id="5"/>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6" id="6"/>
          <p:cNvSpPr txBox="true"/>
          <p:nvPr/>
        </p:nvSpPr>
        <p:spPr>
          <a:xfrm rot="0">
            <a:off x="1602943" y="4491235"/>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THANKS YOU</a:t>
            </a:r>
          </a:p>
        </p:txBody>
      </p:sp>
      <p:grpSp>
        <p:nvGrpSpPr>
          <p:cNvPr name="Group 7" id="7"/>
          <p:cNvGrpSpPr/>
          <p:nvPr/>
        </p:nvGrpSpPr>
        <p:grpSpPr>
          <a:xfrm rot="0">
            <a:off x="9452032" y="2364527"/>
            <a:ext cx="8264313" cy="3231738"/>
            <a:chOff x="0" y="0"/>
            <a:chExt cx="11019084" cy="4308984"/>
          </a:xfrm>
        </p:grpSpPr>
        <p:pic>
          <p:nvPicPr>
            <p:cNvPr name="Picture 8" id="8"/>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9" id="9"/>
          <p:cNvGrpSpPr/>
          <p:nvPr/>
        </p:nvGrpSpPr>
        <p:grpSpPr>
          <a:xfrm rot="0">
            <a:off x="9452032" y="5883130"/>
            <a:ext cx="8264313" cy="3231738"/>
            <a:chOff x="0" y="0"/>
            <a:chExt cx="11019084" cy="4308984"/>
          </a:xfrm>
        </p:grpSpPr>
        <p:pic>
          <p:nvPicPr>
            <p:cNvPr name="Picture 10" id="10"/>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11" id="11"/>
          <p:cNvSpPr/>
          <p:nvPr/>
        </p:nvSpPr>
        <p:spPr>
          <a:xfrm rot="0">
            <a:off x="2364928" y="7642431"/>
            <a:ext cx="2672521" cy="0"/>
          </a:xfrm>
          <a:prstGeom prst="line">
            <a:avLst/>
          </a:prstGeom>
          <a:ln cap="rnd" w="657225">
            <a:solidFill>
              <a:srgbClr val="FFFFFF"/>
            </a:solidFill>
            <a:prstDash val="solid"/>
            <a:headEnd type="none" len="sm" w="sm"/>
            <a:tailEnd type="none" len="sm" w="sm"/>
          </a:ln>
        </p:spPr>
      </p:sp>
      <p:grpSp>
        <p:nvGrpSpPr>
          <p:cNvPr name="Group 12" id="12"/>
          <p:cNvGrpSpPr/>
          <p:nvPr/>
        </p:nvGrpSpPr>
        <p:grpSpPr>
          <a:xfrm rot="0">
            <a:off x="4475334" y="7737542"/>
            <a:ext cx="467003" cy="46700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4" id="14"/>
          <p:cNvSpPr/>
          <p:nvPr/>
        </p:nvSpPr>
        <p:spPr>
          <a:xfrm flipH="false" flipV="false" rot="0">
            <a:off x="4629183" y="7851961"/>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7" id="17"/>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8" id="18"/>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2667821" y="7765621"/>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4597" y="-4109227"/>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AutoShape 4" id="4"/>
          <p:cNvSpPr/>
          <p:nvPr/>
        </p:nvSpPr>
        <p:spPr>
          <a:xfrm>
            <a:off x="12864441" y="9586912"/>
            <a:ext cx="2672521" cy="0"/>
          </a:xfrm>
          <a:prstGeom prst="line">
            <a:avLst/>
          </a:prstGeom>
          <a:ln cap="rnd" w="657225">
            <a:solidFill>
              <a:srgbClr val="761CC3"/>
            </a:solidFill>
            <a:prstDash val="solid"/>
            <a:headEnd type="none" len="sm" w="sm"/>
            <a:tailEnd type="none" len="sm" w="sm"/>
          </a:ln>
        </p:spPr>
      </p:sp>
      <p:grpSp>
        <p:nvGrpSpPr>
          <p:cNvPr name="Group 5" id="5"/>
          <p:cNvGrpSpPr/>
          <p:nvPr/>
        </p:nvGrpSpPr>
        <p:grpSpPr>
          <a:xfrm rot="0">
            <a:off x="14974847" y="9353411"/>
            <a:ext cx="467003" cy="46700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856241" y="2363826"/>
            <a:ext cx="6894474" cy="689447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2212743" y="2729864"/>
            <a:ext cx="6162422" cy="6162397"/>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0" r="0" b="0"/>
              </a:stretch>
            </a:blipFill>
          </p:spPr>
        </p:sp>
      </p:grpSp>
      <p:grpSp>
        <p:nvGrpSpPr>
          <p:cNvPr name="Group 11" id="11"/>
          <p:cNvGrpSpPr/>
          <p:nvPr/>
        </p:nvGrpSpPr>
        <p:grpSpPr>
          <a:xfrm rot="0">
            <a:off x="7481179" y="3275068"/>
            <a:ext cx="1807022" cy="180702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3" id="13"/>
          <p:cNvGrpSpPr>
            <a:grpSpLocks noChangeAspect="true"/>
          </p:cNvGrpSpPr>
          <p:nvPr/>
        </p:nvGrpSpPr>
        <p:grpSpPr>
          <a:xfrm rot="0">
            <a:off x="7592058" y="3385950"/>
            <a:ext cx="1585263" cy="1585257"/>
            <a:chOff x="0" y="0"/>
            <a:chExt cx="6350000" cy="6349975"/>
          </a:xfrm>
        </p:grpSpPr>
        <p:sp>
          <p:nvSpPr>
            <p:cNvPr name="Freeform 14" id="1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5" id="15"/>
          <p:cNvSpPr/>
          <p:nvPr/>
        </p:nvSpPr>
        <p:spPr>
          <a:xfrm flipH="false" flipV="false" rot="0">
            <a:off x="162306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7936665" y="3728248"/>
            <a:ext cx="896049" cy="896049"/>
          </a:xfrm>
          <a:custGeom>
            <a:avLst/>
            <a:gdLst/>
            <a:ahLst/>
            <a:cxnLst/>
            <a:rect r="r" b="b" t="t" l="l"/>
            <a:pathLst>
              <a:path h="896049" w="896049">
                <a:moveTo>
                  <a:pt x="0" y="0"/>
                </a:moveTo>
                <a:lnTo>
                  <a:pt x="896049" y="0"/>
                </a:lnTo>
                <a:lnTo>
                  <a:pt x="896049" y="896049"/>
                </a:lnTo>
                <a:lnTo>
                  <a:pt x="0" y="8960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18" id="18"/>
          <p:cNvSpPr/>
          <p:nvPr/>
        </p:nvSpPr>
        <p:spPr>
          <a:xfrm flipH="false" flipV="false" rot="0">
            <a:off x="15138221" y="9467863"/>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0" id="20"/>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p:txBody>
      </p:sp>
      <p:sp>
        <p:nvSpPr>
          <p:cNvPr name="TextBox 21" id="21"/>
          <p:cNvSpPr txBox="true"/>
          <p:nvPr/>
        </p:nvSpPr>
        <p:spPr>
          <a:xfrm rot="0">
            <a:off x="1722914" y="1125971"/>
            <a:ext cx="2164903"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22" id="22"/>
          <p:cNvSpPr txBox="true"/>
          <p:nvPr/>
        </p:nvSpPr>
        <p:spPr>
          <a:xfrm rot="0">
            <a:off x="10258666" y="4949338"/>
            <a:ext cx="7000634" cy="232536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dibuat untuk memudahkan proses jual beli dan pemesanan produk secara online. Tujuannya adalah agar pelanggan bisa memesan dari jarak jauh, melihat katalog, dan melakukan pembayaran dengan mudah tanpa harus datang ke toko.</a:t>
            </a:r>
          </a:p>
        </p:txBody>
      </p:sp>
      <p:sp>
        <p:nvSpPr>
          <p:cNvPr name="TextBox 23" id="23"/>
          <p:cNvSpPr txBox="true"/>
          <p:nvPr/>
        </p:nvSpPr>
        <p:spPr>
          <a:xfrm rot="0">
            <a:off x="11158462" y="2621768"/>
            <a:ext cx="6084477" cy="993066"/>
          </a:xfrm>
          <a:prstGeom prst="rect">
            <a:avLst/>
          </a:prstGeom>
        </p:spPr>
        <p:txBody>
          <a:bodyPr anchor="t" rtlCol="false" tIns="0" lIns="0" bIns="0" rIns="0">
            <a:spAutoFit/>
          </a:bodyPr>
          <a:lstStyle/>
          <a:p>
            <a:pPr algn="r">
              <a:lnSpc>
                <a:spcPts val="7638"/>
              </a:lnSpc>
            </a:pPr>
            <a:r>
              <a:rPr lang="en-US" b="true" sz="6944">
                <a:solidFill>
                  <a:srgbClr val="000000"/>
                </a:solidFill>
                <a:latin typeface="Barlow SemiCondensed Bold"/>
                <a:ea typeface="Barlow SemiCondensed Bold"/>
                <a:cs typeface="Barlow SemiCondensed Bold"/>
                <a:sym typeface="Barlow SemiCondensed Bold"/>
              </a:rPr>
              <a:t>LATAR</a:t>
            </a:r>
          </a:p>
        </p:txBody>
      </p:sp>
      <p:sp>
        <p:nvSpPr>
          <p:cNvPr name="TextBox 24" id="24"/>
          <p:cNvSpPr txBox="true"/>
          <p:nvPr/>
        </p:nvSpPr>
        <p:spPr>
          <a:xfrm rot="0">
            <a:off x="11158462" y="3678918"/>
            <a:ext cx="6084477" cy="993066"/>
          </a:xfrm>
          <a:prstGeom prst="rect">
            <a:avLst/>
          </a:prstGeom>
        </p:spPr>
        <p:txBody>
          <a:bodyPr anchor="t" rtlCol="false" tIns="0" lIns="0" bIns="0" rIns="0">
            <a:spAutoFit/>
          </a:bodyPr>
          <a:lstStyle/>
          <a:p>
            <a:pPr algn="r">
              <a:lnSpc>
                <a:spcPts val="7638"/>
              </a:lnSpc>
            </a:pPr>
            <a:r>
              <a:rPr lang="en-US" b="true" sz="6944">
                <a:solidFill>
                  <a:srgbClr val="761CC3"/>
                </a:solidFill>
                <a:latin typeface="Barlow SemiCondensed Bold"/>
                <a:ea typeface="Barlow SemiCondensed Bold"/>
                <a:cs typeface="Barlow SemiCondensed Bold"/>
                <a:sym typeface="Barlow SemiCondensed Bold"/>
              </a:rPr>
              <a:t>BELAKANG</a:t>
            </a:r>
          </a:p>
        </p:txBody>
      </p:sp>
      <p:sp>
        <p:nvSpPr>
          <p:cNvPr name="TextBox 25" id="25"/>
          <p:cNvSpPr txBox="true"/>
          <p:nvPr/>
        </p:nvSpPr>
        <p:spPr>
          <a:xfrm rot="0">
            <a:off x="13167334" y="9381490"/>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048982">
            <a:off x="10091516" y="2090212"/>
            <a:ext cx="9812801" cy="9812801"/>
          </a:xfrm>
          <a:custGeom>
            <a:avLst/>
            <a:gdLst/>
            <a:ahLst/>
            <a:cxnLst/>
            <a:rect r="r" b="b" t="t" l="l"/>
            <a:pathLst>
              <a:path h="9812801" w="9812801">
                <a:moveTo>
                  <a:pt x="0" y="0"/>
                </a:moveTo>
                <a:lnTo>
                  <a:pt x="9812801" y="0"/>
                </a:lnTo>
                <a:lnTo>
                  <a:pt x="9812801" y="9812801"/>
                </a:lnTo>
                <a:lnTo>
                  <a:pt x="0" y="981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5486031" y="1022901"/>
            <a:ext cx="2543296" cy="0"/>
          </a:xfrm>
          <a:prstGeom prst="line">
            <a:avLst/>
          </a:prstGeom>
          <a:ln cap="rnd" w="581025">
            <a:solidFill>
              <a:srgbClr val="761CC3"/>
            </a:solidFill>
            <a:prstDash val="solid"/>
            <a:headEnd type="none" len="sm" w="sm"/>
            <a:tailEnd type="none" len="sm" w="sm"/>
          </a:ln>
        </p:spPr>
      </p:sp>
      <p:sp>
        <p:nvSpPr>
          <p:cNvPr name="Freeform 4" id="4"/>
          <p:cNvSpPr/>
          <p:nvPr/>
        </p:nvSpPr>
        <p:spPr>
          <a:xfrm flipH="false" flipV="false" rot="0">
            <a:off x="-1749872" y="884447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57592" y="1151927"/>
            <a:ext cx="6807460" cy="680746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3441014" y="5562137"/>
            <a:ext cx="4077834" cy="1910114"/>
            <a:chOff x="0" y="0"/>
            <a:chExt cx="1487605" cy="696815"/>
          </a:xfrm>
        </p:grpSpPr>
        <p:sp>
          <p:nvSpPr>
            <p:cNvPr name="Freeform 8" id="8"/>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grpSp>
        <p:nvGrpSpPr>
          <p:cNvPr name="Group 9" id="9"/>
          <p:cNvGrpSpPr/>
          <p:nvPr/>
        </p:nvGrpSpPr>
        <p:grpSpPr>
          <a:xfrm rot="0">
            <a:off x="16648536" y="4996653"/>
            <a:ext cx="1133861" cy="1133861"/>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1" id="11"/>
          <p:cNvGrpSpPr>
            <a:grpSpLocks noChangeAspect="true"/>
          </p:cNvGrpSpPr>
          <p:nvPr/>
        </p:nvGrpSpPr>
        <p:grpSpPr>
          <a:xfrm rot="0">
            <a:off x="16718110" y="5066229"/>
            <a:ext cx="994713" cy="994709"/>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3" id="13"/>
          <p:cNvSpPr/>
          <p:nvPr/>
        </p:nvSpPr>
        <p:spPr>
          <a:xfrm flipH="false" flipV="false" rot="0">
            <a:off x="16912085" y="5258755"/>
            <a:ext cx="606763" cy="606763"/>
          </a:xfrm>
          <a:custGeom>
            <a:avLst/>
            <a:gdLst/>
            <a:ahLst/>
            <a:cxnLst/>
            <a:rect r="r" b="b" t="t" l="l"/>
            <a:pathLst>
              <a:path h="606763" w="606763">
                <a:moveTo>
                  <a:pt x="0" y="0"/>
                </a:moveTo>
                <a:lnTo>
                  <a:pt x="606763" y="0"/>
                </a:lnTo>
                <a:lnTo>
                  <a:pt x="606763" y="606763"/>
                </a:lnTo>
                <a:lnTo>
                  <a:pt x="0" y="6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5757449" y="885061"/>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15" id="15"/>
          <p:cNvSpPr txBox="true"/>
          <p:nvPr/>
        </p:nvSpPr>
        <p:spPr>
          <a:xfrm rot="0">
            <a:off x="14140262" y="6280224"/>
            <a:ext cx="2954922" cy="716389"/>
          </a:xfrm>
          <a:prstGeom prst="rect">
            <a:avLst/>
          </a:prstGeom>
        </p:spPr>
        <p:txBody>
          <a:bodyPr anchor="t" rtlCol="false" tIns="0" lIns="0" bIns="0" rIns="0">
            <a:spAutoFit/>
          </a:bodyPr>
          <a:lstStyle/>
          <a:p>
            <a:pPr algn="l">
              <a:lnSpc>
                <a:spcPts val="5777"/>
              </a:lnSpc>
            </a:pPr>
            <a:r>
              <a:rPr lang="en-US" sz="4658" b="true">
                <a:solidFill>
                  <a:srgbClr val="761CC3"/>
                </a:solidFill>
                <a:latin typeface="Montserrat Bold"/>
                <a:ea typeface="Montserrat Bold"/>
                <a:cs typeface="Montserrat Bold"/>
                <a:sym typeface="Montserrat Bold"/>
              </a:rPr>
              <a:t>+3.000</a:t>
            </a:r>
          </a:p>
        </p:txBody>
      </p:sp>
      <p:sp>
        <p:nvSpPr>
          <p:cNvPr name="Freeform 16" id="16"/>
          <p:cNvSpPr/>
          <p:nvPr/>
        </p:nvSpPr>
        <p:spPr>
          <a:xfrm flipH="false" flipV="false" rot="0">
            <a:off x="17528338" y="914248"/>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a:grpSpLocks noChangeAspect="true"/>
          </p:cNvGrpSpPr>
          <p:nvPr/>
        </p:nvGrpSpPr>
        <p:grpSpPr>
          <a:xfrm rot="0">
            <a:off x="8580111" y="1522413"/>
            <a:ext cx="6162422" cy="6162397"/>
            <a:chOff x="0" y="0"/>
            <a:chExt cx="6350000" cy="6349975"/>
          </a:xfrm>
        </p:grpSpPr>
        <p:sp>
          <p:nvSpPr>
            <p:cNvPr name="Freeform 18" id="1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0" t="0" r="0" b="0"/>
              </a:stretch>
            </a:blipFill>
          </p:spPr>
        </p:sp>
      </p:grpSp>
      <p:sp>
        <p:nvSpPr>
          <p:cNvPr name="AutoShape 19" id="19"/>
          <p:cNvSpPr/>
          <p:nvPr/>
        </p:nvSpPr>
        <p:spPr>
          <a:xfrm>
            <a:off x="15285431" y="9663507"/>
            <a:ext cx="2672521" cy="0"/>
          </a:xfrm>
          <a:prstGeom prst="line">
            <a:avLst/>
          </a:prstGeom>
          <a:ln cap="rnd" w="657225">
            <a:solidFill>
              <a:srgbClr val="FFFFFF"/>
            </a:solidFill>
            <a:prstDash val="solid"/>
            <a:headEnd type="none" len="sm" w="sm"/>
            <a:tailEnd type="none" len="sm" w="sm"/>
          </a:ln>
        </p:spPr>
      </p:sp>
      <p:grpSp>
        <p:nvGrpSpPr>
          <p:cNvPr name="Group 20" id="20"/>
          <p:cNvGrpSpPr/>
          <p:nvPr/>
        </p:nvGrpSpPr>
        <p:grpSpPr>
          <a:xfrm rot="0">
            <a:off x="17395838" y="9430006"/>
            <a:ext cx="467003" cy="467003"/>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2" id="22"/>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918774" y="3886799"/>
            <a:ext cx="688344" cy="68834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1.</a:t>
              </a:r>
            </a:p>
          </p:txBody>
        </p:sp>
      </p:grpSp>
      <p:sp>
        <p:nvSpPr>
          <p:cNvPr name="TextBox 26" id="26"/>
          <p:cNvSpPr txBox="true"/>
          <p:nvPr/>
        </p:nvSpPr>
        <p:spPr>
          <a:xfrm rot="0">
            <a:off x="1028700" y="2534872"/>
            <a:ext cx="6784017" cy="748129"/>
          </a:xfrm>
          <a:prstGeom prst="rect">
            <a:avLst/>
          </a:prstGeom>
        </p:spPr>
        <p:txBody>
          <a:bodyPr anchor="t" rtlCol="false" tIns="0" lIns="0" bIns="0" rIns="0">
            <a:spAutoFit/>
          </a:bodyPr>
          <a:lstStyle/>
          <a:p>
            <a:pPr algn="ctr">
              <a:lnSpc>
                <a:spcPts val="5718"/>
              </a:lnSpc>
            </a:pPr>
            <a:r>
              <a:rPr lang="en-US" b="true" sz="5198">
                <a:solidFill>
                  <a:srgbClr val="761CC3"/>
                </a:solidFill>
                <a:latin typeface="Barlow SemiCondensed Bold"/>
                <a:ea typeface="Barlow SemiCondensed Bold"/>
                <a:cs typeface="Barlow SemiCondensed Bold"/>
                <a:sym typeface="Barlow SemiCondensed Bold"/>
              </a:rPr>
              <a:t>PROSPEK BISNIS </a:t>
            </a:r>
          </a:p>
        </p:txBody>
      </p:sp>
      <p:sp>
        <p:nvSpPr>
          <p:cNvPr name="TextBox 27" id="27"/>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8" id="28"/>
          <p:cNvSpPr txBox="true"/>
          <p:nvPr/>
        </p:nvSpPr>
        <p:spPr>
          <a:xfrm rot="0">
            <a:off x="1743075" y="1125971"/>
            <a:ext cx="209221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9" id="29"/>
          <p:cNvSpPr txBox="true"/>
          <p:nvPr/>
        </p:nvSpPr>
        <p:spPr>
          <a:xfrm rot="0">
            <a:off x="14139879" y="5972536"/>
            <a:ext cx="2168298" cy="317212"/>
          </a:xfrm>
          <a:prstGeom prst="rect">
            <a:avLst/>
          </a:prstGeom>
        </p:spPr>
        <p:txBody>
          <a:bodyPr anchor="t" rtlCol="false" tIns="0" lIns="0" bIns="0" rIns="0">
            <a:spAutoFit/>
          </a:bodyPr>
          <a:lstStyle/>
          <a:p>
            <a:pPr algn="l">
              <a:lnSpc>
                <a:spcPts val="2584"/>
              </a:lnSpc>
            </a:pPr>
            <a:r>
              <a:rPr lang="en-US" sz="2084" b="true">
                <a:solidFill>
                  <a:srgbClr val="761CC3"/>
                </a:solidFill>
                <a:latin typeface="Montserrat Bold"/>
                <a:ea typeface="Montserrat Bold"/>
                <a:cs typeface="Montserrat Bold"/>
                <a:sym typeface="Montserrat Bold"/>
              </a:rPr>
              <a:t>Kue Camilan.ID</a:t>
            </a:r>
          </a:p>
        </p:txBody>
      </p:sp>
      <p:sp>
        <p:nvSpPr>
          <p:cNvPr name="TextBox 30" id="30"/>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31" id="31"/>
          <p:cNvSpPr txBox="true"/>
          <p:nvPr/>
        </p:nvSpPr>
        <p:spPr>
          <a:xfrm rot="0">
            <a:off x="1899380" y="3848699"/>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Pasar makanan dan camilan online semakin meningkat dari tahun ke tahun</a:t>
            </a:r>
          </a:p>
          <a:p>
            <a:pPr algn="l">
              <a:lnSpc>
                <a:spcPts val="3348"/>
              </a:lnSpc>
            </a:pPr>
          </a:p>
        </p:txBody>
      </p:sp>
      <p:grpSp>
        <p:nvGrpSpPr>
          <p:cNvPr name="Group 32" id="32"/>
          <p:cNvGrpSpPr/>
          <p:nvPr/>
        </p:nvGrpSpPr>
        <p:grpSpPr>
          <a:xfrm rot="0">
            <a:off x="887399" y="5083341"/>
            <a:ext cx="688344" cy="68834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2.</a:t>
              </a:r>
            </a:p>
          </p:txBody>
        </p:sp>
      </p:grpSp>
      <p:sp>
        <p:nvSpPr>
          <p:cNvPr name="TextBox 35" id="35"/>
          <p:cNvSpPr txBox="true"/>
          <p:nvPr/>
        </p:nvSpPr>
        <p:spPr>
          <a:xfrm rot="0">
            <a:off x="1868005" y="5045241"/>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Potensi ekspansi ke kota lain dengan sistem pre-order dan pengiriman</a:t>
            </a:r>
          </a:p>
          <a:p>
            <a:pPr algn="l">
              <a:lnSpc>
                <a:spcPts val="3348"/>
              </a:lnSpc>
            </a:pPr>
          </a:p>
        </p:txBody>
      </p:sp>
      <p:grpSp>
        <p:nvGrpSpPr>
          <p:cNvPr name="Group 36" id="36"/>
          <p:cNvGrpSpPr/>
          <p:nvPr/>
        </p:nvGrpSpPr>
        <p:grpSpPr>
          <a:xfrm rot="0">
            <a:off x="887399" y="6171735"/>
            <a:ext cx="688344" cy="688344"/>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3.</a:t>
              </a:r>
            </a:p>
          </p:txBody>
        </p:sp>
      </p:grpSp>
      <p:sp>
        <p:nvSpPr>
          <p:cNvPr name="TextBox 39" id="39"/>
          <p:cNvSpPr txBox="true"/>
          <p:nvPr/>
        </p:nvSpPr>
        <p:spPr>
          <a:xfrm rot="0">
            <a:off x="1868005" y="6133635"/>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Bisa bekerja sama dengan UMKM lokal untuk memperluas katalog produk</a:t>
            </a:r>
          </a:p>
          <a:p>
            <a:pPr algn="l">
              <a:lnSpc>
                <a:spcPts val="3348"/>
              </a:lnSpc>
            </a:pPr>
          </a:p>
        </p:txBody>
      </p:sp>
      <p:grpSp>
        <p:nvGrpSpPr>
          <p:cNvPr name="Group 40" id="40"/>
          <p:cNvGrpSpPr/>
          <p:nvPr/>
        </p:nvGrpSpPr>
        <p:grpSpPr>
          <a:xfrm rot="0">
            <a:off x="918774" y="7228828"/>
            <a:ext cx="688344" cy="68834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4.</a:t>
              </a:r>
            </a:p>
          </p:txBody>
        </p:sp>
      </p:grpSp>
      <p:sp>
        <p:nvSpPr>
          <p:cNvPr name="TextBox 43" id="43"/>
          <p:cNvSpPr txBox="true"/>
          <p:nvPr/>
        </p:nvSpPr>
        <p:spPr>
          <a:xfrm rot="0">
            <a:off x="1899380" y="7190728"/>
            <a:ext cx="6384436" cy="16537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Berpotensi dikembangkan ke aplikasi mobile untuk menjangkau lebih banyak pengguna</a:t>
            </a:r>
          </a:p>
          <a:p>
            <a:pPr algn="l">
              <a:lnSpc>
                <a:spcPts val="334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4716004" y="924918"/>
            <a:ext cx="2543296" cy="0"/>
          </a:xfrm>
          <a:prstGeom prst="line">
            <a:avLst/>
          </a:prstGeom>
          <a:ln cap="rnd" w="581025">
            <a:solidFill>
              <a:srgbClr val="761CC3"/>
            </a:solidFill>
            <a:prstDash val="solid"/>
            <a:headEnd type="none" len="sm" w="sm"/>
            <a:tailEnd type="none" len="sm" w="sm"/>
          </a:ln>
        </p:spPr>
      </p:sp>
      <p:sp>
        <p:nvSpPr>
          <p:cNvPr name="TextBox 3" id="3"/>
          <p:cNvSpPr txBox="true"/>
          <p:nvPr/>
        </p:nvSpPr>
        <p:spPr>
          <a:xfrm rot="0">
            <a:off x="14987423" y="787078"/>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4" id="4"/>
          <p:cNvSpPr txBox="true"/>
          <p:nvPr/>
        </p:nvSpPr>
        <p:spPr>
          <a:xfrm rot="0">
            <a:off x="544341" y="654742"/>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5" id="5"/>
          <p:cNvSpPr txBox="true"/>
          <p:nvPr/>
        </p:nvSpPr>
        <p:spPr>
          <a:xfrm rot="0">
            <a:off x="1241030" y="664267"/>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6" id="6"/>
          <p:cNvSpPr txBox="true"/>
          <p:nvPr/>
        </p:nvSpPr>
        <p:spPr>
          <a:xfrm rot="0">
            <a:off x="4669224" y="2113041"/>
            <a:ext cx="9582583" cy="993013"/>
          </a:xfrm>
          <a:prstGeom prst="rect">
            <a:avLst/>
          </a:prstGeom>
        </p:spPr>
        <p:txBody>
          <a:bodyPr anchor="t" rtlCol="false" tIns="0" lIns="0" bIns="0" rIns="0">
            <a:spAutoFit/>
          </a:bodyPr>
          <a:lstStyle/>
          <a:p>
            <a:pPr algn="ctr">
              <a:lnSpc>
                <a:spcPts val="7633"/>
              </a:lnSpc>
            </a:pPr>
            <a:r>
              <a:rPr lang="en-US" b="true" sz="6939">
                <a:solidFill>
                  <a:srgbClr val="FFFFFF"/>
                </a:solidFill>
                <a:latin typeface="Barlow SemiCondensed Bold"/>
                <a:ea typeface="Barlow SemiCondensed Bold"/>
                <a:cs typeface="Barlow SemiCondensed Bold"/>
                <a:sym typeface="Barlow SemiCondensed Bold"/>
              </a:rPr>
              <a:t>MANFAAT WEBSITE</a:t>
            </a:r>
          </a:p>
        </p:txBody>
      </p:sp>
      <p:grpSp>
        <p:nvGrpSpPr>
          <p:cNvPr name="Group 7" id="7"/>
          <p:cNvGrpSpPr/>
          <p:nvPr/>
        </p:nvGrpSpPr>
        <p:grpSpPr>
          <a:xfrm rot="0">
            <a:off x="9821178" y="3858529"/>
            <a:ext cx="6937134" cy="1949435"/>
            <a:chOff x="0" y="0"/>
            <a:chExt cx="2350057" cy="660400"/>
          </a:xfrm>
        </p:grpSpPr>
        <p:sp>
          <p:nvSpPr>
            <p:cNvPr name="Freeform 8" id="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9" id="9"/>
          <p:cNvSpPr txBox="true"/>
          <p:nvPr/>
        </p:nvSpPr>
        <p:spPr>
          <a:xfrm rot="0">
            <a:off x="10206384" y="4444210"/>
            <a:ext cx="6166721" cy="775545"/>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Memperluas pasar dan peluang bagi usaha kecil.</a:t>
            </a:r>
          </a:p>
        </p:txBody>
      </p:sp>
      <p:sp>
        <p:nvSpPr>
          <p:cNvPr name="Freeform 10" id="10"/>
          <p:cNvSpPr/>
          <p:nvPr/>
        </p:nvSpPr>
        <p:spPr>
          <a:xfrm flipH="false" flipV="false" rot="0">
            <a:off x="16758312" y="81626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21178" y="6322916"/>
            <a:ext cx="6937134" cy="1949435"/>
            <a:chOff x="0" y="0"/>
            <a:chExt cx="2350057" cy="660400"/>
          </a:xfrm>
        </p:grpSpPr>
        <p:sp>
          <p:nvSpPr>
            <p:cNvPr name="Freeform 12" id="12"/>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3" id="13"/>
          <p:cNvSpPr txBox="true"/>
          <p:nvPr/>
        </p:nvSpPr>
        <p:spPr>
          <a:xfrm rot="0">
            <a:off x="10206384" y="6886807"/>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Menghemat waktu proses jual beli dengan sistem otomatis</a:t>
            </a:r>
          </a:p>
          <a:p>
            <a:pPr algn="ctr">
              <a:lnSpc>
                <a:spcPts val="3199"/>
              </a:lnSpc>
            </a:pPr>
          </a:p>
        </p:txBody>
      </p:sp>
      <p:grpSp>
        <p:nvGrpSpPr>
          <p:cNvPr name="Group 14" id="14"/>
          <p:cNvGrpSpPr/>
          <p:nvPr/>
        </p:nvGrpSpPr>
        <p:grpSpPr>
          <a:xfrm rot="0">
            <a:off x="1880569" y="3858529"/>
            <a:ext cx="6937134" cy="1949435"/>
            <a:chOff x="0" y="0"/>
            <a:chExt cx="2350057" cy="660400"/>
          </a:xfrm>
        </p:grpSpPr>
        <p:sp>
          <p:nvSpPr>
            <p:cNvPr name="Freeform 15" id="15"/>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6" id="16"/>
          <p:cNvSpPr txBox="true"/>
          <p:nvPr/>
        </p:nvSpPr>
        <p:spPr>
          <a:xfrm rot="0">
            <a:off x="2265775" y="4400972"/>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Meningkatkan penjualan kue dan camilan secara digital</a:t>
            </a:r>
          </a:p>
          <a:p>
            <a:pPr algn="ctr">
              <a:lnSpc>
                <a:spcPts val="3199"/>
              </a:lnSpc>
            </a:pPr>
          </a:p>
        </p:txBody>
      </p:sp>
      <p:grpSp>
        <p:nvGrpSpPr>
          <p:cNvPr name="Group 17" id="17"/>
          <p:cNvGrpSpPr/>
          <p:nvPr/>
        </p:nvGrpSpPr>
        <p:grpSpPr>
          <a:xfrm rot="0">
            <a:off x="1880569" y="6370541"/>
            <a:ext cx="6937134" cy="1949435"/>
            <a:chOff x="0" y="0"/>
            <a:chExt cx="2350057" cy="660400"/>
          </a:xfrm>
        </p:grpSpPr>
        <p:sp>
          <p:nvSpPr>
            <p:cNvPr name="Freeform 18" id="1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9" id="19"/>
          <p:cNvSpPr txBox="true"/>
          <p:nvPr/>
        </p:nvSpPr>
        <p:spPr>
          <a:xfrm rot="0">
            <a:off x="2265775" y="6942441"/>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Memberi kemudahan belanja tanpa harus keluar rumah</a:t>
            </a:r>
          </a:p>
          <a:p>
            <a:pPr algn="ctr">
              <a:lnSpc>
                <a:spcPts val="3199"/>
              </a:lnSpc>
            </a:pPr>
          </a:p>
        </p:txBody>
      </p:sp>
      <p:sp>
        <p:nvSpPr>
          <p:cNvPr name="AutoShape 20" id="20"/>
          <p:cNvSpPr/>
          <p:nvPr/>
        </p:nvSpPr>
        <p:spPr>
          <a:xfrm>
            <a:off x="15441102" y="9822843"/>
            <a:ext cx="2672521" cy="0"/>
          </a:xfrm>
          <a:prstGeom prst="line">
            <a:avLst/>
          </a:prstGeom>
          <a:ln cap="rnd" w="657225">
            <a:solidFill>
              <a:srgbClr val="FFFFFF"/>
            </a:solidFill>
            <a:prstDash val="solid"/>
            <a:headEnd type="none" len="sm" w="sm"/>
            <a:tailEnd type="none" len="sm" w="sm"/>
          </a:ln>
        </p:spPr>
      </p:sp>
      <p:grpSp>
        <p:nvGrpSpPr>
          <p:cNvPr name="Group 21" id="21"/>
          <p:cNvGrpSpPr/>
          <p:nvPr/>
        </p:nvGrpSpPr>
        <p:grpSpPr>
          <a:xfrm rot="0">
            <a:off x="17551508" y="9589342"/>
            <a:ext cx="467003" cy="467003"/>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3" id="23"/>
          <p:cNvSpPr/>
          <p:nvPr/>
        </p:nvSpPr>
        <p:spPr>
          <a:xfrm flipH="false" flipV="false" rot="0">
            <a:off x="17714882" y="9703793"/>
            <a:ext cx="159305" cy="238165"/>
          </a:xfrm>
          <a:custGeom>
            <a:avLst/>
            <a:gdLst/>
            <a:ahLst/>
            <a:cxnLst/>
            <a:rect r="r" b="b" t="t" l="l"/>
            <a:pathLst>
              <a:path h="238165" w="159305">
                <a:moveTo>
                  <a:pt x="0" y="0"/>
                </a:moveTo>
                <a:lnTo>
                  <a:pt x="159305" y="0"/>
                </a:lnTo>
                <a:lnTo>
                  <a:pt x="159305" y="238166"/>
                </a:lnTo>
                <a:lnTo>
                  <a:pt x="0" y="2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5743995" y="9617421"/>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40130" y="960871"/>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211548" y="823031"/>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731602" y="284577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82438" y="852219"/>
            <a:ext cx="273856" cy="265298"/>
          </a:xfrm>
          <a:custGeom>
            <a:avLst/>
            <a:gdLst/>
            <a:ahLst/>
            <a:cxnLst/>
            <a:rect r="r" b="b" t="t" l="l"/>
            <a:pathLst>
              <a:path h="265298" w="273856">
                <a:moveTo>
                  <a:pt x="0" y="0"/>
                </a:moveTo>
                <a:lnTo>
                  <a:pt x="273855" y="0"/>
                </a:lnTo>
                <a:lnTo>
                  <a:pt x="273855" y="265297"/>
                </a:lnTo>
                <a:lnTo>
                  <a:pt x="0" y="265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731602" y="5168436"/>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4017970" y="7810494"/>
            <a:ext cx="2751458" cy="1665216"/>
            <a:chOff x="0" y="0"/>
            <a:chExt cx="1091188" cy="660400"/>
          </a:xfrm>
        </p:grpSpPr>
        <p:sp>
          <p:nvSpPr>
            <p:cNvPr name="Freeform 10" id="1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1" id="11"/>
          <p:cNvGrpSpPr/>
          <p:nvPr/>
        </p:nvGrpSpPr>
        <p:grpSpPr>
          <a:xfrm rot="0">
            <a:off x="11366949" y="7696194"/>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13460320" y="5168436"/>
            <a:ext cx="2751458" cy="1779516"/>
            <a:chOff x="0" y="0"/>
            <a:chExt cx="1091188" cy="705730"/>
          </a:xfrm>
        </p:grpSpPr>
        <p:sp>
          <p:nvSpPr>
            <p:cNvPr name="Freeform 14" id="14"/>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5" id="15"/>
          <p:cNvGrpSpPr/>
          <p:nvPr/>
        </p:nvGrpSpPr>
        <p:grpSpPr>
          <a:xfrm rot="0">
            <a:off x="13425479" y="2845770"/>
            <a:ext cx="2751458" cy="1665216"/>
            <a:chOff x="0" y="0"/>
            <a:chExt cx="1091188" cy="660400"/>
          </a:xfrm>
        </p:grpSpPr>
        <p:sp>
          <p:nvSpPr>
            <p:cNvPr name="Freeform 16" id="16"/>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7" id="17"/>
          <p:cNvGrpSpPr/>
          <p:nvPr/>
        </p:nvGrpSpPr>
        <p:grpSpPr>
          <a:xfrm rot="0">
            <a:off x="7543680" y="8269599"/>
            <a:ext cx="2751458" cy="1665216"/>
            <a:chOff x="0" y="0"/>
            <a:chExt cx="1091188" cy="660400"/>
          </a:xfrm>
        </p:grpSpPr>
        <p:sp>
          <p:nvSpPr>
            <p:cNvPr name="Freeform 18" id="18"/>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9" id="19"/>
          <p:cNvGrpSpPr/>
          <p:nvPr/>
        </p:nvGrpSpPr>
        <p:grpSpPr>
          <a:xfrm rot="0">
            <a:off x="7569782" y="823031"/>
            <a:ext cx="2751458" cy="1665216"/>
            <a:chOff x="0" y="0"/>
            <a:chExt cx="1091188" cy="660400"/>
          </a:xfrm>
        </p:grpSpPr>
        <p:sp>
          <p:nvSpPr>
            <p:cNvPr name="Freeform 20" id="2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21" id="21"/>
          <p:cNvSpPr/>
          <p:nvPr/>
        </p:nvSpPr>
        <p:spPr>
          <a:xfrm flipH="false" flipV="false" rot="0">
            <a:off x="7093711" y="3427994"/>
            <a:ext cx="3703600" cy="3703600"/>
          </a:xfrm>
          <a:custGeom>
            <a:avLst/>
            <a:gdLst/>
            <a:ahLst/>
            <a:cxnLst/>
            <a:rect r="r" b="b" t="t" l="l"/>
            <a:pathLst>
              <a:path h="3703600" w="3703600">
                <a:moveTo>
                  <a:pt x="0" y="0"/>
                </a:moveTo>
                <a:lnTo>
                  <a:pt x="3703600" y="0"/>
                </a:lnTo>
                <a:lnTo>
                  <a:pt x="3703600" y="3703601"/>
                </a:lnTo>
                <a:lnTo>
                  <a:pt x="0" y="370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566276" y="63225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3" id="23"/>
          <p:cNvSpPr txBox="true"/>
          <p:nvPr/>
        </p:nvSpPr>
        <p:spPr>
          <a:xfrm rot="0">
            <a:off x="1299616" y="632259"/>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4" id="24"/>
          <p:cNvSpPr txBox="true"/>
          <p:nvPr/>
        </p:nvSpPr>
        <p:spPr>
          <a:xfrm rot="0">
            <a:off x="7167499" y="4550501"/>
            <a:ext cx="3556024" cy="1532415"/>
          </a:xfrm>
          <a:prstGeom prst="rect">
            <a:avLst/>
          </a:prstGeom>
        </p:spPr>
        <p:txBody>
          <a:bodyPr anchor="t" rtlCol="false" tIns="0" lIns="0" bIns="0" rIns="0">
            <a:spAutoFit/>
          </a:bodyPr>
          <a:lstStyle/>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FITUR YANG TERSEDIA</a:t>
            </a:r>
          </a:p>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UNTUK USER</a:t>
            </a:r>
          </a:p>
        </p:txBody>
      </p:sp>
      <p:sp>
        <p:nvSpPr>
          <p:cNvPr name="TextBox 25" id="25"/>
          <p:cNvSpPr txBox="true"/>
          <p:nvPr/>
        </p:nvSpPr>
        <p:spPr>
          <a:xfrm rot="0">
            <a:off x="11065156" y="8331635"/>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KERANJANG</a:t>
            </a:r>
          </a:p>
        </p:txBody>
      </p:sp>
      <p:sp>
        <p:nvSpPr>
          <p:cNvPr name="TextBox 26" id="26"/>
          <p:cNvSpPr txBox="true"/>
          <p:nvPr/>
        </p:nvSpPr>
        <p:spPr>
          <a:xfrm rot="0">
            <a:off x="1409259" y="5673060"/>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PENCARIAN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7" id="27"/>
          <p:cNvSpPr txBox="true"/>
          <p:nvPr/>
        </p:nvSpPr>
        <p:spPr>
          <a:xfrm rot="0">
            <a:off x="1409259" y="31894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DAFTAR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8" id="28"/>
          <p:cNvSpPr txBox="true"/>
          <p:nvPr/>
        </p:nvSpPr>
        <p:spPr>
          <a:xfrm rot="0">
            <a:off x="7221337" y="868597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LIHAT DETAIL PRODUK</a:t>
            </a:r>
          </a:p>
        </p:txBody>
      </p:sp>
      <p:sp>
        <p:nvSpPr>
          <p:cNvPr name="TextBox 29" id="29"/>
          <p:cNvSpPr txBox="true"/>
          <p:nvPr/>
        </p:nvSpPr>
        <p:spPr>
          <a:xfrm rot="0">
            <a:off x="13137977" y="557051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FITUR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 PEMBELIAN</a:t>
            </a:r>
          </a:p>
        </p:txBody>
      </p:sp>
      <p:sp>
        <p:nvSpPr>
          <p:cNvPr name="TextBox 30" id="30"/>
          <p:cNvSpPr txBox="true"/>
          <p:nvPr/>
        </p:nvSpPr>
        <p:spPr>
          <a:xfrm rot="0">
            <a:off x="13137977" y="3425917"/>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a:t>
            </a:r>
          </a:p>
        </p:txBody>
      </p:sp>
      <p:sp>
        <p:nvSpPr>
          <p:cNvPr name="TextBox 31" id="31"/>
          <p:cNvSpPr txBox="true"/>
          <p:nvPr/>
        </p:nvSpPr>
        <p:spPr>
          <a:xfrm rot="0">
            <a:off x="3697566" y="8226869"/>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32" id="32"/>
          <p:cNvSpPr txBox="true"/>
          <p:nvPr/>
        </p:nvSpPr>
        <p:spPr>
          <a:xfrm rot="0">
            <a:off x="7247439" y="1401322"/>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 HOME</a:t>
            </a:r>
          </a:p>
        </p:txBody>
      </p:sp>
      <p:sp>
        <p:nvSpPr>
          <p:cNvPr name="AutoShape 33" id="33"/>
          <p:cNvSpPr/>
          <p:nvPr/>
        </p:nvSpPr>
        <p:spPr>
          <a:xfrm>
            <a:off x="8945511" y="2488247"/>
            <a:ext cx="0" cy="939748"/>
          </a:xfrm>
          <a:prstGeom prst="line">
            <a:avLst/>
          </a:prstGeom>
          <a:ln cap="flat" w="38100">
            <a:solidFill>
              <a:srgbClr val="761CC3"/>
            </a:solidFill>
            <a:prstDash val="solid"/>
            <a:headEnd type="none" len="sm" w="sm"/>
            <a:tailEnd type="none" len="sm" w="sm"/>
          </a:ln>
        </p:spPr>
      </p:sp>
      <p:sp>
        <p:nvSpPr>
          <p:cNvPr name="AutoShape 34" id="34"/>
          <p:cNvSpPr/>
          <p:nvPr/>
        </p:nvSpPr>
        <p:spPr>
          <a:xfrm flipH="true">
            <a:off x="10295138" y="3724420"/>
            <a:ext cx="3080969" cy="411809"/>
          </a:xfrm>
          <a:prstGeom prst="line">
            <a:avLst/>
          </a:prstGeom>
          <a:ln cap="flat" w="38100">
            <a:solidFill>
              <a:srgbClr val="761CC3"/>
            </a:solidFill>
            <a:prstDash val="solid"/>
            <a:headEnd type="none" len="sm" w="sm"/>
            <a:tailEnd type="none" len="sm" w="sm"/>
          </a:ln>
        </p:spPr>
      </p:sp>
      <p:sp>
        <p:nvSpPr>
          <p:cNvPr name="AutoShape 35" id="35"/>
          <p:cNvSpPr/>
          <p:nvPr/>
        </p:nvSpPr>
        <p:spPr>
          <a:xfrm flipH="true" flipV="true">
            <a:off x="10797311" y="5279795"/>
            <a:ext cx="2663009" cy="778400"/>
          </a:xfrm>
          <a:prstGeom prst="line">
            <a:avLst/>
          </a:prstGeom>
          <a:ln cap="flat" w="38100">
            <a:solidFill>
              <a:srgbClr val="761CC3"/>
            </a:solidFill>
            <a:prstDash val="solid"/>
            <a:headEnd type="none" len="sm" w="sm"/>
            <a:tailEnd type="none" len="sm" w="sm"/>
          </a:ln>
        </p:spPr>
      </p:sp>
      <p:sp>
        <p:nvSpPr>
          <p:cNvPr name="AutoShape 36" id="36"/>
          <p:cNvSpPr/>
          <p:nvPr/>
        </p:nvSpPr>
        <p:spPr>
          <a:xfrm flipH="true" flipV="true">
            <a:off x="10284611" y="6517299"/>
            <a:ext cx="2519996" cy="1150471"/>
          </a:xfrm>
          <a:prstGeom prst="line">
            <a:avLst/>
          </a:prstGeom>
          <a:ln cap="flat" w="38100">
            <a:solidFill>
              <a:srgbClr val="761CC3"/>
            </a:solidFill>
            <a:prstDash val="solid"/>
            <a:headEnd type="none" len="sm" w="sm"/>
            <a:tailEnd type="none" len="sm" w="sm"/>
          </a:ln>
        </p:spPr>
      </p:sp>
      <p:sp>
        <p:nvSpPr>
          <p:cNvPr name="AutoShape 37" id="37"/>
          <p:cNvSpPr/>
          <p:nvPr/>
        </p:nvSpPr>
        <p:spPr>
          <a:xfrm>
            <a:off x="4460707" y="3524395"/>
            <a:ext cx="3082973" cy="611834"/>
          </a:xfrm>
          <a:prstGeom prst="line">
            <a:avLst/>
          </a:prstGeom>
          <a:ln cap="flat" w="38100">
            <a:solidFill>
              <a:srgbClr val="761CC3"/>
            </a:solidFill>
            <a:prstDash val="solid"/>
            <a:headEnd type="none" len="sm" w="sm"/>
            <a:tailEnd type="none" len="sm" w="sm"/>
          </a:ln>
        </p:spPr>
      </p:sp>
      <p:sp>
        <p:nvSpPr>
          <p:cNvPr name="AutoShape 38" id="38"/>
          <p:cNvSpPr/>
          <p:nvPr/>
        </p:nvSpPr>
        <p:spPr>
          <a:xfrm flipV="true">
            <a:off x="4483060" y="5279795"/>
            <a:ext cx="2610651" cy="778400"/>
          </a:xfrm>
          <a:prstGeom prst="line">
            <a:avLst/>
          </a:prstGeom>
          <a:ln cap="flat" w="38100">
            <a:solidFill>
              <a:srgbClr val="761CC3"/>
            </a:solidFill>
            <a:prstDash val="solid"/>
            <a:headEnd type="none" len="sm" w="sm"/>
            <a:tailEnd type="none" len="sm" w="sm"/>
          </a:ln>
        </p:spPr>
      </p:sp>
      <p:sp>
        <p:nvSpPr>
          <p:cNvPr name="AutoShape 39" id="39"/>
          <p:cNvSpPr/>
          <p:nvPr/>
        </p:nvSpPr>
        <p:spPr>
          <a:xfrm flipV="true">
            <a:off x="5393699" y="6517299"/>
            <a:ext cx="2149981" cy="1293195"/>
          </a:xfrm>
          <a:prstGeom prst="line">
            <a:avLst/>
          </a:prstGeom>
          <a:ln cap="flat" w="38100">
            <a:solidFill>
              <a:srgbClr val="761CC3"/>
            </a:solidFill>
            <a:prstDash val="solid"/>
            <a:headEnd type="none" len="sm" w="sm"/>
            <a:tailEnd type="none" len="sm" w="sm"/>
          </a:ln>
        </p:spPr>
      </p:sp>
      <p:sp>
        <p:nvSpPr>
          <p:cNvPr name="AutoShape 40" id="40"/>
          <p:cNvSpPr/>
          <p:nvPr/>
        </p:nvSpPr>
        <p:spPr>
          <a:xfrm flipH="true">
            <a:off x="8919409" y="7131595"/>
            <a:ext cx="26102" cy="1138005"/>
          </a:xfrm>
          <a:prstGeom prst="line">
            <a:avLst/>
          </a:prstGeom>
          <a:ln cap="flat" w="38100">
            <a:solidFill>
              <a:srgbClr val="761CC3"/>
            </a:solidFill>
            <a:prstDash val="solid"/>
            <a:headEnd type="none" len="sm" w="sm"/>
            <a:tailEnd type="none" len="sm" w="sm"/>
          </a:ln>
        </p:spPr>
      </p:sp>
      <p:sp>
        <p:nvSpPr>
          <p:cNvPr name="AutoShape 41" id="41"/>
          <p:cNvSpPr/>
          <p:nvPr/>
        </p:nvSpPr>
        <p:spPr>
          <a:xfrm>
            <a:off x="14940130" y="9629239"/>
            <a:ext cx="2672521" cy="0"/>
          </a:xfrm>
          <a:prstGeom prst="line">
            <a:avLst/>
          </a:prstGeom>
          <a:ln cap="rnd" w="657225">
            <a:solidFill>
              <a:srgbClr val="761CC3"/>
            </a:solidFill>
            <a:prstDash val="solid"/>
            <a:headEnd type="none" len="sm" w="sm"/>
            <a:tailEnd type="none" len="sm" w="sm"/>
          </a:ln>
        </p:spPr>
      </p:sp>
      <p:grpSp>
        <p:nvGrpSpPr>
          <p:cNvPr name="Group 42" id="42"/>
          <p:cNvGrpSpPr/>
          <p:nvPr/>
        </p:nvGrpSpPr>
        <p:grpSpPr>
          <a:xfrm rot="0">
            <a:off x="17050537" y="9395738"/>
            <a:ext cx="467003" cy="467003"/>
            <a:chOff x="0" y="0"/>
            <a:chExt cx="6350000" cy="6350000"/>
          </a:xfrm>
        </p:grpSpPr>
        <p:sp>
          <p:nvSpPr>
            <p:cNvPr name="Freeform 43" id="4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44" id="44"/>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5" id="45"/>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23619" y="1296687"/>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195037" y="1158847"/>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988652" y="355375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65927" y="1188034"/>
            <a:ext cx="273856" cy="265298"/>
          </a:xfrm>
          <a:custGeom>
            <a:avLst/>
            <a:gdLst/>
            <a:ahLst/>
            <a:cxnLst/>
            <a:rect r="r" b="b" t="t" l="l"/>
            <a:pathLst>
              <a:path h="265298" w="273856">
                <a:moveTo>
                  <a:pt x="0" y="0"/>
                </a:moveTo>
                <a:lnTo>
                  <a:pt x="273855" y="0"/>
                </a:lnTo>
                <a:lnTo>
                  <a:pt x="273855"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983949" y="6033830"/>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13543155" y="6211575"/>
            <a:ext cx="2751458" cy="1779516"/>
            <a:chOff x="0" y="0"/>
            <a:chExt cx="1091188" cy="705730"/>
          </a:xfrm>
        </p:grpSpPr>
        <p:sp>
          <p:nvSpPr>
            <p:cNvPr name="Freeform 10" id="10"/>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1" id="11"/>
          <p:cNvGrpSpPr/>
          <p:nvPr/>
        </p:nvGrpSpPr>
        <p:grpSpPr>
          <a:xfrm rot="0">
            <a:off x="13547890" y="3804367"/>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7899740" y="5011695"/>
            <a:ext cx="2751458" cy="1665216"/>
            <a:chOff x="0" y="0"/>
            <a:chExt cx="1091188" cy="660400"/>
          </a:xfrm>
        </p:grpSpPr>
        <p:sp>
          <p:nvSpPr>
            <p:cNvPr name="Freeform 14" id="14"/>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TextBox 15" id="15"/>
          <p:cNvSpPr txBox="true"/>
          <p:nvPr/>
        </p:nvSpPr>
        <p:spPr>
          <a:xfrm rot="0">
            <a:off x="706278" y="1079416"/>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6" id="16"/>
          <p:cNvSpPr txBox="true"/>
          <p:nvPr/>
        </p:nvSpPr>
        <p:spPr>
          <a:xfrm rot="0">
            <a:off x="1439617" y="1079416"/>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7" id="17"/>
          <p:cNvSpPr txBox="true"/>
          <p:nvPr/>
        </p:nvSpPr>
        <p:spPr>
          <a:xfrm rot="0">
            <a:off x="5836333" y="1864490"/>
            <a:ext cx="6615334" cy="1336835"/>
          </a:xfrm>
          <a:prstGeom prst="rect">
            <a:avLst/>
          </a:prstGeom>
        </p:spPr>
        <p:txBody>
          <a:bodyPr anchor="t" rtlCol="false" tIns="0" lIns="0" bIns="0" rIns="0">
            <a:spAutoFit/>
          </a:bodyPr>
          <a:lstStyle/>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FITUR YANG TERSEDIA</a:t>
            </a:r>
          </a:p>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UNTUK ADMIN</a:t>
            </a:r>
          </a:p>
        </p:txBody>
      </p:sp>
      <p:sp>
        <p:nvSpPr>
          <p:cNvPr name="TextBox 18" id="18"/>
          <p:cNvSpPr txBox="true"/>
          <p:nvPr/>
        </p:nvSpPr>
        <p:spPr>
          <a:xfrm rot="0">
            <a:off x="1675893" y="6468372"/>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p:txBody>
      </p:sp>
      <p:sp>
        <p:nvSpPr>
          <p:cNvPr name="TextBox 19" id="19"/>
          <p:cNvSpPr txBox="true"/>
          <p:nvPr/>
        </p:nvSpPr>
        <p:spPr>
          <a:xfrm rot="0">
            <a:off x="13225547" y="42329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0" id="20"/>
          <p:cNvSpPr txBox="true"/>
          <p:nvPr/>
        </p:nvSpPr>
        <p:spPr>
          <a:xfrm rot="0">
            <a:off x="1666309" y="389742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HALAMAN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a:t>
            </a:r>
          </a:p>
        </p:txBody>
      </p:sp>
      <p:sp>
        <p:nvSpPr>
          <p:cNvPr name="TextBox 21" id="21"/>
          <p:cNvSpPr txBox="true"/>
          <p:nvPr/>
        </p:nvSpPr>
        <p:spPr>
          <a:xfrm rot="0">
            <a:off x="13225547" y="661365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PEMESANAN</a:t>
            </a:r>
          </a:p>
        </p:txBody>
      </p:sp>
      <p:sp>
        <p:nvSpPr>
          <p:cNvPr name="TextBox 22" id="22"/>
          <p:cNvSpPr txBox="true"/>
          <p:nvPr/>
        </p:nvSpPr>
        <p:spPr>
          <a:xfrm rot="0">
            <a:off x="7576950" y="5607690"/>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LOGIN</a:t>
            </a:r>
          </a:p>
        </p:txBody>
      </p:sp>
      <p:sp>
        <p:nvSpPr>
          <p:cNvPr name="AutoShape 23" id="23"/>
          <p:cNvSpPr/>
          <p:nvPr/>
        </p:nvSpPr>
        <p:spPr>
          <a:xfrm flipH="true" flipV="true">
            <a:off x="4740110" y="4386358"/>
            <a:ext cx="3159630" cy="1457945"/>
          </a:xfrm>
          <a:prstGeom prst="line">
            <a:avLst/>
          </a:prstGeom>
          <a:ln cap="flat" w="38100">
            <a:solidFill>
              <a:srgbClr val="761CC3"/>
            </a:solidFill>
            <a:prstDash val="solid"/>
            <a:headEnd type="none" len="sm" w="sm"/>
            <a:tailEnd type="none" len="sm" w="sm"/>
          </a:ln>
        </p:spPr>
      </p:sp>
      <p:sp>
        <p:nvSpPr>
          <p:cNvPr name="AutoShape 24" id="24"/>
          <p:cNvSpPr/>
          <p:nvPr/>
        </p:nvSpPr>
        <p:spPr>
          <a:xfrm flipV="true">
            <a:off x="4735407" y="5844303"/>
            <a:ext cx="3164333" cy="1079285"/>
          </a:xfrm>
          <a:prstGeom prst="line">
            <a:avLst/>
          </a:prstGeom>
          <a:ln cap="flat" w="38100">
            <a:solidFill>
              <a:srgbClr val="761CC3"/>
            </a:solidFill>
            <a:prstDash val="solid"/>
            <a:headEnd type="none" len="sm" w="sm"/>
            <a:tailEnd type="none" len="sm" w="sm"/>
          </a:ln>
        </p:spPr>
      </p:sp>
      <p:sp>
        <p:nvSpPr>
          <p:cNvPr name="AutoShape 25" id="25"/>
          <p:cNvSpPr/>
          <p:nvPr/>
        </p:nvSpPr>
        <p:spPr>
          <a:xfrm flipV="true">
            <a:off x="10651198" y="4694125"/>
            <a:ext cx="2896692" cy="1150178"/>
          </a:xfrm>
          <a:prstGeom prst="line">
            <a:avLst/>
          </a:prstGeom>
          <a:ln cap="flat" w="38100">
            <a:solidFill>
              <a:srgbClr val="761CC3"/>
            </a:solidFill>
            <a:prstDash val="solid"/>
            <a:headEnd type="none" len="sm" w="sm"/>
            <a:tailEnd type="none" len="sm" w="sm"/>
          </a:ln>
        </p:spPr>
      </p:sp>
      <p:sp>
        <p:nvSpPr>
          <p:cNvPr name="AutoShape 26" id="26"/>
          <p:cNvSpPr/>
          <p:nvPr/>
        </p:nvSpPr>
        <p:spPr>
          <a:xfrm flipH="true" flipV="true">
            <a:off x="10651198" y="5844303"/>
            <a:ext cx="2891957" cy="1257031"/>
          </a:xfrm>
          <a:prstGeom prst="line">
            <a:avLst/>
          </a:prstGeom>
          <a:ln cap="flat" w="38100">
            <a:solidFill>
              <a:srgbClr val="761CC3"/>
            </a:solidFill>
            <a:prstDash val="solid"/>
            <a:headEnd type="none" len="sm" w="sm"/>
            <a:tailEnd type="none" len="sm" w="sm"/>
          </a:ln>
        </p:spPr>
      </p:sp>
      <p:sp>
        <p:nvSpPr>
          <p:cNvPr name="AutoShape 27" id="27"/>
          <p:cNvSpPr/>
          <p:nvPr/>
        </p:nvSpPr>
        <p:spPr>
          <a:xfrm>
            <a:off x="15285431" y="9663507"/>
            <a:ext cx="2672521" cy="0"/>
          </a:xfrm>
          <a:prstGeom prst="line">
            <a:avLst/>
          </a:prstGeom>
          <a:ln cap="rnd" w="657225">
            <a:solidFill>
              <a:srgbClr val="761CC3"/>
            </a:solidFill>
            <a:prstDash val="solid"/>
            <a:headEnd type="none" len="sm" w="sm"/>
            <a:tailEnd type="none" len="sm" w="sm"/>
          </a:ln>
        </p:spPr>
      </p:sp>
      <p:grpSp>
        <p:nvGrpSpPr>
          <p:cNvPr name="Group 28" id="28"/>
          <p:cNvGrpSpPr/>
          <p:nvPr/>
        </p:nvGrpSpPr>
        <p:grpSpPr>
          <a:xfrm rot="0">
            <a:off x="17395838" y="9430006"/>
            <a:ext cx="467003" cy="467003"/>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30" id="30"/>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1" id="31"/>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
        <p:nvSpPr>
          <p:cNvPr name="TextBox 32" id="32"/>
          <p:cNvSpPr txBox="true"/>
          <p:nvPr/>
        </p:nvSpPr>
        <p:spPr>
          <a:xfrm rot="0">
            <a:off x="7577397" y="8052568"/>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2523" y="3354821"/>
            <a:ext cx="1336228" cy="396375"/>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Mobile</a:t>
            </a:r>
          </a:p>
        </p:txBody>
      </p:sp>
      <p:sp>
        <p:nvSpPr>
          <p:cNvPr name="TextBox 3" id="3"/>
          <p:cNvSpPr txBox="true"/>
          <p:nvPr/>
        </p:nvSpPr>
        <p:spPr>
          <a:xfrm rot="0">
            <a:off x="1739348" y="3354821"/>
            <a:ext cx="1336228" cy="396375"/>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Apps</a:t>
            </a:r>
          </a:p>
        </p:txBody>
      </p:sp>
      <p:sp>
        <p:nvSpPr>
          <p:cNvPr name="Freeform 4" id="4"/>
          <p:cNvSpPr/>
          <p:nvPr/>
        </p:nvSpPr>
        <p:spPr>
          <a:xfrm flipH="false" flipV="false" rot="0">
            <a:off x="-6793358" y="-2504104"/>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7" id="7"/>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525870" y="802218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0" b="0"/>
            </a:stretch>
          </a:blipFill>
        </p:spPr>
      </p:sp>
      <p:sp>
        <p:nvSpPr>
          <p:cNvPr name="AutoShape 9" id="9"/>
          <p:cNvSpPr/>
          <p:nvPr/>
        </p:nvSpPr>
        <p:spPr>
          <a:xfrm>
            <a:off x="13268811" y="9648221"/>
            <a:ext cx="2672521" cy="0"/>
          </a:xfrm>
          <a:prstGeom prst="line">
            <a:avLst/>
          </a:prstGeom>
          <a:ln cap="rnd" w="657225">
            <a:solidFill>
              <a:srgbClr val="761CC3"/>
            </a:solidFill>
            <a:prstDash val="solid"/>
            <a:headEnd type="none" len="sm" w="sm"/>
            <a:tailEnd type="none" len="sm" w="sm"/>
          </a:ln>
        </p:spPr>
      </p:sp>
      <p:grpSp>
        <p:nvGrpSpPr>
          <p:cNvPr name="Group 10" id="10"/>
          <p:cNvGrpSpPr/>
          <p:nvPr/>
        </p:nvGrpSpPr>
        <p:grpSpPr>
          <a:xfrm rot="0">
            <a:off x="15379217" y="9414720"/>
            <a:ext cx="467003" cy="46700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12" id="12"/>
          <p:cNvSpPr/>
          <p:nvPr/>
        </p:nvSpPr>
        <p:spPr>
          <a:xfrm flipH="false" flipV="false" rot="0">
            <a:off x="15542591" y="9529172"/>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5554476" y="625534"/>
            <a:ext cx="11055024" cy="9035933"/>
          </a:xfrm>
          <a:custGeom>
            <a:avLst/>
            <a:gdLst/>
            <a:ahLst/>
            <a:cxnLst/>
            <a:rect r="r" b="b" t="t" l="l"/>
            <a:pathLst>
              <a:path h="9035933" w="11055024">
                <a:moveTo>
                  <a:pt x="0" y="0"/>
                </a:moveTo>
                <a:lnTo>
                  <a:pt x="11055023" y="0"/>
                </a:lnTo>
                <a:lnTo>
                  <a:pt x="11055023" y="9035932"/>
                </a:lnTo>
                <a:lnTo>
                  <a:pt x="0" y="9035932"/>
                </a:lnTo>
                <a:lnTo>
                  <a:pt x="0" y="0"/>
                </a:lnTo>
                <a:close/>
              </a:path>
            </a:pathLst>
          </a:custGeom>
          <a:blipFill>
            <a:blip r:embed="rId10"/>
            <a:stretch>
              <a:fillRect l="0" t="0" r="0" b="0"/>
            </a:stretch>
          </a:blipFill>
        </p:spPr>
      </p:sp>
      <p:sp>
        <p:nvSpPr>
          <p:cNvPr name="TextBox 14" id="14"/>
          <p:cNvSpPr txBox="true"/>
          <p:nvPr/>
        </p:nvSpPr>
        <p:spPr>
          <a:xfrm rot="0">
            <a:off x="-530001" y="3321943"/>
            <a:ext cx="6084477" cy="993066"/>
          </a:xfrm>
          <a:prstGeom prst="rect">
            <a:avLst/>
          </a:prstGeom>
        </p:spPr>
        <p:txBody>
          <a:bodyPr anchor="t" rtlCol="false" tIns="0" lIns="0" bIns="0" rIns="0">
            <a:spAutoFit/>
          </a:bodyPr>
          <a:lstStyle/>
          <a:p>
            <a:pPr algn="ctr">
              <a:lnSpc>
                <a:spcPts val="7638"/>
              </a:lnSpc>
            </a:pPr>
            <a:r>
              <a:rPr lang="en-US" b="true" sz="6944">
                <a:solidFill>
                  <a:srgbClr val="FFFFFF"/>
                </a:solidFill>
                <a:latin typeface="Barlow SemiCondensed Bold"/>
                <a:ea typeface="Barlow SemiCondensed Bold"/>
                <a:cs typeface="Barlow SemiCondensed Bold"/>
                <a:sym typeface="Barlow SemiCondensed Bold"/>
              </a:rPr>
              <a:t>USE CASE </a:t>
            </a:r>
          </a:p>
        </p:txBody>
      </p:sp>
      <p:sp>
        <p:nvSpPr>
          <p:cNvPr name="TextBox 15" id="15"/>
          <p:cNvSpPr txBox="true"/>
          <p:nvPr/>
        </p:nvSpPr>
        <p:spPr>
          <a:xfrm rot="0">
            <a:off x="-634776" y="4372159"/>
            <a:ext cx="6084477" cy="993066"/>
          </a:xfrm>
          <a:prstGeom prst="rect">
            <a:avLst/>
          </a:prstGeom>
        </p:spPr>
        <p:txBody>
          <a:bodyPr anchor="t" rtlCol="false" tIns="0" lIns="0" bIns="0" rIns="0">
            <a:spAutoFit/>
          </a:bodyPr>
          <a:lstStyle/>
          <a:p>
            <a:pPr algn="ctr">
              <a:lnSpc>
                <a:spcPts val="7638"/>
              </a:lnSpc>
            </a:pPr>
            <a:r>
              <a:rPr lang="en-US" b="true" sz="6944">
                <a:solidFill>
                  <a:srgbClr val="E9E9E9"/>
                </a:solidFill>
                <a:latin typeface="Barlow SemiCondensed Bold"/>
                <a:ea typeface="Barlow SemiCondensed Bold"/>
                <a:cs typeface="Barlow SemiCondensed Bold"/>
                <a:sym typeface="Barlow SemiCondensed Bold"/>
              </a:rPr>
              <a:t>DIAGRAM</a:t>
            </a:r>
          </a:p>
        </p:txBody>
      </p:sp>
      <p:sp>
        <p:nvSpPr>
          <p:cNvPr name="TextBox 16" id="16"/>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17" id="17"/>
          <p:cNvSpPr txBox="true"/>
          <p:nvPr/>
        </p:nvSpPr>
        <p:spPr>
          <a:xfrm rot="0">
            <a:off x="1764768" y="1143273"/>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18" id="18"/>
          <p:cNvSpPr txBox="true"/>
          <p:nvPr/>
        </p:nvSpPr>
        <p:spPr>
          <a:xfrm rot="0">
            <a:off x="13571704" y="9442799"/>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72124" y="-320106"/>
            <a:ext cx="14087175" cy="14087175"/>
          </a:xfrm>
          <a:custGeom>
            <a:avLst/>
            <a:gdLst/>
            <a:ahLst/>
            <a:cxnLst/>
            <a:rect r="r" b="b" t="t" l="l"/>
            <a:pathLst>
              <a:path h="14087175" w="14087175">
                <a:moveTo>
                  <a:pt x="0" y="0"/>
                </a:moveTo>
                <a:lnTo>
                  <a:pt x="14087175" y="0"/>
                </a:lnTo>
                <a:lnTo>
                  <a:pt x="14087175" y="14087175"/>
                </a:lnTo>
                <a:lnTo>
                  <a:pt x="0" y="14087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FFFFFF"/>
            </a:solidFill>
            <a:prstDash val="solid"/>
            <a:headEnd type="none" len="sm" w="sm"/>
            <a:tailEnd type="none" len="sm" w="sm"/>
          </a:ln>
        </p:spPr>
      </p:sp>
      <p:grpSp>
        <p:nvGrpSpPr>
          <p:cNvPr name="Group 4" id="4"/>
          <p:cNvGrpSpPr/>
          <p:nvPr/>
        </p:nvGrpSpPr>
        <p:grpSpPr>
          <a:xfrm rot="0">
            <a:off x="12670987" y="4074282"/>
            <a:ext cx="4077834" cy="1910114"/>
            <a:chOff x="0" y="0"/>
            <a:chExt cx="1487605" cy="696815"/>
          </a:xfrm>
        </p:grpSpPr>
        <p:sp>
          <p:nvSpPr>
            <p:cNvPr name="Freeform 5" id="5"/>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grpSp>
        <p:nvGrpSpPr>
          <p:cNvPr name="Group 7" id="7"/>
          <p:cNvGrpSpPr/>
          <p:nvPr/>
        </p:nvGrpSpPr>
        <p:grpSpPr>
          <a:xfrm rot="0">
            <a:off x="16079706" y="3508798"/>
            <a:ext cx="1133861" cy="1133861"/>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16149280" y="3578374"/>
            <a:ext cx="994713" cy="994709"/>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1" id="11"/>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a:off x="14940130" y="9629239"/>
            <a:ext cx="2672521" cy="0"/>
          </a:xfrm>
          <a:prstGeom prst="line">
            <a:avLst/>
          </a:prstGeom>
          <a:ln cap="rnd" w="657225">
            <a:solidFill>
              <a:srgbClr val="FFFFFF"/>
            </a:solidFill>
            <a:prstDash val="solid"/>
            <a:headEnd type="none" len="sm" w="sm"/>
            <a:tailEnd type="none" len="sm" w="sm"/>
          </a:ln>
        </p:spPr>
      </p:sp>
      <p:grpSp>
        <p:nvGrpSpPr>
          <p:cNvPr name="Group 13" id="13"/>
          <p:cNvGrpSpPr/>
          <p:nvPr/>
        </p:nvGrpSpPr>
        <p:grpSpPr>
          <a:xfrm rot="0">
            <a:off x="17050537" y="9395738"/>
            <a:ext cx="467003" cy="467003"/>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5" id="15"/>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043600" y="184215"/>
            <a:ext cx="9261799" cy="9918570"/>
          </a:xfrm>
          <a:custGeom>
            <a:avLst/>
            <a:gdLst/>
            <a:ahLst/>
            <a:cxnLst/>
            <a:rect r="r" b="b" t="t" l="l"/>
            <a:pathLst>
              <a:path h="9918570" w="9261799">
                <a:moveTo>
                  <a:pt x="0" y="0"/>
                </a:moveTo>
                <a:lnTo>
                  <a:pt x="9261799" y="0"/>
                </a:lnTo>
                <a:lnTo>
                  <a:pt x="9261799" y="9918570"/>
                </a:lnTo>
                <a:lnTo>
                  <a:pt x="0" y="9918570"/>
                </a:lnTo>
                <a:lnTo>
                  <a:pt x="0" y="0"/>
                </a:lnTo>
                <a:close/>
              </a:path>
            </a:pathLst>
          </a:custGeom>
          <a:blipFill>
            <a:blip r:embed="rId8"/>
            <a:stretch>
              <a:fillRect l="0" t="0" r="0" b="0"/>
            </a:stretch>
          </a:blipFill>
        </p:spPr>
      </p:sp>
      <p:sp>
        <p:nvSpPr>
          <p:cNvPr name="TextBox 17" id="17"/>
          <p:cNvSpPr txBox="true"/>
          <p:nvPr/>
        </p:nvSpPr>
        <p:spPr>
          <a:xfrm rot="0">
            <a:off x="485775" y="81142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8" id="18"/>
          <p:cNvSpPr txBox="true"/>
          <p:nvPr/>
        </p:nvSpPr>
        <p:spPr>
          <a:xfrm rot="0">
            <a:off x="1189749" y="811429"/>
            <a:ext cx="17077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12936177" y="429140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ALUR</a:t>
            </a:r>
          </a:p>
        </p:txBody>
      </p:sp>
      <p:sp>
        <p:nvSpPr>
          <p:cNvPr name="TextBox 20" id="20"/>
          <p:cNvSpPr txBox="true"/>
          <p:nvPr/>
        </p:nvSpPr>
        <p:spPr>
          <a:xfrm rot="0">
            <a:off x="14138839" y="501028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DATA</a:t>
            </a:r>
          </a:p>
        </p:txBody>
      </p:sp>
      <p:sp>
        <p:nvSpPr>
          <p:cNvPr name="TextBox 21" id="21"/>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80456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452032" y="2364527"/>
            <a:ext cx="8264313" cy="3231738"/>
            <a:chOff x="0" y="0"/>
            <a:chExt cx="11019084" cy="4308984"/>
          </a:xfrm>
        </p:grpSpPr>
        <p:pic>
          <p:nvPicPr>
            <p:cNvPr name="Picture 5" id="5"/>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6" id="6"/>
          <p:cNvGrpSpPr/>
          <p:nvPr/>
        </p:nvGrpSpPr>
        <p:grpSpPr>
          <a:xfrm rot="0">
            <a:off x="9452032" y="5883130"/>
            <a:ext cx="8264313" cy="3231738"/>
            <a:chOff x="0" y="0"/>
            <a:chExt cx="11019084" cy="4308984"/>
          </a:xfrm>
        </p:grpSpPr>
        <p:pic>
          <p:nvPicPr>
            <p:cNvPr name="Picture 7" id="7"/>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8" id="8"/>
          <p:cNvSpPr/>
          <p:nvPr/>
        </p:nvSpPr>
        <p:spPr>
          <a:xfrm>
            <a:off x="2364928" y="8546011"/>
            <a:ext cx="2672521" cy="0"/>
          </a:xfrm>
          <a:prstGeom prst="line">
            <a:avLst/>
          </a:prstGeom>
          <a:ln cap="rnd" w="657225">
            <a:solidFill>
              <a:srgbClr val="FFFFFF"/>
            </a:solidFill>
            <a:prstDash val="solid"/>
            <a:headEnd type="none" len="sm" w="sm"/>
            <a:tailEnd type="none" len="sm" w="sm"/>
          </a:ln>
        </p:spPr>
      </p:sp>
      <p:grpSp>
        <p:nvGrpSpPr>
          <p:cNvPr name="Group 9" id="9"/>
          <p:cNvGrpSpPr/>
          <p:nvPr/>
        </p:nvGrpSpPr>
        <p:grpSpPr>
          <a:xfrm rot="0">
            <a:off x="4475334" y="8312509"/>
            <a:ext cx="467003" cy="46700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1" id="11"/>
          <p:cNvSpPr/>
          <p:nvPr/>
        </p:nvSpPr>
        <p:spPr>
          <a:xfrm flipH="false" flipV="false" rot="0">
            <a:off x="4629183" y="8426928"/>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4" id="14"/>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5" id="15"/>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6" id="16"/>
          <p:cNvSpPr txBox="true"/>
          <p:nvPr/>
        </p:nvSpPr>
        <p:spPr>
          <a:xfrm rot="0">
            <a:off x="2667821" y="8340588"/>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17" id="17"/>
          <p:cNvSpPr txBox="true"/>
          <p:nvPr/>
        </p:nvSpPr>
        <p:spPr>
          <a:xfrm rot="0">
            <a:off x="748141" y="4776912"/>
            <a:ext cx="7000634" cy="310641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membantu proses jual beli kue dan camilan menjadi lebih mudah. Pengguna bisa memilih produk dengan cepat, sementara admin dapat mengelola data dan pesanan dengan efisien. Web ini juga memberi peluang bagi UMKM untuk menjangkau pelanggan lebih luas secara digital.</a:t>
            </a:r>
          </a:p>
          <a:p>
            <a:pPr algn="r">
              <a:lnSpc>
                <a:spcPts val="3080"/>
              </a:lnSpc>
            </a:pPr>
          </a:p>
        </p:txBody>
      </p:sp>
      <p:grpSp>
        <p:nvGrpSpPr>
          <p:cNvPr name="Group 18" id="18"/>
          <p:cNvGrpSpPr/>
          <p:nvPr/>
        </p:nvGrpSpPr>
        <p:grpSpPr>
          <a:xfrm rot="0">
            <a:off x="1253992" y="2815729"/>
            <a:ext cx="6494783" cy="1665216"/>
            <a:chOff x="0" y="0"/>
            <a:chExt cx="2575735" cy="660400"/>
          </a:xfrm>
        </p:grpSpPr>
        <p:sp>
          <p:nvSpPr>
            <p:cNvPr name="Freeform 19" id="19"/>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20" id="20"/>
          <p:cNvSpPr txBox="true"/>
          <p:nvPr/>
        </p:nvSpPr>
        <p:spPr>
          <a:xfrm rot="0">
            <a:off x="1564843" y="3089050"/>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DAGlGPqvdLo</dc:identifier>
  <dcterms:modified xsi:type="dcterms:W3CDTF">2011-08-01T06:04:30Z</dcterms:modified>
  <cp:revision>1</cp:revision>
  <dc:title>WEB</dc:title>
</cp:coreProperties>
</file>