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4" r:id="rId18"/>
    <p:sldId id="272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3450" autoAdjust="0"/>
  </p:normalViewPr>
  <p:slideViewPr>
    <p:cSldViewPr snapToGrid="0">
      <p:cViewPr varScale="1">
        <p:scale>
          <a:sx n="107" d="100"/>
          <a:sy n="107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CB27E-39BC-46C9-80E0-228DD84396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88F10-8B83-46AF-9A24-A00C5C6D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7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88F10-8B83-46AF-9A24-A00C5C6D74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0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9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7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3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9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382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57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4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1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3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6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1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0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4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99C-9C43-462A-8AD4-CFCAF2D1032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1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5899C-9C43-462A-8AD4-CFCAF2D1032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AB0893-6C5A-4F34-AE2C-4EA3ECF0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6106-85FC-4B40-957F-2783FE772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6381032" cy="1582475"/>
          </a:xfrm>
        </p:spPr>
        <p:txBody>
          <a:bodyPr>
            <a:normAutofit fontScale="90000"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Bank Marketing Campaign Modeling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F4C64-2213-49CF-B3E5-3A6AC18C2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Yan Xu </a:t>
            </a:r>
          </a:p>
          <a:p>
            <a:r>
              <a:rPr lang="en-US" dirty="0">
                <a:solidFill>
                  <a:schemeClr val="tx2"/>
                </a:solidFill>
              </a:rPr>
              <a:t>Feb 9, 2021</a:t>
            </a:r>
          </a:p>
        </p:txBody>
      </p:sp>
    </p:spTree>
    <p:extLst>
      <p:ext uri="{BB962C8B-B14F-4D97-AF65-F5344CB8AC3E}">
        <p14:creationId xmlns:p14="http://schemas.microsoft.com/office/powerpoint/2010/main" val="151476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6F91-B176-417F-BE36-38D8FE7E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06" y="624111"/>
            <a:ext cx="9914965" cy="64439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Exploratory Data Analysis-Categorical </a:t>
            </a:r>
            <a:r>
              <a:rPr lang="en-US" sz="3600" b="1" dirty="0" err="1">
                <a:solidFill>
                  <a:schemeClr val="tx1"/>
                </a:solidFill>
              </a:rPr>
              <a:t>Con’d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755297-28C0-486A-B8BF-7A7105498F67}"/>
              </a:ext>
            </a:extLst>
          </p:cNvPr>
          <p:cNvSpPr txBox="1">
            <a:spLocks/>
          </p:cNvSpPr>
          <p:nvPr/>
        </p:nvSpPr>
        <p:spPr>
          <a:xfrm>
            <a:off x="1002457" y="1524002"/>
            <a:ext cx="9405567" cy="1434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Educational Level: an university degree or high school graduate</a:t>
            </a:r>
          </a:p>
          <a:p>
            <a:r>
              <a:rPr lang="en-US" dirty="0"/>
              <a:t>House Ownership:  people who own a house</a:t>
            </a:r>
          </a:p>
          <a:p>
            <a:r>
              <a:rPr lang="en-US" dirty="0"/>
              <a:t>Credit Default Status: no credit in default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DFFD48B-3AEC-4DB1-866F-9E71AF2F68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4847"/>
            <a:ext cx="4173998" cy="3056965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5CF0EC2-4871-4847-A725-954EA5D0F7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81" y="3352801"/>
            <a:ext cx="4313238" cy="329901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7B53AA-84CB-4F2A-9105-EF6DB4F7B037}"/>
              </a:ext>
            </a:extLst>
          </p:cNvPr>
          <p:cNvSpPr/>
          <p:nvPr/>
        </p:nvSpPr>
        <p:spPr>
          <a:xfrm>
            <a:off x="544927" y="3881718"/>
            <a:ext cx="790813" cy="249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D0A35F-2412-48E6-9097-5D4B99E65942}"/>
              </a:ext>
            </a:extLst>
          </p:cNvPr>
          <p:cNvSpPr/>
          <p:nvPr/>
        </p:nvSpPr>
        <p:spPr>
          <a:xfrm>
            <a:off x="4567930" y="3728136"/>
            <a:ext cx="999152" cy="2652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9A817-FA05-4D0A-84D5-243B20773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1" y="3728136"/>
            <a:ext cx="4136828" cy="28570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DA1586-80FF-4602-A749-6369F08A1A41}"/>
              </a:ext>
            </a:extLst>
          </p:cNvPr>
          <p:cNvSpPr/>
          <p:nvPr/>
        </p:nvSpPr>
        <p:spPr>
          <a:xfrm>
            <a:off x="8509335" y="4025153"/>
            <a:ext cx="1062922" cy="2383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6F91-B176-417F-BE36-38D8FE7E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06" y="624111"/>
            <a:ext cx="9914965" cy="64439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Exploratory Data Analysis-Categorical </a:t>
            </a:r>
            <a:r>
              <a:rPr lang="en-US" sz="3600" b="1" dirty="0" err="1">
                <a:solidFill>
                  <a:schemeClr val="tx1"/>
                </a:solidFill>
              </a:rPr>
              <a:t>Con’d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755297-28C0-486A-B8BF-7A7105498F67}"/>
              </a:ext>
            </a:extLst>
          </p:cNvPr>
          <p:cNvSpPr txBox="1">
            <a:spLocks/>
          </p:cNvSpPr>
          <p:nvPr/>
        </p:nvSpPr>
        <p:spPr>
          <a:xfrm>
            <a:off x="1002457" y="1524001"/>
            <a:ext cx="9405567" cy="1407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Month: May, July and August </a:t>
            </a:r>
          </a:p>
          <a:p>
            <a:r>
              <a:rPr lang="en-US" dirty="0"/>
              <a:t>Personal Loan Status: no personal loan</a:t>
            </a:r>
          </a:p>
          <a:p>
            <a:r>
              <a:rPr lang="en-US" dirty="0"/>
              <a:t>Outcome of Previous Campaign: not in previous marketing campaign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7FE4FB-DFB6-4871-9408-22ACEDE045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6" y="3729318"/>
            <a:ext cx="4127409" cy="2504572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05A1A4-3EEF-4A0F-8F75-F8DF5C632C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672" y="3729318"/>
            <a:ext cx="4235322" cy="250457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2CD94B-C4B7-4FC6-A4C7-BB82228E4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33" y="3612776"/>
            <a:ext cx="3918826" cy="25997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2DF7F1-D95A-4268-ACDA-8E488CFFEF5C}"/>
              </a:ext>
            </a:extLst>
          </p:cNvPr>
          <p:cNvSpPr/>
          <p:nvPr/>
        </p:nvSpPr>
        <p:spPr>
          <a:xfrm>
            <a:off x="633724" y="3926537"/>
            <a:ext cx="298605" cy="2088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8ACEAF-A6F0-41FF-B58A-13E3E8D91219}"/>
              </a:ext>
            </a:extLst>
          </p:cNvPr>
          <p:cNvSpPr/>
          <p:nvPr/>
        </p:nvSpPr>
        <p:spPr>
          <a:xfrm>
            <a:off x="932329" y="4902489"/>
            <a:ext cx="385483" cy="1112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F8E99-FB25-4F9B-9F58-43E759495013}"/>
              </a:ext>
            </a:extLst>
          </p:cNvPr>
          <p:cNvSpPr/>
          <p:nvPr/>
        </p:nvSpPr>
        <p:spPr>
          <a:xfrm>
            <a:off x="4514938" y="3926538"/>
            <a:ext cx="1096968" cy="2187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A01BF-7CB5-4952-812E-A4BF53D2F660}"/>
              </a:ext>
            </a:extLst>
          </p:cNvPr>
          <p:cNvSpPr/>
          <p:nvPr/>
        </p:nvSpPr>
        <p:spPr>
          <a:xfrm>
            <a:off x="8550607" y="3729318"/>
            <a:ext cx="932550" cy="2287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9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58C6-7A2A-4E2B-92F7-03876CB5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20596"/>
          </a:xfrm>
        </p:spPr>
        <p:txBody>
          <a:bodyPr/>
          <a:lstStyle/>
          <a:p>
            <a:r>
              <a:rPr lang="en-US" b="1" dirty="0"/>
              <a:t>Current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88E9-EA7C-4F79-99D9-6DAFFE048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9436" y="1344707"/>
            <a:ext cx="5865811" cy="5154706"/>
          </a:xfrm>
        </p:spPr>
        <p:txBody>
          <a:bodyPr>
            <a:normAutofit/>
          </a:bodyPr>
          <a:lstStyle/>
          <a:p>
            <a:r>
              <a:rPr lang="en-US" dirty="0"/>
              <a:t>The actual result of current campaign:  yes: 4,639(11%), no: 36,537(89%)</a:t>
            </a:r>
          </a:p>
          <a:p>
            <a:r>
              <a:rPr lang="en-US" dirty="0"/>
              <a:t>The overall accuracy score of the current model is: 0.11</a:t>
            </a:r>
          </a:p>
          <a:p>
            <a:r>
              <a:rPr lang="en-US" dirty="0"/>
              <a:t>88% of the model predicted results are False Positive. </a:t>
            </a:r>
          </a:p>
          <a:p>
            <a:r>
              <a:rPr lang="en-US" dirty="0"/>
              <a:t>1.65% of the model predicted results are False Negative. </a:t>
            </a:r>
          </a:p>
          <a:p>
            <a:r>
              <a:rPr lang="en-US" dirty="0"/>
              <a:t>Improve the overall accuracy score, reduce False positive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8B968A-9A98-4D48-94B9-6A7E42CCCB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25" y="1524001"/>
            <a:ext cx="5016924" cy="4473387"/>
          </a:xfrm>
        </p:spPr>
      </p:pic>
    </p:spTree>
    <p:extLst>
      <p:ext uri="{BB962C8B-B14F-4D97-AF65-F5344CB8AC3E}">
        <p14:creationId xmlns:p14="http://schemas.microsoft.com/office/powerpoint/2010/main" val="351641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58C6-7A2A-4E2B-92F7-03876CB5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20596"/>
          </a:xfrm>
        </p:spPr>
        <p:txBody>
          <a:bodyPr/>
          <a:lstStyle/>
          <a:p>
            <a:r>
              <a:rPr lang="en-US" b="1" dirty="0"/>
              <a:t>Modeling-Data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88E9-EA7C-4F79-99D9-6DAFFE048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8519" y="1407459"/>
            <a:ext cx="10366092" cy="4503763"/>
          </a:xfrm>
        </p:spPr>
        <p:txBody>
          <a:bodyPr/>
          <a:lstStyle/>
          <a:p>
            <a:r>
              <a:rPr lang="en-US" dirty="0"/>
              <a:t>Due to potential multicollinearity issue, features </a:t>
            </a:r>
            <a:r>
              <a:rPr lang="en-US" dirty="0" err="1"/>
              <a:t>emp.var.rate</a:t>
            </a:r>
            <a:r>
              <a:rPr lang="en-US" dirty="0"/>
              <a:t> and euribor3m will be excluded from the model. Both of them had the strong correlation coefficient  with other features</a:t>
            </a:r>
          </a:p>
          <a:p>
            <a:r>
              <a:rPr lang="en-US" dirty="0"/>
              <a:t>Take out unnecessary columns- </a:t>
            </a:r>
            <a:r>
              <a:rPr lang="en-US" dirty="0" err="1"/>
              <a:t>ModelPrediction</a:t>
            </a:r>
            <a:r>
              <a:rPr lang="en-US" dirty="0"/>
              <a:t>(current model results), duration(big impact on model results), and agegrp1(created feature)</a:t>
            </a:r>
          </a:p>
          <a:p>
            <a:r>
              <a:rPr lang="en-US" dirty="0"/>
              <a:t>Convert ‘</a:t>
            </a:r>
            <a:r>
              <a:rPr lang="en-US" dirty="0" err="1"/>
              <a:t>pdays</a:t>
            </a:r>
            <a:r>
              <a:rPr lang="en-US" dirty="0"/>
              <a:t>’ and ‘contact’ into binary (0 or 1)</a:t>
            </a:r>
          </a:p>
          <a:p>
            <a:r>
              <a:rPr lang="en-US" dirty="0"/>
              <a:t>Separate ‘y’ column from the remaining columns, the remaining columns will be the input features to the model</a:t>
            </a:r>
          </a:p>
          <a:p>
            <a:r>
              <a:rPr lang="en-US" dirty="0"/>
              <a:t>Perform one-hot encoding to convert categorical features into numerical </a:t>
            </a:r>
          </a:p>
          <a:p>
            <a:r>
              <a:rPr lang="en-US" dirty="0"/>
              <a:t>Split both input and ‘y’ into training and testing dataset with a 30% Test and 70% Train split ratio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6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58C6-7A2A-4E2B-92F7-03876CB5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20596"/>
          </a:xfrm>
        </p:spPr>
        <p:txBody>
          <a:bodyPr/>
          <a:lstStyle/>
          <a:p>
            <a:r>
              <a:rPr lang="en-US" b="1" dirty="0"/>
              <a:t>Modeling-Logistic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88E9-EA7C-4F79-99D9-6DAFFE048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7153" y="1357089"/>
            <a:ext cx="5217712" cy="5061639"/>
          </a:xfrm>
        </p:spPr>
        <p:txBody>
          <a:bodyPr>
            <a:normAutofit/>
          </a:bodyPr>
          <a:lstStyle/>
          <a:p>
            <a:r>
              <a:rPr lang="en-US" dirty="0"/>
              <a:t>Overall accuracy score of the new model is: 0.89</a:t>
            </a:r>
          </a:p>
          <a:p>
            <a:r>
              <a:rPr lang="en-US" dirty="0"/>
              <a:t>1.27% of the predicted results are False Positive. Reduced from current model(88%)</a:t>
            </a:r>
          </a:p>
          <a:p>
            <a:r>
              <a:rPr lang="en-US" dirty="0"/>
              <a:t>87% of the model predicted results are True Negative. Saving resource on unnecessary contact</a:t>
            </a:r>
          </a:p>
          <a:p>
            <a:r>
              <a:rPr lang="en-US" dirty="0"/>
              <a:t> 8.9% are False Negative. This will be the lost revenue opportunities.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406377-DCA2-4C9D-81FF-054AFAE396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83" y="1532966"/>
            <a:ext cx="4969340" cy="4482352"/>
          </a:xfrm>
        </p:spPr>
      </p:pic>
    </p:spTree>
    <p:extLst>
      <p:ext uri="{BB962C8B-B14F-4D97-AF65-F5344CB8AC3E}">
        <p14:creationId xmlns:p14="http://schemas.microsoft.com/office/powerpoint/2010/main" val="198092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58C6-7A2A-4E2B-92F7-03876CB5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900" y="462745"/>
            <a:ext cx="8911687" cy="720596"/>
          </a:xfrm>
        </p:spPr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88E9-EA7C-4F79-99D9-6DAFFE048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282" y="1030941"/>
            <a:ext cx="10569388" cy="5701553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/>
              <a:t>Ideal clients persona </a:t>
            </a:r>
          </a:p>
          <a:p>
            <a:pPr lvl="1"/>
            <a:r>
              <a:rPr lang="en-US" sz="1400" dirty="0"/>
              <a:t>Age between 17-40                       </a:t>
            </a:r>
          </a:p>
          <a:p>
            <a:pPr lvl="1"/>
            <a:r>
              <a:rPr lang="en-US" sz="1400" dirty="0"/>
              <a:t>Professionally work either as an admin or technician</a:t>
            </a:r>
          </a:p>
          <a:p>
            <a:pPr lvl="1"/>
            <a:r>
              <a:rPr lang="en-US" sz="1400" dirty="0"/>
              <a:t>Could be married or single</a:t>
            </a:r>
          </a:p>
          <a:p>
            <a:pPr lvl="1"/>
            <a:r>
              <a:rPr lang="en-US" sz="1400" dirty="0"/>
              <a:t>Have a university degree or high school diploma</a:t>
            </a:r>
          </a:p>
          <a:p>
            <a:pPr lvl="1"/>
            <a:r>
              <a:rPr lang="en-US" sz="1400" dirty="0"/>
              <a:t>Own a house, is not in credit default and do not have personal loan</a:t>
            </a:r>
          </a:p>
          <a:p>
            <a:pPr lvl="1"/>
            <a:r>
              <a:rPr lang="en-US" sz="1400" dirty="0"/>
              <a:t>Summer time(May, July, August) are the best time to contact clients</a:t>
            </a:r>
          </a:p>
          <a:p>
            <a:r>
              <a:rPr lang="en-US" sz="1600" b="1" dirty="0"/>
              <a:t>Current Model Performance </a:t>
            </a:r>
          </a:p>
          <a:p>
            <a:pPr lvl="1"/>
            <a:r>
              <a:rPr lang="en-US" sz="1400" dirty="0"/>
              <a:t>Overall accuracy ~ 11%</a:t>
            </a:r>
          </a:p>
          <a:p>
            <a:pPr lvl="1"/>
            <a:r>
              <a:rPr lang="en-US" sz="1400" dirty="0"/>
              <a:t>Good True Positive percent; Non-ideal False Positive percent(88%)</a:t>
            </a:r>
          </a:p>
          <a:p>
            <a:pPr lvl="1"/>
            <a:r>
              <a:rPr lang="en-US" sz="1400" dirty="0"/>
              <a:t>Potential extra cost of contacting large amount of False Positive clients</a:t>
            </a:r>
          </a:p>
          <a:p>
            <a:r>
              <a:rPr lang="en-US" sz="1600" b="1" dirty="0"/>
              <a:t>New Model Performance</a:t>
            </a:r>
          </a:p>
          <a:p>
            <a:pPr lvl="1"/>
            <a:r>
              <a:rPr lang="en-US" sz="1400" dirty="0"/>
              <a:t>Overall accuracy ~89%</a:t>
            </a:r>
          </a:p>
          <a:p>
            <a:pPr lvl="1"/>
            <a:r>
              <a:rPr lang="en-US" sz="1400" dirty="0"/>
              <a:t>Reduced False Positive from 88% to 1.27%; Increased False Negative from 1.65% to  8.9%</a:t>
            </a:r>
          </a:p>
          <a:p>
            <a:pPr lvl="1"/>
            <a:r>
              <a:rPr lang="en-US" sz="1400" dirty="0"/>
              <a:t>Potential revenue lost for not contacting False Negative clients</a:t>
            </a:r>
          </a:p>
          <a:p>
            <a:r>
              <a:rPr lang="en-US" sz="1600" b="1" dirty="0"/>
              <a:t>Future Improvement </a:t>
            </a:r>
          </a:p>
          <a:p>
            <a:pPr lvl="1"/>
            <a:r>
              <a:rPr lang="en-US" sz="1400" dirty="0"/>
              <a:t>Hyperparameter Tuning </a:t>
            </a:r>
          </a:p>
          <a:p>
            <a:pPr lvl="1"/>
            <a:r>
              <a:rPr lang="en-US" sz="1400" dirty="0"/>
              <a:t>PCA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6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169F-9E39-4E11-B183-5A8221A5B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49990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169F-9E39-4E11-B183-5A8221A5B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063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58C6-7A2A-4E2B-92F7-03876CB5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672" y="624110"/>
            <a:ext cx="9388940" cy="720596"/>
          </a:xfrm>
        </p:spPr>
        <p:txBody>
          <a:bodyPr>
            <a:normAutofit/>
          </a:bodyPr>
          <a:lstStyle/>
          <a:p>
            <a:r>
              <a:rPr lang="en-US" b="1" dirty="0"/>
              <a:t>Backup 1. Monetize the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88E9-EA7C-4F79-99D9-6DAFFE048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064" y="1600617"/>
            <a:ext cx="6820578" cy="4446494"/>
          </a:xfrm>
        </p:spPr>
        <p:txBody>
          <a:bodyPr/>
          <a:lstStyle/>
          <a:p>
            <a:r>
              <a:rPr lang="en-US" dirty="0"/>
              <a:t>Assume the cost of contacting each potential client is $20, the revenue can be generated from each client that has been successfully subscribed is $100 per client</a:t>
            </a:r>
          </a:p>
          <a:p>
            <a:r>
              <a:rPr lang="en-US" dirty="0"/>
              <a:t>Current Model: Cost = (36,281+3,959) x $20 = $ 804,800, Revenue= 3959 x $100= $395,900. Potential client’s revenue ( a cost to bank)=680x$100 = $68,000. Overall, $395,900 – $804,800 - $68,000=$ -476,900</a:t>
            </a:r>
          </a:p>
          <a:p>
            <a:r>
              <a:rPr lang="en-US" dirty="0"/>
              <a:t>New Model: Cost = (976+522) x $20 = $29,960,  Revenue=976x$100= $97,600, Potential Client’s revenue( a cost to bank) = 3,663 x $100 = $366,300. Overall, $97,600 - $29,960 - $366,300 = $-298,660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7AFEE0-DD9A-4C3D-8CCA-BC5F106980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20" y="1344706"/>
            <a:ext cx="3718737" cy="247915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15C752-0D31-405A-ABEE-0121DB646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21" y="3939572"/>
            <a:ext cx="3718737" cy="24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6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58C6-7A2A-4E2B-92F7-03876CB5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20596"/>
          </a:xfrm>
        </p:spPr>
        <p:txBody>
          <a:bodyPr/>
          <a:lstStyle/>
          <a:p>
            <a:r>
              <a:rPr lang="en-US" b="1" dirty="0"/>
              <a:t>Backup 2.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88E9-EA7C-4F79-99D9-6DAFFE048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2660" y="1990165"/>
            <a:ext cx="5181599" cy="3777622"/>
          </a:xfrm>
        </p:spPr>
        <p:txBody>
          <a:bodyPr>
            <a:normAutofit/>
          </a:bodyPr>
          <a:lstStyle/>
          <a:p>
            <a:r>
              <a:rPr lang="en-US" sz="2400" dirty="0"/>
              <a:t>A go-to method for binary classification problems</a:t>
            </a:r>
          </a:p>
          <a:p>
            <a:r>
              <a:rPr lang="en-US" sz="2400" dirty="0"/>
              <a:t>Logistic Regression is a linear method</a:t>
            </a:r>
          </a:p>
          <a:p>
            <a:r>
              <a:rPr lang="en-US" sz="2400" dirty="0"/>
              <a:t>The output is a probability (of success or failure) that depends on continuous inputs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D6495E-F3FF-40A8-8A0A-409EFE80A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59" y="2132835"/>
            <a:ext cx="5439534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9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4C26-510E-47E8-A547-51000E87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7234656" cy="743051"/>
          </a:xfrm>
        </p:spPr>
        <p:txBody>
          <a:bodyPr>
            <a:normAutofit/>
          </a:bodyPr>
          <a:lstStyle/>
          <a:p>
            <a:r>
              <a:rPr lang="en-US" sz="40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B068-5B7E-4210-B8C9-A55F5BD5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1751860"/>
            <a:ext cx="8915400" cy="44820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Problem Statement and Objectives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Data Overview and Data Cleaning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Exploratory Data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Current Model Performance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Modeling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Conclusions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Q &amp; 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5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58C6-7A2A-4E2B-92F7-03876CB5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0" y="624110"/>
            <a:ext cx="9487552" cy="720596"/>
          </a:xfrm>
        </p:spPr>
        <p:txBody>
          <a:bodyPr>
            <a:normAutofit/>
          </a:bodyPr>
          <a:lstStyle/>
          <a:p>
            <a:r>
              <a:rPr lang="en-US" b="1" dirty="0"/>
              <a:t>Backup 3. Age and Duration 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88E9-EA7C-4F79-99D9-6DAFFE048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7129" y="2256332"/>
            <a:ext cx="5217712" cy="2345335"/>
          </a:xfrm>
        </p:spPr>
        <p:txBody>
          <a:bodyPr>
            <a:normAutofit/>
          </a:bodyPr>
          <a:lstStyle/>
          <a:p>
            <a:r>
              <a:rPr lang="en-US" sz="2800" dirty="0"/>
              <a:t>Age Distribution: slightly right-skewed </a:t>
            </a:r>
          </a:p>
          <a:p>
            <a:r>
              <a:rPr lang="en-US" sz="2800" dirty="0"/>
              <a:t>Duration Distribution: right-skewed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79A1DB-4ACF-4FA3-96F4-410F13B896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563" y="1280594"/>
            <a:ext cx="3628698" cy="272152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EC8D1B-5FF5-481B-9A09-826F7B782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41" y="4002117"/>
            <a:ext cx="3628698" cy="272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5106-F0C4-43C5-864F-A397FBB7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5195"/>
          </a:xfrm>
        </p:spPr>
        <p:txBody>
          <a:bodyPr/>
          <a:lstStyle/>
          <a:p>
            <a:r>
              <a:rPr lang="en-US" b="1" dirty="0"/>
              <a:t>Problem Statement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DB04-A6D1-42E3-A963-117F3E45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495" y="1595863"/>
            <a:ext cx="8915400" cy="4158985"/>
          </a:xfrm>
        </p:spPr>
        <p:txBody>
          <a:bodyPr>
            <a:normAutofit/>
          </a:bodyPr>
          <a:lstStyle/>
          <a:p>
            <a:r>
              <a:rPr lang="en-US" sz="2800" dirty="0"/>
              <a:t>Problem Statement – To help banking institution determine, in advance, clients who will be receptive to a marketing campaign</a:t>
            </a:r>
          </a:p>
          <a:p>
            <a:r>
              <a:rPr lang="en-US" sz="2800" dirty="0"/>
              <a:t>Objectives:  Finding Data Patterns, Cleaning Data and Evaluate Current Model Performance, and/or Build New Model</a:t>
            </a:r>
          </a:p>
        </p:txBody>
      </p:sp>
    </p:spTree>
    <p:extLst>
      <p:ext uri="{BB962C8B-B14F-4D97-AF65-F5344CB8AC3E}">
        <p14:creationId xmlns:p14="http://schemas.microsoft.com/office/powerpoint/2010/main" val="61335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E3EA-C2B3-42D9-B01A-49DCCE35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796"/>
          </a:xfrm>
        </p:spPr>
        <p:txBody>
          <a:bodyPr/>
          <a:lstStyle/>
          <a:p>
            <a:r>
              <a:rPr lang="en-US" b="1" dirty="0"/>
              <a:t>Data Overview and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8DCF-0265-4310-8916-46993DF7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135" y="1588359"/>
            <a:ext cx="6182686" cy="4185387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Data Structure Overview</a:t>
            </a:r>
          </a:p>
          <a:p>
            <a:pPr lvl="1"/>
            <a:r>
              <a:rPr lang="en-US" sz="1800" dirty="0"/>
              <a:t>Shape of </a:t>
            </a:r>
            <a:r>
              <a:rPr lang="en-US" sz="1800" dirty="0" err="1"/>
              <a:t>Dataframe</a:t>
            </a:r>
            <a:r>
              <a:rPr lang="en-US" sz="1800" dirty="0"/>
              <a:t>: 41188 rows X 22 columns</a:t>
            </a:r>
          </a:p>
          <a:p>
            <a:pPr lvl="1"/>
            <a:r>
              <a:rPr lang="en-US" sz="1800" dirty="0"/>
              <a:t>11 numerical features, 11 categorical features</a:t>
            </a:r>
          </a:p>
          <a:p>
            <a:pPr lvl="1"/>
            <a:r>
              <a:rPr lang="en-US" sz="1800" dirty="0" err="1"/>
              <a:t>ModelPrediction</a:t>
            </a:r>
            <a:r>
              <a:rPr lang="en-US" sz="1800" dirty="0"/>
              <a:t>(numerical) will only used to evaluate current model performance</a:t>
            </a:r>
          </a:p>
          <a:p>
            <a:r>
              <a:rPr lang="en-US" sz="2400" b="1" dirty="0"/>
              <a:t>Data Cleaning</a:t>
            </a:r>
          </a:p>
          <a:p>
            <a:pPr lvl="1"/>
            <a:r>
              <a:rPr lang="en-US" sz="1800" dirty="0"/>
              <a:t>No Missing Values in all columns of the dataset </a:t>
            </a:r>
          </a:p>
          <a:p>
            <a:pPr lvl="1"/>
            <a:r>
              <a:rPr lang="en-US" sz="1800" dirty="0"/>
              <a:t>There are 12 duplicated rows were removed. The remaining 41176 rows will be used for data analysis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4FDBF2-3A3C-44B8-AB01-C13443B6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587" y="1442906"/>
            <a:ext cx="32480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4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79BB-3C3D-443C-9AF4-677268DD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226" y="593976"/>
            <a:ext cx="8911687" cy="7686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Overview and Data Cleaning-Cond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771F6E-35E5-4828-A732-B56650BDD9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3483" y="1243385"/>
            <a:ext cx="8820150" cy="24098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3E3B1-88AB-4A33-ADA1-AB14F3BC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5083" y="3854823"/>
            <a:ext cx="10703859" cy="2796989"/>
          </a:xfrm>
        </p:spPr>
        <p:txBody>
          <a:bodyPr>
            <a:normAutofit/>
          </a:bodyPr>
          <a:lstStyle/>
          <a:p>
            <a:r>
              <a:rPr lang="en-US" sz="1600" dirty="0"/>
              <a:t>Age: mean=40, median=38, the distribution will be slightly right-skewed</a:t>
            </a:r>
          </a:p>
          <a:p>
            <a:r>
              <a:rPr lang="en-US" sz="1600" dirty="0"/>
              <a:t>Duration: 4918 may be an outlier, mean = 258, median=180, the distribution will be right-skewed</a:t>
            </a:r>
          </a:p>
          <a:p>
            <a:r>
              <a:rPr lang="en-US" sz="1600" dirty="0"/>
              <a:t>Campaign: 56 may be an outlier, 75% of the clients were contacted 3 times or less</a:t>
            </a:r>
          </a:p>
          <a:p>
            <a:r>
              <a:rPr lang="en-US" sz="1600" dirty="0" err="1"/>
              <a:t>Pdays</a:t>
            </a:r>
            <a:r>
              <a:rPr lang="en-US" sz="1600" dirty="0"/>
              <a:t>: majority of values are 999 which means most clients were not previously contacted </a:t>
            </a:r>
          </a:p>
          <a:p>
            <a:r>
              <a:rPr lang="en-US" sz="1600" dirty="0"/>
              <a:t>Previous: majority of the values are 0 which means most clients were not contacted before the campaign</a:t>
            </a:r>
          </a:p>
        </p:txBody>
      </p:sp>
    </p:spTree>
    <p:extLst>
      <p:ext uri="{BB962C8B-B14F-4D97-AF65-F5344CB8AC3E}">
        <p14:creationId xmlns:p14="http://schemas.microsoft.com/office/powerpoint/2010/main" val="8564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8550-10EE-4690-8D09-5491990A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139" y="365056"/>
            <a:ext cx="8911687" cy="12808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tx1"/>
                </a:solidFill>
              </a:rPr>
              <a:t>Exploratory Data Analysis-Numerical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8A16-5A10-4A48-8AED-F0A28A6D6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3240" y="1367406"/>
            <a:ext cx="3934437" cy="4890781"/>
          </a:xfrm>
        </p:spPr>
        <p:txBody>
          <a:bodyPr/>
          <a:lstStyle/>
          <a:p>
            <a:r>
              <a:rPr lang="en-US" dirty="0"/>
              <a:t>First Five Numerical Features: age, duration, campaign, </a:t>
            </a:r>
            <a:r>
              <a:rPr lang="en-US" dirty="0" err="1"/>
              <a:t>pdays</a:t>
            </a:r>
            <a:r>
              <a:rPr lang="en-US" dirty="0"/>
              <a:t>, previous</a:t>
            </a:r>
          </a:p>
          <a:p>
            <a:r>
              <a:rPr lang="en-US" dirty="0" err="1"/>
              <a:t>Pdays</a:t>
            </a:r>
            <a:r>
              <a:rPr lang="en-US" dirty="0"/>
              <a:t> has value either around 1000 or around 0 </a:t>
            </a:r>
          </a:p>
          <a:p>
            <a:r>
              <a:rPr lang="en-US" dirty="0"/>
              <a:t>Previous has values only for certain number,  0 is the most popular one</a:t>
            </a:r>
          </a:p>
          <a:p>
            <a:r>
              <a:rPr lang="en-US" dirty="0"/>
              <a:t>Age and Duration had right-skewed distribution, median is less than mean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3499A-B8A5-4496-AD7C-E6911E938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6192"/>
            <a:ext cx="5644393" cy="54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4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78F4-F4C5-41D9-82BB-F448A8B2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8" y="624110"/>
            <a:ext cx="9818424" cy="128089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Exploratory Data Analysis-Numerical-Cond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41BD-50E7-477A-83D3-3F6D1F82A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3260" y="1526796"/>
            <a:ext cx="4313864" cy="437704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8B100B3-EB32-433F-A3E4-2690B96666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70" y="1144288"/>
            <a:ext cx="5201842" cy="5278168"/>
          </a:xfr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62DE0A-6D99-4B59-AE2E-62CE8A75C36F}"/>
              </a:ext>
            </a:extLst>
          </p:cNvPr>
          <p:cNvSpPr txBox="1">
            <a:spLocks/>
          </p:cNvSpPr>
          <p:nvPr/>
        </p:nvSpPr>
        <p:spPr>
          <a:xfrm>
            <a:off x="1267991" y="1583381"/>
            <a:ext cx="4828009" cy="405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Five Numerical Features: </a:t>
            </a:r>
            <a:r>
              <a:rPr lang="en-US" dirty="0" err="1"/>
              <a:t>emp.var.rate</a:t>
            </a:r>
            <a:r>
              <a:rPr lang="en-US" dirty="0"/>
              <a:t>, </a:t>
            </a:r>
            <a:r>
              <a:rPr lang="en-US" dirty="0" err="1"/>
              <a:t>cons.price.idx</a:t>
            </a:r>
            <a:r>
              <a:rPr lang="en-US" dirty="0"/>
              <a:t>, </a:t>
            </a:r>
            <a:r>
              <a:rPr lang="en-US" dirty="0" err="1"/>
              <a:t>cons.conf.idx</a:t>
            </a:r>
            <a:r>
              <a:rPr lang="en-US" dirty="0"/>
              <a:t>, euribor3m, </a:t>
            </a:r>
            <a:r>
              <a:rPr lang="en-US" dirty="0" err="1"/>
              <a:t>nr.employed</a:t>
            </a:r>
            <a:endParaRPr lang="en-US" dirty="0"/>
          </a:p>
          <a:p>
            <a:r>
              <a:rPr lang="en-US" dirty="0"/>
              <a:t>Three of them look like bimodal</a:t>
            </a:r>
          </a:p>
          <a:p>
            <a:r>
              <a:rPr lang="en-US" dirty="0"/>
              <a:t>Potential Linear correlation features: </a:t>
            </a:r>
            <a:r>
              <a:rPr lang="en-US" dirty="0" err="1"/>
              <a:t>emp.var.rate</a:t>
            </a:r>
            <a:r>
              <a:rPr lang="en-US" dirty="0"/>
              <a:t> &amp; </a:t>
            </a:r>
            <a:r>
              <a:rPr lang="en-US" dirty="0" err="1"/>
              <a:t>nr.employed</a:t>
            </a:r>
            <a:r>
              <a:rPr lang="en-US" dirty="0"/>
              <a:t>, euribor3m &amp; </a:t>
            </a:r>
            <a:r>
              <a:rPr lang="en-US" dirty="0" err="1"/>
              <a:t>nr.employed</a:t>
            </a:r>
            <a:endParaRPr lang="en-US" dirty="0"/>
          </a:p>
          <a:p>
            <a:r>
              <a:rPr lang="en-US" dirty="0"/>
              <a:t>Most of them looks like randomly scattered 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0BD688-D25A-49A1-9A9D-02807A42EF0E}"/>
              </a:ext>
            </a:extLst>
          </p:cNvPr>
          <p:cNvSpPr/>
          <p:nvPr/>
        </p:nvSpPr>
        <p:spPr>
          <a:xfrm>
            <a:off x="6589401" y="1144288"/>
            <a:ext cx="1070628" cy="1078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A7D28C-8818-44BB-B922-0231C4C7669E}"/>
              </a:ext>
            </a:extLst>
          </p:cNvPr>
          <p:cNvSpPr/>
          <p:nvPr/>
        </p:nvSpPr>
        <p:spPr>
          <a:xfrm>
            <a:off x="10523513" y="5209114"/>
            <a:ext cx="1040079" cy="10091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2AA8C4-7AB0-40EE-9D2F-998DF53B764C}"/>
              </a:ext>
            </a:extLst>
          </p:cNvPr>
          <p:cNvSpPr/>
          <p:nvPr/>
        </p:nvSpPr>
        <p:spPr>
          <a:xfrm>
            <a:off x="9505726" y="4111905"/>
            <a:ext cx="1020804" cy="10091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CB1234-F8D6-4D7F-9190-93DBBF4D74A2}"/>
              </a:ext>
            </a:extLst>
          </p:cNvPr>
          <p:cNvSpPr/>
          <p:nvPr/>
        </p:nvSpPr>
        <p:spPr>
          <a:xfrm>
            <a:off x="10496739" y="1144288"/>
            <a:ext cx="1007874" cy="104769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CF74B6-56DE-49F4-8916-83D101A4C65A}"/>
              </a:ext>
            </a:extLst>
          </p:cNvPr>
          <p:cNvSpPr/>
          <p:nvPr/>
        </p:nvSpPr>
        <p:spPr>
          <a:xfrm>
            <a:off x="5212803" y="2665094"/>
            <a:ext cx="166022" cy="142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8BC9B6-B914-4AAE-B419-47E118DBFCDB}"/>
              </a:ext>
            </a:extLst>
          </p:cNvPr>
          <p:cNvSpPr/>
          <p:nvPr/>
        </p:nvSpPr>
        <p:spPr>
          <a:xfrm>
            <a:off x="4789573" y="3572728"/>
            <a:ext cx="166022" cy="14259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BDD2F94-CDA3-4B2F-8543-B8807CB05970}"/>
              </a:ext>
            </a:extLst>
          </p:cNvPr>
          <p:cNvSpPr/>
          <p:nvPr/>
        </p:nvSpPr>
        <p:spPr>
          <a:xfrm>
            <a:off x="6631314" y="5122308"/>
            <a:ext cx="999260" cy="100919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68B22D-4646-4CBF-806A-52021E9215D9}"/>
              </a:ext>
            </a:extLst>
          </p:cNvPr>
          <p:cNvSpPr/>
          <p:nvPr/>
        </p:nvSpPr>
        <p:spPr>
          <a:xfrm>
            <a:off x="10595176" y="4074612"/>
            <a:ext cx="1040080" cy="104769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790E0BB-DCCF-4025-9046-BCC0ECAE607A}"/>
              </a:ext>
            </a:extLst>
          </p:cNvPr>
          <p:cNvSpPr/>
          <p:nvPr/>
        </p:nvSpPr>
        <p:spPr>
          <a:xfrm>
            <a:off x="9560233" y="5211581"/>
            <a:ext cx="999260" cy="98968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7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AA34-9865-4734-ABC2-0AA47F8D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659" y="624110"/>
            <a:ext cx="9861175" cy="74749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Exploratory Data Analysis-Numerical-Cond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D9CF9-6DDF-4DEA-8443-7E72CDEF8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2458" y="1524001"/>
            <a:ext cx="4501872" cy="4858870"/>
          </a:xfrm>
        </p:spPr>
        <p:txBody>
          <a:bodyPr/>
          <a:lstStyle/>
          <a:p>
            <a:r>
              <a:rPr lang="en-US" dirty="0"/>
              <a:t>High correlation features: </a:t>
            </a:r>
            <a:r>
              <a:rPr lang="en-US" dirty="0" err="1"/>
              <a:t>emp.var.rate</a:t>
            </a:r>
            <a:r>
              <a:rPr lang="en-US" dirty="0"/>
              <a:t>, euribor3m, </a:t>
            </a:r>
            <a:r>
              <a:rPr lang="en-US" dirty="0" err="1"/>
              <a:t>nr.employed</a:t>
            </a:r>
            <a:endParaRPr lang="en-US" dirty="0"/>
          </a:p>
          <a:p>
            <a:r>
              <a:rPr lang="en-US" dirty="0"/>
              <a:t>Median correlation features: </a:t>
            </a:r>
            <a:r>
              <a:rPr lang="en-US" dirty="0" err="1"/>
              <a:t>cons.price.idx</a:t>
            </a:r>
            <a:r>
              <a:rPr lang="en-US" dirty="0"/>
              <a:t> with three employment status measurements, </a:t>
            </a:r>
            <a:r>
              <a:rPr lang="en-US" dirty="0" err="1"/>
              <a:t>pdays</a:t>
            </a:r>
            <a:r>
              <a:rPr lang="en-US" dirty="0"/>
              <a:t> and previous</a:t>
            </a:r>
          </a:p>
          <a:p>
            <a:r>
              <a:rPr lang="en-US" dirty="0"/>
              <a:t>Multicollinearity issue</a:t>
            </a:r>
          </a:p>
          <a:p>
            <a:r>
              <a:rPr lang="en-US" dirty="0"/>
              <a:t>Two ways to mitigate: 1. remove highly correlated features. 2. Principal Component Analysis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336F038-436C-44CF-9ED2-A6A6965CDF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48" y="1387579"/>
            <a:ext cx="6419676" cy="5074997"/>
          </a:xfr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06725252-1A50-4D08-A718-2C80A05510A9}"/>
              </a:ext>
            </a:extLst>
          </p:cNvPr>
          <p:cNvSpPr/>
          <p:nvPr/>
        </p:nvSpPr>
        <p:spPr>
          <a:xfrm>
            <a:off x="8561297" y="4320501"/>
            <a:ext cx="349623" cy="323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B0C256-C80D-43D7-B9C5-97C73FEB103D}"/>
              </a:ext>
            </a:extLst>
          </p:cNvPr>
          <p:cNvSpPr/>
          <p:nvPr/>
        </p:nvSpPr>
        <p:spPr>
          <a:xfrm>
            <a:off x="8570734" y="4697506"/>
            <a:ext cx="340185" cy="323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C82A6E-88D4-43F0-B877-B1ABED07F8CC}"/>
              </a:ext>
            </a:extLst>
          </p:cNvPr>
          <p:cNvSpPr/>
          <p:nvPr/>
        </p:nvSpPr>
        <p:spPr>
          <a:xfrm>
            <a:off x="8963999" y="4697506"/>
            <a:ext cx="340184" cy="323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871783-5BF4-4F85-9CBC-8D386E746782}"/>
              </a:ext>
            </a:extLst>
          </p:cNvPr>
          <p:cNvSpPr/>
          <p:nvPr/>
        </p:nvSpPr>
        <p:spPr>
          <a:xfrm>
            <a:off x="8938286" y="3917088"/>
            <a:ext cx="340183" cy="323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0667462-A777-4D6F-9FEC-13711EDC644E}"/>
              </a:ext>
            </a:extLst>
          </p:cNvPr>
          <p:cNvSpPr/>
          <p:nvPr/>
        </p:nvSpPr>
        <p:spPr>
          <a:xfrm>
            <a:off x="9350666" y="3925078"/>
            <a:ext cx="340182" cy="323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904CD7-68BE-4792-8C13-F241A0925C2D}"/>
              </a:ext>
            </a:extLst>
          </p:cNvPr>
          <p:cNvSpPr/>
          <p:nvPr/>
        </p:nvSpPr>
        <p:spPr>
          <a:xfrm>
            <a:off x="9350666" y="4266223"/>
            <a:ext cx="340184" cy="323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C92406-8793-4BB4-963B-BDED8854A93C}"/>
              </a:ext>
            </a:extLst>
          </p:cNvPr>
          <p:cNvSpPr/>
          <p:nvPr/>
        </p:nvSpPr>
        <p:spPr>
          <a:xfrm>
            <a:off x="8543367" y="3173019"/>
            <a:ext cx="367552" cy="34962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3F225D-78C4-4B24-B955-9C44BA083821}"/>
              </a:ext>
            </a:extLst>
          </p:cNvPr>
          <p:cNvSpPr/>
          <p:nvPr/>
        </p:nvSpPr>
        <p:spPr>
          <a:xfrm>
            <a:off x="7753765" y="3891171"/>
            <a:ext cx="367552" cy="34962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B15F1D-3EB2-4E23-AFE4-E26028984F75}"/>
              </a:ext>
            </a:extLst>
          </p:cNvPr>
          <p:cNvSpPr/>
          <p:nvPr/>
        </p:nvSpPr>
        <p:spPr>
          <a:xfrm>
            <a:off x="7753765" y="4320501"/>
            <a:ext cx="367552" cy="34962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D4B4D9-4A81-4F52-B6C0-29C2CCC4E216}"/>
              </a:ext>
            </a:extLst>
          </p:cNvPr>
          <p:cNvSpPr/>
          <p:nvPr/>
        </p:nvSpPr>
        <p:spPr>
          <a:xfrm>
            <a:off x="8963999" y="3164300"/>
            <a:ext cx="367552" cy="34962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CEF02E-2F2F-46C7-A537-6C2EC35EE983}"/>
              </a:ext>
            </a:extLst>
          </p:cNvPr>
          <p:cNvSpPr/>
          <p:nvPr/>
        </p:nvSpPr>
        <p:spPr>
          <a:xfrm>
            <a:off x="7748578" y="4684547"/>
            <a:ext cx="367552" cy="34962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DBEF9D-F0B1-4A47-9C9C-D9AFD8BF3D20}"/>
              </a:ext>
            </a:extLst>
          </p:cNvPr>
          <p:cNvSpPr/>
          <p:nvPr/>
        </p:nvSpPr>
        <p:spPr>
          <a:xfrm>
            <a:off x="9331551" y="3173018"/>
            <a:ext cx="367552" cy="34962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C63515-EB43-4FB5-BE26-13F042704C72}"/>
              </a:ext>
            </a:extLst>
          </p:cNvPr>
          <p:cNvSpPr/>
          <p:nvPr/>
        </p:nvSpPr>
        <p:spPr>
          <a:xfrm>
            <a:off x="10136260" y="5034168"/>
            <a:ext cx="367552" cy="36950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FAC3A0-240D-4733-B2C4-26C8359B8AF1}"/>
              </a:ext>
            </a:extLst>
          </p:cNvPr>
          <p:cNvSpPr/>
          <p:nvPr/>
        </p:nvSpPr>
        <p:spPr>
          <a:xfrm>
            <a:off x="9700404" y="5470421"/>
            <a:ext cx="367552" cy="34962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6F91-B176-417F-BE36-38D8FE7E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06" y="624111"/>
            <a:ext cx="9914965" cy="64439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Exploratory Data Analysis-Categorical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F5B370-F6A6-4092-837B-2C54674BBD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991" y="3807323"/>
            <a:ext cx="4233197" cy="260304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6F5FC2-3CEE-4658-A2E7-B7418CB8B6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9" y="3848268"/>
            <a:ext cx="4477742" cy="2603041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755297-28C0-486A-B8BF-7A7105498F67}"/>
              </a:ext>
            </a:extLst>
          </p:cNvPr>
          <p:cNvSpPr txBox="1">
            <a:spLocks/>
          </p:cNvSpPr>
          <p:nvPr/>
        </p:nvSpPr>
        <p:spPr>
          <a:xfrm>
            <a:off x="1021130" y="1632615"/>
            <a:ext cx="9405567" cy="141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Age Group: 30-40 and 17-30</a:t>
            </a:r>
          </a:p>
          <a:p>
            <a:r>
              <a:rPr lang="en-US" dirty="0"/>
              <a:t>Job Types:  admin and technician</a:t>
            </a:r>
          </a:p>
          <a:p>
            <a:r>
              <a:rPr lang="en-US" dirty="0"/>
              <a:t>Marital Status: both married and single persons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26B58E-F176-469B-843E-1DC75091C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075" y="3747247"/>
            <a:ext cx="3820294" cy="27231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88EFD6-71D2-4520-9402-6A26A8A78A44}"/>
              </a:ext>
            </a:extLst>
          </p:cNvPr>
          <p:cNvSpPr/>
          <p:nvPr/>
        </p:nvSpPr>
        <p:spPr>
          <a:xfrm>
            <a:off x="4806273" y="4069755"/>
            <a:ext cx="268941" cy="2078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A40C8-36AD-4814-A4A8-B5120CA4CE5C}"/>
              </a:ext>
            </a:extLst>
          </p:cNvPr>
          <p:cNvSpPr/>
          <p:nvPr/>
        </p:nvSpPr>
        <p:spPr>
          <a:xfrm>
            <a:off x="5404101" y="4653886"/>
            <a:ext cx="268941" cy="1531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EC565C-B9C6-44D8-892A-0028B1C401D6}"/>
              </a:ext>
            </a:extLst>
          </p:cNvPr>
          <p:cNvSpPr/>
          <p:nvPr/>
        </p:nvSpPr>
        <p:spPr>
          <a:xfrm>
            <a:off x="629766" y="4140058"/>
            <a:ext cx="391364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4F1E-DF84-4713-89E5-0D82D5AB6B30}"/>
              </a:ext>
            </a:extLst>
          </p:cNvPr>
          <p:cNvSpPr/>
          <p:nvPr/>
        </p:nvSpPr>
        <p:spPr>
          <a:xfrm>
            <a:off x="1520414" y="4830168"/>
            <a:ext cx="391364" cy="1372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FEB893-8C7B-4C01-8B7C-2E8C2E1E58AA}"/>
              </a:ext>
            </a:extLst>
          </p:cNvPr>
          <p:cNvSpPr/>
          <p:nvPr/>
        </p:nvSpPr>
        <p:spPr>
          <a:xfrm>
            <a:off x="8891069" y="4069754"/>
            <a:ext cx="681510" cy="2115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B3780-2F5B-4563-9623-5990B29BAEC5}"/>
              </a:ext>
            </a:extLst>
          </p:cNvPr>
          <p:cNvSpPr/>
          <p:nvPr/>
        </p:nvSpPr>
        <p:spPr>
          <a:xfrm>
            <a:off x="9681352" y="4866630"/>
            <a:ext cx="598870" cy="1299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250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3635</TotalTime>
  <Words>1065</Words>
  <Application>Microsoft Office PowerPoint</Application>
  <PresentationFormat>Widescreen</PresentationFormat>
  <Paragraphs>111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Wisp</vt:lpstr>
      <vt:lpstr>Bank Marketing Campaign Modeling </vt:lpstr>
      <vt:lpstr>Agenda</vt:lpstr>
      <vt:lpstr>Problem Statement and Objectives</vt:lpstr>
      <vt:lpstr>Data Overview and Data Cleaning</vt:lpstr>
      <vt:lpstr>Data Overview and Data Cleaning-Cond</vt:lpstr>
      <vt:lpstr>Exploratory Data Analysis-Numerical</vt:lpstr>
      <vt:lpstr>Exploratory Data Analysis-Numerical-Cond</vt:lpstr>
      <vt:lpstr>Exploratory Data Analysis-Numerical-Cond</vt:lpstr>
      <vt:lpstr>Exploratory Data Analysis-Categorical</vt:lpstr>
      <vt:lpstr>Exploratory Data Analysis-Categorical Con’d</vt:lpstr>
      <vt:lpstr>Exploratory Data Analysis-Categorical Con’d</vt:lpstr>
      <vt:lpstr>Current Model Performance</vt:lpstr>
      <vt:lpstr>Modeling-Data Pre-processing</vt:lpstr>
      <vt:lpstr>Modeling-Logistic Regression</vt:lpstr>
      <vt:lpstr>Conclusions</vt:lpstr>
      <vt:lpstr>Q &amp; A</vt:lpstr>
      <vt:lpstr>Thank You</vt:lpstr>
      <vt:lpstr>Backup 1. Monetize the Confusion Matrix</vt:lpstr>
      <vt:lpstr>Backup 2. Logistic Regression</vt:lpstr>
      <vt:lpstr>Backup 3. Age and Duration  Distribution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Campaign Modeling</dc:title>
  <dc:creator>Yan Xu</dc:creator>
  <cp:lastModifiedBy>Yan Xu</cp:lastModifiedBy>
  <cp:revision>146</cp:revision>
  <dcterms:created xsi:type="dcterms:W3CDTF">2021-02-05T05:50:53Z</dcterms:created>
  <dcterms:modified xsi:type="dcterms:W3CDTF">2021-02-08T21:49:34Z</dcterms:modified>
</cp:coreProperties>
</file>