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70EFBF8-72F7-4C71-A62F-18A00F9A2C29}">
  <a:tblStyle styleId="{B70EFBF8-72F7-4C71-A62F-18A00F9A2C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5309f576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5309f576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309f576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5309f576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5309f576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5309f576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309f576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5309f576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309f576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309f576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309f576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309f576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309f576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5309f576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309f576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5309f576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309f576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5309f576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0681094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0681094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0681094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c0681094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309f5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309f5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309f57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309f57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309f576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5309f576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309f576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309f576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309f576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309f576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309f576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5309f576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fixer.io/" TargetMode="External"/><Relationship Id="rId4" Type="http://schemas.openxmlformats.org/officeDocument/2006/relationships/hyperlink" Target="http://fixer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57250" y="1665250"/>
            <a:ext cx="5634900" cy="16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Kickstarter Project Success Rate Analysis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Springboard Capstone Project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 Xu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 4 Cohort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48600" y="359250"/>
            <a:ext cx="47958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 Findings</a:t>
            </a:r>
            <a:endParaRPr b="1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00175" y="1057938"/>
            <a:ext cx="2780100" cy="3309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Roughly 35.7% project succeed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Top two categories with most failed project: </a:t>
            </a:r>
            <a:r>
              <a:rPr lang="en" sz="1800"/>
              <a:t>Film &amp; Video and Music 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Top two categories with most succesful project: Film &amp; Video and Music </a:t>
            </a:r>
            <a:endParaRPr sz="1800"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275" y="1318250"/>
            <a:ext cx="5750950" cy="33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04425" y="506625"/>
            <a:ext cx="47958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Seasonality </a:t>
            </a:r>
            <a:endParaRPr b="1"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403325" y="1205325"/>
            <a:ext cx="2780100" cy="3067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 pledged amount period  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Year end holiday season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Middle of year vacation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trend also show in number of backer </a:t>
            </a:r>
            <a:endParaRPr sz="18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725" y="1334925"/>
            <a:ext cx="5788475" cy="31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774950" y="426800"/>
            <a:ext cx="47958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Analysis</a:t>
            </a:r>
            <a:endParaRPr b="1"/>
          </a:p>
        </p:txBody>
      </p:sp>
      <p:graphicFrame>
        <p:nvGraphicFramePr>
          <p:cNvPr id="203" name="Google Shape;203;p24"/>
          <p:cNvGraphicFramePr/>
          <p:nvPr/>
        </p:nvGraphicFramePr>
        <p:xfrm>
          <a:off x="436675" y="130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{B70EFBF8-72F7-4C71-A62F-18A00F9A2C29}</a:tableStyleId>
              </a:tblPr>
              <a:tblGrid>
                <a:gridCol w="1690850"/>
                <a:gridCol w="1690850"/>
              </a:tblGrid>
              <a:tr h="732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C1130"/>
                          </a:solidFill>
                        </a:rPr>
                        <a:t>Numerical Correlation </a:t>
                      </a:r>
                      <a:endParaRPr b="1" sz="1800">
                        <a:solidFill>
                          <a:srgbClr val="4C113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Pearson Correlation Coefficient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32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Backers and Pledged Amount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0.718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3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Goal Amount and Pledged Amount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0.007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3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Goal Amount and Backers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0.004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" name="Google Shape;204;p24"/>
          <p:cNvGraphicFramePr/>
          <p:nvPr/>
        </p:nvGraphicFramePr>
        <p:xfrm>
          <a:off x="4036800" y="11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{B70EFBF8-72F7-4C71-A62F-18A00F9A2C29}</a:tableStyleId>
              </a:tblPr>
              <a:tblGrid>
                <a:gridCol w="1598600"/>
                <a:gridCol w="1598600"/>
                <a:gridCol w="1598600"/>
              </a:tblGrid>
              <a:tr h="699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4C1130"/>
                          </a:solidFill>
                        </a:rPr>
                        <a:t>Categorical</a:t>
                      </a:r>
                      <a:r>
                        <a:rPr b="1" lang="en" sz="1800">
                          <a:solidFill>
                            <a:srgbClr val="4C1130"/>
                          </a:solidFill>
                        </a:rPr>
                        <a:t> Correlation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Chi-Square Test Value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p-value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99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 and Main_category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21526.47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99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 and Country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5089.32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99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 and Currency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4849.29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99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Currency and Country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4873180.0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04425" y="506625"/>
            <a:ext cx="47958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- Preprocessing</a:t>
            </a:r>
            <a:endParaRPr b="1"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403325" y="1205325"/>
            <a:ext cx="7437300" cy="3067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 Selection</a:t>
            </a:r>
            <a:r>
              <a:rPr lang="en" sz="1800"/>
              <a:t>  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Numerical:  goal, backer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Categorical:  main_category, country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Encoding - perform one-hot encoding scheme to main_category and country 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and Testing Dataset split 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Training: 60 %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Test: 20%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Validation: 20%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04425" y="506625"/>
            <a:ext cx="6048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- Logistic Regression </a:t>
            </a:r>
            <a:endParaRPr b="1"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03325" y="1205325"/>
            <a:ext cx="7437300" cy="3067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Optimized parameter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Penalty = I2 (default)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Cross Validation Parameter ( cv) = 8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 = 10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 Results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Test Accuracy: 0.7938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Validation Accuracy: 0.7935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804425" y="506625"/>
            <a:ext cx="6048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- KNN </a:t>
            </a:r>
            <a:endParaRPr b="1"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403325" y="1205325"/>
            <a:ext cx="7437300" cy="3067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Optimized parameter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N_neighbor = 30 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 Results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Test Accuracy: 0.8117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Validation Accuracy: 0.8144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804425" y="506625"/>
            <a:ext cx="6048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- Ensemble  </a:t>
            </a:r>
            <a:endParaRPr b="1"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403325" y="1205325"/>
            <a:ext cx="7437300" cy="3067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Optimized parameter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max_samples = 0.5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max_features = 0.8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 Results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Test Accuracy: 0.809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Validation Accuracy: 0.8116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804425" y="506625"/>
            <a:ext cx="6048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and Conclusion </a:t>
            </a:r>
            <a:r>
              <a:rPr b="1" lang="en"/>
              <a:t> </a:t>
            </a:r>
            <a:endParaRPr b="1"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403325" y="1205325"/>
            <a:ext cx="7437300" cy="3067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" sz="2000"/>
              <a:t>KNN model with n_neighbor = 30 yields best test and validation accuracy. 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Top project categories align with company’s focus on creativity and merchandising 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Only 37.5% of projects are successful currently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Obvious seasonality pattern</a:t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804425" y="506625"/>
            <a:ext cx="6048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Recommendations</a:t>
            </a:r>
            <a:r>
              <a:rPr b="1" lang="en"/>
              <a:t> </a:t>
            </a:r>
            <a:endParaRPr b="1"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403325" y="1205325"/>
            <a:ext cx="7437300" cy="3067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" sz="2000"/>
              <a:t>Do more in depth analysis on projects in  Music due to its higher success rate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Hold more holiday/summer vacation campaign to motivate the participation 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Promote projects related to holiday during the season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3709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30700" y="1624975"/>
            <a:ext cx="4272600" cy="2814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Crowdfunding Website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Wild range of projects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 project success rate around 50%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Charge a 5% fee if project successfully launched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Major competitors rising up: Indiegogo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38" y="779675"/>
            <a:ext cx="38004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200" y="1798838"/>
            <a:ext cx="3218325" cy="9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1125" y="2934037"/>
            <a:ext cx="30384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37092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Goal</a:t>
            </a:r>
            <a:endParaRPr b="1"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692125"/>
            <a:ext cx="67149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3C78D8"/>
                </a:solidFill>
              </a:rPr>
              <a:t>Analyze current kickstarter project data and make recommendation to improve the success rate !!!!</a:t>
            </a:r>
            <a:endParaRPr sz="2400">
              <a:solidFill>
                <a:srgbClr val="3C78D8"/>
              </a:solidFill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725" y="2658925"/>
            <a:ext cx="40020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3709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Description </a:t>
            </a:r>
            <a:endParaRPr b="1"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30700" y="1624975"/>
            <a:ext cx="6877200" cy="2814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source: Kaggle.com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samples:  &gt; 300 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Date Range: May 2009 - December 2017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file type:  .csv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features: 15</a:t>
            </a:r>
            <a:endParaRPr sz="240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975" y="492425"/>
            <a:ext cx="2319725" cy="10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3709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Features</a:t>
            </a:r>
            <a:endParaRPr b="1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30700" y="1624975"/>
            <a:ext cx="6877200" cy="2814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ID </a:t>
            </a:r>
            <a:r>
              <a:rPr lang="en" sz="1400">
                <a:solidFill>
                  <a:srgbClr val="000000"/>
                </a:solidFill>
              </a:rPr>
              <a:t>- Internal Kickstarter ID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Name</a:t>
            </a:r>
            <a:r>
              <a:rPr lang="en" sz="1400">
                <a:solidFill>
                  <a:srgbClr val="000000"/>
                </a:solidFill>
              </a:rPr>
              <a:t> - Name of project. A project is a finite work with a clear goal that you’d like to bring to life.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Category </a:t>
            </a:r>
            <a:r>
              <a:rPr lang="en" sz="1400">
                <a:solidFill>
                  <a:srgbClr val="000000"/>
                </a:solidFill>
              </a:rPr>
              <a:t>-  Project Category. There are total of 159 categories.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Main Category</a:t>
            </a:r>
            <a:r>
              <a:rPr lang="en" sz="1400">
                <a:solidFill>
                  <a:srgbClr val="000000"/>
                </a:solidFill>
              </a:rPr>
              <a:t> - Category of campaign. There are 15 main categories.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Currency</a:t>
            </a:r>
            <a:r>
              <a:rPr lang="en" sz="1400">
                <a:solidFill>
                  <a:srgbClr val="000000"/>
                </a:solidFill>
              </a:rPr>
              <a:t> - Currency used to support, such as USD. There are total 14 different currencies.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Deadline</a:t>
            </a:r>
            <a:r>
              <a:rPr lang="en" sz="1400">
                <a:solidFill>
                  <a:srgbClr val="000000"/>
                </a:solidFill>
              </a:rPr>
              <a:t> - Deadline for crowdfunding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Goal</a:t>
            </a:r>
            <a:r>
              <a:rPr lang="en" sz="1400">
                <a:solidFill>
                  <a:srgbClr val="000000"/>
                </a:solidFill>
              </a:rPr>
              <a:t> - Fundraising goal. The funding goal is the amount of money that a creator needs to complete their project.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Launched</a:t>
            </a:r>
            <a:r>
              <a:rPr lang="en" sz="1400">
                <a:solidFill>
                  <a:srgbClr val="000000"/>
                </a:solidFill>
              </a:rPr>
              <a:t> - Date launched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3709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Features</a:t>
            </a:r>
            <a:endParaRPr b="1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30700" y="1624975"/>
            <a:ext cx="6877200" cy="2814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Pledged</a:t>
            </a:r>
            <a:r>
              <a:rPr lang="en" sz="1400">
                <a:solidFill>
                  <a:srgbClr val="000000"/>
                </a:solidFill>
              </a:rPr>
              <a:t> - Amount pledged by crowd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State</a:t>
            </a:r>
            <a:r>
              <a:rPr lang="en" sz="1400">
                <a:solidFill>
                  <a:srgbClr val="000000"/>
                </a:solidFill>
              </a:rPr>
              <a:t> - Current condition the project is in. There are 6 states: Failed, Cancelled, Successful, Live, Suspended, Undefined.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Backers</a:t>
            </a:r>
            <a:r>
              <a:rPr lang="en" sz="1400">
                <a:solidFill>
                  <a:srgbClr val="000000"/>
                </a:solidFill>
              </a:rPr>
              <a:t> - Number of backers.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Country</a:t>
            </a:r>
            <a:r>
              <a:rPr lang="en" sz="1400">
                <a:solidFill>
                  <a:srgbClr val="000000"/>
                </a:solidFill>
              </a:rPr>
              <a:t> - Country pledged from.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USD Pledged</a:t>
            </a:r>
            <a:r>
              <a:rPr lang="en" sz="1400">
                <a:solidFill>
                  <a:srgbClr val="000000"/>
                </a:solidFill>
              </a:rPr>
              <a:t> - Conversion in US dollars of pledged column(Done by Kickstarter)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USD Pledged Real </a:t>
            </a:r>
            <a:r>
              <a:rPr lang="en" sz="1400">
                <a:solidFill>
                  <a:srgbClr val="000000"/>
                </a:solidFill>
              </a:rPr>
              <a:t>- Conversion in US dollars of pledged column ( from  </a:t>
            </a:r>
            <a:r>
              <a:rPr lang="en" sz="1400" u="sng">
                <a:solidFill>
                  <a:srgbClr val="20BEFF"/>
                </a:solidFill>
                <a:highlight>
                  <a:srgbClr val="FFFFFF"/>
                </a:highlight>
                <a:hlinkClick r:id="rId3"/>
              </a:rPr>
              <a:t>Fixer.io API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USD Goal Real</a:t>
            </a:r>
            <a:r>
              <a:rPr lang="en" sz="1400">
                <a:solidFill>
                  <a:srgbClr val="000000"/>
                </a:solidFill>
              </a:rPr>
              <a:t> - Conversion in US dollars of goal column(from </a:t>
            </a:r>
            <a:r>
              <a:rPr lang="en" sz="1400" u="sng">
                <a:solidFill>
                  <a:srgbClr val="20BEFF"/>
                </a:solidFill>
                <a:highlight>
                  <a:srgbClr val="FFFFFF"/>
                </a:highlight>
                <a:hlinkClick r:id="rId4"/>
              </a:rPr>
              <a:t>Fixer.io API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47958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 Data Assessment</a:t>
            </a:r>
            <a:endParaRPr b="1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30700" y="1624975"/>
            <a:ext cx="6877200" cy="2814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type: float - 5 columns, int - 1 column, object - 9 columns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13 columns has 378,661 non-null entries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 columns - name and usd_pledged contains missing values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47958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Cleaning </a:t>
            </a:r>
            <a:endParaRPr b="1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30700" y="1624975"/>
            <a:ext cx="6877200" cy="2814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Drop duplicates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Convert to appropriate data type: ex. Launch date - datetime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Identified and dropped rows with NaN values - 3,797 rows (1 % of the data set)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47958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 Findings</a:t>
            </a:r>
            <a:endParaRPr b="1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594900" y="1654450"/>
            <a:ext cx="2780100" cy="2814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Total 15 main categories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Top 5 main categories: Film &amp; Video, Music, Publishing, Games, and Technology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Top 5 main categories - 60% of project</a:t>
            </a:r>
            <a:endParaRPr sz="18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993" y="1477600"/>
            <a:ext cx="5261357" cy="28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