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D37-A678-4AFB-856F-102842843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Ride Sharing Fare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20448-8597-4013-8304-911973C9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Springboard Data Science Career Track </a:t>
            </a:r>
          </a:p>
          <a:p>
            <a:r>
              <a:rPr lang="en-US" dirty="0">
                <a:solidFill>
                  <a:srgbClr val="FFFF00"/>
                </a:solidFill>
              </a:rPr>
              <a:t>Second Capstone Project</a:t>
            </a:r>
          </a:p>
          <a:p>
            <a:r>
              <a:rPr lang="en-US" dirty="0">
                <a:solidFill>
                  <a:srgbClr val="FFFF00"/>
                </a:solidFill>
              </a:rPr>
              <a:t>Yan Xu</a:t>
            </a:r>
          </a:p>
          <a:p>
            <a:r>
              <a:rPr lang="en-US" dirty="0">
                <a:solidFill>
                  <a:srgbClr val="FFFF00"/>
                </a:solidFill>
              </a:rPr>
              <a:t>June 4</a:t>
            </a:r>
            <a:r>
              <a:rPr lang="en-US" baseline="30000" dirty="0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2391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5" y="1880837"/>
            <a:ext cx="5963479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Simple Linear Regression model works well to predict the Fare for ride sharing service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Some spatial variables were converted to categorical variables for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Time Series Analysis could be included in future model building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194B7E-FBF5-4AF2-A588-092EE3DB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72278"/>
            <a:ext cx="10058400" cy="145774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sz="4000" b="1" dirty="0"/>
              <a:t>Conclusion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46D06-AB18-4916-AC68-FC72DC18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72" y="2675966"/>
            <a:ext cx="4598503" cy="23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EBF79-A460-4951-BD02-7CA76325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02373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26365"/>
            <a:ext cx="6273179" cy="39458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Ride sharing company in line to IPO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Ride sharing service grow exponentially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Strong interest in fare calculation as a regular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Develop a pricing model for ride sharing service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4281B-128B-4C4C-81CD-7BB56502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024" y="435768"/>
            <a:ext cx="5050823" cy="2547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F6A8A-47E7-4268-AFCF-7D2E6B80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52" y="3624674"/>
            <a:ext cx="29643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EBF79-A460-4951-BD02-7CA76325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023730"/>
          </a:xfrm>
        </p:spPr>
        <p:txBody>
          <a:bodyPr>
            <a:normAutofit/>
          </a:bodyPr>
          <a:lstStyle/>
          <a:p>
            <a:r>
              <a:rPr lang="en-US" sz="3600" b="1" dirty="0"/>
              <a:t>Dataset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80837"/>
            <a:ext cx="6865845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Source: City of Chicago Open Data Portal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Original dataset contains: 17.4 Million entries with 21 variables.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Original dataset date range: November 2018 to March 2019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Random sampling of size 1 Million entries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A2E8D-D3EB-4BB8-86F7-AF02A927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57" y="857107"/>
            <a:ext cx="4050495" cy="17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EBF79-A460-4951-BD02-7CA76325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023730"/>
          </a:xfrm>
        </p:spPr>
        <p:txBody>
          <a:bodyPr>
            <a:normAutofit/>
          </a:bodyPr>
          <a:lstStyle/>
          <a:p>
            <a:r>
              <a:rPr lang="en-US" sz="3600" b="1" dirty="0"/>
              <a:t>Data variables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80837"/>
            <a:ext cx="10421110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Unique ID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Trip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Time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Trip Start Timestamp, Trip End Timestamp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Trip Information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Trip Seconds, Trip Miles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Spatial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Pickup Census Tract, Dropoff Census Tract, Pickup Community Area, Dropoff Community Area, Pickup Centroid Latitude, Pickup Centroid Longitude, Pickup Centroid Location, Dropoff Centroid Latitude, Dropoff Centroid Longitude, Dropoff Centroid Location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Monetary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Fare, Tip, Additional Charges, Trip Total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Carpool indicator variables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200" dirty="0">
                <a:solidFill>
                  <a:srgbClr val="FFFF00"/>
                </a:solidFill>
              </a:rPr>
              <a:t>Shared Trip Authorized, Trips Pooled</a:t>
            </a:r>
          </a:p>
        </p:txBody>
      </p:sp>
    </p:spTree>
    <p:extLst>
      <p:ext uri="{BB962C8B-B14F-4D97-AF65-F5344CB8AC3E}">
        <p14:creationId xmlns:p14="http://schemas.microsoft.com/office/powerpoint/2010/main" val="3004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EBF79-A460-4951-BD02-7CA76325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1023730"/>
          </a:xfrm>
        </p:spPr>
        <p:txBody>
          <a:bodyPr>
            <a:normAutofit/>
          </a:bodyPr>
          <a:lstStyle/>
          <a:p>
            <a:r>
              <a:rPr lang="en-US" sz="3600" b="1" dirty="0"/>
              <a:t>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80837"/>
            <a:ext cx="7306849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Spatial variables are out of project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Monetary variables only include Fare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Reduce dataset to 9 variables.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Impute missing data in Trip Second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Replace all empties with 0 for Pickup Community Area and Dropoff Community Area to indicate area outside Chicago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Convert timestamp to day of week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A91FB-954A-45D5-8D36-730E92B1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48" y="2073033"/>
            <a:ext cx="3321533" cy="27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8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80837"/>
            <a:ext cx="10447614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ANOVA on Fare, </a:t>
            </a:r>
            <a:r>
              <a:rPr lang="en-US" sz="2400" dirty="0" err="1">
                <a:solidFill>
                  <a:srgbClr val="FFFF00"/>
                </a:solidFill>
              </a:rPr>
              <a:t>Trip_seconds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Trip_miles</a:t>
            </a:r>
            <a:r>
              <a:rPr lang="en-US" sz="2400" dirty="0">
                <a:solidFill>
                  <a:srgbClr val="FFFF00"/>
                </a:solidFill>
              </a:rPr>
              <a:t> against day of week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Low p-value – is significant difference among the average values for at least one of the week day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Correlation - positive correlation between Fare and Trip Seconds; positive correlation between Fare and Trip Miles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Chi-Square – (Shared Trip  Authorized, Pickup Community Area, and Dropoff Community Area )verse weekday, low p-value, depend on each other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194B7E-FBF5-4AF2-A588-092EE3DB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72278"/>
            <a:ext cx="10058400" cy="145774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sz="4000" b="1" dirty="0"/>
              <a:t>Exploratory</a:t>
            </a:r>
            <a:r>
              <a:rPr lang="en-US" b="1" dirty="0"/>
              <a:t> </a:t>
            </a:r>
            <a:r>
              <a:rPr lang="en-US" sz="4000" b="1" dirty="0"/>
              <a:t>Data Analysis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611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1194B7E-FBF5-4AF2-A588-092EE3DB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72278"/>
            <a:ext cx="10058400" cy="145774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sz="4000" b="1" dirty="0"/>
              <a:t>Time analysis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  <p:pic>
        <p:nvPicPr>
          <p:cNvPr id="1026" name="Picture 2" descr="https://lh6.googleusercontent.com/TwbbKdWz6Pp4NCDS0K193rkBrD-HvLIy8YAkiuhlqY5Muq_6bcwHllACRNL0o8plxFU_rZCzYMzOn7bGyEWXVemTv8JzWpC0O1o8d4I_s_7Hyww_lq7ysLcbLQ3ZDnMHEN5247X_">
            <a:extLst>
              <a:ext uri="{FF2B5EF4-FFF2-40B4-BE49-F238E27FC236}">
                <a16:creationId xmlns:a16="http://schemas.microsoft.com/office/drawing/2014/main" id="{E5F32E49-3241-493B-AF1B-5BD698B4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4" y="3979818"/>
            <a:ext cx="3691214" cy="24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574100-D2DF-40AD-979E-992D1ED9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03884"/>
              </p:ext>
            </p:extLst>
          </p:nvPr>
        </p:nvGraphicFramePr>
        <p:xfrm>
          <a:off x="1586470" y="1196744"/>
          <a:ext cx="8886068" cy="245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17">
                  <a:extLst>
                    <a:ext uri="{9D8B030D-6E8A-4147-A177-3AD203B41FA5}">
                      <a16:colId xmlns:a16="http://schemas.microsoft.com/office/drawing/2014/main" val="3475593266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873132379"/>
                    </a:ext>
                  </a:extLst>
                </a:gridCol>
                <a:gridCol w="2098693">
                  <a:extLst>
                    <a:ext uri="{9D8B030D-6E8A-4147-A177-3AD203B41FA5}">
                      <a16:colId xmlns:a16="http://schemas.microsoft.com/office/drawing/2014/main" val="939588518"/>
                    </a:ext>
                  </a:extLst>
                </a:gridCol>
                <a:gridCol w="2221517">
                  <a:extLst>
                    <a:ext uri="{9D8B030D-6E8A-4147-A177-3AD203B41FA5}">
                      <a16:colId xmlns:a16="http://schemas.microsoft.com/office/drawing/2014/main" val="2980193408"/>
                    </a:ext>
                  </a:extLst>
                </a:gridCol>
              </a:tblGrid>
              <a:tr h="429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Fluctuation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56101"/>
                  </a:ext>
                </a:extLst>
              </a:tr>
              <a:tr h="592467">
                <a:tc>
                  <a:txBody>
                    <a:bodyPr/>
                    <a:lstStyle/>
                    <a:p>
                      <a:r>
                        <a:rPr lang="en-US" dirty="0"/>
                        <a:t>Fare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downward or upward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Right after Christmas 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03231"/>
                  </a:ext>
                </a:extLst>
              </a:tr>
              <a:tr h="592467">
                <a:tc>
                  <a:txBody>
                    <a:bodyPr/>
                    <a:lstStyle/>
                    <a:p>
                      <a:r>
                        <a:rPr lang="en-US" dirty="0"/>
                        <a:t>Trip Duration over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Downward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3536"/>
                  </a:ext>
                </a:extLst>
              </a:tr>
              <a:tr h="740744">
                <a:tc>
                  <a:txBody>
                    <a:bodyPr/>
                    <a:lstStyle/>
                    <a:p>
                      <a:r>
                        <a:rPr lang="en-US" dirty="0"/>
                        <a:t>Trip Distance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downward or upward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after Christmas 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19745"/>
                  </a:ext>
                </a:extLst>
              </a:tr>
            </a:tbl>
          </a:graphicData>
        </a:graphic>
      </p:graphicFrame>
      <p:pic>
        <p:nvPicPr>
          <p:cNvPr id="1028" name="Picture 4" descr="https://lh3.googleusercontent.com/pX7qhjQBdGKoCOhWq0k1odBrbeDCWJZT_j_gNix-3HLNnCB6GkxCg7PGLhV5V8zTr3IdG8FGUixu2BGTA_Bbs4QTPHCn_WsORq48RZMSn4hb180Yuf-T8e1QRteWarJNTsCwbPBy">
            <a:extLst>
              <a:ext uri="{FF2B5EF4-FFF2-40B4-BE49-F238E27FC236}">
                <a16:creationId xmlns:a16="http://schemas.microsoft.com/office/drawing/2014/main" id="{5427661A-A2D3-45A1-9493-843E2EDE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3" y="3970733"/>
            <a:ext cx="3691214" cy="24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UtQYDXIXoJyQw8uxZAcyzwfxNQ6KV6QPj4pl7hRe9XXljLPURkn1Gerfo2eKKpIopYkOnfB8YgnSOZ8OgSYmM1-smUKrF-8lMCQyOA3maARAAJpThdEiCtNvb2UPxDxaj89cYJO">
            <a:extLst>
              <a:ext uri="{FF2B5EF4-FFF2-40B4-BE49-F238E27FC236}">
                <a16:creationId xmlns:a16="http://schemas.microsoft.com/office/drawing/2014/main" id="{8D49513F-799F-4CAC-BCFE-F41ED1CD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53" y="3979818"/>
            <a:ext cx="3464547" cy="24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7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80837"/>
            <a:ext cx="10447614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Create Dummy variable columns for categorical variables. Variables increased from 10 to 174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Split Data into Target variable ( FARE) and Feature variables.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Exclude the original categorical variables.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Interaction term between </a:t>
            </a:r>
            <a:r>
              <a:rPr lang="en-US" sz="2400" dirty="0" err="1">
                <a:solidFill>
                  <a:srgbClr val="FFFF00"/>
                </a:solidFill>
              </a:rPr>
              <a:t>Trip_seconds</a:t>
            </a:r>
            <a:r>
              <a:rPr lang="en-US" sz="2400" dirty="0">
                <a:solidFill>
                  <a:srgbClr val="FFFF00"/>
                </a:solidFill>
              </a:rPr>
              <a:t> and  </a:t>
            </a:r>
            <a:r>
              <a:rPr lang="en-US" sz="2400" dirty="0" err="1">
                <a:solidFill>
                  <a:srgbClr val="FFFF00"/>
                </a:solidFill>
              </a:rPr>
              <a:t>Trip_miles</a:t>
            </a:r>
            <a:r>
              <a:rPr lang="en-US" sz="2400" dirty="0">
                <a:solidFill>
                  <a:srgbClr val="FFFF00"/>
                </a:solidFill>
              </a:rPr>
              <a:t> has a low p-value in OLS analysis, retain both.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Data then split into 70% Training set, 30% Test set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194B7E-FBF5-4AF2-A588-092EE3DB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72278"/>
            <a:ext cx="10058400" cy="145774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sz="4000" b="1" dirty="0"/>
              <a:t>Model-pre processing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14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FF6C-5020-415F-926B-563918E1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880837"/>
            <a:ext cx="7129670" cy="42913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Three Models:  Linear Regression, Ridge Regression, Elastic Net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Residual Plot – residuals for all models scattered randomly around 0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Prediction verse Actual  Plot -  are linear for all models.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Accuracy Score:  All model great than 0.85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194B7E-FBF5-4AF2-A588-092EE3DB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72278"/>
            <a:ext cx="10058400" cy="145774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r>
              <a:rPr lang="en-US" sz="4000" b="1" dirty="0"/>
              <a:t>Model</a:t>
            </a:r>
            <a:br>
              <a:rPr lang="en-US" sz="3600" dirty="0"/>
            </a:br>
            <a:br>
              <a:rPr lang="en-US" sz="3600" dirty="0"/>
            </a:br>
            <a:endParaRPr lang="en-US" sz="3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BAFAB-F779-4838-94B8-66583C1C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99114"/>
              </p:ext>
            </p:extLst>
          </p:nvPr>
        </p:nvGraphicFramePr>
        <p:xfrm>
          <a:off x="7871790" y="2638707"/>
          <a:ext cx="4081668" cy="184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17">
                  <a:extLst>
                    <a:ext uri="{9D8B030D-6E8A-4147-A177-3AD203B41FA5}">
                      <a16:colId xmlns:a16="http://schemas.microsoft.com/office/drawing/2014/main" val="198521404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3472870667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144692484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375367859"/>
                    </a:ext>
                  </a:extLst>
                </a:gridCol>
              </a:tblGrid>
              <a:tr h="446532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Model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Mean Square Error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Variance Score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Accuracy Score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61952353"/>
                  </a:ext>
                </a:extLst>
              </a:tr>
              <a:tr h="460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00373290"/>
                  </a:ext>
                </a:extLst>
              </a:tr>
              <a:tr h="460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Ridge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4115844"/>
                  </a:ext>
                </a:extLst>
              </a:tr>
              <a:tr h="460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Elastic Net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5594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906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1197</TotalTime>
  <Words>482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Slice</vt:lpstr>
      <vt:lpstr>Ride Sharing Fare Estimation</vt:lpstr>
      <vt:lpstr>Introduction</vt:lpstr>
      <vt:lpstr>Dataset information</vt:lpstr>
      <vt:lpstr>Data variables </vt:lpstr>
      <vt:lpstr>Data cleaning</vt:lpstr>
      <vt:lpstr>  Exploratory Data Analysis  </vt:lpstr>
      <vt:lpstr>  Time analysis  </vt:lpstr>
      <vt:lpstr>  Model-pre processing  </vt:lpstr>
      <vt:lpstr>  Model  </vt:lpstr>
      <vt:lpstr>  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Sharing Fare Estimation</dc:title>
  <dc:creator>yuning1910@outlook.com</dc:creator>
  <cp:lastModifiedBy>yuning1910@outlook.com</cp:lastModifiedBy>
  <cp:revision>12</cp:revision>
  <dcterms:created xsi:type="dcterms:W3CDTF">2019-06-05T06:32:01Z</dcterms:created>
  <dcterms:modified xsi:type="dcterms:W3CDTF">2019-06-06T05:37:21Z</dcterms:modified>
</cp:coreProperties>
</file>