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6" r:id="rId3"/>
    <p:sldId id="267" r:id="rId4"/>
    <p:sldId id="257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C7C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714"/>
  </p:normalViewPr>
  <p:slideViewPr>
    <p:cSldViewPr snapToGrid="0" snapToObjects="1">
      <p:cViewPr varScale="1">
        <p:scale>
          <a:sx n="93" d="100"/>
          <a:sy n="93" d="100"/>
        </p:scale>
        <p:origin x="78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D965C-DC88-0047-AA9E-786999C79F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30A6A5-3722-944A-A0A0-E421AEA7E2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2C5282-ED5C-C346-97BB-2B40A7A20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8E2BF-A69D-6842-B267-55107E5FE1A0}" type="datetimeFigureOut">
              <a:rPr lang="en-US" smtClean="0"/>
              <a:t>11/17/18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597616-2583-EA4A-A8F6-2C36E8ABB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AD7A0-DB63-704B-B0FD-B41C5D412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A8EA-F9AC-F644-95DA-3BF88AA19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379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63A2A-D363-9A44-B7E9-0338D4386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B27D9C-1A07-2E4E-A830-846501BAF3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D2EFEC-C309-AD44-8E45-B46259A96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8E2BF-A69D-6842-B267-55107E5FE1A0}" type="datetimeFigureOut">
              <a:rPr lang="en-US" smtClean="0"/>
              <a:t>11/17/18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C4759C-9C18-FC4C-812B-032558B90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A79AD1-A658-2043-86C1-662DE453C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A8EA-F9AC-F644-95DA-3BF88AA19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109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6166DB-1106-F24B-97AA-D35197D8BC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1FC916-74DE-DA48-8D7E-DBA1332C76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9035B-AABF-2F48-9019-C770025C5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8E2BF-A69D-6842-B267-55107E5FE1A0}" type="datetimeFigureOut">
              <a:rPr lang="en-US" smtClean="0"/>
              <a:t>11/17/18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AB1A9C-0298-2B4A-9940-A5B0FBEC7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B1DB7C-36DD-A140-9EA8-A63787550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A8EA-F9AC-F644-95DA-3BF88AA19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544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B090E-3959-8F4B-B86D-C2593883E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D0C7D-9AE6-5041-94E9-836A185972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40199F-2EFF-9F47-8790-2A345E493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8E2BF-A69D-6842-B267-55107E5FE1A0}" type="datetimeFigureOut">
              <a:rPr lang="en-US" smtClean="0"/>
              <a:t>11/17/18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460158-E72A-5841-BE1F-504C49F68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88AAEF-61E8-3848-8671-71E2F4E3D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A8EA-F9AC-F644-95DA-3BF88AA19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292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F093B-0476-B140-AEDE-5F35C9E5C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0BDCAE-82B5-654E-8A3A-B0091D05C0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F96DF7-2149-D041-94F9-3EDD07410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8E2BF-A69D-6842-B267-55107E5FE1A0}" type="datetimeFigureOut">
              <a:rPr lang="en-US" smtClean="0"/>
              <a:t>11/17/18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A5122D-9046-8E4D-A100-412B25CEC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80FC13-E2D0-5047-8A9F-5516DC076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A8EA-F9AC-F644-95DA-3BF88AA19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976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A984B-1373-FD49-90A8-32E22D1D9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AF43FB-70A3-BB4E-AE29-4C5C55751A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ED5E99-A3F4-9048-AA54-06D1698C94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1B33A0-3A1F-704A-B494-3D97B6C75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8E2BF-A69D-6842-B267-55107E5FE1A0}" type="datetimeFigureOut">
              <a:rPr lang="en-US" smtClean="0"/>
              <a:t>11/17/18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0959D7-33A4-764D-A13A-65DF48A86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B25166-9966-4247-97CF-F7B7451D0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A8EA-F9AC-F644-95DA-3BF88AA19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349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A1B6C-761F-D24B-AF96-77686218C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995A57-D4A3-F940-BA78-05A152A0BF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9E1F2F-6A53-1D47-B4D8-29C2C5E559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E0C6D8-63DF-5448-A03B-741B45CA8C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B914B6-A86F-304B-9E74-4E5B1A2950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FC4177-3370-A743-96EF-8FB9E91BD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8E2BF-A69D-6842-B267-55107E5FE1A0}" type="datetimeFigureOut">
              <a:rPr lang="en-US" smtClean="0"/>
              <a:t>11/17/18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8F77AD-7A1F-824F-979B-E0AAA118B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3C24E0-935C-AC43-9DA6-38AB7ED8F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A8EA-F9AC-F644-95DA-3BF88AA19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624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B3DE2-143F-6D4A-A94E-3D85DEF6E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393A4B-1931-3848-A610-EE63922E3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8E2BF-A69D-6842-B267-55107E5FE1A0}" type="datetimeFigureOut">
              <a:rPr lang="en-US" smtClean="0"/>
              <a:t>11/17/18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EFE40A-CD26-C04B-B85A-1FD611955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287A89-9683-AA45-8376-EBA28C59F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A8EA-F9AC-F644-95DA-3BF88AA19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890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E8AD74-0614-AB41-9CE4-6484451A3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8E2BF-A69D-6842-B267-55107E5FE1A0}" type="datetimeFigureOut">
              <a:rPr lang="en-US" smtClean="0"/>
              <a:t>11/17/18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C00493-6EDC-C841-B6A8-B8B8FF222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04373E-3FFE-D049-B21D-92B004A55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A8EA-F9AC-F644-95DA-3BF88AA19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949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F961D-FC57-2E48-9D5F-8F6C73594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4AE3A5-D63E-7D43-BD0F-90C1123645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B2F967-B340-B649-9E9D-F3D069EE8A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212DB6-8C9A-884B-9620-155144C88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8E2BF-A69D-6842-B267-55107E5FE1A0}" type="datetimeFigureOut">
              <a:rPr lang="en-US" smtClean="0"/>
              <a:t>11/17/18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86E8CD-D7BF-6C4F-AAEF-2C422E0D2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243118-BBB2-D144-9E51-348BA8B79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A8EA-F9AC-F644-95DA-3BF88AA19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752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EF94F-C42F-1144-99AF-25C210173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80C1D1-2277-E04A-9DC8-65CCFD70D4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CCCC87-5DD5-4A4B-8928-A03911D2CE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A0E12E-D70A-A643-9061-AAFB1944B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8E2BF-A69D-6842-B267-55107E5FE1A0}" type="datetimeFigureOut">
              <a:rPr lang="en-US" smtClean="0"/>
              <a:t>11/17/18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72EA8F-0C28-FE48-BAF4-DCE2FDDC9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A9E2EE-C695-314F-A9A7-AB1FA9542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A8EA-F9AC-F644-95DA-3BF88AA19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417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FB89FA-BAEC-7C4A-82B7-304EB21C7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CD73F6-C1F8-DB4C-AED3-2ED080C99B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E98B0A-8194-DC40-932F-126944990A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A8E2BF-A69D-6842-B267-55107E5FE1A0}" type="datetimeFigureOut">
              <a:rPr lang="en-US" smtClean="0"/>
              <a:t>11/17/18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508830-9539-CB4C-99AE-948B2BD8F5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1E1FD4-7BD8-7A49-935B-DD00A2105B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CA8EA-F9AC-F644-95DA-3BF88AA19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116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D0618-BA4F-A04B-9539-188357853B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/>
              <a:t>DruGen</a:t>
            </a:r>
            <a:br>
              <a:rPr lang="en-US" dirty="0"/>
            </a:br>
            <a:r>
              <a:rPr lang="en-US" dirty="0"/>
              <a:t>Predicting drug efficacy based on gene expression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0BDB3C-E699-4540-B962-7953029955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Robin Luo – </a:t>
            </a:r>
            <a:r>
              <a:rPr lang="en-US" dirty="0" err="1"/>
              <a:t>bei.luo@mail.mcgill.ca</a:t>
            </a:r>
            <a:endParaRPr lang="en-US" dirty="0"/>
          </a:p>
          <a:p>
            <a:r>
              <a:rPr lang="en-US" dirty="0" err="1"/>
              <a:t>Yuning</a:t>
            </a:r>
            <a:r>
              <a:rPr lang="en-US" dirty="0"/>
              <a:t> </a:t>
            </a:r>
            <a:r>
              <a:rPr lang="en-US" dirty="0" err="1"/>
              <a:t>Bie</a:t>
            </a:r>
            <a:r>
              <a:rPr lang="en-US" dirty="0"/>
              <a:t> – </a:t>
            </a:r>
            <a:r>
              <a:rPr lang="en-US" dirty="0" err="1"/>
              <a:t>yuning.bie@mail.mcgill.ca</a:t>
            </a:r>
            <a:endParaRPr lang="en-US" dirty="0"/>
          </a:p>
          <a:p>
            <a:r>
              <a:rPr lang="en-US" dirty="0"/>
              <a:t>Bessie Luo – </a:t>
            </a:r>
            <a:r>
              <a:rPr lang="en-US" dirty="0" err="1"/>
              <a:t>bei.x.luo@mail.mcgill.ca</a:t>
            </a:r>
            <a:endParaRPr lang="en-US" dirty="0"/>
          </a:p>
          <a:p>
            <a:r>
              <a:rPr lang="en-US" dirty="0"/>
              <a:t>Team #4</a:t>
            </a:r>
          </a:p>
          <a:p>
            <a:r>
              <a:rPr lang="en-US" dirty="0" err="1"/>
              <a:t>PharmaHackathon</a:t>
            </a:r>
            <a:r>
              <a:rPr lang="en-US" dirty="0"/>
              <a:t> – Nov 2018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69881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26D69-E120-1343-BE83-F1A6185DD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5C7F23-0462-364F-A623-82D1BEE2BB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DruGen</a:t>
            </a:r>
            <a:r>
              <a:rPr lang="en-US" dirty="0"/>
              <a:t> harvests the power of multiple omics datasets to generate insights into questions such as:</a:t>
            </a:r>
          </a:p>
          <a:p>
            <a:r>
              <a:rPr lang="en-US" dirty="0"/>
              <a:t>What is the drug’s likely mechanism of action?</a:t>
            </a:r>
          </a:p>
          <a:p>
            <a:r>
              <a:rPr lang="en-US" dirty="0"/>
              <a:t>What are other potential drug targets?</a:t>
            </a:r>
          </a:p>
          <a:p>
            <a:r>
              <a:rPr lang="en-US" dirty="0"/>
              <a:t>What genes likely cause resistance to the drug?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901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B154F-68BA-8842-84E8-7081AC42B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drugs work? Or not?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7D6601-7190-1C49-AF24-BD65C6F48C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 of the hardest problems in pharmacology</a:t>
            </a:r>
          </a:p>
          <a:p>
            <a:pPr lvl="1"/>
            <a:r>
              <a:rPr lang="en-US" dirty="0"/>
              <a:t>Sometimes drugs work, but we have no idea about its mechanism</a:t>
            </a:r>
          </a:p>
          <a:p>
            <a:pPr lvl="1"/>
            <a:r>
              <a:rPr lang="en-US" dirty="0"/>
              <a:t>Sometimes a drug has great binding to the target, but it doesn’t work in a cell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We can gain a lot of insight into the problem if only we could run some big data analysis on which drugs works on which kind of cells…</a:t>
            </a:r>
          </a:p>
        </p:txBody>
      </p:sp>
    </p:spTree>
    <p:extLst>
      <p:ext uri="{BB962C8B-B14F-4D97-AF65-F5344CB8AC3E}">
        <p14:creationId xmlns:p14="http://schemas.microsoft.com/office/powerpoint/2010/main" val="2397265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B1DCD36E-A53A-554D-9CF8-615472397DC1}"/>
              </a:ext>
            </a:extLst>
          </p:cNvPr>
          <p:cNvSpPr/>
          <p:nvPr/>
        </p:nvSpPr>
        <p:spPr>
          <a:xfrm>
            <a:off x="8923774" y="3018105"/>
            <a:ext cx="3071803" cy="281999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99841C-59D1-4349-ABDB-DBF12C4F5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Data Time:</a:t>
            </a:r>
            <a:br>
              <a:rPr lang="en-CA" b="1" dirty="0"/>
            </a:br>
            <a:r>
              <a:rPr lang="en-CA" b="1" dirty="0"/>
              <a:t>Genomics of Drug Sensitivity in Cancer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EE052B4-6A97-B345-B981-51C7672FD5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2617" y="3018105"/>
            <a:ext cx="3150113" cy="281999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01A8E34-52FA-5343-B6C4-8F933383A8C0}"/>
              </a:ext>
            </a:extLst>
          </p:cNvPr>
          <p:cNvSpPr txBox="1"/>
          <p:nvPr/>
        </p:nvSpPr>
        <p:spPr>
          <a:xfrm>
            <a:off x="3990109" y="2300471"/>
            <a:ext cx="4354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Drug efficacy in hundreds of cancer cell lines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51C96CE-4FF1-C04B-87D1-2D3AD12F96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787" y="3018105"/>
            <a:ext cx="3828322" cy="281999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19BB428-79FF-6A4B-A30A-4825068C2004}"/>
              </a:ext>
            </a:extLst>
          </p:cNvPr>
          <p:cNvSpPr txBox="1"/>
          <p:nvPr/>
        </p:nvSpPr>
        <p:spPr>
          <a:xfrm>
            <a:off x="401781" y="2350548"/>
            <a:ext cx="1919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Hundreds of drugs</a:t>
            </a:r>
          </a:p>
        </p:txBody>
      </p:sp>
      <p:sp>
        <p:nvSpPr>
          <p:cNvPr id="14" name="Cross 13">
            <a:extLst>
              <a:ext uri="{FF2B5EF4-FFF2-40B4-BE49-F238E27FC236}">
                <a16:creationId xmlns:a16="http://schemas.microsoft.com/office/drawing/2014/main" id="{DCA5AB35-2229-D746-963C-BF5FC284DAA6}"/>
              </a:ext>
            </a:extLst>
          </p:cNvPr>
          <p:cNvSpPr/>
          <p:nvPr/>
        </p:nvSpPr>
        <p:spPr>
          <a:xfrm>
            <a:off x="3990109" y="4100945"/>
            <a:ext cx="540327" cy="581891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ross 14">
            <a:extLst>
              <a:ext uri="{FF2B5EF4-FFF2-40B4-BE49-F238E27FC236}">
                <a16:creationId xmlns:a16="http://schemas.microsoft.com/office/drawing/2014/main" id="{10B53FE7-D4BF-6845-B908-CB4C657DE339}"/>
              </a:ext>
            </a:extLst>
          </p:cNvPr>
          <p:cNvSpPr/>
          <p:nvPr/>
        </p:nvSpPr>
        <p:spPr>
          <a:xfrm>
            <a:off x="8104911" y="4100944"/>
            <a:ext cx="540327" cy="581891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8E9031D-92D3-0944-8964-B328C5A8B01D}"/>
              </a:ext>
            </a:extLst>
          </p:cNvPr>
          <p:cNvSpPr txBox="1"/>
          <p:nvPr/>
        </p:nvSpPr>
        <p:spPr>
          <a:xfrm>
            <a:off x="9031259" y="2300471"/>
            <a:ext cx="2758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RNAseq data of all cell lines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2B9302C-8A63-2F47-861A-AC0A3101086C}"/>
              </a:ext>
            </a:extLst>
          </p:cNvPr>
          <p:cNvSpPr txBox="1"/>
          <p:nvPr/>
        </p:nvSpPr>
        <p:spPr>
          <a:xfrm>
            <a:off x="8923774" y="4003532"/>
            <a:ext cx="3071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*file too big to load into excel*</a:t>
            </a:r>
          </a:p>
        </p:txBody>
      </p:sp>
    </p:spTree>
    <p:extLst>
      <p:ext uri="{BB962C8B-B14F-4D97-AF65-F5344CB8AC3E}">
        <p14:creationId xmlns:p14="http://schemas.microsoft.com/office/powerpoint/2010/main" val="1610693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7EDD2F7-FDC4-7D42-AF39-C9EA7F98A9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6637" y="1301511"/>
            <a:ext cx="7535026" cy="555648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C43B327-1E30-6D4D-BE33-0B0E56622550}"/>
              </a:ext>
            </a:extLst>
          </p:cNvPr>
          <p:cNvSpPr txBox="1"/>
          <p:nvPr/>
        </p:nvSpPr>
        <p:spPr>
          <a:xfrm>
            <a:off x="4428620" y="346364"/>
            <a:ext cx="16673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 expression</a:t>
            </a:r>
          </a:p>
          <a:p>
            <a:r>
              <a:rPr lang="en-US" dirty="0"/>
              <a:t>= drug effective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603951-42C5-F341-B991-D0E35B5543B2}"/>
              </a:ext>
            </a:extLst>
          </p:cNvPr>
          <p:cNvSpPr txBox="1"/>
          <p:nvPr/>
        </p:nvSpPr>
        <p:spPr>
          <a:xfrm>
            <a:off x="6451384" y="346363"/>
            <a:ext cx="21057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 expression</a:t>
            </a:r>
          </a:p>
          <a:p>
            <a:r>
              <a:rPr lang="en-US" dirty="0"/>
              <a:t>= drug NOT effective</a:t>
            </a: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BDE2987A-9E57-924F-9B06-FAB4255CCE0C}"/>
              </a:ext>
            </a:extLst>
          </p:cNvPr>
          <p:cNvSpPr/>
          <p:nvPr/>
        </p:nvSpPr>
        <p:spPr>
          <a:xfrm rot="5400000">
            <a:off x="5108864" y="161976"/>
            <a:ext cx="360218" cy="191885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F7658BDC-0D42-A944-A49C-83AE83D758D3}"/>
              </a:ext>
            </a:extLst>
          </p:cNvPr>
          <p:cNvSpPr/>
          <p:nvPr/>
        </p:nvSpPr>
        <p:spPr>
          <a:xfrm rot="5400000">
            <a:off x="7062356" y="161976"/>
            <a:ext cx="360218" cy="191885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D49CC4-0C81-DA49-AAB7-2254BC7D6264}"/>
              </a:ext>
            </a:extLst>
          </p:cNvPr>
          <p:cNvSpPr txBox="1"/>
          <p:nvPr/>
        </p:nvSpPr>
        <p:spPr>
          <a:xfrm>
            <a:off x="727848" y="484862"/>
            <a:ext cx="31229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Final output of </a:t>
            </a:r>
            <a:r>
              <a:rPr lang="en-US" sz="2400" b="1" dirty="0" err="1"/>
              <a:t>DruGen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080448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7EDD2F7-FDC4-7D42-AF39-C9EA7F98A9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6637" y="1301511"/>
            <a:ext cx="7535026" cy="555648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C43B327-1E30-6D4D-BE33-0B0E56622550}"/>
              </a:ext>
            </a:extLst>
          </p:cNvPr>
          <p:cNvSpPr txBox="1"/>
          <p:nvPr/>
        </p:nvSpPr>
        <p:spPr>
          <a:xfrm>
            <a:off x="4428620" y="346364"/>
            <a:ext cx="16673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 expression</a:t>
            </a:r>
          </a:p>
          <a:p>
            <a:r>
              <a:rPr lang="en-US" dirty="0"/>
              <a:t>= drug effective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603951-42C5-F341-B991-D0E35B5543B2}"/>
              </a:ext>
            </a:extLst>
          </p:cNvPr>
          <p:cNvSpPr txBox="1"/>
          <p:nvPr/>
        </p:nvSpPr>
        <p:spPr>
          <a:xfrm>
            <a:off x="6451384" y="346363"/>
            <a:ext cx="21057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 expression</a:t>
            </a:r>
          </a:p>
          <a:p>
            <a:r>
              <a:rPr lang="en-US" dirty="0"/>
              <a:t>= drug NOT effective</a:t>
            </a: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BDE2987A-9E57-924F-9B06-FAB4255CCE0C}"/>
              </a:ext>
            </a:extLst>
          </p:cNvPr>
          <p:cNvSpPr/>
          <p:nvPr/>
        </p:nvSpPr>
        <p:spPr>
          <a:xfrm rot="5400000">
            <a:off x="5108864" y="161976"/>
            <a:ext cx="360218" cy="191885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F7658BDC-0D42-A944-A49C-83AE83D758D3}"/>
              </a:ext>
            </a:extLst>
          </p:cNvPr>
          <p:cNvSpPr/>
          <p:nvPr/>
        </p:nvSpPr>
        <p:spPr>
          <a:xfrm rot="5400000">
            <a:off x="7062356" y="161976"/>
            <a:ext cx="360218" cy="191885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4432649-E3B4-064F-9555-C188C7D6A71D}"/>
              </a:ext>
            </a:extLst>
          </p:cNvPr>
          <p:cNvSpPr/>
          <p:nvPr/>
        </p:nvSpPr>
        <p:spPr>
          <a:xfrm>
            <a:off x="360218" y="2036209"/>
            <a:ext cx="8617527" cy="4821791"/>
          </a:xfrm>
          <a:prstGeom prst="rect">
            <a:avLst/>
          </a:prstGeom>
          <a:solidFill>
            <a:srgbClr val="7C7C7C">
              <a:alpha val="74902"/>
            </a:srgb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B5AE9F8-129E-084F-AE20-BC68B3DF98C6}"/>
              </a:ext>
            </a:extLst>
          </p:cNvPr>
          <p:cNvSpPr/>
          <p:nvPr/>
        </p:nvSpPr>
        <p:spPr>
          <a:xfrm>
            <a:off x="3818898" y="2345026"/>
            <a:ext cx="6096000" cy="646331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CA" dirty="0"/>
              <a:t>PRPF4B is regarded as a CDK-like kinase, which is relevant to the “Cell cycle pathway” (</a:t>
            </a:r>
            <a:r>
              <a:rPr lang="en-CA" dirty="0" err="1"/>
              <a:t>genecards.org</a:t>
            </a:r>
            <a:r>
              <a:rPr lang="en-CA" dirty="0"/>
              <a:t>)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394A84C-7AF3-7349-9C96-5456BB6DA6A8}"/>
              </a:ext>
            </a:extLst>
          </p:cNvPr>
          <p:cNvCxnSpPr>
            <a:cxnSpLocks/>
          </p:cNvCxnSpPr>
          <p:nvPr/>
        </p:nvCxnSpPr>
        <p:spPr>
          <a:xfrm flipH="1" flipV="1">
            <a:off x="4562655" y="1896440"/>
            <a:ext cx="1399309" cy="45719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74347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7EDD2F7-FDC4-7D42-AF39-C9EA7F98A9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6637" y="1301511"/>
            <a:ext cx="7535026" cy="555648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C43B327-1E30-6D4D-BE33-0B0E56622550}"/>
              </a:ext>
            </a:extLst>
          </p:cNvPr>
          <p:cNvSpPr txBox="1"/>
          <p:nvPr/>
        </p:nvSpPr>
        <p:spPr>
          <a:xfrm>
            <a:off x="4428620" y="346364"/>
            <a:ext cx="16673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 expression</a:t>
            </a:r>
          </a:p>
          <a:p>
            <a:r>
              <a:rPr lang="en-US" dirty="0"/>
              <a:t>= drug effective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603951-42C5-F341-B991-D0E35B5543B2}"/>
              </a:ext>
            </a:extLst>
          </p:cNvPr>
          <p:cNvSpPr txBox="1"/>
          <p:nvPr/>
        </p:nvSpPr>
        <p:spPr>
          <a:xfrm>
            <a:off x="6451384" y="346363"/>
            <a:ext cx="21057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 expression</a:t>
            </a:r>
          </a:p>
          <a:p>
            <a:r>
              <a:rPr lang="en-US" dirty="0"/>
              <a:t>= drug NOT effective</a:t>
            </a: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BDE2987A-9E57-924F-9B06-FAB4255CCE0C}"/>
              </a:ext>
            </a:extLst>
          </p:cNvPr>
          <p:cNvSpPr/>
          <p:nvPr/>
        </p:nvSpPr>
        <p:spPr>
          <a:xfrm rot="5400000">
            <a:off x="5108864" y="161976"/>
            <a:ext cx="360218" cy="191885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F7658BDC-0D42-A944-A49C-83AE83D758D3}"/>
              </a:ext>
            </a:extLst>
          </p:cNvPr>
          <p:cNvSpPr/>
          <p:nvPr/>
        </p:nvSpPr>
        <p:spPr>
          <a:xfrm rot="5400000">
            <a:off x="7062356" y="161976"/>
            <a:ext cx="360218" cy="191885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4432649-E3B4-064F-9555-C188C7D6A71D}"/>
              </a:ext>
            </a:extLst>
          </p:cNvPr>
          <p:cNvSpPr/>
          <p:nvPr/>
        </p:nvSpPr>
        <p:spPr>
          <a:xfrm>
            <a:off x="360218" y="2770909"/>
            <a:ext cx="8617527" cy="4087091"/>
          </a:xfrm>
          <a:prstGeom prst="rect">
            <a:avLst/>
          </a:prstGeom>
          <a:solidFill>
            <a:srgbClr val="7C7C7C">
              <a:alpha val="74902"/>
            </a:srgb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B5AE9F8-129E-084F-AE20-BC68B3DF98C6}"/>
              </a:ext>
            </a:extLst>
          </p:cNvPr>
          <p:cNvSpPr/>
          <p:nvPr/>
        </p:nvSpPr>
        <p:spPr>
          <a:xfrm>
            <a:off x="4456268" y="3008444"/>
            <a:ext cx="6096000" cy="92333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CA" dirty="0"/>
              <a:t>Powerful finding! SLFN11 forces cell into apoptosis when there is DNA damage (</a:t>
            </a:r>
            <a:r>
              <a:rPr lang="en-CA" dirty="0" err="1"/>
              <a:t>genecards.org</a:t>
            </a:r>
            <a:r>
              <a:rPr lang="en-CA" dirty="0"/>
              <a:t>), which fits exactly with the drug mechanism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012333F-4E48-AA4B-B72D-47CD53D60E4A}"/>
              </a:ext>
            </a:extLst>
          </p:cNvPr>
          <p:cNvSpPr/>
          <p:nvPr/>
        </p:nvSpPr>
        <p:spPr>
          <a:xfrm>
            <a:off x="360218" y="1454727"/>
            <a:ext cx="8617527" cy="832465"/>
          </a:xfrm>
          <a:prstGeom prst="rect">
            <a:avLst/>
          </a:prstGeom>
          <a:solidFill>
            <a:srgbClr val="7C7C7C">
              <a:alpha val="74902"/>
            </a:srgb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560DBFE-4537-334D-91FB-C1179C1226CC}"/>
              </a:ext>
            </a:extLst>
          </p:cNvPr>
          <p:cNvSpPr/>
          <p:nvPr/>
        </p:nvSpPr>
        <p:spPr>
          <a:xfrm>
            <a:off x="4428620" y="4174234"/>
            <a:ext cx="6096000" cy="646331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CA" dirty="0"/>
              <a:t>Furthermore, SMU1 is a regulator of DNA replication (</a:t>
            </a:r>
            <a:r>
              <a:rPr lang="en-CA" dirty="0" err="1"/>
              <a:t>genecards.org</a:t>
            </a:r>
            <a:r>
              <a:rPr lang="en-CA" dirty="0"/>
              <a:t>), which fits exactly with the drug mechanism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A9D035E-8573-414B-8FF7-2B5201AF3532}"/>
              </a:ext>
            </a:extLst>
          </p:cNvPr>
          <p:cNvCxnSpPr/>
          <p:nvPr/>
        </p:nvCxnSpPr>
        <p:spPr>
          <a:xfrm flipH="1">
            <a:off x="4428620" y="1896440"/>
            <a:ext cx="1274618" cy="4572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AED8046-F146-5844-AD02-1726A614161B}"/>
              </a:ext>
            </a:extLst>
          </p:cNvPr>
          <p:cNvCxnSpPr/>
          <p:nvPr/>
        </p:nvCxnSpPr>
        <p:spPr>
          <a:xfrm flipH="1">
            <a:off x="4865039" y="1896440"/>
            <a:ext cx="1274618" cy="4572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65494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7EDD2F7-FDC4-7D42-AF39-C9EA7F98A9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6637" y="1301511"/>
            <a:ext cx="7535026" cy="555648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C43B327-1E30-6D4D-BE33-0B0E56622550}"/>
              </a:ext>
            </a:extLst>
          </p:cNvPr>
          <p:cNvSpPr txBox="1"/>
          <p:nvPr/>
        </p:nvSpPr>
        <p:spPr>
          <a:xfrm>
            <a:off x="4428620" y="346364"/>
            <a:ext cx="16673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 expression</a:t>
            </a:r>
          </a:p>
          <a:p>
            <a:r>
              <a:rPr lang="en-US" dirty="0"/>
              <a:t>= drug effective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603951-42C5-F341-B991-D0E35B5543B2}"/>
              </a:ext>
            </a:extLst>
          </p:cNvPr>
          <p:cNvSpPr txBox="1"/>
          <p:nvPr/>
        </p:nvSpPr>
        <p:spPr>
          <a:xfrm>
            <a:off x="6451384" y="346363"/>
            <a:ext cx="21057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 expression</a:t>
            </a:r>
          </a:p>
          <a:p>
            <a:r>
              <a:rPr lang="en-US" dirty="0"/>
              <a:t>= drug NOT effective</a:t>
            </a: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BDE2987A-9E57-924F-9B06-FAB4255CCE0C}"/>
              </a:ext>
            </a:extLst>
          </p:cNvPr>
          <p:cNvSpPr/>
          <p:nvPr/>
        </p:nvSpPr>
        <p:spPr>
          <a:xfrm rot="5400000">
            <a:off x="5108864" y="161976"/>
            <a:ext cx="360218" cy="191885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F7658BDC-0D42-A944-A49C-83AE83D758D3}"/>
              </a:ext>
            </a:extLst>
          </p:cNvPr>
          <p:cNvSpPr/>
          <p:nvPr/>
        </p:nvSpPr>
        <p:spPr>
          <a:xfrm rot="5400000">
            <a:off x="7062356" y="161976"/>
            <a:ext cx="360218" cy="191885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4432649-E3B4-064F-9555-C188C7D6A71D}"/>
              </a:ext>
            </a:extLst>
          </p:cNvPr>
          <p:cNvSpPr/>
          <p:nvPr/>
        </p:nvSpPr>
        <p:spPr>
          <a:xfrm>
            <a:off x="360218" y="3008444"/>
            <a:ext cx="8617527" cy="3849556"/>
          </a:xfrm>
          <a:prstGeom prst="rect">
            <a:avLst/>
          </a:prstGeom>
          <a:solidFill>
            <a:srgbClr val="7C7C7C">
              <a:alpha val="74902"/>
            </a:srgb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B5AE9F8-129E-084F-AE20-BC68B3DF98C6}"/>
              </a:ext>
            </a:extLst>
          </p:cNvPr>
          <p:cNvSpPr/>
          <p:nvPr/>
        </p:nvSpPr>
        <p:spPr>
          <a:xfrm>
            <a:off x="4456268" y="3008444"/>
            <a:ext cx="6096000" cy="147732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CA" dirty="0"/>
              <a:t>Interesting, even though erlotinib targets EGFR, the expression of EGFR is not the best predictor of drug efficacy.  </a:t>
            </a:r>
          </a:p>
          <a:p>
            <a:r>
              <a:rPr lang="en-CA" dirty="0"/>
              <a:t>The best predictor of erlotinib activity is PPL, which may play a role in the AKT1/PKB pathway – this suggests PPL could be a good drug target.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012333F-4E48-AA4B-B72D-47CD53D60E4A}"/>
              </a:ext>
            </a:extLst>
          </p:cNvPr>
          <p:cNvSpPr/>
          <p:nvPr/>
        </p:nvSpPr>
        <p:spPr>
          <a:xfrm>
            <a:off x="360218" y="1454727"/>
            <a:ext cx="8617527" cy="1244900"/>
          </a:xfrm>
          <a:prstGeom prst="rect">
            <a:avLst/>
          </a:prstGeom>
          <a:solidFill>
            <a:srgbClr val="7C7C7C">
              <a:alpha val="74902"/>
            </a:srgb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7E9A496-CD28-574E-8A65-4F8E23AFA4BF}"/>
              </a:ext>
            </a:extLst>
          </p:cNvPr>
          <p:cNvCxnSpPr/>
          <p:nvPr/>
        </p:nvCxnSpPr>
        <p:spPr>
          <a:xfrm flipH="1">
            <a:off x="4973781" y="2259025"/>
            <a:ext cx="1274618" cy="4572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3FAD48B-7F38-5442-8675-D2E8315CC584}"/>
              </a:ext>
            </a:extLst>
          </p:cNvPr>
          <p:cNvCxnSpPr/>
          <p:nvPr/>
        </p:nvCxnSpPr>
        <p:spPr>
          <a:xfrm flipH="1">
            <a:off x="4518675" y="2259025"/>
            <a:ext cx="1274618" cy="4572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43577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7EDD2F7-FDC4-7D42-AF39-C9EA7F98A9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6637" y="1301511"/>
            <a:ext cx="7535026" cy="555648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C43B327-1E30-6D4D-BE33-0B0E56622550}"/>
              </a:ext>
            </a:extLst>
          </p:cNvPr>
          <p:cNvSpPr txBox="1"/>
          <p:nvPr/>
        </p:nvSpPr>
        <p:spPr>
          <a:xfrm>
            <a:off x="4428620" y="346364"/>
            <a:ext cx="16673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 expression</a:t>
            </a:r>
          </a:p>
          <a:p>
            <a:r>
              <a:rPr lang="en-US" dirty="0"/>
              <a:t>= drug effective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603951-42C5-F341-B991-D0E35B5543B2}"/>
              </a:ext>
            </a:extLst>
          </p:cNvPr>
          <p:cNvSpPr txBox="1"/>
          <p:nvPr/>
        </p:nvSpPr>
        <p:spPr>
          <a:xfrm>
            <a:off x="6451384" y="346363"/>
            <a:ext cx="21057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 expression</a:t>
            </a:r>
          </a:p>
          <a:p>
            <a:r>
              <a:rPr lang="en-US" dirty="0"/>
              <a:t>= drug NOT effective</a:t>
            </a: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BDE2987A-9E57-924F-9B06-FAB4255CCE0C}"/>
              </a:ext>
            </a:extLst>
          </p:cNvPr>
          <p:cNvSpPr/>
          <p:nvPr/>
        </p:nvSpPr>
        <p:spPr>
          <a:xfrm rot="5400000">
            <a:off x="5108864" y="161976"/>
            <a:ext cx="360218" cy="191885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F7658BDC-0D42-A944-A49C-83AE83D758D3}"/>
              </a:ext>
            </a:extLst>
          </p:cNvPr>
          <p:cNvSpPr/>
          <p:nvPr/>
        </p:nvSpPr>
        <p:spPr>
          <a:xfrm rot="5400000">
            <a:off x="7062356" y="161976"/>
            <a:ext cx="360218" cy="191885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4432649-E3B4-064F-9555-C188C7D6A71D}"/>
              </a:ext>
            </a:extLst>
          </p:cNvPr>
          <p:cNvSpPr/>
          <p:nvPr/>
        </p:nvSpPr>
        <p:spPr>
          <a:xfrm>
            <a:off x="360218" y="5777344"/>
            <a:ext cx="8617527" cy="1080655"/>
          </a:xfrm>
          <a:prstGeom prst="rect">
            <a:avLst/>
          </a:prstGeom>
          <a:solidFill>
            <a:srgbClr val="7C7C7C">
              <a:alpha val="74902"/>
            </a:srgb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012333F-4E48-AA4B-B72D-47CD53D60E4A}"/>
              </a:ext>
            </a:extLst>
          </p:cNvPr>
          <p:cNvSpPr/>
          <p:nvPr/>
        </p:nvSpPr>
        <p:spPr>
          <a:xfrm>
            <a:off x="360218" y="1454726"/>
            <a:ext cx="8617527" cy="3782291"/>
          </a:xfrm>
          <a:prstGeom prst="rect">
            <a:avLst/>
          </a:prstGeom>
          <a:solidFill>
            <a:srgbClr val="7C7C7C">
              <a:alpha val="74902"/>
            </a:srgb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B5AE9F8-129E-084F-AE20-BC68B3DF98C6}"/>
              </a:ext>
            </a:extLst>
          </p:cNvPr>
          <p:cNvSpPr/>
          <p:nvPr/>
        </p:nvSpPr>
        <p:spPr>
          <a:xfrm>
            <a:off x="4456268" y="3008444"/>
            <a:ext cx="6096000" cy="175432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CA" dirty="0"/>
              <a:t>In the drugs targeting PI3K/MTOR signalling, ICA1 and IRS2 expression predicts POOR efficacy of drug. Since ICA1 and IRS2 are part of the insulin growth hormone pathway (</a:t>
            </a:r>
            <a:r>
              <a:rPr lang="en-CA" dirty="0" err="1"/>
              <a:t>genecards.org</a:t>
            </a:r>
            <a:r>
              <a:rPr lang="en-CA" dirty="0"/>
              <a:t>), the cells with high ICA1 and IRS2 can overcome PI3K/MTOR inhibition by relying on alternative signalling pathways.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BF45838-2B57-2248-9E30-826C64AF3A73}"/>
              </a:ext>
            </a:extLst>
          </p:cNvPr>
          <p:cNvCxnSpPr/>
          <p:nvPr/>
        </p:nvCxnSpPr>
        <p:spPr>
          <a:xfrm flipH="1">
            <a:off x="8201891" y="4987636"/>
            <a:ext cx="1274618" cy="4572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57F37CB-1681-2E42-BEC7-D5B0CCB0A336}"/>
              </a:ext>
            </a:extLst>
          </p:cNvPr>
          <p:cNvCxnSpPr/>
          <p:nvPr/>
        </p:nvCxnSpPr>
        <p:spPr>
          <a:xfrm flipH="1">
            <a:off x="8201891" y="5153890"/>
            <a:ext cx="1274618" cy="4572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11C68B4-0262-2644-8E6C-8E1920279186}"/>
              </a:ext>
            </a:extLst>
          </p:cNvPr>
          <p:cNvCxnSpPr/>
          <p:nvPr/>
        </p:nvCxnSpPr>
        <p:spPr>
          <a:xfrm flipH="1">
            <a:off x="7585364" y="4821382"/>
            <a:ext cx="1274618" cy="4572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18222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1272C-8B6C-7C4D-914B-D15793D28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854F0B-978E-B24E-A876-4BEABBB69F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By correlating gene expression of cancer cell lines with IC50 of anti-cancer compounds, we were able to identify the top genes whose expression that predicts either high or low drug efficacy.</a:t>
            </a:r>
          </a:p>
          <a:p>
            <a:r>
              <a:rPr lang="en-US" dirty="0"/>
              <a:t>We showed that in drugs that target cell cycle and DNA replication, expression of genes involved in these pathways predicts high drug efficacy</a:t>
            </a:r>
          </a:p>
          <a:p>
            <a:r>
              <a:rPr lang="en-US" dirty="0"/>
              <a:t>We showed that the efficacy of erlotinib (EGFR inhibitor) is well predicted by expression of EGFR, but is best predicted by PPL, which could prove to be a candidate drug target.</a:t>
            </a:r>
          </a:p>
          <a:p>
            <a:r>
              <a:rPr lang="en-US" dirty="0"/>
              <a:t>We showed in drugs targeting the PI3K/MTOR pathway, high expression of genes involved in the insulin signaling pathways reduces drug efficacy.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6006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545</Words>
  <Application>Microsoft Macintosh PowerPoint</Application>
  <PresentationFormat>Widescreen</PresentationFormat>
  <Paragraphs>54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DruGen Predicting drug efficacy based on gene expression</vt:lpstr>
      <vt:lpstr>Why do drugs work? Or not?</vt:lpstr>
      <vt:lpstr>Data Time: Genomics of Drug Sensitivity in Cancer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Summary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Robin Luo</dc:creator>
  <cp:lastModifiedBy>Robin Luo</cp:lastModifiedBy>
  <cp:revision>5</cp:revision>
  <dcterms:created xsi:type="dcterms:W3CDTF">2018-11-17T23:50:03Z</dcterms:created>
  <dcterms:modified xsi:type="dcterms:W3CDTF">2018-11-18T00:35:40Z</dcterms:modified>
</cp:coreProperties>
</file>