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d9ac86b28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4d9ac86b28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e4289462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4e4289462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e4289462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4e4289462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6be4c7e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6be4c7e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ea8bb8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ea8bb8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d9ac86b28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4d9ac86b28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d9ac86b28_0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4d9ac86b28_0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pener">
  <p:cSld name="Title Open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0" type="dt"/>
          </p:nvPr>
        </p:nvSpPr>
        <p:spPr>
          <a:xfrm>
            <a:off x="7877907" y="4754880"/>
            <a:ext cx="933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9144000" cy="51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40080" y="4663376"/>
            <a:ext cx="1726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640080" y="4480496"/>
            <a:ext cx="1188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>
            <a:off x="640080" y="301752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40080" y="182880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4"/>
          <p:cNvSpPr/>
          <p:nvPr>
            <p:ph idx="3" type="pic"/>
          </p:nvPr>
        </p:nvSpPr>
        <p:spPr>
          <a:xfrm>
            <a:off x="647698" y="476251"/>
            <a:ext cx="5564700" cy="10317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4"/>
          <p:cNvSpPr txBox="1"/>
          <p:nvPr>
            <p:ph idx="4" type="body"/>
          </p:nvPr>
        </p:nvSpPr>
        <p:spPr>
          <a:xfrm>
            <a:off x="640080" y="1645920"/>
            <a:ext cx="3383400" cy="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75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Font typeface="Arial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6594764" y="304800"/>
            <a:ext cx="142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4"/>
          <p:cNvSpPr txBox="1"/>
          <p:nvPr>
            <p:ph idx="5" type="body"/>
          </p:nvPr>
        </p:nvSpPr>
        <p:spPr>
          <a:xfrm>
            <a:off x="3529852" y="3192476"/>
            <a:ext cx="4882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6" type="body"/>
          </p:nvPr>
        </p:nvSpPr>
        <p:spPr>
          <a:xfrm>
            <a:off x="3529852" y="3525422"/>
            <a:ext cx="4882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7" type="body"/>
          </p:nvPr>
        </p:nvSpPr>
        <p:spPr>
          <a:xfrm>
            <a:off x="3529852" y="3858368"/>
            <a:ext cx="4882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8" type="body"/>
          </p:nvPr>
        </p:nvSpPr>
        <p:spPr>
          <a:xfrm>
            <a:off x="3529852" y="4656177"/>
            <a:ext cx="48825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9" type="body"/>
          </p:nvPr>
        </p:nvSpPr>
        <p:spPr>
          <a:xfrm>
            <a:off x="640080" y="18928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Font typeface="Arial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/>
        </p:nvSpPr>
        <p:spPr>
          <a:xfrm>
            <a:off x="6594764" y="304800"/>
            <a:ext cx="142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0">
          <p15:clr>
            <a:srgbClr val="FBAE40"/>
          </p15:clr>
        </p15:guide>
        <p15:guide id="2" orient="horz" pos="5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able">
  <p:cSld name="Header w/tab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>
            <p:ph idx="2" type="tbl"/>
          </p:nvPr>
        </p:nvSpPr>
        <p:spPr>
          <a:xfrm>
            <a:off x="1097280" y="1188720"/>
            <a:ext cx="6400800" cy="3108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Helvetica Neue"/>
              <a:buNone/>
              <a:defRPr b="0" i="0" sz="13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7739809" y="1188720"/>
            <a:ext cx="947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800"/>
              <a:buNone/>
              <a:defRPr b="0" sz="800">
                <a:solidFill>
                  <a:srgbClr val="FC28F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2286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40079" y="2651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Helvetica Neue"/>
              <a:buNone/>
              <a:defRPr b="1" i="0" sz="16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copy">
  <p:cSld name="Header w/cop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640077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bullets">
  <p:cSld name="Header w/bulle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3" type="body"/>
          </p:nvPr>
        </p:nvSpPr>
        <p:spPr>
          <a:xfrm>
            <a:off x="1097281" y="2286000"/>
            <a:ext cx="6858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columns">
  <p:cSld name="Header w/two 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097280" y="155448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1097280" y="118872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3" type="body"/>
          </p:nvPr>
        </p:nvSpPr>
        <p:spPr>
          <a:xfrm>
            <a:off x="5029200" y="155448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4" type="body"/>
          </p:nvPr>
        </p:nvSpPr>
        <p:spPr>
          <a:xfrm>
            <a:off x="5029200" y="118872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Left">
  <p:cSld name="Header w/one image on Lef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0" y="155448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571999" y="1188720"/>
            <a:ext cx="384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1"/>
          <p:cNvSpPr/>
          <p:nvPr>
            <p:ph idx="3" type="pic"/>
          </p:nvPr>
        </p:nvSpPr>
        <p:spPr>
          <a:xfrm>
            <a:off x="640080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Right">
  <p:cSld name="Header w/one image on Righ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40079" y="155448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40080" y="1188720"/>
            <a:ext cx="3840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4480559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images">
  <p:cSld name="Header w/two image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>
            <p:ph idx="2" type="pic"/>
          </p:nvPr>
        </p:nvSpPr>
        <p:spPr>
          <a:xfrm>
            <a:off x="639952" y="118872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40080" y="3291840"/>
            <a:ext cx="374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/>
          <p:nvPr>
            <p:ph idx="3" type="pic"/>
          </p:nvPr>
        </p:nvSpPr>
        <p:spPr>
          <a:xfrm>
            <a:off x="4663440" y="118872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29" name="Google Shape;129;p23"/>
          <p:cNvSpPr txBox="1"/>
          <p:nvPr>
            <p:ph idx="4" type="body"/>
          </p:nvPr>
        </p:nvSpPr>
        <p:spPr>
          <a:xfrm>
            <a:off x="4663440" y="3291840"/>
            <a:ext cx="374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header w/two captioned images captions">
  <p:cSld name="Small header w/two captioned images captio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0"/>
            <a:ext cx="91440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640079" y="365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" sz="18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640080" y="673649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39950" y="4114800"/>
            <a:ext cx="3749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4"/>
          <p:cNvSpPr/>
          <p:nvPr/>
        </p:nvSpPr>
        <p:spPr>
          <a:xfrm>
            <a:off x="0" y="0"/>
            <a:ext cx="91440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40079" y="365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" sz="18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640080" y="673649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4"/>
          <p:cNvSpPr/>
          <p:nvPr>
            <p:ph idx="2" type="pic"/>
          </p:nvPr>
        </p:nvSpPr>
        <p:spPr>
          <a:xfrm>
            <a:off x="639951" y="1038977"/>
            <a:ext cx="37491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39" name="Google Shape;139;p24"/>
          <p:cNvSpPr txBox="1"/>
          <p:nvPr>
            <p:ph idx="3" type="body"/>
          </p:nvPr>
        </p:nvSpPr>
        <p:spPr>
          <a:xfrm>
            <a:off x="4663439" y="4114800"/>
            <a:ext cx="3749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4"/>
          <p:cNvSpPr/>
          <p:nvPr>
            <p:ph idx="4" type="pic"/>
          </p:nvPr>
        </p:nvSpPr>
        <p:spPr>
          <a:xfrm>
            <a:off x="4663440" y="1038977"/>
            <a:ext cx="37491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hree images">
  <p:cSld name="Header w/three image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>
            <p:ph idx="2" type="pic"/>
          </p:nvPr>
        </p:nvSpPr>
        <p:spPr>
          <a:xfrm>
            <a:off x="639952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594360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5"/>
          <p:cNvSpPr/>
          <p:nvPr>
            <p:ph idx="3" type="pic"/>
          </p:nvPr>
        </p:nvSpPr>
        <p:spPr>
          <a:xfrm>
            <a:off x="5943600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45" name="Google Shape;145;p25"/>
          <p:cNvSpPr txBox="1"/>
          <p:nvPr>
            <p:ph idx="4" type="body"/>
          </p:nvPr>
        </p:nvSpPr>
        <p:spPr>
          <a:xfrm>
            <a:off x="329184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5"/>
          <p:cNvSpPr/>
          <p:nvPr>
            <p:ph idx="5" type="pic"/>
          </p:nvPr>
        </p:nvSpPr>
        <p:spPr>
          <a:xfrm>
            <a:off x="3291776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47" name="Google Shape;147;p25"/>
          <p:cNvSpPr txBox="1"/>
          <p:nvPr>
            <p:ph idx="6" type="body"/>
          </p:nvPr>
        </p:nvSpPr>
        <p:spPr>
          <a:xfrm>
            <a:off x="64008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wide image">
  <p:cSld name="Header/wide imag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640080" y="3657600"/>
            <a:ext cx="777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6"/>
          <p:cNvSpPr/>
          <p:nvPr>
            <p:ph idx="2" type="pic"/>
          </p:nvPr>
        </p:nvSpPr>
        <p:spPr>
          <a:xfrm>
            <a:off x="640080" y="1188720"/>
            <a:ext cx="7772400" cy="24231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w/video">
  <p:cSld name="1_Header w/video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>
            <p:ph idx="2" type="pic"/>
          </p:nvPr>
        </p:nvSpPr>
        <p:spPr>
          <a:xfrm>
            <a:off x="1828800" y="1188720"/>
            <a:ext cx="54864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video and copy">
  <p:cSld name="Header w/video and cop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5669280" y="1554480"/>
            <a:ext cx="2743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5669280" y="1188720"/>
            <a:ext cx="274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8"/>
          <p:cNvSpPr/>
          <p:nvPr>
            <p:ph idx="3" type="media"/>
          </p:nvPr>
        </p:nvSpPr>
        <p:spPr>
          <a:xfrm>
            <a:off x="640080" y="1188720"/>
            <a:ext cx="5029200" cy="28347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/white background">
  <p:cSld name="Statement w/white background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0" y="1"/>
            <a:ext cx="9144000" cy="459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371600" y="1371600"/>
            <a:ext cx="64008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75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00"/>
              <a:buNone/>
              <a:defRPr/>
            </a:lvl6pPr>
            <a:lvl7pPr indent="-571500" lvl="6" marL="3200400" rtl="0">
              <a:spcBef>
                <a:spcPts val="600"/>
              </a:spcBef>
              <a:spcAft>
                <a:spcPts val="0"/>
              </a:spcAft>
              <a:buSzPts val="5400"/>
              <a:buChar char="•"/>
              <a:defRPr/>
            </a:lvl7pPr>
            <a:lvl8pPr indent="-234950" lvl="7" marL="3657600" rtl="0">
              <a:spcBef>
                <a:spcPts val="600"/>
              </a:spcBef>
              <a:spcAft>
                <a:spcPts val="0"/>
              </a:spcAft>
              <a:buSzPts val="100"/>
              <a:buChar char="•"/>
              <a:defRPr/>
            </a:lvl8pPr>
            <a:lvl9pPr indent="-492125" lvl="8" marL="4114800" rtl="0">
              <a:spcBef>
                <a:spcPts val="600"/>
              </a:spcBef>
              <a:spcAft>
                <a:spcPts val="0"/>
              </a:spcAft>
              <a:buSzPts val="4150"/>
              <a:buChar char="•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3265" y="7407512"/>
            <a:ext cx="143712" cy="463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640080" y="821642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1097280" y="1188720"/>
            <a:ext cx="7315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92125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UCLA Samueli School of Engineering logo (transparent background, blue box)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9947" y="4701906"/>
            <a:ext cx="1131531" cy="2192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alab.lisn.upsaclay.fr/competitions/1309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alab.lisn.upsaclay.fr/competitions/1309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alab.lisn.upsaclay.fr/competitions/13099#participate-get_data" TargetMode="External"/><Relationship Id="rId4" Type="http://schemas.openxmlformats.org/officeDocument/2006/relationships/hyperlink" Target="https://aclanthology.org/2021.eacl-main.277/" TargetMode="External"/><Relationship Id="rId5" Type="http://schemas.openxmlformats.org/officeDocument/2006/relationships/hyperlink" Target="https://arxiv.org/pdf/2210.04710.pdf" TargetMode="External"/><Relationship Id="rId6" Type="http://schemas.openxmlformats.org/officeDocument/2006/relationships/hyperlink" Target="https://arxiv.org/pdf/2210.04710.pdf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2" type="body"/>
          </p:nvPr>
        </p:nvSpPr>
        <p:spPr>
          <a:xfrm>
            <a:off x="640080" y="3794096"/>
            <a:ext cx="1188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</a:pPr>
            <a:r>
              <a:rPr lang="en"/>
              <a:t>Joseph Picchi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</a:pPr>
            <a:r>
              <a:rPr lang="en"/>
              <a:t>Shiyao Guo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</a:pPr>
            <a:r>
              <a:rPr lang="en"/>
              <a:t>Yuning Yang</a:t>
            </a:r>
            <a:endParaRPr/>
          </a:p>
        </p:txBody>
      </p:sp>
      <p:sp>
        <p:nvSpPr>
          <p:cNvPr id="177" name="Google Shape;177;p32"/>
          <p:cNvSpPr txBox="1"/>
          <p:nvPr>
            <p:ph idx="9" type="body"/>
          </p:nvPr>
        </p:nvSpPr>
        <p:spPr>
          <a:xfrm>
            <a:off x="647705" y="1944608"/>
            <a:ext cx="7772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</a:pPr>
            <a:r>
              <a:rPr lang="en"/>
              <a:t>Automatic Identification of Claim Spans on Twitter</a:t>
            </a:r>
            <a:endParaRPr/>
          </a:p>
        </p:txBody>
      </p:sp>
      <p:sp>
        <p:nvSpPr>
          <p:cNvPr id="178" name="Google Shape;178;p32"/>
          <p:cNvSpPr txBox="1"/>
          <p:nvPr>
            <p:ph idx="2" type="body"/>
          </p:nvPr>
        </p:nvSpPr>
        <p:spPr>
          <a:xfrm>
            <a:off x="640077" y="3069000"/>
            <a:ext cx="3720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</a:pPr>
            <a:r>
              <a:rPr lang="en">
                <a:uFill>
                  <a:noFill/>
                </a:uFill>
                <a:hlinkClick r:id="rId3"/>
              </a:rPr>
              <a:t>https://codalab.lisn.upsaclay.fr/competitions/13099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640079" y="367401"/>
            <a:ext cx="7772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640075" y="919075"/>
            <a:ext cx="77724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media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breeds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misinformation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fact-checking is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performed manually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fundamental research areas in AI-assisted fact-checking: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Identify claims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Detect previously fact-checked claims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Retrieve evidence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Verify the claim ← the goal of most previous work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525725"/>
            <a:ext cx="3705850" cy="6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 rotWithShape="1">
          <a:blip r:embed="rId4">
            <a:alphaModFix/>
          </a:blip>
          <a:srcRect b="0" l="0" r="0" t="7330"/>
          <a:stretch/>
        </p:blipFill>
        <p:spPr>
          <a:xfrm>
            <a:off x="4652850" y="3569175"/>
            <a:ext cx="3805349" cy="8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40079" y="367401"/>
            <a:ext cx="7772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640075" y="919075"/>
            <a:ext cx="7772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 work: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Conferences outlined the functionality pipeline for AI fact-checking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Claim detection is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extensively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studied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Span recognition models have targeted other domains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Previous AI fact-checking work has focused on downstream tasks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task is posted as a challenge on CodaLab*, and it was formulated in a previous paper: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Defines the problem statement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Creates a large-scale annotated database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Develops a model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Performs model evaluation (F1 score is 0.8604)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1575100" y="4712400"/>
            <a:ext cx="271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https://codalab.lisn.upsaclay.fr/competitions/13099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640079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7739809" y="1188720"/>
            <a:ext cx="9471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528550" y="1011650"/>
            <a:ext cx="7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&amp; Analysis - Data link: </a:t>
            </a:r>
            <a:r>
              <a:rPr lang="en" u="sng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Codalab</a:t>
            </a:r>
            <a:endParaRPr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1517900" y="4553700"/>
            <a:ext cx="68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1. Gupta et al. (2021)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2.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Sundriyal, Megha, et al.(2022)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528550" y="2654750"/>
            <a:ext cx="73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Different Models Experiments &amp; </a:t>
            </a: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</a:t>
            </a:r>
            <a:endParaRPr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CNN + CRF, BERT, SpanBERT, RoBERTa, DABERTa</a:t>
            </a:r>
            <a:endParaRPr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r>
              <a:rPr lang="en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Current Best Model</a:t>
            </a:r>
            <a:endParaRPr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0499" y="1011650"/>
            <a:ext cx="1892675" cy="34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719" y="1411850"/>
            <a:ext cx="3763350" cy="13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640079" y="367401"/>
            <a:ext cx="77724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7739809" y="1188720"/>
            <a:ext cx="9471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687700" y="1232150"/>
            <a:ext cx="7479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Helvetica Neue"/>
              <a:buChar char="●"/>
            </a:pPr>
            <a:r>
              <a:rPr lang="en" sz="21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Improve model performance on:</a:t>
            </a:r>
            <a:endParaRPr sz="21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Figurative 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sentences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Sentences with metaphor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Claim-like premise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/>
          <p:nvPr/>
        </p:nvSpPr>
        <p:spPr>
          <a:xfrm>
            <a:off x="543700" y="1892100"/>
            <a:ext cx="27186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 txBox="1"/>
          <p:nvPr>
            <p:ph idx="4294967295" type="title"/>
          </p:nvPr>
        </p:nvSpPr>
        <p:spPr>
          <a:xfrm>
            <a:off x="685804" y="1909201"/>
            <a:ext cx="7772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</a:pPr>
            <a:r>
              <a:rPr lang="en" sz="3600"/>
              <a:t>Attack Design</a:t>
            </a:r>
            <a:endParaRPr sz="3600"/>
          </a:p>
        </p:txBody>
      </p:sp>
      <p:sp>
        <p:nvSpPr>
          <p:cNvPr id="218" name="Google Shape;218;p37"/>
          <p:cNvSpPr txBox="1"/>
          <p:nvPr/>
        </p:nvSpPr>
        <p:spPr>
          <a:xfrm>
            <a:off x="628425" y="2473450"/>
            <a:ext cx="77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algorithm to generate adversarial examples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640079" y="367401"/>
            <a:ext cx="7772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</a:pPr>
            <a:r>
              <a:rPr lang="en"/>
              <a:t>Attacker Assumptions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640075" y="919075"/>
            <a:ext cx="77724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Black-box model access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knowledge of the model architecture, parameters, or training data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only query the target model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792487" y="2588175"/>
            <a:ext cx="19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input sentences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5722575" y="2502675"/>
            <a:ext cx="24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output predictions and their confidence scores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3586913" y="2436975"/>
            <a:ext cx="1245000" cy="747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/>
        </p:nvSpPr>
        <p:spPr>
          <a:xfrm>
            <a:off x="3673175" y="2610825"/>
            <a:ext cx="10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9" name="Google Shape;229;p38"/>
          <p:cNvCxnSpPr>
            <a:endCxn id="227" idx="1"/>
          </p:cNvCxnSpPr>
          <p:nvPr/>
        </p:nvCxnSpPr>
        <p:spPr>
          <a:xfrm flipH="1" rot="10800000">
            <a:off x="2696213" y="2810475"/>
            <a:ext cx="8907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8"/>
          <p:cNvCxnSpPr>
            <a:stCxn id="227" idx="3"/>
          </p:cNvCxnSpPr>
          <p:nvPr/>
        </p:nvCxnSpPr>
        <p:spPr>
          <a:xfrm>
            <a:off x="4831913" y="2810475"/>
            <a:ext cx="89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8"/>
          <p:cNvSpPr/>
          <p:nvPr/>
        </p:nvSpPr>
        <p:spPr>
          <a:xfrm>
            <a:off x="2696225" y="2329125"/>
            <a:ext cx="3026400" cy="1133700"/>
          </a:xfrm>
          <a:prstGeom prst="rect">
            <a:avLst/>
          </a:prstGeom>
          <a:solidFill>
            <a:srgbClr val="FFFFFF">
              <a:alpha val="1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tion-01-light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