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10413966" r:id="rId4"/>
    <p:sldId id="10413956" r:id="rId5"/>
    <p:sldId id="10413961" r:id="rId6"/>
    <p:sldId id="10413962" r:id="rId7"/>
    <p:sldId id="10413965" r:id="rId8"/>
    <p:sldId id="10413963" r:id="rId9"/>
    <p:sldId id="10413967" r:id="rId10"/>
    <p:sldId id="10413968" r:id="rId11"/>
    <p:sldId id="10413970" r:id="rId12"/>
    <p:sldId id="10413989" r:id="rId13"/>
    <p:sldId id="10413969" r:id="rId14"/>
    <p:sldId id="10413964" r:id="rId15"/>
    <p:sldId id="10413983" r:id="rId16"/>
    <p:sldId id="10413979" r:id="rId17"/>
    <p:sldId id="10413921" r:id="rId18"/>
    <p:sldId id="10413982" r:id="rId19"/>
    <p:sldId id="10413974" r:id="rId20"/>
    <p:sldId id="10413975" r:id="rId21"/>
    <p:sldId id="10413986" r:id="rId22"/>
    <p:sldId id="10413984" r:id="rId23"/>
    <p:sldId id="10413971" r:id="rId24"/>
    <p:sldId id="10413973" r:id="rId25"/>
    <p:sldId id="10413976" r:id="rId26"/>
    <p:sldId id="10413977" r:id="rId27"/>
    <p:sldId id="10413978" r:id="rId28"/>
    <p:sldId id="10413988" r:id="rId29"/>
    <p:sldId id="10413985" r:id="rId30"/>
    <p:sldId id="10413987" r:id="rId31"/>
    <p:sldId id="10413932" r:id="rId32"/>
    <p:sldId id="10413933" r:id="rId33"/>
    <p:sldId id="10413934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" initials="o" lastIdx="1" clrIdx="0">
    <p:extLst>
      <p:ext uri="{19B8F6BF-5375-455C-9EA6-DF929625EA0E}">
        <p15:presenceInfo xmlns:p15="http://schemas.microsoft.com/office/powerpoint/2012/main" userId="S::x3174@mac2019.vip::2eb3c7ef-abae-4e17-9b67-1972559ffa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78FF"/>
    <a:srgbClr val="1BB15D"/>
    <a:srgbClr val="1BE8A9"/>
    <a:srgbClr val="14B260"/>
    <a:srgbClr val="008CFF"/>
    <a:srgbClr val="008EFE"/>
    <a:srgbClr val="0F85FE"/>
    <a:srgbClr val="2EB359"/>
    <a:srgbClr val="1777FF"/>
    <a:srgbClr val="3AB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4" autoAdjust="0"/>
    <p:restoredTop sz="93076"/>
  </p:normalViewPr>
  <p:slideViewPr>
    <p:cSldViewPr snapToGrid="0">
      <p:cViewPr varScale="1">
        <p:scale>
          <a:sx n="197" d="100"/>
          <a:sy n="197" d="100"/>
        </p:scale>
        <p:origin x="14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b8804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b88042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b8804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b88042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45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20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b8804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b88042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1081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334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025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b8804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b88042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388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2b880426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2b880426b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055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97E14-78F5-43B4-B85E-C73C6CB8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81F6C-E9AE-42B9-8411-4A27893B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222A9-CA53-434A-971B-E74E6E21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3B848-5597-4F51-B9F4-C499DA00F251}" type="datetimeFigureOut">
              <a:rPr lang="zh-CN" altLang="en-US" smtClean="0"/>
              <a:t>21/5/6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E2F70-C111-43B8-8F94-60D214C2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44FDF-3DD9-4DB8-AE8C-1AFE3225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4375B-0AFE-4B9C-AB09-C444D534A1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23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8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749088"/>
            <a:ext cx="8520600" cy="466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zh-CN" altLang="en-US" dirty="0"/>
              <a:t>测试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2821"/>
            <a:ext cx="8520600" cy="310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5F1CD2-9A9B-4BD5-9C5C-D253E1617909}"/>
              </a:ext>
            </a:extLst>
          </p:cNvPr>
          <p:cNvSpPr/>
          <p:nvPr userDrawn="1"/>
        </p:nvSpPr>
        <p:spPr>
          <a:xfrm>
            <a:off x="7606804" y="4688789"/>
            <a:ext cx="1149674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sz="500" spc="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www.yunion.cn</a:t>
            </a:r>
            <a:endParaRPr lang="zh-CN" altLang="en-US" sz="500" spc="3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6E40F2-450F-458A-B4B1-F6E7F2C75C73}"/>
              </a:ext>
            </a:extLst>
          </p:cNvPr>
          <p:cNvSpPr/>
          <p:nvPr userDrawn="1"/>
        </p:nvSpPr>
        <p:spPr>
          <a:xfrm>
            <a:off x="2143483" y="2191562"/>
            <a:ext cx="736099" cy="416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lnSpc>
                <a:spcPct val="167916"/>
              </a:lnSpc>
              <a:buClr>
                <a:srgbClr val="666666"/>
              </a:buClr>
              <a:buSzPts val="1800"/>
            </a:pPr>
            <a:r>
              <a:rPr lang="zh-CN" altLang="en-US" b="1" spc="300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开源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5F7E30-CD49-4D7F-84AD-1CBCC58FB0EC}"/>
              </a:ext>
            </a:extLst>
          </p:cNvPr>
          <p:cNvSpPr/>
          <p:nvPr userDrawn="1"/>
        </p:nvSpPr>
        <p:spPr>
          <a:xfrm>
            <a:off x="4169053" y="2191562"/>
            <a:ext cx="736099" cy="416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lnSpc>
                <a:spcPct val="167916"/>
              </a:lnSpc>
              <a:buClr>
                <a:srgbClr val="666666"/>
              </a:buClr>
              <a:buSzPts val="1800"/>
            </a:pPr>
            <a:r>
              <a:rPr lang="zh-CN" altLang="en-US" b="1" spc="300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简单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85F2C5-F760-4D52-A64D-E857CA26868B}"/>
              </a:ext>
            </a:extLst>
          </p:cNvPr>
          <p:cNvSpPr/>
          <p:nvPr userDrawn="1"/>
        </p:nvSpPr>
        <p:spPr>
          <a:xfrm>
            <a:off x="6070822" y="2191562"/>
            <a:ext cx="954107" cy="4161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0">
              <a:lnSpc>
                <a:spcPct val="167916"/>
              </a:lnSpc>
              <a:buClr>
                <a:srgbClr val="666666"/>
              </a:buClr>
              <a:buSzPts val="1800"/>
            </a:pPr>
            <a:r>
              <a:rPr lang="zh-CN" altLang="en-US" b="1" spc="300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可信赖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40409F-7A49-4340-ACD9-579BECE98C23}"/>
              </a:ext>
            </a:extLst>
          </p:cNvPr>
          <p:cNvSpPr/>
          <p:nvPr userDrawn="1"/>
        </p:nvSpPr>
        <p:spPr>
          <a:xfrm>
            <a:off x="311699" y="4688788"/>
            <a:ext cx="117211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00" spc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智能多云领导者</a:t>
            </a:r>
            <a:endParaRPr lang="zh-CN" altLang="en-US" sz="500" spc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直线连接符 24">
            <a:extLst>
              <a:ext uri="{FF2B5EF4-FFF2-40B4-BE49-F238E27FC236}">
                <a16:creationId xmlns:a16="http://schemas.microsoft.com/office/drawing/2014/main" id="{F506CB99-4F49-4439-A345-23613247F58D}"/>
              </a:ext>
            </a:extLst>
          </p:cNvPr>
          <p:cNvCxnSpPr/>
          <p:nvPr userDrawn="1"/>
        </p:nvCxnSpPr>
        <p:spPr>
          <a:xfrm>
            <a:off x="0" y="1321953"/>
            <a:ext cx="771017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1BE8A9"/>
                </a:gs>
                <a:gs pos="21000">
                  <a:srgbClr val="008C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zh-CN" altLang="en-US" sz="1800" b="1" i="0" u="none" strike="noStrike" cap="none" dirty="0">
          <a:solidFill>
            <a:srgbClr val="1778FF"/>
          </a:solidFill>
          <a:latin typeface="Arial"/>
          <a:ea typeface="PingFang SC Bold" panose="020B0400000000000000" pitchFamily="34" charset="-122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10" Type="http://schemas.openxmlformats.org/officeDocument/2006/relationships/image" Target="../media/image9.svg"/><Relationship Id="rId4" Type="http://schemas.openxmlformats.org/officeDocument/2006/relationships/image" Target="../media/image4.sv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10" Type="http://schemas.openxmlformats.org/officeDocument/2006/relationships/image" Target="../media/image9.svg"/><Relationship Id="rId4" Type="http://schemas.openxmlformats.org/officeDocument/2006/relationships/image" Target="../media/image4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emf"/><Relationship Id="rId7" Type="http://schemas.openxmlformats.org/officeDocument/2006/relationships/image" Target="../media/image29.svg"/><Relationship Id="rId12" Type="http://schemas.openxmlformats.org/officeDocument/2006/relationships/image" Target="../media/image3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svg"/><Relationship Id="rId10" Type="http://schemas.openxmlformats.org/officeDocument/2006/relationships/image" Target="../media/image2.emf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10" Type="http://schemas.openxmlformats.org/officeDocument/2006/relationships/image" Target="../media/image9.svg"/><Relationship Id="rId4" Type="http://schemas.openxmlformats.org/officeDocument/2006/relationships/image" Target="../media/image4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10" Type="http://schemas.openxmlformats.org/officeDocument/2006/relationships/image" Target="../media/image9.svg"/><Relationship Id="rId4" Type="http://schemas.openxmlformats.org/officeDocument/2006/relationships/image" Target="../media/image4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965957-9CCE-8B4B-824E-7976EC5AEB0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1BE8A9"/>
              </a:gs>
              <a:gs pos="23000">
                <a:srgbClr val="0EBAD4"/>
              </a:gs>
              <a:gs pos="100000">
                <a:srgbClr val="008CF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18062" y="1172931"/>
            <a:ext cx="3316394" cy="2007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OneCloud</a:t>
            </a:r>
            <a:br>
              <a:rPr lang="en-US" altLang="zh-CN" sz="4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</a:br>
            <a:r>
              <a:rPr lang="zh-CN" altLang="en-US" sz="4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命令行客户端</a:t>
            </a:r>
            <a:r>
              <a:rPr lang="en-US" altLang="zh-CN" sz="4000" dirty="0" err="1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climc</a:t>
            </a:r>
            <a:endParaRPr sz="4000" b="1" dirty="0">
              <a:solidFill>
                <a:schemeClr val="bg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A8BD5C-EE4F-C04F-9F96-8142B0E72A54}"/>
              </a:ext>
            </a:extLst>
          </p:cNvPr>
          <p:cNvSpPr/>
          <p:nvPr/>
        </p:nvSpPr>
        <p:spPr>
          <a:xfrm>
            <a:off x="847353" y="732971"/>
            <a:ext cx="2358338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00" b="1" spc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YUNION</a:t>
            </a:r>
            <a:endParaRPr lang="zh-CN" altLang="en-US" sz="500" b="1" spc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524BD096-DCE5-5645-9E7D-7B4E72C064F1}"/>
              </a:ext>
            </a:extLst>
          </p:cNvPr>
          <p:cNvCxnSpPr>
            <a:cxnSpLocks/>
          </p:cNvCxnSpPr>
          <p:nvPr/>
        </p:nvCxnSpPr>
        <p:spPr>
          <a:xfrm>
            <a:off x="958645" y="3132715"/>
            <a:ext cx="0" cy="717271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37C33F2-BE4A-2447-B198-4E29BF2DB605}"/>
              </a:ext>
            </a:extLst>
          </p:cNvPr>
          <p:cNvSpPr/>
          <p:nvPr/>
        </p:nvSpPr>
        <p:spPr>
          <a:xfrm>
            <a:off x="1669616" y="4186067"/>
            <a:ext cx="77062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600" spc="6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APRIL</a:t>
            </a:r>
            <a:endParaRPr lang="zh-CN" altLang="en-US" sz="600" spc="60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A2CFE1B-554E-9A44-A4C6-B86809F60B44}"/>
              </a:ext>
            </a:extLst>
          </p:cNvPr>
          <p:cNvSpPr/>
          <p:nvPr/>
        </p:nvSpPr>
        <p:spPr>
          <a:xfrm>
            <a:off x="847353" y="3915384"/>
            <a:ext cx="16097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600" b="1" spc="600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2020.04</a:t>
            </a:r>
            <a:endParaRPr lang="zh-CN" altLang="en-US" sz="1600" b="1" spc="600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9A9105A-8C4E-9F45-AC77-74E0B6BD2898}"/>
              </a:ext>
            </a:extLst>
          </p:cNvPr>
          <p:cNvSpPr/>
          <p:nvPr/>
        </p:nvSpPr>
        <p:spPr>
          <a:xfrm>
            <a:off x="9828542" y="2820106"/>
            <a:ext cx="973578" cy="1895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" altLang="zh-CN" sz="500" b="1" spc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</a:p>
          <a:p>
            <a:pPr>
              <a:lnSpc>
                <a:spcPct val="300000"/>
              </a:lnSpc>
            </a:pPr>
            <a:endParaRPr lang="en" altLang="zh-CN" sz="500" b="1" spc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300000"/>
              </a:lnSpc>
            </a:pPr>
            <a:r>
              <a:rPr lang="en" altLang="zh-CN" sz="500" b="1" spc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zh-CN" altLang="en-US" sz="500" b="1" spc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5A8C056-7D99-3440-B376-4638D77194C1}"/>
              </a:ext>
            </a:extLst>
          </p:cNvPr>
          <p:cNvGrpSpPr/>
          <p:nvPr/>
        </p:nvGrpSpPr>
        <p:grpSpPr>
          <a:xfrm>
            <a:off x="7962795" y="807177"/>
            <a:ext cx="382236" cy="378074"/>
            <a:chOff x="7699056" y="732971"/>
            <a:chExt cx="451465" cy="446549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973F8163-FD61-104F-A0BD-FC5E24873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0282" y="732971"/>
              <a:ext cx="230239" cy="230239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43C202F-85B5-FB41-954D-A1385B804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9056" y="732971"/>
              <a:ext cx="230239" cy="230239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97FFEB7F-DF52-384B-B568-1F42BDD6B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0282" y="949281"/>
              <a:ext cx="230239" cy="230239"/>
            </a:xfrm>
            <a:prstGeom prst="rect">
              <a:avLst/>
            </a:prstGeom>
          </p:spPr>
        </p:pic>
      </p:grp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E488A62-BC1F-1B48-8465-764DBB9F5877}"/>
              </a:ext>
            </a:extLst>
          </p:cNvPr>
          <p:cNvCxnSpPr>
            <a:cxnSpLocks/>
          </p:cNvCxnSpPr>
          <p:nvPr/>
        </p:nvCxnSpPr>
        <p:spPr>
          <a:xfrm flipV="1">
            <a:off x="8247564" y="1338928"/>
            <a:ext cx="1" cy="1069995"/>
          </a:xfrm>
          <a:prstGeom prst="line">
            <a:avLst/>
          </a:prstGeom>
          <a:ln w="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CF182475-F68C-FD47-AE0F-32CCF9D2C33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4487179" y="777397"/>
            <a:ext cx="3351491" cy="2075762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51A537D5-E928-214A-AA08-0EC0943592A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5031" y="4336323"/>
            <a:ext cx="2256357" cy="1397486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72AFCE07-83B8-3044-8DAF-BF11C7CF3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615" y="2571750"/>
            <a:ext cx="102078" cy="102079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BA6260B7-9731-BA4B-8E88-E4E042E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392" y="2571750"/>
            <a:ext cx="102078" cy="102079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1B01104B-249E-EA4F-AAEC-D92EEB1A1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814" y="2571750"/>
            <a:ext cx="102078" cy="102079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A20BF863-16B9-A741-8A9B-3ED0ED234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615" y="2820106"/>
            <a:ext cx="102078" cy="102079"/>
          </a:xfrm>
          <a:prstGeom prst="rect">
            <a:avLst/>
          </a:prstGeom>
        </p:spPr>
      </p:pic>
      <p:pic>
        <p:nvPicPr>
          <p:cNvPr id="110" name="图片 109">
            <a:extLst>
              <a:ext uri="{FF2B5EF4-FFF2-40B4-BE49-F238E27FC236}">
                <a16:creationId xmlns:a16="http://schemas.microsoft.com/office/drawing/2014/main" id="{E2CBB53A-ADAB-9D47-B465-77008851A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392" y="2820106"/>
            <a:ext cx="102078" cy="102079"/>
          </a:xfrm>
          <a:prstGeom prst="rect">
            <a:avLst/>
          </a:prstGeom>
        </p:spPr>
      </p:pic>
      <p:pic>
        <p:nvPicPr>
          <p:cNvPr id="111" name="图片 110">
            <a:extLst>
              <a:ext uri="{FF2B5EF4-FFF2-40B4-BE49-F238E27FC236}">
                <a16:creationId xmlns:a16="http://schemas.microsoft.com/office/drawing/2014/main" id="{E4466A35-6680-C240-9123-591900945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814" y="2820106"/>
            <a:ext cx="102078" cy="102079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CC682477-0CFB-6746-81E8-22B1F2146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392" y="3040239"/>
            <a:ext cx="102078" cy="102079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4297CC99-D35B-7249-9AC3-EE2E3E42D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814" y="3040239"/>
            <a:ext cx="102078" cy="102079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4CB4B522-180D-0D4B-89D1-10863F1F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615" y="4186061"/>
            <a:ext cx="102078" cy="102079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715C700D-3864-DD4C-8DBF-69629339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392" y="4186061"/>
            <a:ext cx="102078" cy="102079"/>
          </a:xfrm>
          <a:prstGeom prst="rect">
            <a:avLst/>
          </a:prstGeom>
        </p:spPr>
      </p:pic>
      <p:pic>
        <p:nvPicPr>
          <p:cNvPr id="116" name="图片 115">
            <a:extLst>
              <a:ext uri="{FF2B5EF4-FFF2-40B4-BE49-F238E27FC236}">
                <a16:creationId xmlns:a16="http://schemas.microsoft.com/office/drawing/2014/main" id="{D9E2EE02-4530-D445-91FC-4D4806CC3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814" y="4186061"/>
            <a:ext cx="102078" cy="102079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C9BD97A1-2258-2A46-8C2A-87C24D4CF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392" y="3937706"/>
            <a:ext cx="102078" cy="102079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AA5132C9-61A0-9247-AA02-D04B8FDB4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814" y="3937706"/>
            <a:ext cx="102078" cy="102079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211E43A8-4765-B64F-BA04-E64C1B0F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170" y="3503084"/>
            <a:ext cx="102078" cy="102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B0404-797E-4557-9A4F-B32BC513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14363"/>
            <a:ext cx="8520600" cy="403362"/>
          </a:xfrm>
        </p:spPr>
        <p:txBody>
          <a:bodyPr/>
          <a:lstStyle/>
          <a:p>
            <a:r>
              <a:rPr lang="en-US" altLang="zh-CN" dirty="0" err="1"/>
              <a:t>climc</a:t>
            </a:r>
            <a:r>
              <a:rPr lang="zh-CN" altLang="en-US" dirty="0"/>
              <a:t>环境初始化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BE29B-7912-4EE7-91ED-994EC17A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33513"/>
            <a:ext cx="8520600" cy="3135362"/>
          </a:xfrm>
        </p:spPr>
        <p:txBody>
          <a:bodyPr/>
          <a:lstStyle/>
          <a:p>
            <a:r>
              <a:rPr lang="en-US" altLang="zh-CN" dirty="0"/>
              <a:t>ACCESS_KEY/SECRET</a:t>
            </a:r>
            <a:r>
              <a:rPr lang="zh-CN" altLang="en-US" dirty="0"/>
              <a:t>初始化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72AA11D-A6D5-4538-8DF7-1525B5148384}"/>
              </a:ext>
            </a:extLst>
          </p:cNvPr>
          <p:cNvSpPr/>
          <p:nvPr/>
        </p:nvSpPr>
        <p:spPr>
          <a:xfrm>
            <a:off x="1038224" y="2006263"/>
            <a:ext cx="6438902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OS_ACCESS_KEY=97agfdgfe077325f34dc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OS_SECRET_KEY=WmRghhZNE5kU25NWEg3Zg=</a:t>
            </a:r>
          </a:p>
          <a:p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OS_AUTH_URL=https://10.18.10.17:5000/v3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OS_ENDPOINT_TYPE=public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YUNION_USE_CACHED_TOKEN=false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YUNION_INSECURE=true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50ACF1-D7BA-49C1-B2BC-33D41BCA4F8B}"/>
              </a:ext>
            </a:extLst>
          </p:cNvPr>
          <p:cNvSpPr txBox="1"/>
          <p:nvPr/>
        </p:nvSpPr>
        <p:spPr>
          <a:xfrm>
            <a:off x="5309182" y="2006262"/>
            <a:ext cx="2167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FF0000"/>
                </a:solidFill>
              </a:rPr>
              <a:t>ACCESS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KEY</a:t>
            </a:r>
          </a:p>
          <a:p>
            <a:pPr algn="r"/>
            <a:r>
              <a:rPr lang="en-US" altLang="zh-CN" dirty="0">
                <a:solidFill>
                  <a:srgbClr val="FF0000"/>
                </a:solidFill>
              </a:rPr>
              <a:t>SECRET</a:t>
            </a: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认证接口</a:t>
            </a:r>
            <a:endParaRPr lang="en-US" altLang="zh-CN" dirty="0">
              <a:solidFill>
                <a:srgbClr val="FF0000"/>
              </a:solidFill>
            </a:endParaRP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使用服务的</a:t>
            </a:r>
            <a:r>
              <a:rPr lang="en-US" altLang="zh-CN" dirty="0">
                <a:solidFill>
                  <a:srgbClr val="FF0000"/>
                </a:solidFill>
              </a:rPr>
              <a:t>Endpoint</a:t>
            </a:r>
            <a:r>
              <a:rPr lang="zh-CN" altLang="en-US" dirty="0">
                <a:solidFill>
                  <a:srgbClr val="FF0000"/>
                </a:solidFill>
              </a:rPr>
              <a:t>类型</a:t>
            </a:r>
            <a:endParaRPr lang="en-US" altLang="zh-CN" dirty="0">
              <a:solidFill>
                <a:srgbClr val="FF0000"/>
              </a:solidFill>
            </a:endParaRP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是否缓存</a:t>
            </a:r>
            <a:r>
              <a:rPr lang="en-US" altLang="zh-CN" dirty="0">
                <a:solidFill>
                  <a:srgbClr val="FF0000"/>
                </a:solidFill>
              </a:rPr>
              <a:t>token</a:t>
            </a: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是否不验证</a:t>
            </a:r>
            <a:r>
              <a:rPr lang="en-US" altLang="zh-CN" dirty="0">
                <a:solidFill>
                  <a:srgbClr val="FF0000"/>
                </a:solidFill>
              </a:rPr>
              <a:t>TLS</a:t>
            </a:r>
            <a:r>
              <a:rPr lang="zh-CN" altLang="en-US" dirty="0">
                <a:solidFill>
                  <a:srgbClr val="FF0000"/>
                </a:solidFill>
              </a:rPr>
              <a:t>证书</a:t>
            </a:r>
          </a:p>
        </p:txBody>
      </p:sp>
    </p:spTree>
    <p:extLst>
      <p:ext uri="{BB962C8B-B14F-4D97-AF65-F5344CB8AC3E}">
        <p14:creationId xmlns:p14="http://schemas.microsoft.com/office/powerpoint/2010/main" val="205810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ECB05-1B14-4236-915A-56650B85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4625"/>
            <a:ext cx="8520600" cy="443100"/>
          </a:xfrm>
        </p:spPr>
        <p:txBody>
          <a:bodyPr/>
          <a:lstStyle/>
          <a:p>
            <a:r>
              <a:rPr lang="zh-CN" altLang="en-US" dirty="0"/>
              <a:t>如何获取</a:t>
            </a:r>
            <a:r>
              <a:rPr lang="en-US" altLang="zh-CN" dirty="0"/>
              <a:t>ACCESS_KEY/SECRET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6632D-08C0-424C-870A-9877A24E7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86C166-8D51-445B-932B-C6994B67A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72" y="1152475"/>
            <a:ext cx="7210967" cy="39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95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ECB05-1B14-4236-915A-56650B85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4625"/>
            <a:ext cx="8520600" cy="443100"/>
          </a:xfrm>
        </p:spPr>
        <p:txBody>
          <a:bodyPr/>
          <a:lstStyle/>
          <a:p>
            <a:r>
              <a:rPr lang="zh-CN" altLang="en-US" dirty="0"/>
              <a:t>如何获取</a:t>
            </a:r>
            <a:r>
              <a:rPr lang="en-US" altLang="zh-CN" dirty="0"/>
              <a:t>ACCESS_KEY/SECRET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46632D-08C0-424C-870A-9877A24E7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86C166-8D51-445B-932B-C6994B67A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72" y="1152475"/>
            <a:ext cx="7210967" cy="39726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47F8CB-D34C-4159-B975-84D475906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72" y="1152475"/>
            <a:ext cx="7210967" cy="397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10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B0404-797E-4557-9A4F-B32BC513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14363"/>
            <a:ext cx="8520600" cy="403362"/>
          </a:xfrm>
        </p:spPr>
        <p:txBody>
          <a:bodyPr/>
          <a:lstStyle/>
          <a:p>
            <a:r>
              <a:rPr lang="en-US" altLang="zh-CN" dirty="0" err="1"/>
              <a:t>climc</a:t>
            </a:r>
            <a:r>
              <a:rPr lang="zh-CN" altLang="en-US" dirty="0"/>
              <a:t>环境初始化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BE29B-7912-4EE7-91ED-994EC17A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33513"/>
            <a:ext cx="8520600" cy="3135362"/>
          </a:xfrm>
        </p:spPr>
        <p:txBody>
          <a:bodyPr/>
          <a:lstStyle/>
          <a:p>
            <a:r>
              <a:rPr lang="en-US" altLang="zh-CN" dirty="0"/>
              <a:t>TOKEN</a:t>
            </a:r>
            <a:r>
              <a:rPr lang="zh-CN" altLang="en-US" dirty="0"/>
              <a:t>初始化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371ED2-D9B0-49EF-A401-0B158DEB253D}"/>
              </a:ext>
            </a:extLst>
          </p:cNvPr>
          <p:cNvSpPr/>
          <p:nvPr/>
        </p:nvSpPr>
        <p:spPr>
          <a:xfrm>
            <a:off x="1038224" y="2006263"/>
            <a:ext cx="6438902" cy="16004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OS_AUTH_TOKEN=MViIEqo7OfIVzVTixLo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OS_PROJECT_NAME=system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OS_PROJECT_DOMAIN=Default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OS_AUTH_URL=https://10.18.10.17:5000/v3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OS_ENDPOINT_TYPE=public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YUNION_USE_CACHED_TOKEN=false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YUNION_INSECURE=true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BDBCD2-5374-4959-94F9-56D601E4D590}"/>
              </a:ext>
            </a:extLst>
          </p:cNvPr>
          <p:cNvSpPr txBox="1"/>
          <p:nvPr/>
        </p:nvSpPr>
        <p:spPr>
          <a:xfrm>
            <a:off x="5309182" y="2006262"/>
            <a:ext cx="21679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FF0000"/>
                </a:solidFill>
              </a:rPr>
              <a:t>临时</a:t>
            </a:r>
            <a:r>
              <a:rPr lang="en-US" altLang="zh-CN" dirty="0">
                <a:solidFill>
                  <a:srgbClr val="FF0000"/>
                </a:solidFill>
              </a:rPr>
              <a:t>TOKEN</a:t>
            </a: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项目名称</a:t>
            </a:r>
            <a:endParaRPr lang="en-US" altLang="zh-CN" dirty="0">
              <a:solidFill>
                <a:srgbClr val="FF0000"/>
              </a:solidFill>
            </a:endParaRP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项目归属域名称</a:t>
            </a:r>
            <a:endParaRPr lang="en-US" altLang="zh-CN" dirty="0">
              <a:solidFill>
                <a:srgbClr val="FF0000"/>
              </a:solidFill>
            </a:endParaRP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认证接口</a:t>
            </a:r>
            <a:endParaRPr lang="en-US" altLang="zh-CN" dirty="0">
              <a:solidFill>
                <a:srgbClr val="FF0000"/>
              </a:solidFill>
            </a:endParaRP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使用服务的</a:t>
            </a:r>
            <a:r>
              <a:rPr lang="en-US" altLang="zh-CN" dirty="0">
                <a:solidFill>
                  <a:srgbClr val="FF0000"/>
                </a:solidFill>
              </a:rPr>
              <a:t>Endpoint</a:t>
            </a:r>
            <a:r>
              <a:rPr lang="zh-CN" altLang="en-US" dirty="0">
                <a:solidFill>
                  <a:srgbClr val="FF0000"/>
                </a:solidFill>
              </a:rPr>
              <a:t>类型</a:t>
            </a:r>
            <a:endParaRPr lang="en-US" altLang="zh-CN" dirty="0">
              <a:solidFill>
                <a:srgbClr val="FF0000"/>
              </a:solidFill>
            </a:endParaRP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是否缓存</a:t>
            </a:r>
            <a:r>
              <a:rPr lang="en-US" altLang="zh-CN" dirty="0">
                <a:solidFill>
                  <a:srgbClr val="FF0000"/>
                </a:solidFill>
              </a:rPr>
              <a:t>token</a:t>
            </a: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是否不验证</a:t>
            </a:r>
            <a:r>
              <a:rPr lang="en-US" altLang="zh-CN" dirty="0">
                <a:solidFill>
                  <a:srgbClr val="FF0000"/>
                </a:solidFill>
              </a:rPr>
              <a:t>TLS</a:t>
            </a:r>
            <a:r>
              <a:rPr lang="zh-CN" altLang="en-US" dirty="0">
                <a:solidFill>
                  <a:srgbClr val="FF0000"/>
                </a:solidFill>
              </a:rPr>
              <a:t>证书</a:t>
            </a:r>
          </a:p>
        </p:txBody>
      </p:sp>
    </p:spTree>
    <p:extLst>
      <p:ext uri="{BB962C8B-B14F-4D97-AF65-F5344CB8AC3E}">
        <p14:creationId xmlns:p14="http://schemas.microsoft.com/office/powerpoint/2010/main" val="255406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3240E45-ADDB-4A41-9BEA-0AB40754B9C7}"/>
              </a:ext>
            </a:extLst>
          </p:cNvPr>
          <p:cNvSpPr/>
          <p:nvPr/>
        </p:nvSpPr>
        <p:spPr>
          <a:xfrm>
            <a:off x="4724400" y="0"/>
            <a:ext cx="4419600" cy="5143500"/>
          </a:xfrm>
          <a:prstGeom prst="rect">
            <a:avLst/>
          </a:prstGeom>
          <a:gradFill>
            <a:gsLst>
              <a:gs pos="0">
                <a:srgbClr val="1BE8A9"/>
              </a:gs>
              <a:gs pos="23000">
                <a:srgbClr val="0EBAD4"/>
              </a:gs>
              <a:gs pos="100000">
                <a:srgbClr val="008CF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927805" y="1642668"/>
            <a:ext cx="3178895" cy="2128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lt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架构和工作原理</a:t>
            </a:r>
            <a:endParaRPr lang="en" sz="1600" dirty="0">
              <a:solidFill>
                <a:schemeClr val="lt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lt1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rPr>
              <a:t>获取和安装</a:t>
            </a:r>
            <a:endParaRPr sz="1600" dirty="0">
              <a:solidFill>
                <a:schemeClr val="lt1"/>
              </a:solidFill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lt1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rPr>
              <a:t>运行环境初始化</a:t>
            </a:r>
            <a:endParaRPr lang="en-US" altLang="zh-CN" sz="1600" dirty="0">
              <a:solidFill>
                <a:schemeClr val="lt1"/>
              </a:solidFill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600" b="1" dirty="0">
                <a:solidFill>
                  <a:schemeClr val="lt1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rPr>
              <a:t>使用技巧</a:t>
            </a:r>
            <a:endParaRPr sz="1600" b="1" dirty="0">
              <a:solidFill>
                <a:schemeClr val="lt1"/>
              </a:solidFill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65337D-89E3-E648-9BC1-BDC2EA972B2A}"/>
              </a:ext>
            </a:extLst>
          </p:cNvPr>
          <p:cNvSpPr/>
          <p:nvPr/>
        </p:nvSpPr>
        <p:spPr>
          <a:xfrm>
            <a:off x="283477" y="95965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800" b="1" dirty="0">
                <a:solidFill>
                  <a:srgbClr val="008EFE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目 录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7C6B459-BDCA-CB4C-9F9A-E35C7E58DC80}"/>
              </a:ext>
            </a:extLst>
          </p:cNvPr>
          <p:cNvGrpSpPr/>
          <p:nvPr/>
        </p:nvGrpSpPr>
        <p:grpSpPr>
          <a:xfrm>
            <a:off x="4626864" y="1980609"/>
            <a:ext cx="192056" cy="192056"/>
            <a:chOff x="4626864" y="2140244"/>
            <a:chExt cx="192056" cy="192056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F24A73-4227-C940-AB5F-2124BDAE968E}"/>
                </a:ext>
              </a:extLst>
            </p:cNvPr>
            <p:cNvSpPr/>
            <p:nvPr/>
          </p:nvSpPr>
          <p:spPr>
            <a:xfrm>
              <a:off x="4626864" y="2140244"/>
              <a:ext cx="192056" cy="19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2">
                  <a:satMod val="175000"/>
                  <a:alpha val="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25" name="图形 24" descr="复选标记">
              <a:extLst>
                <a:ext uri="{FF2B5EF4-FFF2-40B4-BE49-F238E27FC236}">
                  <a16:creationId xmlns:a16="http://schemas.microsoft.com/office/drawing/2014/main" id="{12295127-5B27-B842-ABCA-8E086267D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74784" y="2188164"/>
              <a:ext cx="96215" cy="96215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B6D5E8A-60E7-1C4A-8F4E-7805728939CD}"/>
              </a:ext>
            </a:extLst>
          </p:cNvPr>
          <p:cNvGrpSpPr/>
          <p:nvPr/>
        </p:nvGrpSpPr>
        <p:grpSpPr>
          <a:xfrm>
            <a:off x="4626864" y="2947337"/>
            <a:ext cx="192056" cy="192056"/>
            <a:chOff x="4626864" y="2140244"/>
            <a:chExt cx="192056" cy="192056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A435BC4-A6F6-AC4F-BFCA-EA0BB6C68000}"/>
                </a:ext>
              </a:extLst>
            </p:cNvPr>
            <p:cNvSpPr/>
            <p:nvPr/>
          </p:nvSpPr>
          <p:spPr>
            <a:xfrm>
              <a:off x="4626864" y="2140244"/>
              <a:ext cx="192056" cy="19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2">
                  <a:satMod val="175000"/>
                  <a:alpha val="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41" name="图形 40" descr="复选标记">
              <a:extLst>
                <a:ext uri="{FF2B5EF4-FFF2-40B4-BE49-F238E27FC236}">
                  <a16:creationId xmlns:a16="http://schemas.microsoft.com/office/drawing/2014/main" id="{414666DF-BE3C-CC46-BCCF-60386EBD9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74784" y="2188164"/>
              <a:ext cx="96215" cy="96215"/>
            </a:xfrm>
            <a:prstGeom prst="rect">
              <a:avLst/>
            </a:prstGeom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0BB9F43-E47A-DF4B-B8F2-6F3361181241}"/>
              </a:ext>
            </a:extLst>
          </p:cNvPr>
          <p:cNvGrpSpPr/>
          <p:nvPr/>
        </p:nvGrpSpPr>
        <p:grpSpPr>
          <a:xfrm>
            <a:off x="8383483" y="285434"/>
            <a:ext cx="284768" cy="281667"/>
            <a:chOff x="7699056" y="732971"/>
            <a:chExt cx="451465" cy="446549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FE232D1-1056-ED40-BEE8-E963718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0282" y="732971"/>
              <a:ext cx="230239" cy="230239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89505F4C-DEE7-0741-879A-800742D58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9056" y="732971"/>
              <a:ext cx="230239" cy="230239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8723268C-B428-6540-8668-D497BBF4B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0282" y="949281"/>
              <a:ext cx="230239" cy="230239"/>
            </a:xfrm>
            <a:prstGeom prst="rect">
              <a:avLst/>
            </a:prstGeom>
          </p:spPr>
        </p:pic>
      </p:grp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7C265B-9301-0D4B-8F1E-F2A872461CC6}"/>
              </a:ext>
            </a:extLst>
          </p:cNvPr>
          <p:cNvCxnSpPr>
            <a:cxnSpLocks/>
          </p:cNvCxnSpPr>
          <p:nvPr/>
        </p:nvCxnSpPr>
        <p:spPr>
          <a:xfrm flipV="1">
            <a:off x="8594874" y="817185"/>
            <a:ext cx="1" cy="1069995"/>
          </a:xfrm>
          <a:prstGeom prst="line">
            <a:avLst/>
          </a:prstGeom>
          <a:ln w="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BD8EB26-0299-48E1-9488-2F859A15F0A1}"/>
              </a:ext>
            </a:extLst>
          </p:cNvPr>
          <p:cNvGrpSpPr/>
          <p:nvPr/>
        </p:nvGrpSpPr>
        <p:grpSpPr>
          <a:xfrm>
            <a:off x="4627740" y="3448983"/>
            <a:ext cx="192056" cy="192056"/>
            <a:chOff x="4626864" y="1987845"/>
            <a:chExt cx="192056" cy="192056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9D3C57A-6EFC-0045-A475-1CD464A1F7EB}"/>
                </a:ext>
              </a:extLst>
            </p:cNvPr>
            <p:cNvSpPr/>
            <p:nvPr/>
          </p:nvSpPr>
          <p:spPr>
            <a:xfrm>
              <a:off x="4626864" y="1987845"/>
              <a:ext cx="192056" cy="19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2">
                  <a:satMod val="175000"/>
                  <a:alpha val="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57" name="图形 56" descr="复选标记">
              <a:extLst>
                <a:ext uri="{FF2B5EF4-FFF2-40B4-BE49-F238E27FC236}">
                  <a16:creationId xmlns:a16="http://schemas.microsoft.com/office/drawing/2014/main" id="{D687F197-5245-1E4D-925A-3F9E6CE8D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78381" y="2035765"/>
              <a:ext cx="96215" cy="96215"/>
            </a:xfrm>
            <a:prstGeom prst="rect">
              <a:avLst/>
            </a:prstGeom>
          </p:spPr>
        </p:pic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7602FDFF-FA83-A745-889B-78170B0BA7F2}"/>
              </a:ext>
            </a:extLst>
          </p:cNvPr>
          <p:cNvSpPr/>
          <p:nvPr/>
        </p:nvSpPr>
        <p:spPr>
          <a:xfrm>
            <a:off x="283477" y="1386100"/>
            <a:ext cx="2945145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500" spc="1200" dirty="0">
                <a:solidFill>
                  <a:srgbClr val="008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500" spc="1200" dirty="0">
              <a:solidFill>
                <a:srgbClr val="008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59A5E22E-F04A-F94F-BF2C-14307A8382F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9000"/>
          </a:blip>
          <a:stretch>
            <a:fillRect/>
          </a:stretch>
        </p:blipFill>
        <p:spPr>
          <a:xfrm>
            <a:off x="-675923" y="1886197"/>
            <a:ext cx="3668117" cy="2253272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B649EF6B-C3F0-0641-8F9F-AB3C9763C781}"/>
              </a:ext>
            </a:extLst>
          </p:cNvPr>
          <p:cNvGrpSpPr/>
          <p:nvPr/>
        </p:nvGrpSpPr>
        <p:grpSpPr>
          <a:xfrm>
            <a:off x="8069080" y="3038482"/>
            <a:ext cx="559277" cy="1716390"/>
            <a:chOff x="7747615" y="2571750"/>
            <a:chExt cx="559277" cy="1716390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8CD92B1-CB32-5F41-B7CC-01FC1EF64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7615" y="2571750"/>
              <a:ext cx="102078" cy="102079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731AC92F-3E15-7B4E-B134-C6EC066B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2571750"/>
              <a:ext cx="102078" cy="102079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7FE7071C-E99E-4F43-A867-4FC5954BE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2571750"/>
              <a:ext cx="102078" cy="102079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24D49A20-2F84-7940-9759-C2F85A11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7615" y="2820106"/>
              <a:ext cx="102078" cy="102079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B91DE87B-70F6-CA4E-A08E-8BFF00A64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2820106"/>
              <a:ext cx="102078" cy="102079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017C32E8-C361-E640-8952-D687C366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2820106"/>
              <a:ext cx="102078" cy="102079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34E0F129-1B54-A140-97E3-401ECDB0C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3040239"/>
              <a:ext cx="102078" cy="102079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F12C4D15-B4E0-2B4C-B3E4-7DEEEF1B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3040239"/>
              <a:ext cx="102078" cy="102079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FF00F23F-AFDC-B948-AE21-647A9DE05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7615" y="4186061"/>
              <a:ext cx="102078" cy="102079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D00BA28A-7FC6-304B-93EF-E7029EDA2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4186061"/>
              <a:ext cx="102078" cy="102079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252AC359-785A-E448-A7E5-A58190706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4186061"/>
              <a:ext cx="102078" cy="102079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32B3A9D7-9AD8-7F4D-915C-92DF2304E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3937706"/>
              <a:ext cx="102078" cy="102079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4A2BBB35-5C9D-9C4A-877D-C2A32AAB2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3937706"/>
              <a:ext cx="102078" cy="102079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699D8BA1-472F-A447-90E7-A71E449CE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9170" y="3503084"/>
              <a:ext cx="102078" cy="102079"/>
            </a:xfrm>
            <a:prstGeom prst="rect">
              <a:avLst/>
            </a:prstGeom>
          </p:spPr>
        </p:pic>
      </p:grp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41478EA-735B-FD4C-A288-84ACFE4FE3D4}"/>
              </a:ext>
            </a:extLst>
          </p:cNvPr>
          <p:cNvCxnSpPr/>
          <p:nvPr/>
        </p:nvCxnSpPr>
        <p:spPr>
          <a:xfrm>
            <a:off x="0" y="1321953"/>
            <a:ext cx="771017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1BE8A9"/>
                </a:gs>
                <a:gs pos="21000">
                  <a:srgbClr val="008C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1ED80DF-F93F-4FA8-A47B-7359077F1E0C}"/>
              </a:ext>
            </a:extLst>
          </p:cNvPr>
          <p:cNvGrpSpPr/>
          <p:nvPr/>
        </p:nvGrpSpPr>
        <p:grpSpPr>
          <a:xfrm>
            <a:off x="4630267" y="2475722"/>
            <a:ext cx="192056" cy="192056"/>
            <a:chOff x="4626864" y="2140244"/>
            <a:chExt cx="192056" cy="192056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19C78A9-15D1-455A-9E79-3070A0B6E783}"/>
                </a:ext>
              </a:extLst>
            </p:cNvPr>
            <p:cNvSpPr/>
            <p:nvPr/>
          </p:nvSpPr>
          <p:spPr>
            <a:xfrm>
              <a:off x="4626864" y="2140244"/>
              <a:ext cx="192056" cy="19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2">
                  <a:satMod val="175000"/>
                  <a:alpha val="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44" name="图形 43" descr="复选标记">
              <a:extLst>
                <a:ext uri="{FF2B5EF4-FFF2-40B4-BE49-F238E27FC236}">
                  <a16:creationId xmlns:a16="http://schemas.microsoft.com/office/drawing/2014/main" id="{978537C1-0AB6-4BBD-8118-2FC3480F1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74784" y="2188164"/>
              <a:ext cx="96215" cy="96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7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D5E33-0D1C-4D3A-9E8D-65546CDD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64100"/>
            <a:ext cx="8520600" cy="572700"/>
          </a:xfrm>
        </p:spPr>
        <p:txBody>
          <a:bodyPr/>
          <a:lstStyle/>
          <a:p>
            <a:r>
              <a:rPr lang="zh-CN" altLang="en-US"/>
              <a:t>调用方法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847F07-3660-4CF6-8957-C2358A214E10}"/>
              </a:ext>
            </a:extLst>
          </p:cNvPr>
          <p:cNvSpPr txBox="1"/>
          <p:nvPr/>
        </p:nvSpPr>
        <p:spPr>
          <a:xfrm>
            <a:off x="2200275" y="1819274"/>
            <a:ext cx="3938588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climc</a:t>
            </a:r>
            <a:r>
              <a:rPr lang="en-US" altLang="zh-CN" dirty="0">
                <a:solidFill>
                  <a:schemeClr val="bg1"/>
                </a:solidFill>
              </a:rPr>
              <a:t> &lt;</a:t>
            </a:r>
            <a:r>
              <a:rPr lang="en-US" altLang="zh-CN" dirty="0" err="1">
                <a:solidFill>
                  <a:schemeClr val="bg1"/>
                </a:solidFill>
              </a:rPr>
              <a:t>climc</a:t>
            </a:r>
            <a:r>
              <a:rPr lang="zh-CN" altLang="en-US" dirty="0">
                <a:solidFill>
                  <a:schemeClr val="bg1"/>
                </a:solidFill>
              </a:rPr>
              <a:t>参数</a:t>
            </a:r>
            <a:r>
              <a:rPr lang="en-US" altLang="zh-CN" dirty="0">
                <a:solidFill>
                  <a:schemeClr val="bg1"/>
                </a:solidFill>
              </a:rPr>
              <a:t>&gt; &lt;</a:t>
            </a:r>
            <a:r>
              <a:rPr lang="zh-CN" altLang="en-US" dirty="0">
                <a:solidFill>
                  <a:schemeClr val="bg1"/>
                </a:solidFill>
              </a:rPr>
              <a:t>子命令</a:t>
            </a:r>
            <a:r>
              <a:rPr lang="en-US" altLang="zh-CN" dirty="0">
                <a:solidFill>
                  <a:schemeClr val="bg1"/>
                </a:solidFill>
              </a:rPr>
              <a:t>&gt; &lt;</a:t>
            </a:r>
            <a:r>
              <a:rPr lang="zh-CN" altLang="en-US" dirty="0">
                <a:solidFill>
                  <a:schemeClr val="bg1"/>
                </a:solidFill>
              </a:rPr>
              <a:t>子命令参数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E4D27A-E1F3-4F47-935D-58E8EA447983}"/>
              </a:ext>
            </a:extLst>
          </p:cNvPr>
          <p:cNvSpPr txBox="1"/>
          <p:nvPr/>
        </p:nvSpPr>
        <p:spPr>
          <a:xfrm>
            <a:off x="2309813" y="2800351"/>
            <a:ext cx="3605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climc</a:t>
            </a:r>
            <a:r>
              <a:rPr lang="en-US" altLang="zh-CN" dirty="0"/>
              <a:t> --debug server-list --provider VMware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C555EC-8223-47B8-835A-DE2E78530581}"/>
              </a:ext>
            </a:extLst>
          </p:cNvPr>
          <p:cNvSpPr txBox="1"/>
          <p:nvPr/>
        </p:nvSpPr>
        <p:spPr>
          <a:xfrm>
            <a:off x="3581635" y="3038476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  <a:highlight>
                  <a:srgbClr val="FFFF00"/>
                </a:highlight>
              </a:rPr>
              <a:t>子命令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F462AB-E390-4CAF-88EB-D112624F7584}"/>
              </a:ext>
            </a:extLst>
          </p:cNvPr>
          <p:cNvSpPr txBox="1"/>
          <p:nvPr/>
        </p:nvSpPr>
        <p:spPr>
          <a:xfrm>
            <a:off x="4681772" y="3038476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solidFill>
                  <a:srgbClr val="FF0000"/>
                </a:solidFill>
                <a:highlight>
                  <a:srgbClr val="FFFF00"/>
                </a:highlight>
              </a:rPr>
              <a:t>子命令参数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487495-BBAF-441D-9D21-737B830DDD4F}"/>
              </a:ext>
            </a:extLst>
          </p:cNvPr>
          <p:cNvSpPr txBox="1"/>
          <p:nvPr/>
        </p:nvSpPr>
        <p:spPr>
          <a:xfrm>
            <a:off x="2834176" y="3038476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solidFill>
                  <a:srgbClr val="FF0000"/>
                </a:solidFill>
                <a:highlight>
                  <a:srgbClr val="FFFF00"/>
                </a:highlight>
              </a:rPr>
              <a:t>climc</a:t>
            </a:r>
            <a:r>
              <a:rPr lang="zh-CN" altLang="en-US" sz="900" dirty="0">
                <a:solidFill>
                  <a:srgbClr val="FF0000"/>
                </a:solidFill>
                <a:highlight>
                  <a:srgbClr val="FFFF00"/>
                </a:highlight>
              </a:rPr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1068716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29D8-E858-4570-AB99-606030A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68863"/>
            <a:ext cx="8520600" cy="572700"/>
          </a:xfrm>
        </p:spPr>
        <p:txBody>
          <a:bodyPr/>
          <a:lstStyle/>
          <a:p>
            <a:r>
              <a:rPr lang="zh-CN" altLang="en-US" dirty="0"/>
              <a:t>子命令模式</a:t>
            </a:r>
            <a:r>
              <a:rPr lang="en-US" altLang="zh-CN" dirty="0"/>
              <a:t>——</a:t>
            </a:r>
            <a:r>
              <a:rPr lang="zh-CN" altLang="en-US" dirty="0"/>
              <a:t>资源为中心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4D50B8-0DEC-4584-BCEE-B80558BEFB33}"/>
              </a:ext>
            </a:extLst>
          </p:cNvPr>
          <p:cNvSpPr/>
          <p:nvPr/>
        </p:nvSpPr>
        <p:spPr>
          <a:xfrm>
            <a:off x="4501647" y="1617807"/>
            <a:ext cx="1433015" cy="4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Cloudregion</a:t>
            </a:r>
            <a:endParaRPr lang="zh-CN" altLang="en-US" sz="105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FC5692-A62D-466B-9BC1-1C1FF6652322}"/>
              </a:ext>
            </a:extLst>
          </p:cNvPr>
          <p:cNvSpPr/>
          <p:nvPr/>
        </p:nvSpPr>
        <p:spPr>
          <a:xfrm>
            <a:off x="6312062" y="1424799"/>
            <a:ext cx="1433015" cy="4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GlobalVPC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DCA08D-DF22-49B1-A67C-E70A5397275C}"/>
              </a:ext>
            </a:extLst>
          </p:cNvPr>
          <p:cNvSpPr/>
          <p:nvPr/>
        </p:nvSpPr>
        <p:spPr>
          <a:xfrm>
            <a:off x="6609754" y="2438517"/>
            <a:ext cx="837632" cy="4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VPC</a:t>
            </a:r>
            <a:endParaRPr lang="zh-CN" altLang="en-US" sz="10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6DB4E9-0F4D-43DD-A11C-280041BE0201}"/>
              </a:ext>
            </a:extLst>
          </p:cNvPr>
          <p:cNvSpPr/>
          <p:nvPr/>
        </p:nvSpPr>
        <p:spPr>
          <a:xfrm>
            <a:off x="4799340" y="2442942"/>
            <a:ext cx="837632" cy="4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Zone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B27EE47-6D75-4D01-BD1D-5615A014EB52}"/>
              </a:ext>
            </a:extLst>
          </p:cNvPr>
          <p:cNvSpPr/>
          <p:nvPr/>
        </p:nvSpPr>
        <p:spPr>
          <a:xfrm>
            <a:off x="3115047" y="3235191"/>
            <a:ext cx="837632" cy="4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Storage</a:t>
            </a:r>
            <a:endParaRPr lang="zh-CN" altLang="en-US" sz="105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B2B861-78A2-495F-B44E-F8A36697C4E4}"/>
              </a:ext>
            </a:extLst>
          </p:cNvPr>
          <p:cNvSpPr/>
          <p:nvPr/>
        </p:nvSpPr>
        <p:spPr>
          <a:xfrm>
            <a:off x="4799339" y="3239616"/>
            <a:ext cx="837632" cy="4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Host</a:t>
            </a:r>
            <a:endParaRPr lang="zh-CN" altLang="en-US" sz="105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E32BDC-A973-4266-87AB-C6090BA2C157}"/>
              </a:ext>
            </a:extLst>
          </p:cNvPr>
          <p:cNvSpPr/>
          <p:nvPr/>
        </p:nvSpPr>
        <p:spPr>
          <a:xfrm>
            <a:off x="6609754" y="3235191"/>
            <a:ext cx="837632" cy="4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Wire</a:t>
            </a:r>
            <a:endParaRPr lang="zh-CN" altLang="en-US" sz="105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4BCC05-FBF1-48AA-A69F-106A67D5ECA4}"/>
              </a:ext>
            </a:extLst>
          </p:cNvPr>
          <p:cNvSpPr/>
          <p:nvPr/>
        </p:nvSpPr>
        <p:spPr>
          <a:xfrm>
            <a:off x="6609754" y="4057262"/>
            <a:ext cx="837632" cy="4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Network</a:t>
            </a:r>
            <a:endParaRPr lang="zh-CN" altLang="en-US" sz="105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CFAAC7-9F11-478C-9C52-4BC013A1315C}"/>
              </a:ext>
            </a:extLst>
          </p:cNvPr>
          <p:cNvSpPr/>
          <p:nvPr/>
        </p:nvSpPr>
        <p:spPr>
          <a:xfrm>
            <a:off x="4799339" y="4058325"/>
            <a:ext cx="837632" cy="4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Server</a:t>
            </a:r>
            <a:endParaRPr lang="zh-CN" altLang="en-US" sz="105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90A452-9994-492B-8981-F72F0E596E3C}"/>
              </a:ext>
            </a:extLst>
          </p:cNvPr>
          <p:cNvSpPr/>
          <p:nvPr/>
        </p:nvSpPr>
        <p:spPr>
          <a:xfrm>
            <a:off x="3115047" y="4060326"/>
            <a:ext cx="837632" cy="4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Disk</a:t>
            </a:r>
            <a:endParaRPr lang="zh-CN" altLang="en-US" sz="105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57C75B7-DD27-4197-857C-09321952B55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218154" y="2028466"/>
            <a:ext cx="2" cy="4144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EE902E5-F4E8-44D1-A2B9-24FD0EC8ECAA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5218155" y="2853601"/>
            <a:ext cx="1" cy="38601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90F774F-732D-435E-AFC3-8B5AFEB9963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3533863" y="2853601"/>
            <a:ext cx="1684293" cy="38159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74B64E3-B819-4F20-A76E-861E126B6C16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218156" y="2853601"/>
            <a:ext cx="1810415" cy="38159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9BB739A-2A75-414D-A8D4-DADB275F773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028570" y="1835458"/>
            <a:ext cx="1" cy="60305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E7FB700-2801-4DB4-9335-01A7A60B301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218154" y="2028466"/>
            <a:ext cx="1810416" cy="41005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F272433-9F95-4BC5-A749-606EC4C6B9AC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028570" y="2849176"/>
            <a:ext cx="0" cy="38601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870FBEB-E3B5-4567-ABF1-174479B2E27E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5218155" y="3650275"/>
            <a:ext cx="0" cy="40805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683FF6F-AEB9-4949-833C-7C382D2E0830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7028570" y="3645850"/>
            <a:ext cx="0" cy="41141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977CC75-C07D-4EDD-A798-D1297912299C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3533863" y="3645850"/>
            <a:ext cx="0" cy="41447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CD006C1-1146-4F73-A2FE-E4B0A0E24749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3952679" y="4263654"/>
            <a:ext cx="846660" cy="200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462EEB4-DC9B-4419-9B0F-A8607EA1EB2A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636971" y="4263654"/>
            <a:ext cx="108567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681BA26A-661E-4500-A164-374FA81BA4FC}"/>
              </a:ext>
            </a:extLst>
          </p:cNvPr>
          <p:cNvSpPr/>
          <p:nvPr/>
        </p:nvSpPr>
        <p:spPr>
          <a:xfrm>
            <a:off x="1501957" y="4057261"/>
            <a:ext cx="837632" cy="4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Snapshot</a:t>
            </a:r>
            <a:endParaRPr lang="zh-CN" altLang="en-US" sz="1050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1F9BF66-FEC6-4F43-A2CC-4CD14E567ACC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2339588" y="4262590"/>
            <a:ext cx="775458" cy="306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5F2540-8CC5-422D-98D9-70ED5FB3BC5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952679" y="3440520"/>
            <a:ext cx="846660" cy="442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5E887D2-9F2B-4F3C-AFAA-9FDBA417283E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5636971" y="3440521"/>
            <a:ext cx="972783" cy="442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C244362-985F-4680-8BC6-EA29DA8F3D08}"/>
              </a:ext>
            </a:extLst>
          </p:cNvPr>
          <p:cNvSpPr/>
          <p:nvPr/>
        </p:nvSpPr>
        <p:spPr>
          <a:xfrm>
            <a:off x="1390037" y="1651150"/>
            <a:ext cx="837632" cy="4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Image</a:t>
            </a:r>
            <a:endParaRPr lang="zh-CN" altLang="en-US" sz="105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324020C-B678-485A-8729-7B4F30267493}"/>
              </a:ext>
            </a:extLst>
          </p:cNvPr>
          <p:cNvSpPr/>
          <p:nvPr/>
        </p:nvSpPr>
        <p:spPr>
          <a:xfrm>
            <a:off x="2932823" y="2444943"/>
            <a:ext cx="1202080" cy="4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Storagecache</a:t>
            </a:r>
            <a:endParaRPr lang="zh-CN" altLang="en-US" sz="105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E676DAE-473B-4A39-8635-8DEC48DC4E8B}"/>
              </a:ext>
            </a:extLst>
          </p:cNvPr>
          <p:cNvSpPr/>
          <p:nvPr/>
        </p:nvSpPr>
        <p:spPr>
          <a:xfrm>
            <a:off x="1169250" y="3239616"/>
            <a:ext cx="1279207" cy="41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CachedImage</a:t>
            </a:r>
            <a:endParaRPr lang="zh-CN" altLang="en-US" sz="105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069DA78-3475-4AA1-BCB6-92DD900CC817}"/>
              </a:ext>
            </a:extLst>
          </p:cNvPr>
          <p:cNvCxnSpPr>
            <a:cxnSpLocks/>
            <a:stCxn id="9" idx="0"/>
            <a:endCxn id="32" idx="2"/>
          </p:cNvCxnSpPr>
          <p:nvPr/>
        </p:nvCxnSpPr>
        <p:spPr>
          <a:xfrm flipV="1">
            <a:off x="3533863" y="2855602"/>
            <a:ext cx="0" cy="37958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46C8C76-D890-47B6-8F43-1197BEA101FF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flipH="1">
            <a:off x="3533863" y="2028466"/>
            <a:ext cx="1684292" cy="41647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C1687A4-5A81-4168-A497-FC3458AB0DF3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1808853" y="2061808"/>
            <a:ext cx="0" cy="11778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6204D0C-D545-4FB7-821A-B1BBFD5B8B7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1808853" y="2855602"/>
            <a:ext cx="1725010" cy="38401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E86904CF-FA1A-4098-929B-C7BC6E0A81F0}"/>
              </a:ext>
            </a:extLst>
          </p:cNvPr>
          <p:cNvCxnSpPr>
            <a:cxnSpLocks/>
            <a:stCxn id="33" idx="1"/>
            <a:endCxn id="13" idx="2"/>
          </p:cNvCxnSpPr>
          <p:nvPr/>
        </p:nvCxnSpPr>
        <p:spPr>
          <a:xfrm rot="10800000" flipH="1" flipV="1">
            <a:off x="1169249" y="3444946"/>
            <a:ext cx="4048906" cy="1024037"/>
          </a:xfrm>
          <a:prstGeom prst="bentConnector4">
            <a:avLst>
              <a:gd name="adj1" fmla="val -4234"/>
              <a:gd name="adj2" fmla="val 11674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125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6B9E6-953D-4142-8397-6E64C94A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  <a:r>
              <a:rPr lang="en-US" altLang="zh-CN" dirty="0"/>
              <a:t>API</a:t>
            </a:r>
            <a:r>
              <a:rPr lang="zh-CN" altLang="en-US" dirty="0"/>
              <a:t>接口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080F5AD-9723-4486-AFAA-136526B57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76646"/>
              </p:ext>
            </p:extLst>
          </p:nvPr>
        </p:nvGraphicFramePr>
        <p:xfrm>
          <a:off x="114300" y="1369219"/>
          <a:ext cx="8977313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488">
                  <a:extLst>
                    <a:ext uri="{9D8B030D-6E8A-4147-A177-3AD203B41FA5}">
                      <a16:colId xmlns:a16="http://schemas.microsoft.com/office/drawing/2014/main" val="1451755332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949484986"/>
                    </a:ext>
                  </a:extLst>
                </a:gridCol>
                <a:gridCol w="3186580">
                  <a:extLst>
                    <a:ext uri="{9D8B030D-6E8A-4147-A177-3AD203B41FA5}">
                      <a16:colId xmlns:a16="http://schemas.microsoft.com/office/drawing/2014/main" val="2509041855"/>
                    </a:ext>
                  </a:extLst>
                </a:gridCol>
                <a:gridCol w="2533183">
                  <a:extLst>
                    <a:ext uri="{9D8B030D-6E8A-4147-A177-3AD203B41FA5}">
                      <a16:colId xmlns:a16="http://schemas.microsoft.com/office/drawing/2014/main" val="191760440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接口功能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METHOD</a:t>
                      </a:r>
                      <a:endParaRPr lang="zh-CN" altLang="en-US" sz="12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PATH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举例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826334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创建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POST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/resources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POST /servers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259555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列表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GET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/resources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GET /servers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413936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获取单个资源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GET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/resources/&lt;</a:t>
                      </a:r>
                      <a:r>
                        <a:rPr lang="en-US" altLang="zh-CN" sz="16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res_id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&gt;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GET /servers/srv1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842164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获取单个资源的特性属性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GET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/resources/&lt;</a:t>
                      </a:r>
                      <a:r>
                        <a:rPr lang="en-US" altLang="zh-CN" sz="16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res_id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&gt;/&lt;spec&gt;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GET /servers/srv1/</a:t>
                      </a:r>
                      <a:r>
                        <a:rPr lang="en-US" altLang="zh-CN" sz="16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vnc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28805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更新属性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PUT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/resources/&lt;</a:t>
                      </a:r>
                      <a:r>
                        <a:rPr lang="en-US" altLang="zh-CN" sz="16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res_id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&gt;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PUT /servers/srv1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10239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执行特定操作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POST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/resources/&lt;</a:t>
                      </a:r>
                      <a:r>
                        <a:rPr lang="en-US" altLang="zh-CN" sz="16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res_id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&gt;/&lt;action&gt;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POST /servers/srv1/start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744518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删除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DELETE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/resources/&lt;</a:t>
                      </a:r>
                      <a:r>
                        <a:rPr lang="en-US" altLang="zh-CN" sz="16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res_id</a:t>
                      </a:r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&gt;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DELETE /servers/srv1</a:t>
                      </a:r>
                      <a:endParaRPr lang="zh-CN" altLang="en-US" sz="16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43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761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6B9E6-953D-4142-8397-6E64C94A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资源</a:t>
            </a:r>
            <a:r>
              <a:rPr lang="en-US" altLang="zh-CN" dirty="0" err="1"/>
              <a:t>climc</a:t>
            </a:r>
            <a:r>
              <a:rPr lang="zh-CN" altLang="en-US" dirty="0"/>
              <a:t>子命令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080F5AD-9723-4486-AFAA-136526B57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188574"/>
              </p:ext>
            </p:extLst>
          </p:nvPr>
        </p:nvGraphicFramePr>
        <p:xfrm>
          <a:off x="152400" y="1369219"/>
          <a:ext cx="879633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256">
                  <a:extLst>
                    <a:ext uri="{9D8B030D-6E8A-4147-A177-3AD203B41FA5}">
                      <a16:colId xmlns:a16="http://schemas.microsoft.com/office/drawing/2014/main" val="1451755332"/>
                    </a:ext>
                  </a:extLst>
                </a:gridCol>
                <a:gridCol w="3172873">
                  <a:extLst>
                    <a:ext uri="{9D8B030D-6E8A-4147-A177-3AD203B41FA5}">
                      <a16:colId xmlns:a16="http://schemas.microsoft.com/office/drawing/2014/main" val="2509041855"/>
                    </a:ext>
                  </a:extLst>
                </a:gridCol>
                <a:gridCol w="2804209">
                  <a:extLst>
                    <a:ext uri="{9D8B030D-6E8A-4147-A177-3AD203B41FA5}">
                      <a16:colId xmlns:a16="http://schemas.microsoft.com/office/drawing/2014/main" val="191760440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接口功能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PATH</a:t>
                      </a:r>
                      <a:endParaRPr lang="zh-CN" altLang="en-US" sz="18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举例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8263343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创建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climc</a:t>
                      </a:r>
                      <a:r>
                        <a:rPr lang="en-US" altLang="zh-CN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&lt;resource&gt;-create</a:t>
                      </a:r>
                      <a:endParaRPr lang="zh-CN" altLang="en-US" sz="18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climc</a:t>
                      </a:r>
                      <a:r>
                        <a:rPr lang="en-US" altLang="zh-CN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server-create …</a:t>
                      </a:r>
                      <a:endParaRPr lang="zh-CN" altLang="en-US" sz="18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4259555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列表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climc</a:t>
                      </a:r>
                      <a:r>
                        <a:rPr lang="en-US" altLang="zh-CN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&lt;resource&gt;-list</a:t>
                      </a:r>
                      <a:endParaRPr lang="zh-CN" altLang="en-US" sz="18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climc</a:t>
                      </a:r>
                      <a:r>
                        <a:rPr lang="en-US" altLang="zh-CN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server-list</a:t>
                      </a:r>
                      <a:endParaRPr lang="zh-CN" altLang="en-US" sz="18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4139367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获取单个资源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climc</a:t>
                      </a:r>
                      <a:r>
                        <a:rPr lang="en-US" altLang="zh-CN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&lt;resource&gt;-show</a:t>
                      </a:r>
                      <a:endParaRPr lang="zh-CN" altLang="en-US" sz="18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climc</a:t>
                      </a:r>
                      <a:r>
                        <a:rPr lang="en-US" altLang="zh-CN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server-show</a:t>
                      </a:r>
                      <a:endParaRPr lang="zh-CN" altLang="en-US" sz="18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6842164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获取单个资源的特性属性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climc</a:t>
                      </a:r>
                      <a:r>
                        <a:rPr lang="en-US" altLang="zh-CN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&lt;resource&gt;-&lt;spec&gt;</a:t>
                      </a:r>
                      <a:endParaRPr lang="zh-CN" altLang="en-US" sz="18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climc</a:t>
                      </a:r>
                      <a:r>
                        <a:rPr lang="en-US" altLang="zh-CN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server-</a:t>
                      </a:r>
                      <a:r>
                        <a:rPr lang="en-US" altLang="zh-CN" sz="18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vnc</a:t>
                      </a:r>
                      <a:endParaRPr lang="zh-CN" altLang="en-US" sz="18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428805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更新属性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climc</a:t>
                      </a:r>
                      <a:r>
                        <a:rPr lang="en-US" altLang="zh-CN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&lt;resource&gt;-update</a:t>
                      </a:r>
                      <a:endParaRPr lang="zh-CN" altLang="en-US" sz="18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climc</a:t>
                      </a:r>
                      <a:r>
                        <a:rPr lang="en-US" altLang="zh-CN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server-update</a:t>
                      </a:r>
                      <a:endParaRPr lang="zh-CN" altLang="en-US" sz="18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10239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执行特定操作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climc</a:t>
                      </a:r>
                      <a:r>
                        <a:rPr lang="en-US" altLang="zh-CN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&lt;resource&gt;-&lt;action&gt;</a:t>
                      </a:r>
                      <a:endParaRPr lang="zh-CN" altLang="en-US" sz="18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climc</a:t>
                      </a:r>
                      <a:r>
                        <a:rPr lang="en-US" altLang="zh-CN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server-start</a:t>
                      </a:r>
                      <a:endParaRPr lang="zh-CN" altLang="en-US" sz="18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744518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删除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climc</a:t>
                      </a:r>
                      <a:r>
                        <a:rPr lang="en-US" altLang="zh-CN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&lt;resource&gt;-&lt;delete&gt;</a:t>
                      </a:r>
                      <a:endParaRPr lang="zh-CN" altLang="en-US" sz="18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climc</a:t>
                      </a:r>
                      <a:r>
                        <a:rPr lang="en-US" altLang="zh-CN" sz="18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 server-delete</a:t>
                      </a:r>
                      <a:endParaRPr lang="zh-CN" altLang="en-US" sz="18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43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477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29D8-E858-4570-AB99-606030A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68863"/>
            <a:ext cx="8520600" cy="572700"/>
          </a:xfrm>
        </p:spPr>
        <p:txBody>
          <a:bodyPr/>
          <a:lstStyle/>
          <a:p>
            <a:r>
              <a:rPr lang="zh-CN" altLang="en-US" dirty="0"/>
              <a:t>获取帮助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ABF651-3B6E-45AF-ABF9-CBB4D7D9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3499"/>
            <a:ext cx="8520600" cy="32353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0C0762-555C-4197-81C5-D0D482CD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563"/>
            <a:ext cx="9144000" cy="364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5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3240E45-ADDB-4A41-9BEA-0AB40754B9C7}"/>
              </a:ext>
            </a:extLst>
          </p:cNvPr>
          <p:cNvSpPr/>
          <p:nvPr/>
        </p:nvSpPr>
        <p:spPr>
          <a:xfrm>
            <a:off x="4724400" y="0"/>
            <a:ext cx="4419600" cy="5143500"/>
          </a:xfrm>
          <a:prstGeom prst="rect">
            <a:avLst/>
          </a:prstGeom>
          <a:gradFill>
            <a:gsLst>
              <a:gs pos="0">
                <a:srgbClr val="1BE8A9"/>
              </a:gs>
              <a:gs pos="23000">
                <a:srgbClr val="0EBAD4"/>
              </a:gs>
              <a:gs pos="100000">
                <a:srgbClr val="008CF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927805" y="1642668"/>
            <a:ext cx="3178895" cy="2128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600" b="1" dirty="0">
                <a:solidFill>
                  <a:schemeClr val="lt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架构和工作原理</a:t>
            </a:r>
            <a:endParaRPr lang="en" sz="1600" b="1" dirty="0">
              <a:solidFill>
                <a:schemeClr val="lt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lt1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rPr>
              <a:t>获取和安装</a:t>
            </a:r>
            <a:endParaRPr sz="1600" dirty="0">
              <a:solidFill>
                <a:schemeClr val="lt1"/>
              </a:solidFill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lt1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rPr>
              <a:t>运行环境初始化</a:t>
            </a:r>
            <a:endParaRPr lang="en-US" altLang="zh-CN" sz="1600" dirty="0">
              <a:solidFill>
                <a:schemeClr val="lt1"/>
              </a:solidFill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lt1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rPr>
              <a:t>使用技巧</a:t>
            </a:r>
            <a:endParaRPr sz="1600" dirty="0">
              <a:solidFill>
                <a:schemeClr val="lt1"/>
              </a:solidFill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65337D-89E3-E648-9BC1-BDC2EA972B2A}"/>
              </a:ext>
            </a:extLst>
          </p:cNvPr>
          <p:cNvSpPr/>
          <p:nvPr/>
        </p:nvSpPr>
        <p:spPr>
          <a:xfrm>
            <a:off x="283477" y="95965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800" b="1" dirty="0">
                <a:solidFill>
                  <a:srgbClr val="008EFE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目 录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7C6B459-BDCA-CB4C-9F9A-E35C7E58DC80}"/>
              </a:ext>
            </a:extLst>
          </p:cNvPr>
          <p:cNvGrpSpPr/>
          <p:nvPr/>
        </p:nvGrpSpPr>
        <p:grpSpPr>
          <a:xfrm>
            <a:off x="4626864" y="2473267"/>
            <a:ext cx="192056" cy="192056"/>
            <a:chOff x="4626864" y="2140244"/>
            <a:chExt cx="192056" cy="192056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F24A73-4227-C940-AB5F-2124BDAE968E}"/>
                </a:ext>
              </a:extLst>
            </p:cNvPr>
            <p:cNvSpPr/>
            <p:nvPr/>
          </p:nvSpPr>
          <p:spPr>
            <a:xfrm>
              <a:off x="4626864" y="2140244"/>
              <a:ext cx="192056" cy="19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2">
                  <a:satMod val="175000"/>
                  <a:alpha val="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25" name="图形 24" descr="复选标记">
              <a:extLst>
                <a:ext uri="{FF2B5EF4-FFF2-40B4-BE49-F238E27FC236}">
                  <a16:creationId xmlns:a16="http://schemas.microsoft.com/office/drawing/2014/main" id="{12295127-5B27-B842-ABCA-8E086267D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74784" y="2188164"/>
              <a:ext cx="96215" cy="96215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B6D5E8A-60E7-1C4A-8F4E-7805728939CD}"/>
              </a:ext>
            </a:extLst>
          </p:cNvPr>
          <p:cNvGrpSpPr/>
          <p:nvPr/>
        </p:nvGrpSpPr>
        <p:grpSpPr>
          <a:xfrm>
            <a:off x="4626864" y="2947337"/>
            <a:ext cx="192056" cy="192056"/>
            <a:chOff x="4626864" y="2140244"/>
            <a:chExt cx="192056" cy="192056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A435BC4-A6F6-AC4F-BFCA-EA0BB6C68000}"/>
                </a:ext>
              </a:extLst>
            </p:cNvPr>
            <p:cNvSpPr/>
            <p:nvPr/>
          </p:nvSpPr>
          <p:spPr>
            <a:xfrm>
              <a:off x="4626864" y="2140244"/>
              <a:ext cx="192056" cy="19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2">
                  <a:satMod val="175000"/>
                  <a:alpha val="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41" name="图形 40" descr="复选标记">
              <a:extLst>
                <a:ext uri="{FF2B5EF4-FFF2-40B4-BE49-F238E27FC236}">
                  <a16:creationId xmlns:a16="http://schemas.microsoft.com/office/drawing/2014/main" id="{414666DF-BE3C-CC46-BCCF-60386EBD9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74784" y="2188164"/>
              <a:ext cx="96215" cy="96215"/>
            </a:xfrm>
            <a:prstGeom prst="rect">
              <a:avLst/>
            </a:prstGeom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0BB9F43-E47A-DF4B-B8F2-6F3361181241}"/>
              </a:ext>
            </a:extLst>
          </p:cNvPr>
          <p:cNvGrpSpPr/>
          <p:nvPr/>
        </p:nvGrpSpPr>
        <p:grpSpPr>
          <a:xfrm>
            <a:off x="8383483" y="285434"/>
            <a:ext cx="284768" cy="281667"/>
            <a:chOff x="7699056" y="732971"/>
            <a:chExt cx="451465" cy="446549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FE232D1-1056-ED40-BEE8-E963718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0282" y="732971"/>
              <a:ext cx="230239" cy="230239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89505F4C-DEE7-0741-879A-800742D58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9056" y="732971"/>
              <a:ext cx="230239" cy="230239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8723268C-B428-6540-8668-D497BBF4B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0282" y="949281"/>
              <a:ext cx="230239" cy="230239"/>
            </a:xfrm>
            <a:prstGeom prst="rect">
              <a:avLst/>
            </a:prstGeom>
          </p:spPr>
        </p:pic>
      </p:grp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7C265B-9301-0D4B-8F1E-F2A872461CC6}"/>
              </a:ext>
            </a:extLst>
          </p:cNvPr>
          <p:cNvCxnSpPr>
            <a:cxnSpLocks/>
          </p:cNvCxnSpPr>
          <p:nvPr/>
        </p:nvCxnSpPr>
        <p:spPr>
          <a:xfrm flipV="1">
            <a:off x="8594874" y="817185"/>
            <a:ext cx="1" cy="1069995"/>
          </a:xfrm>
          <a:prstGeom prst="line">
            <a:avLst/>
          </a:prstGeom>
          <a:ln w="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19D3C57A-6EFC-0045-A475-1CD464A1F7EB}"/>
              </a:ext>
            </a:extLst>
          </p:cNvPr>
          <p:cNvSpPr/>
          <p:nvPr/>
        </p:nvSpPr>
        <p:spPr>
          <a:xfrm>
            <a:off x="4626864" y="1987845"/>
            <a:ext cx="192056" cy="1920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63500">
              <a:schemeClr val="accent2">
                <a:satMod val="175000"/>
                <a:alpha val="6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7" name="图形 56" descr="复选标记">
            <a:extLst>
              <a:ext uri="{FF2B5EF4-FFF2-40B4-BE49-F238E27FC236}">
                <a16:creationId xmlns:a16="http://schemas.microsoft.com/office/drawing/2014/main" id="{D687F197-5245-1E4D-925A-3F9E6CE8D5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8381" y="2035765"/>
            <a:ext cx="96215" cy="96215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7602FDFF-FA83-A745-889B-78170B0BA7F2}"/>
              </a:ext>
            </a:extLst>
          </p:cNvPr>
          <p:cNvSpPr/>
          <p:nvPr/>
        </p:nvSpPr>
        <p:spPr>
          <a:xfrm>
            <a:off x="283477" y="1386100"/>
            <a:ext cx="2945145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500" spc="1200" dirty="0">
                <a:solidFill>
                  <a:srgbClr val="008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500" spc="1200" dirty="0">
              <a:solidFill>
                <a:srgbClr val="008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59A5E22E-F04A-F94F-BF2C-14307A8382F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9000"/>
          </a:blip>
          <a:stretch>
            <a:fillRect/>
          </a:stretch>
        </p:blipFill>
        <p:spPr>
          <a:xfrm>
            <a:off x="-675923" y="1886197"/>
            <a:ext cx="3668117" cy="2253272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B649EF6B-C3F0-0641-8F9F-AB3C9763C781}"/>
              </a:ext>
            </a:extLst>
          </p:cNvPr>
          <p:cNvGrpSpPr/>
          <p:nvPr/>
        </p:nvGrpSpPr>
        <p:grpSpPr>
          <a:xfrm>
            <a:off x="8069080" y="3038482"/>
            <a:ext cx="559277" cy="1716390"/>
            <a:chOff x="7747615" y="2571750"/>
            <a:chExt cx="559277" cy="1716390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8CD92B1-CB32-5F41-B7CC-01FC1EF64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7615" y="2571750"/>
              <a:ext cx="102078" cy="102079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731AC92F-3E15-7B4E-B134-C6EC066B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2571750"/>
              <a:ext cx="102078" cy="102079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7FE7071C-E99E-4F43-A867-4FC5954BE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2571750"/>
              <a:ext cx="102078" cy="102079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24D49A20-2F84-7940-9759-C2F85A11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7615" y="2820106"/>
              <a:ext cx="102078" cy="102079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B91DE87B-70F6-CA4E-A08E-8BFF00A64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2820106"/>
              <a:ext cx="102078" cy="102079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017C32E8-C361-E640-8952-D687C366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2820106"/>
              <a:ext cx="102078" cy="102079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34E0F129-1B54-A140-97E3-401ECDB0C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3040239"/>
              <a:ext cx="102078" cy="102079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F12C4D15-B4E0-2B4C-B3E4-7DEEEF1B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3040239"/>
              <a:ext cx="102078" cy="102079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FF00F23F-AFDC-B948-AE21-647A9DE05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7615" y="4186061"/>
              <a:ext cx="102078" cy="102079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D00BA28A-7FC6-304B-93EF-E7029EDA2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4186061"/>
              <a:ext cx="102078" cy="102079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252AC359-785A-E448-A7E5-A58190706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4186061"/>
              <a:ext cx="102078" cy="102079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32B3A9D7-9AD8-7F4D-915C-92DF2304E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3937706"/>
              <a:ext cx="102078" cy="102079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4A2BBB35-5C9D-9C4A-877D-C2A32AAB2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3937706"/>
              <a:ext cx="102078" cy="102079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699D8BA1-472F-A447-90E7-A71E449CE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9170" y="3503084"/>
              <a:ext cx="102078" cy="102079"/>
            </a:xfrm>
            <a:prstGeom prst="rect">
              <a:avLst/>
            </a:prstGeom>
          </p:spPr>
        </p:pic>
      </p:grp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41478EA-735B-FD4C-A288-84ACFE4FE3D4}"/>
              </a:ext>
            </a:extLst>
          </p:cNvPr>
          <p:cNvCxnSpPr/>
          <p:nvPr/>
        </p:nvCxnSpPr>
        <p:spPr>
          <a:xfrm>
            <a:off x="0" y="1321953"/>
            <a:ext cx="771017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1BE8A9"/>
                </a:gs>
                <a:gs pos="21000">
                  <a:srgbClr val="008C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1ED80DF-F93F-4FA8-A47B-7359077F1E0C}"/>
              </a:ext>
            </a:extLst>
          </p:cNvPr>
          <p:cNvGrpSpPr/>
          <p:nvPr/>
        </p:nvGrpSpPr>
        <p:grpSpPr>
          <a:xfrm>
            <a:off x="4626864" y="3416994"/>
            <a:ext cx="192056" cy="192056"/>
            <a:chOff x="4626864" y="2140244"/>
            <a:chExt cx="192056" cy="192056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19C78A9-15D1-455A-9E79-3070A0B6E783}"/>
                </a:ext>
              </a:extLst>
            </p:cNvPr>
            <p:cNvSpPr/>
            <p:nvPr/>
          </p:nvSpPr>
          <p:spPr>
            <a:xfrm>
              <a:off x="4626864" y="2140244"/>
              <a:ext cx="192056" cy="19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2">
                  <a:satMod val="175000"/>
                  <a:alpha val="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44" name="图形 43" descr="复选标记">
              <a:extLst>
                <a:ext uri="{FF2B5EF4-FFF2-40B4-BE49-F238E27FC236}">
                  <a16:creationId xmlns:a16="http://schemas.microsoft.com/office/drawing/2014/main" id="{978537C1-0AB6-4BBD-8118-2FC3480F1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74784" y="2188164"/>
              <a:ext cx="96215" cy="962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29D8-E858-4570-AB99-606030A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68863"/>
            <a:ext cx="8520600" cy="572700"/>
          </a:xfrm>
        </p:spPr>
        <p:txBody>
          <a:bodyPr/>
          <a:lstStyle/>
          <a:p>
            <a:r>
              <a:rPr lang="zh-CN" altLang="en-US" dirty="0"/>
              <a:t>获取子命令帮助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ABF651-3B6E-45AF-ABF9-CBB4D7D9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3499"/>
            <a:ext cx="8520600" cy="32353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32B624-19E2-4BD1-B6A9-174DB848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295"/>
            <a:ext cx="9144000" cy="25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9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29D8-E858-4570-AB99-606030A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68863"/>
            <a:ext cx="8520600" cy="572700"/>
          </a:xfrm>
        </p:spPr>
        <p:txBody>
          <a:bodyPr/>
          <a:lstStyle/>
          <a:p>
            <a:r>
              <a:rPr lang="zh-CN" altLang="en-US" dirty="0"/>
              <a:t>子命令</a:t>
            </a:r>
            <a:r>
              <a:rPr lang="en-US" altLang="zh-CN" dirty="0"/>
              <a:t>typo</a:t>
            </a:r>
            <a:r>
              <a:rPr lang="zh-CN" altLang="en-US" dirty="0"/>
              <a:t>建议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ABF651-3B6E-45AF-ABF9-CBB4D7D9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3499"/>
            <a:ext cx="8520600" cy="32353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F2215A-4B0F-4AC5-8020-F3ADB224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499"/>
            <a:ext cx="9144000" cy="118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1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9AD54-B7E9-457D-BF6C-8A2644BE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58664"/>
            <a:ext cx="8520600" cy="572700"/>
          </a:xfrm>
        </p:spPr>
        <p:txBody>
          <a:bodyPr/>
          <a:lstStyle/>
          <a:p>
            <a:r>
              <a:rPr lang="en-US" altLang="zh-CN" dirty="0"/>
              <a:t>Debug</a:t>
            </a:r>
            <a:r>
              <a:rPr lang="zh-CN" altLang="en-US" dirty="0"/>
              <a:t>模式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F6C1AB-8359-4BDF-8C52-77CE57AAA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1096BF-6309-4B5E-A278-EB6766FCD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231364"/>
            <a:ext cx="9048750" cy="49474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E221CD2-D3FC-4B34-8BDC-F2842DF59271}"/>
              </a:ext>
            </a:extLst>
          </p:cNvPr>
          <p:cNvSpPr/>
          <p:nvPr/>
        </p:nvSpPr>
        <p:spPr>
          <a:xfrm>
            <a:off x="47625" y="2685926"/>
            <a:ext cx="9010650" cy="6301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8679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29D8-E858-4570-AB99-606030A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68863"/>
            <a:ext cx="8520600" cy="572700"/>
          </a:xfrm>
        </p:spPr>
        <p:txBody>
          <a:bodyPr/>
          <a:lstStyle/>
          <a:p>
            <a:r>
              <a:rPr lang="zh-CN" altLang="en-US" dirty="0"/>
              <a:t>调用方式之</a:t>
            </a:r>
            <a:r>
              <a:rPr lang="en-US" altLang="zh-CN" dirty="0"/>
              <a:t>——</a:t>
            </a:r>
            <a:r>
              <a:rPr lang="zh-CN" altLang="en-US" dirty="0"/>
              <a:t>交互式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ABF651-3B6E-45AF-ABF9-CBB4D7D9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3499"/>
            <a:ext cx="8520600" cy="32353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959497-806A-4949-B222-5F4DCAF3F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498"/>
            <a:ext cx="9477170" cy="2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39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29D8-E858-4570-AB99-606030A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68863"/>
            <a:ext cx="8520600" cy="572700"/>
          </a:xfrm>
        </p:spPr>
        <p:txBody>
          <a:bodyPr/>
          <a:lstStyle/>
          <a:p>
            <a:r>
              <a:rPr lang="zh-CN" altLang="en-US" dirty="0"/>
              <a:t>调用方式之</a:t>
            </a:r>
            <a:r>
              <a:rPr lang="en-US" altLang="zh-CN" dirty="0"/>
              <a:t>——</a:t>
            </a:r>
            <a:r>
              <a:rPr lang="zh-CN" altLang="en-US" dirty="0"/>
              <a:t>命令行式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ABF651-3B6E-45AF-ABF9-CBB4D7D9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3499"/>
            <a:ext cx="8520600" cy="32353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DD15BC-6B89-43D2-A57A-E79F6F0FB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0937"/>
            <a:ext cx="9144000" cy="296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20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29D8-E858-4570-AB99-606030A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68863"/>
            <a:ext cx="8520600" cy="572700"/>
          </a:xfrm>
        </p:spPr>
        <p:txBody>
          <a:bodyPr/>
          <a:lstStyle/>
          <a:p>
            <a:r>
              <a:rPr lang="zh-CN" altLang="en-US" dirty="0"/>
              <a:t>查看当前用户信息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ABF651-3B6E-45AF-ABF9-CBB4D7D9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3499"/>
            <a:ext cx="8520600" cy="32353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B723D6-9F19-456B-9C1D-93E83655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563"/>
            <a:ext cx="9144000" cy="30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01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29D8-E858-4570-AB99-606030A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68863"/>
            <a:ext cx="8520600" cy="572700"/>
          </a:xfrm>
        </p:spPr>
        <p:txBody>
          <a:bodyPr/>
          <a:lstStyle/>
          <a:p>
            <a:r>
              <a:rPr lang="zh-CN" altLang="en-US" dirty="0"/>
              <a:t>表格宽度自适应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ABF651-3B6E-45AF-ABF9-CBB4D7D9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3499"/>
            <a:ext cx="8520600" cy="32353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14EEA8-0766-464B-AEED-196B343D5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563"/>
            <a:ext cx="9144000" cy="35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90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29D8-E858-4570-AB99-606030A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68863"/>
            <a:ext cx="8520600" cy="572700"/>
          </a:xfrm>
        </p:spPr>
        <p:txBody>
          <a:bodyPr/>
          <a:lstStyle/>
          <a:p>
            <a:r>
              <a:rPr lang="zh-CN" altLang="en-US" dirty="0"/>
              <a:t>避免表格宽度自适应折行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ABF651-3B6E-45AF-ABF9-CBB4D7D9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3499"/>
            <a:ext cx="8520600" cy="32353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47B1FC-112B-4BEF-9AAB-9AB1AB1A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563"/>
            <a:ext cx="9144000" cy="292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79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29D8-E858-4570-AB99-606030A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68863"/>
            <a:ext cx="8520600" cy="572700"/>
          </a:xfrm>
        </p:spPr>
        <p:txBody>
          <a:bodyPr/>
          <a:lstStyle/>
          <a:p>
            <a:r>
              <a:rPr lang="zh-CN" altLang="en-US" dirty="0"/>
              <a:t>配合</a:t>
            </a:r>
            <a:r>
              <a:rPr lang="en-US" altLang="zh-CN" dirty="0"/>
              <a:t>bash</a:t>
            </a:r>
            <a:r>
              <a:rPr lang="zh-CN" altLang="en-US" dirty="0"/>
              <a:t>执行复杂任务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ABF651-3B6E-45AF-ABF9-CBB4D7D9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3499"/>
            <a:ext cx="8520600" cy="32353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0553D4-CA71-4803-A4C9-FC217664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687"/>
            <a:ext cx="9144000" cy="16322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F83B6E-105D-4882-B105-C8D2A11E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9997"/>
            <a:ext cx="9144000" cy="282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54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029D8-E858-4570-AB99-606030A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68863"/>
            <a:ext cx="8520600" cy="572700"/>
          </a:xfrm>
        </p:spPr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ABF651-3B6E-45AF-ABF9-CBB4D7D9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3499"/>
            <a:ext cx="8520600" cy="3235375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0AFD7B-BFF1-4AA2-8595-CD217DCA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3041674"/>
            <a:ext cx="8439150" cy="1695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5F378F-71B3-4ADA-9A35-B241FB288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499"/>
            <a:ext cx="9144000" cy="14818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EF1951-0482-4704-B8C6-0988B0BD78AB}"/>
              </a:ext>
            </a:extLst>
          </p:cNvPr>
          <p:cNvSpPr txBox="1"/>
          <p:nvPr/>
        </p:nvSpPr>
        <p:spPr>
          <a:xfrm>
            <a:off x="7500938" y="192052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编辑配置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87A0C9-08C9-40F9-9B6D-615DE71AC31C}"/>
              </a:ext>
            </a:extLst>
          </p:cNvPr>
          <p:cNvSpPr txBox="1"/>
          <p:nvPr/>
        </p:nvSpPr>
        <p:spPr>
          <a:xfrm>
            <a:off x="7500937" y="3954114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ssh</a:t>
            </a:r>
            <a:r>
              <a:rPr lang="zh-CN" altLang="en-US" dirty="0">
                <a:solidFill>
                  <a:srgbClr val="FF0000"/>
                </a:solidFill>
              </a:rPr>
              <a:t>主机</a:t>
            </a:r>
          </a:p>
        </p:txBody>
      </p:sp>
    </p:spTree>
    <p:extLst>
      <p:ext uri="{BB962C8B-B14F-4D97-AF65-F5344CB8AC3E}">
        <p14:creationId xmlns:p14="http://schemas.microsoft.com/office/powerpoint/2010/main" val="248162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0C601-C1F7-4F97-862E-C161281F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为什么要使用</a:t>
            </a:r>
            <a:r>
              <a:rPr lang="en-US" altLang="zh-CN" dirty="0" err="1"/>
              <a:t>climc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D757B-FF54-4C4B-AEC2-3779DD0F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效率高</a:t>
            </a:r>
            <a:endParaRPr lang="en-US" altLang="zh-CN" dirty="0"/>
          </a:p>
          <a:p>
            <a:r>
              <a:rPr lang="zh-CN" altLang="en-US" dirty="0"/>
              <a:t>功能强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41F0CE-A5CB-4DDA-95BE-5E24870B4D72}"/>
              </a:ext>
            </a:extLst>
          </p:cNvPr>
          <p:cNvSpPr/>
          <p:nvPr/>
        </p:nvSpPr>
        <p:spPr>
          <a:xfrm>
            <a:off x="1459609" y="2695873"/>
            <a:ext cx="6224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API First Strategy!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9803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44F15A-4D00-AF4A-AC99-708D84F77F3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1BE8A9"/>
              </a:gs>
              <a:gs pos="23000">
                <a:srgbClr val="0EBAD4"/>
              </a:gs>
              <a:gs pos="100000">
                <a:srgbClr val="008CF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4D36D0-A3C2-EA43-B63C-59C3C78C30C1}"/>
              </a:ext>
            </a:extLst>
          </p:cNvPr>
          <p:cNvGrpSpPr/>
          <p:nvPr/>
        </p:nvGrpSpPr>
        <p:grpSpPr>
          <a:xfrm>
            <a:off x="7962795" y="807178"/>
            <a:ext cx="382236" cy="378074"/>
            <a:chOff x="7699056" y="732971"/>
            <a:chExt cx="451465" cy="44654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B3FF6B4-FF7E-3442-8E83-012866EC4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0282" y="732971"/>
              <a:ext cx="230239" cy="23023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0C4220A-6878-074C-946E-871196FAB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99056" y="732971"/>
              <a:ext cx="230239" cy="23023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73D0CAE-D180-4042-9082-1AE3BCFEF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0282" y="949281"/>
              <a:ext cx="230239" cy="230239"/>
            </a:xfrm>
            <a:prstGeom prst="rect">
              <a:avLst/>
            </a:prstGeom>
          </p:spPr>
        </p:pic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1473908-4E87-434F-87FF-B89DE43AEAF7}"/>
              </a:ext>
            </a:extLst>
          </p:cNvPr>
          <p:cNvSpPr/>
          <p:nvPr/>
        </p:nvSpPr>
        <p:spPr>
          <a:xfrm>
            <a:off x="1431693" y="4497730"/>
            <a:ext cx="653110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</a:pPr>
            <a:r>
              <a:rPr lang="en" altLang="zh-CN" sz="600" spc="300" dirty="0" err="1">
                <a:solidFill>
                  <a:schemeClr val="bg1"/>
                </a:solidFill>
                <a:latin typeface="PingFang SC Regular" panose="020B0400000000000000" pitchFamily="34" charset="-122"/>
                <a:ea typeface="PingFang SC Regular" panose="020B0400000000000000" pitchFamily="34" charset="-122"/>
              </a:rPr>
              <a:t>sales@yunion.cn</a:t>
            </a:r>
            <a:r>
              <a:rPr lang="zh-CN" altLang="en-US" sz="600" spc="300" dirty="0">
                <a:solidFill>
                  <a:schemeClr val="bg1"/>
                </a:solidFill>
                <a:latin typeface="PingFang SC Regular" panose="020B0400000000000000" pitchFamily="34" charset="-122"/>
                <a:ea typeface="PingFang SC Regular" panose="020B0400000000000000" pitchFamily="34" charset="-122"/>
              </a:rPr>
              <a:t>                     </a:t>
            </a:r>
            <a:r>
              <a:rPr lang="en-US" altLang="zh-CN" sz="600" spc="300" dirty="0">
                <a:solidFill>
                  <a:schemeClr val="bg1"/>
                </a:solidFill>
                <a:latin typeface="PingFang SC Regular" panose="020B0400000000000000" pitchFamily="34" charset="-122"/>
                <a:ea typeface="PingFang SC Regular" panose="020B0400000000000000" pitchFamily="34" charset="-122"/>
              </a:rPr>
              <a:t>400-8180-186</a:t>
            </a:r>
            <a:r>
              <a:rPr lang="zh-CN" altLang="en-US" sz="600" spc="300" dirty="0">
                <a:solidFill>
                  <a:schemeClr val="bg1"/>
                </a:solidFill>
                <a:latin typeface="PingFang SC Regular" panose="020B0400000000000000" pitchFamily="34" charset="-122"/>
                <a:ea typeface="PingFang SC Regular" panose="020B0400000000000000" pitchFamily="34" charset="-122"/>
              </a:rPr>
              <a:t>                    </a:t>
            </a:r>
            <a:r>
              <a:rPr lang="en" altLang="zh-CN" sz="600" spc="300" dirty="0">
                <a:solidFill>
                  <a:schemeClr val="bg1"/>
                </a:solidFill>
                <a:latin typeface="PingFang SC Regular" panose="020B0400000000000000" pitchFamily="34" charset="-122"/>
                <a:ea typeface="PingFang SC Regular" panose="020B0400000000000000" pitchFamily="34" charset="-122"/>
              </a:rPr>
              <a:t>https://</a:t>
            </a:r>
            <a:r>
              <a:rPr lang="en" altLang="zh-CN" sz="600" spc="300" dirty="0" err="1">
                <a:solidFill>
                  <a:schemeClr val="bg1"/>
                </a:solidFill>
                <a:latin typeface="PingFang SC Regular" panose="020B0400000000000000" pitchFamily="34" charset="-122"/>
                <a:ea typeface="PingFang SC Regular" panose="020B0400000000000000" pitchFamily="34" charset="-122"/>
              </a:rPr>
              <a:t>www.yunion.cn</a:t>
            </a:r>
            <a:endParaRPr lang="en" altLang="zh-CN" sz="600" spc="300" dirty="0">
              <a:solidFill>
                <a:schemeClr val="bg1"/>
              </a:solidFill>
              <a:latin typeface="PingFang SC Regular" panose="020B0400000000000000" pitchFamily="34" charset="-122"/>
              <a:ea typeface="PingFang SC Regular" panose="020B0400000000000000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D07E968-F2C0-D84A-8044-BD41DDEDA7B3}"/>
              </a:ext>
            </a:extLst>
          </p:cNvPr>
          <p:cNvSpPr/>
          <p:nvPr/>
        </p:nvSpPr>
        <p:spPr>
          <a:xfrm>
            <a:off x="1934529" y="4220214"/>
            <a:ext cx="231422" cy="231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17" name="图形 16" descr="信封">
            <a:extLst>
              <a:ext uri="{FF2B5EF4-FFF2-40B4-BE49-F238E27FC236}">
                <a16:creationId xmlns:a16="http://schemas.microsoft.com/office/drawing/2014/main" id="{F882F9E7-A247-2742-9156-4A0835531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74839" y="4254879"/>
            <a:ext cx="151600" cy="151600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63A15709-B391-E844-A6E5-FC8ED3E06D4B}"/>
              </a:ext>
            </a:extLst>
          </p:cNvPr>
          <p:cNvSpPr/>
          <p:nvPr/>
        </p:nvSpPr>
        <p:spPr>
          <a:xfrm>
            <a:off x="4388259" y="4220214"/>
            <a:ext cx="231422" cy="231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D31B7A1-E9BB-C344-BEED-4C6A983D5DFD}"/>
              </a:ext>
            </a:extLst>
          </p:cNvPr>
          <p:cNvSpPr/>
          <p:nvPr/>
        </p:nvSpPr>
        <p:spPr>
          <a:xfrm>
            <a:off x="6958083" y="4220214"/>
            <a:ext cx="231422" cy="231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21" name="图形 20" descr="电话">
            <a:extLst>
              <a:ext uri="{FF2B5EF4-FFF2-40B4-BE49-F238E27FC236}">
                <a16:creationId xmlns:a16="http://schemas.microsoft.com/office/drawing/2014/main" id="{CC0D99CF-BB1E-3449-84C6-DA5C1ADD07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417281" y="4243991"/>
            <a:ext cx="184666" cy="184666"/>
          </a:xfrm>
          <a:prstGeom prst="rect">
            <a:avLst/>
          </a:prstGeom>
        </p:spPr>
      </p:pic>
      <p:pic>
        <p:nvPicPr>
          <p:cNvPr id="27" name="图形 26" descr="无线路由器">
            <a:extLst>
              <a:ext uri="{FF2B5EF4-FFF2-40B4-BE49-F238E27FC236}">
                <a16:creationId xmlns:a16="http://schemas.microsoft.com/office/drawing/2014/main" id="{AB942C79-F174-7444-98C6-3AA83EF24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80860" y="4242790"/>
            <a:ext cx="185867" cy="18586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A9219582-8DB5-324A-A982-F08C1EA0676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16000"/>
          </a:blip>
          <a:stretch>
            <a:fillRect/>
          </a:stretch>
        </p:blipFill>
        <p:spPr>
          <a:xfrm>
            <a:off x="-1086010" y="-53378"/>
            <a:ext cx="3251960" cy="201411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9F905969-DBC1-FD45-8326-66AE2EB00BD3}"/>
              </a:ext>
            </a:extLst>
          </p:cNvPr>
          <p:cNvSpPr/>
          <p:nvPr/>
        </p:nvSpPr>
        <p:spPr>
          <a:xfrm>
            <a:off x="847354" y="732972"/>
            <a:ext cx="2358338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00" b="1" spc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YUNION</a:t>
            </a:r>
            <a:endParaRPr lang="zh-CN" altLang="en-US" sz="500" b="1" spc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A7C552AD-0D0B-0147-80B8-A1927F7F6655}"/>
              </a:ext>
            </a:extLst>
          </p:cNvPr>
          <p:cNvSpPr/>
          <p:nvPr/>
        </p:nvSpPr>
        <p:spPr>
          <a:xfrm>
            <a:off x="2197228" y="1320510"/>
            <a:ext cx="4591824" cy="2405912"/>
          </a:xfrm>
          <a:prstGeom prst="roundRect">
            <a:avLst/>
          </a:prstGeom>
          <a:solidFill>
            <a:schemeClr val="l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A95F500-5028-6B41-9689-3FB6722B17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31773" y="1562009"/>
            <a:ext cx="1770386" cy="177038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90EE1E6-F6F9-854D-9D67-2DBFA951D8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5905" y="1562009"/>
            <a:ext cx="1770386" cy="1770386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EFB2952C-7B02-B94A-9A4F-6EC2BC1A907E}"/>
              </a:ext>
            </a:extLst>
          </p:cNvPr>
          <p:cNvGrpSpPr/>
          <p:nvPr/>
        </p:nvGrpSpPr>
        <p:grpSpPr>
          <a:xfrm>
            <a:off x="4386866" y="1364510"/>
            <a:ext cx="208515" cy="2320925"/>
            <a:chOff x="5744046" y="2746705"/>
            <a:chExt cx="364350" cy="3125469"/>
          </a:xfrm>
          <a:solidFill>
            <a:srgbClr val="2E98F8"/>
          </a:solidFill>
        </p:grpSpPr>
        <p:sp>
          <p:nvSpPr>
            <p:cNvPr id="29" name="燕尾形 28">
              <a:extLst>
                <a:ext uri="{FF2B5EF4-FFF2-40B4-BE49-F238E27FC236}">
                  <a16:creationId xmlns:a16="http://schemas.microsoft.com/office/drawing/2014/main" id="{4090F2BA-0B9E-EB45-A739-097A0F6FF37E}"/>
                </a:ext>
              </a:extLst>
            </p:cNvPr>
            <p:cNvSpPr/>
            <p:nvPr/>
          </p:nvSpPr>
          <p:spPr>
            <a:xfrm rot="5400000">
              <a:off x="5753769" y="2746705"/>
              <a:ext cx="346364" cy="34636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rgbClr val="2E98F8"/>
                </a:solidFill>
              </a:endParaRPr>
            </a:p>
          </p:txBody>
        </p:sp>
        <p:sp>
          <p:nvSpPr>
            <p:cNvPr id="30" name="燕尾形 29">
              <a:extLst>
                <a:ext uri="{FF2B5EF4-FFF2-40B4-BE49-F238E27FC236}">
                  <a16:creationId xmlns:a16="http://schemas.microsoft.com/office/drawing/2014/main" id="{4E9661B4-B036-CD41-996D-E6F8E59192A2}"/>
                </a:ext>
              </a:extLst>
            </p:cNvPr>
            <p:cNvSpPr/>
            <p:nvPr/>
          </p:nvSpPr>
          <p:spPr>
            <a:xfrm rot="5400000">
              <a:off x="5756563" y="3302526"/>
              <a:ext cx="346364" cy="34636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rgbClr val="2E98F8"/>
                </a:solidFill>
              </a:endParaRPr>
            </a:p>
          </p:txBody>
        </p:sp>
        <p:sp>
          <p:nvSpPr>
            <p:cNvPr id="31" name="燕尾形 30">
              <a:extLst>
                <a:ext uri="{FF2B5EF4-FFF2-40B4-BE49-F238E27FC236}">
                  <a16:creationId xmlns:a16="http://schemas.microsoft.com/office/drawing/2014/main" id="{6A859A7F-DDDA-994C-8FA5-57C4DC8D9E8F}"/>
                </a:ext>
              </a:extLst>
            </p:cNvPr>
            <p:cNvSpPr/>
            <p:nvPr/>
          </p:nvSpPr>
          <p:spPr>
            <a:xfrm rot="5400000">
              <a:off x="5749636" y="3858347"/>
              <a:ext cx="346364" cy="34636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rgbClr val="2E98F8"/>
                </a:solidFill>
              </a:endParaRPr>
            </a:p>
          </p:txBody>
        </p:sp>
        <p:sp>
          <p:nvSpPr>
            <p:cNvPr id="32" name="燕尾形 31">
              <a:extLst>
                <a:ext uri="{FF2B5EF4-FFF2-40B4-BE49-F238E27FC236}">
                  <a16:creationId xmlns:a16="http://schemas.microsoft.com/office/drawing/2014/main" id="{56A94E3B-DFDA-AC43-B608-BCBEBC41F4D9}"/>
                </a:ext>
              </a:extLst>
            </p:cNvPr>
            <p:cNvSpPr/>
            <p:nvPr/>
          </p:nvSpPr>
          <p:spPr>
            <a:xfrm rot="5400000">
              <a:off x="5744046" y="4414168"/>
              <a:ext cx="346364" cy="34636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 dirty="0">
                <a:solidFill>
                  <a:srgbClr val="2E98F8"/>
                </a:solidFill>
              </a:endParaRPr>
            </a:p>
          </p:txBody>
        </p:sp>
        <p:sp>
          <p:nvSpPr>
            <p:cNvPr id="33" name="燕尾形 32">
              <a:extLst>
                <a:ext uri="{FF2B5EF4-FFF2-40B4-BE49-F238E27FC236}">
                  <a16:creationId xmlns:a16="http://schemas.microsoft.com/office/drawing/2014/main" id="{F0A59CFD-A37D-B54A-9DD6-A32074F8D08E}"/>
                </a:ext>
              </a:extLst>
            </p:cNvPr>
            <p:cNvSpPr/>
            <p:nvPr/>
          </p:nvSpPr>
          <p:spPr>
            <a:xfrm rot="5400000">
              <a:off x="5755108" y="4969989"/>
              <a:ext cx="346364" cy="34636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rgbClr val="2E98F8"/>
                </a:solidFill>
              </a:endParaRPr>
            </a:p>
          </p:txBody>
        </p:sp>
        <p:sp>
          <p:nvSpPr>
            <p:cNvPr id="34" name="燕尾形 33">
              <a:extLst>
                <a:ext uri="{FF2B5EF4-FFF2-40B4-BE49-F238E27FC236}">
                  <a16:creationId xmlns:a16="http://schemas.microsoft.com/office/drawing/2014/main" id="{1846C396-3FA8-8A45-8466-F711ADC53D9F}"/>
                </a:ext>
              </a:extLst>
            </p:cNvPr>
            <p:cNvSpPr/>
            <p:nvPr/>
          </p:nvSpPr>
          <p:spPr>
            <a:xfrm rot="5400000">
              <a:off x="5762033" y="5525810"/>
              <a:ext cx="346364" cy="346363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50">
                <a:solidFill>
                  <a:srgbClr val="2E98F8"/>
                </a:solidFill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C97C2ECD-883C-0A49-A9FC-87DD5EFF8FE6}"/>
              </a:ext>
            </a:extLst>
          </p:cNvPr>
          <p:cNvSpPr txBox="1"/>
          <p:nvPr/>
        </p:nvSpPr>
        <p:spPr>
          <a:xfrm>
            <a:off x="2688152" y="3368242"/>
            <a:ext cx="1568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050" dirty="0">
                <a:solidFill>
                  <a:srgbClr val="2E98F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欢迎参与调查问卷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5867A8C-3669-694A-8FF6-169F8E314888}"/>
              </a:ext>
            </a:extLst>
          </p:cNvPr>
          <p:cNvSpPr txBox="1"/>
          <p:nvPr/>
        </p:nvSpPr>
        <p:spPr>
          <a:xfrm>
            <a:off x="4766953" y="3379076"/>
            <a:ext cx="17764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solidFill>
                  <a:srgbClr val="2E98F8"/>
                </a:solidFill>
              </a:rPr>
              <a:t>加入</a:t>
            </a:r>
            <a:r>
              <a:rPr kumimoji="1" lang="en" altLang="zh-CN" sz="1050" dirty="0">
                <a:solidFill>
                  <a:srgbClr val="2E98F8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OneCloud</a:t>
            </a:r>
            <a:r>
              <a:rPr kumimoji="1" lang="zh-CN" altLang="en-US" sz="1050" dirty="0">
                <a:solidFill>
                  <a:srgbClr val="2E98F8"/>
                </a:solidFill>
              </a:rPr>
              <a:t>技术交流群</a:t>
            </a:r>
            <a:endParaRPr kumimoji="1" lang="en-US" altLang="zh-CN" sz="1050" dirty="0">
              <a:solidFill>
                <a:srgbClr val="2E9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48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CE6DD-9B36-4BAB-963C-AA5E3D0A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接口常用参数</a:t>
            </a:r>
            <a:r>
              <a:rPr lang="en-US" altLang="zh-CN" dirty="0"/>
              <a:t>-</a:t>
            </a:r>
            <a:r>
              <a:rPr lang="zh-CN" altLang="en-US" dirty="0"/>
              <a:t>权限范围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4D12C83-6BB0-400D-992F-C1F21AD0B5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698" cy="216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561">
                  <a:extLst>
                    <a:ext uri="{9D8B030D-6E8A-4147-A177-3AD203B41FA5}">
                      <a16:colId xmlns:a16="http://schemas.microsoft.com/office/drawing/2014/main" val="264882268"/>
                    </a:ext>
                  </a:extLst>
                </a:gridCol>
                <a:gridCol w="4787412">
                  <a:extLst>
                    <a:ext uri="{9D8B030D-6E8A-4147-A177-3AD203B41FA5}">
                      <a16:colId xmlns:a16="http://schemas.microsoft.com/office/drawing/2014/main" val="1702215795"/>
                    </a:ext>
                  </a:extLst>
                </a:gridCol>
                <a:gridCol w="1683725">
                  <a:extLst>
                    <a:ext uri="{9D8B030D-6E8A-4147-A177-3AD203B41FA5}">
                      <a16:colId xmlns:a16="http://schemas.microsoft.com/office/drawing/2014/main" val="2641014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参数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说明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举例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48003617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scope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指定可见资源的范围，可能值</a:t>
                      </a:r>
                      <a:r>
                        <a:rPr lang="en-US" altLang="zh-CN" sz="1100" dirty="0"/>
                        <a:t>:project, domain, system</a:t>
                      </a:r>
                    </a:p>
                    <a:p>
                      <a:r>
                        <a:rPr lang="en-US" altLang="zh-CN" sz="1100" dirty="0"/>
                        <a:t>scope=project</a:t>
                      </a:r>
                      <a:r>
                        <a:rPr lang="zh-CN" altLang="en-US" sz="1100" dirty="0"/>
                        <a:t>时，</a:t>
                      </a:r>
                      <a:r>
                        <a:rPr lang="en-US" altLang="zh-CN" sz="1100" dirty="0"/>
                        <a:t>list</a:t>
                      </a:r>
                      <a:r>
                        <a:rPr lang="zh-CN" altLang="en-US" sz="1100" dirty="0"/>
                        <a:t>出当前用户当前项目的资源</a:t>
                      </a:r>
                      <a:endParaRPr lang="en-US" altLang="zh-CN" sz="1100" dirty="0"/>
                    </a:p>
                    <a:p>
                      <a:r>
                        <a:rPr lang="en-US" altLang="zh-CN" sz="1100" dirty="0"/>
                        <a:t>scope=domain</a:t>
                      </a:r>
                      <a:r>
                        <a:rPr lang="zh-CN" altLang="en-US" sz="1100" dirty="0"/>
                        <a:t>时，</a:t>
                      </a:r>
                      <a:r>
                        <a:rPr lang="en-US" altLang="zh-CN" sz="1100" dirty="0"/>
                        <a:t>list</a:t>
                      </a:r>
                      <a:r>
                        <a:rPr lang="zh-CN" altLang="en-US" sz="1100" dirty="0"/>
                        <a:t>出当前用户当前域的资源，要求用户有域管理或者系统管理权限</a:t>
                      </a:r>
                      <a:endParaRPr lang="en-US" altLang="zh-CN" sz="1100" dirty="0"/>
                    </a:p>
                    <a:p>
                      <a:r>
                        <a:rPr lang="en-US" altLang="zh-CN" sz="1100" dirty="0"/>
                        <a:t>scope=system</a:t>
                      </a:r>
                      <a:r>
                        <a:rPr lang="zh-CN" altLang="en-US" sz="1100" dirty="0"/>
                        <a:t>时，</a:t>
                      </a:r>
                      <a:r>
                        <a:rPr lang="en-US" altLang="zh-CN" sz="1100" dirty="0"/>
                        <a:t>list</a:t>
                      </a:r>
                      <a:r>
                        <a:rPr lang="zh-CN" altLang="en-US" sz="1100" dirty="0"/>
                        <a:t>出所有的资源，要求用户有系统管理员权限，和</a:t>
                      </a:r>
                      <a:r>
                        <a:rPr lang="en-US" altLang="zh-CN" sz="1100" dirty="0"/>
                        <a:t>admin=true</a:t>
                      </a:r>
                      <a:r>
                        <a:rPr lang="zh-CN" altLang="en-US" sz="1100" dirty="0"/>
                        <a:t>等价</a:t>
                      </a:r>
                      <a:endParaRPr lang="en-US" altLang="zh-C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scope=system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1137357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project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当为域管理权限或者系统管理权限时，可以通过该参数</a:t>
                      </a:r>
                      <a:r>
                        <a:rPr lang="en-US" altLang="zh-CN" sz="1100" dirty="0"/>
                        <a:t>list</a:t>
                      </a:r>
                      <a:r>
                        <a:rPr lang="zh-CN" altLang="en-US" sz="1100" dirty="0"/>
                        <a:t>指定项目的资源，等价于</a:t>
                      </a:r>
                      <a:r>
                        <a:rPr lang="en-US" altLang="zh-CN" sz="1100" dirty="0"/>
                        <a:t>tenant, </a:t>
                      </a:r>
                      <a:r>
                        <a:rPr lang="en-US" altLang="zh-CN" sz="1100" dirty="0" err="1"/>
                        <a:t>tenant_id</a:t>
                      </a:r>
                      <a:r>
                        <a:rPr lang="en-US" altLang="zh-CN" sz="1100" dirty="0"/>
                        <a:t>, </a:t>
                      </a:r>
                      <a:r>
                        <a:rPr lang="en-US" altLang="zh-CN" sz="1100" dirty="0" err="1"/>
                        <a:t>project_id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project=system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3557551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100" dirty="0" err="1"/>
                        <a:t>project_domain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当为系统管理员权限时，可以通过该参数</a:t>
                      </a:r>
                      <a:r>
                        <a:rPr lang="en-US" altLang="zh-CN" sz="1100" dirty="0"/>
                        <a:t>list</a:t>
                      </a:r>
                      <a:r>
                        <a:rPr lang="zh-CN" altLang="en-US" sz="1100" dirty="0"/>
                        <a:t>指定域的资源，等价于 </a:t>
                      </a:r>
                      <a:r>
                        <a:rPr lang="en-US" altLang="zh-CN" sz="1100" dirty="0" err="1"/>
                        <a:t>project_domain_id</a:t>
                      </a:r>
                      <a:r>
                        <a:rPr lang="en-US" altLang="zh-CN" sz="1100" dirty="0"/>
                        <a:t>, </a:t>
                      </a:r>
                      <a:r>
                        <a:rPr lang="en-US" altLang="zh-CN" sz="1100" dirty="0" err="1"/>
                        <a:t>domain_id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/>
                        <a:t>project_domain</a:t>
                      </a:r>
                      <a:r>
                        <a:rPr lang="en-US" altLang="zh-CN" sz="1100" dirty="0"/>
                        <a:t>=default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01085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631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7DAC03-24E5-458C-9E7C-C235AB77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接口常用参数</a:t>
            </a:r>
            <a:r>
              <a:rPr lang="en-US" altLang="zh-CN" dirty="0"/>
              <a:t>-</a:t>
            </a:r>
            <a:r>
              <a:rPr lang="zh-CN" altLang="en-US" dirty="0"/>
              <a:t>平台范围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A9ED8C2-1842-4A77-AAEC-35805408BB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369219"/>
          <a:ext cx="7886699" cy="254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547">
                  <a:extLst>
                    <a:ext uri="{9D8B030D-6E8A-4147-A177-3AD203B41FA5}">
                      <a16:colId xmlns:a16="http://schemas.microsoft.com/office/drawing/2014/main" val="680845035"/>
                    </a:ext>
                  </a:extLst>
                </a:gridCol>
                <a:gridCol w="5117123">
                  <a:extLst>
                    <a:ext uri="{9D8B030D-6E8A-4147-A177-3AD203B41FA5}">
                      <a16:colId xmlns:a16="http://schemas.microsoft.com/office/drawing/2014/main" val="1193785847"/>
                    </a:ext>
                  </a:extLst>
                </a:gridCol>
                <a:gridCol w="1565029">
                  <a:extLst>
                    <a:ext uri="{9D8B030D-6E8A-4147-A177-3AD203B41FA5}">
                      <a16:colId xmlns:a16="http://schemas.microsoft.com/office/drawing/2014/main" val="3972468092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参数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说明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举例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8874237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provider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指定资源归属的平台，例如</a:t>
                      </a:r>
                      <a:r>
                        <a:rPr lang="en-US" altLang="zh-CN" sz="1100" dirty="0" err="1"/>
                        <a:t>Aliyun</a:t>
                      </a:r>
                      <a:r>
                        <a:rPr lang="zh-CN" altLang="en-US" sz="1100" dirty="0"/>
                        <a:t>等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provider=</a:t>
                      </a:r>
                      <a:r>
                        <a:rPr lang="en-US" altLang="zh-CN" sz="1100" dirty="0" err="1"/>
                        <a:t>Aliyun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386624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brand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指定资源归属的平台品牌，一般来说和</a:t>
                      </a:r>
                      <a:r>
                        <a:rPr lang="en-US" altLang="zh-CN" sz="1100" dirty="0"/>
                        <a:t>provider</a:t>
                      </a:r>
                      <a:r>
                        <a:rPr lang="zh-CN" altLang="en-US" sz="1100" dirty="0"/>
                        <a:t>相同，目前只有私有云存在</a:t>
                      </a:r>
                      <a:r>
                        <a:rPr lang="en-US" altLang="zh-CN" sz="1100" dirty="0"/>
                        <a:t>brand</a:t>
                      </a:r>
                      <a:r>
                        <a:rPr lang="zh-CN" altLang="en-US" sz="1100" dirty="0"/>
                        <a:t>和</a:t>
                      </a:r>
                      <a:r>
                        <a:rPr lang="en-US" altLang="zh-CN" sz="1100" dirty="0"/>
                        <a:t>provider</a:t>
                      </a:r>
                      <a:r>
                        <a:rPr lang="zh-CN" altLang="en-US" sz="1100" dirty="0"/>
                        <a:t>不一样的情况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brand=</a:t>
                      </a:r>
                      <a:r>
                        <a:rPr lang="en-US" altLang="zh-CN" sz="1100" dirty="0" err="1"/>
                        <a:t>Dstack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68597211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r>
                        <a:rPr lang="en-US" altLang="zh-CN" sz="1100" dirty="0" err="1"/>
                        <a:t>cloud_env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指定资源归属的云环境，三个值：</a:t>
                      </a:r>
                      <a:r>
                        <a:rPr lang="en-US" altLang="zh-CN" sz="1100" dirty="0"/>
                        <a:t>public</a:t>
                      </a:r>
                      <a:r>
                        <a:rPr lang="zh-CN" altLang="en-US" sz="1100" dirty="0"/>
                        <a:t>（公有云），</a:t>
                      </a:r>
                      <a:r>
                        <a:rPr lang="en-US" altLang="zh-CN" sz="1100" dirty="0"/>
                        <a:t>private</a:t>
                      </a:r>
                      <a:r>
                        <a:rPr lang="zh-CN" altLang="en-US" sz="1100" dirty="0"/>
                        <a:t>（私有云）和</a:t>
                      </a:r>
                      <a:r>
                        <a:rPr lang="en-US" altLang="zh-CN" sz="1100" dirty="0" err="1"/>
                        <a:t>onpremise</a:t>
                      </a:r>
                      <a:r>
                        <a:rPr lang="zh-CN" altLang="en-US" sz="1100" dirty="0"/>
                        <a:t>（本地</a:t>
                      </a:r>
                      <a:r>
                        <a:rPr lang="en-US" altLang="zh-CN" sz="1100" dirty="0"/>
                        <a:t>IDC</a:t>
                      </a:r>
                      <a:r>
                        <a:rPr lang="zh-CN" altLang="en-US" sz="1100" dirty="0"/>
                        <a:t>）。其中：</a:t>
                      </a:r>
                      <a:endParaRPr lang="en-US" altLang="zh-CN" sz="1100" dirty="0"/>
                    </a:p>
                    <a:p>
                      <a:r>
                        <a:rPr lang="en-US" altLang="zh-CN" sz="1100" dirty="0" err="1"/>
                        <a:t>cloud_env</a:t>
                      </a:r>
                      <a:r>
                        <a:rPr lang="en-US" altLang="zh-CN" sz="1100" dirty="0"/>
                        <a:t>=public</a:t>
                      </a:r>
                      <a:r>
                        <a:rPr lang="zh-CN" altLang="en-US" sz="1100" dirty="0"/>
                        <a:t>和</a:t>
                      </a:r>
                      <a:r>
                        <a:rPr lang="en-US" altLang="zh-CN" sz="1100" dirty="0" err="1"/>
                        <a:t>public_cloud</a:t>
                      </a:r>
                      <a:r>
                        <a:rPr lang="en-US" altLang="zh-CN" sz="1100" dirty="0"/>
                        <a:t>=true</a:t>
                      </a:r>
                      <a:r>
                        <a:rPr lang="zh-CN" altLang="en-US" sz="1100" dirty="0"/>
                        <a:t>等价</a:t>
                      </a:r>
                      <a:endParaRPr lang="en-US" altLang="zh-CN" sz="1100" dirty="0"/>
                    </a:p>
                    <a:p>
                      <a:r>
                        <a:rPr lang="en-US" altLang="zh-CN" sz="1100" dirty="0" err="1"/>
                        <a:t>cloud_env</a:t>
                      </a:r>
                      <a:r>
                        <a:rPr lang="en-US" altLang="zh-CN" sz="1100" dirty="0"/>
                        <a:t>=private</a:t>
                      </a:r>
                      <a:r>
                        <a:rPr lang="zh-CN" altLang="en-US" sz="1100" dirty="0"/>
                        <a:t>和</a:t>
                      </a:r>
                      <a:r>
                        <a:rPr lang="en-US" altLang="zh-CN" sz="1100" dirty="0" err="1"/>
                        <a:t>private_cloud</a:t>
                      </a:r>
                      <a:r>
                        <a:rPr lang="en-US" altLang="zh-CN" sz="1100" dirty="0"/>
                        <a:t>=true</a:t>
                      </a:r>
                      <a:r>
                        <a:rPr lang="zh-CN" altLang="en-US" sz="1100" dirty="0"/>
                        <a:t>等价</a:t>
                      </a:r>
                      <a:endParaRPr lang="en-US" altLang="zh-CN" sz="1100" dirty="0"/>
                    </a:p>
                    <a:p>
                      <a:r>
                        <a:rPr lang="en-US" altLang="zh-CN" sz="1100" dirty="0" err="1"/>
                        <a:t>cloud_env</a:t>
                      </a:r>
                      <a:r>
                        <a:rPr lang="en-US" altLang="zh-CN" sz="1100" dirty="0"/>
                        <a:t>=</a:t>
                      </a:r>
                      <a:r>
                        <a:rPr lang="en-US" altLang="zh-CN" sz="1100" dirty="0" err="1"/>
                        <a:t>onpremsie</a:t>
                      </a:r>
                      <a:r>
                        <a:rPr lang="zh-CN" altLang="en-US" sz="1100" dirty="0"/>
                        <a:t>和</a:t>
                      </a:r>
                      <a:r>
                        <a:rPr lang="en-US" altLang="zh-CN" sz="1100" dirty="0" err="1"/>
                        <a:t>is_on_premise</a:t>
                      </a:r>
                      <a:r>
                        <a:rPr lang="en-US" altLang="zh-CN" sz="1100" dirty="0"/>
                        <a:t>=true</a:t>
                      </a:r>
                      <a:r>
                        <a:rPr lang="zh-CN" altLang="en-US" sz="1100" dirty="0"/>
                        <a:t>等价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100" dirty="0" err="1"/>
                        <a:t>cloud_env</a:t>
                      </a:r>
                      <a:r>
                        <a:rPr lang="en-US" altLang="zh-CN" sz="1100" dirty="0"/>
                        <a:t>=public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9826047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altLang="zh-CN" sz="1100" dirty="0" err="1"/>
                        <a:t>cloudregion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指定资源归属的云区域，例如阿里云北京区域等。</a:t>
                      </a:r>
                      <a:r>
                        <a:rPr lang="en-US" altLang="zh-CN" sz="1100" dirty="0" err="1"/>
                        <a:t>Cloudregion</a:t>
                      </a:r>
                      <a:r>
                        <a:rPr lang="en-US" altLang="zh-CN" sz="1100" dirty="0"/>
                        <a:t>, </a:t>
                      </a:r>
                      <a:r>
                        <a:rPr lang="en-US" altLang="zh-CN" sz="1100" dirty="0" err="1"/>
                        <a:t>cloudregion_id</a:t>
                      </a:r>
                      <a:r>
                        <a:rPr lang="en-US" altLang="zh-CN" sz="1100" dirty="0"/>
                        <a:t>, region, </a:t>
                      </a:r>
                      <a:r>
                        <a:rPr lang="en-US" altLang="zh-CN" sz="1100" dirty="0" err="1"/>
                        <a:t>region_id</a:t>
                      </a:r>
                      <a:r>
                        <a:rPr lang="zh-CN" altLang="en-US" sz="1100" dirty="0"/>
                        <a:t>等价</a:t>
                      </a:r>
                      <a:endParaRPr lang="en-US" altLang="zh-CN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7018262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CN" sz="1100" dirty="0"/>
                        <a:t>zone</a:t>
                      </a:r>
                      <a:endParaRPr lang="zh-CN" alt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100" dirty="0"/>
                        <a:t>指定资源归属的可用区，例如阿里云北京一区等。</a:t>
                      </a:r>
                      <a:r>
                        <a:rPr lang="en-US" altLang="zh-CN" sz="1100" dirty="0"/>
                        <a:t>Zone, </a:t>
                      </a:r>
                      <a:r>
                        <a:rPr lang="en-US" altLang="zh-CN" sz="1100" dirty="0" err="1"/>
                        <a:t>zone_id</a:t>
                      </a:r>
                      <a:r>
                        <a:rPr lang="zh-CN" altLang="en-US" sz="1100" dirty="0"/>
                        <a:t>等价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609756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20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94032-842F-46B6-B7E0-F42AE169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接口常用参数</a:t>
            </a:r>
            <a:r>
              <a:rPr lang="en-US" altLang="zh-CN" dirty="0"/>
              <a:t>-</a:t>
            </a:r>
            <a:r>
              <a:rPr lang="en-US" altLang="zh-CN" dirty="0" err="1"/>
              <a:t>sql</a:t>
            </a:r>
            <a:r>
              <a:rPr lang="zh-CN" altLang="en-US" dirty="0"/>
              <a:t>过滤条件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F9972E-165A-4142-8B7E-1F40B3F1C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991A32-2265-4444-9D53-3ABEC1645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47" y="1404362"/>
            <a:ext cx="4964133" cy="346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97BD1-AA72-4817-A86F-4D493219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9775"/>
            <a:ext cx="8520600" cy="572700"/>
          </a:xfrm>
        </p:spPr>
        <p:txBody>
          <a:bodyPr/>
          <a:lstStyle/>
          <a:p>
            <a:r>
              <a:rPr lang="en-US" altLang="zh-CN" sz="1800" dirty="0"/>
              <a:t>OneCloud</a:t>
            </a:r>
            <a:r>
              <a:rPr lang="zh-CN" altLang="en-US" sz="1800" dirty="0"/>
              <a:t>组件架构</a:t>
            </a:r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68A4A08B-C9DF-406C-A02B-12B9C4DF1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3" y="1225015"/>
            <a:ext cx="5818594" cy="35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5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B4A960CC-72A9-404A-A098-590EE9A3AEF3}"/>
              </a:ext>
            </a:extLst>
          </p:cNvPr>
          <p:cNvSpPr/>
          <p:nvPr/>
        </p:nvSpPr>
        <p:spPr>
          <a:xfrm>
            <a:off x="2124283" y="3706389"/>
            <a:ext cx="1632614" cy="994172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第三方应用</a:t>
            </a:r>
            <a:endParaRPr lang="en-US" altLang="zh-CN" sz="10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E00899-E318-40A7-A3F9-7A75FA29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API&amp;SDK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798C5C-6E9C-4B4B-91AC-2E4F45EB6926}"/>
              </a:ext>
            </a:extLst>
          </p:cNvPr>
          <p:cNvSpPr/>
          <p:nvPr/>
        </p:nvSpPr>
        <p:spPr>
          <a:xfrm>
            <a:off x="5737177" y="2303060"/>
            <a:ext cx="1632614" cy="9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Region</a:t>
            </a:r>
            <a:endParaRPr lang="zh-CN" altLang="en-US" sz="105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E30164-2DC9-4266-9862-44E685D787B1}"/>
              </a:ext>
            </a:extLst>
          </p:cNvPr>
          <p:cNvSpPr/>
          <p:nvPr/>
        </p:nvSpPr>
        <p:spPr>
          <a:xfrm>
            <a:off x="5737177" y="1158355"/>
            <a:ext cx="1632614" cy="9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Keystone</a:t>
            </a:r>
            <a:endParaRPr lang="zh-CN" altLang="en-US" sz="105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CABC8F-0D16-4E62-8663-557750C421E3}"/>
              </a:ext>
            </a:extLst>
          </p:cNvPr>
          <p:cNvSpPr/>
          <p:nvPr/>
        </p:nvSpPr>
        <p:spPr>
          <a:xfrm>
            <a:off x="5737177" y="3447766"/>
            <a:ext cx="1632614" cy="9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Meter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604665-3937-42BD-9CBA-CA38BF93086B}"/>
              </a:ext>
            </a:extLst>
          </p:cNvPr>
          <p:cNvSpPr/>
          <p:nvPr/>
        </p:nvSpPr>
        <p:spPr>
          <a:xfrm>
            <a:off x="5737178" y="1448164"/>
            <a:ext cx="436728" cy="4145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API</a:t>
            </a:r>
            <a:endParaRPr lang="zh-CN" altLang="en-US" sz="10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8D9A32-BFD5-4045-91A3-7561D107BAF0}"/>
              </a:ext>
            </a:extLst>
          </p:cNvPr>
          <p:cNvSpPr/>
          <p:nvPr/>
        </p:nvSpPr>
        <p:spPr>
          <a:xfrm>
            <a:off x="5737177" y="2622486"/>
            <a:ext cx="436729" cy="4145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API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B2AC3A-7991-49B5-8BA6-9B2A5D0CFA9E}"/>
              </a:ext>
            </a:extLst>
          </p:cNvPr>
          <p:cNvSpPr/>
          <p:nvPr/>
        </p:nvSpPr>
        <p:spPr>
          <a:xfrm>
            <a:off x="5737177" y="3754840"/>
            <a:ext cx="436729" cy="4145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API</a:t>
            </a:r>
            <a:endParaRPr lang="zh-CN" altLang="en-US" sz="105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659DA2E-4118-43E1-BC3E-7552262362E5}"/>
              </a:ext>
            </a:extLst>
          </p:cNvPr>
          <p:cNvSpPr/>
          <p:nvPr/>
        </p:nvSpPr>
        <p:spPr>
          <a:xfrm>
            <a:off x="2939386" y="2303060"/>
            <a:ext cx="1632614" cy="994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YunionAPI</a:t>
            </a:r>
            <a:endParaRPr lang="en-US" altLang="zh-CN" sz="105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65EE08-203B-4419-95D6-56B4D8C99742}"/>
              </a:ext>
            </a:extLst>
          </p:cNvPr>
          <p:cNvSpPr/>
          <p:nvPr/>
        </p:nvSpPr>
        <p:spPr>
          <a:xfrm>
            <a:off x="2692017" y="2578984"/>
            <a:ext cx="568089" cy="4652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Web</a:t>
            </a:r>
          </a:p>
          <a:p>
            <a:pPr algn="ctr"/>
            <a:r>
              <a:rPr lang="en-US" altLang="zh-CN" sz="1050" dirty="0"/>
              <a:t>API</a:t>
            </a:r>
            <a:endParaRPr lang="zh-CN" altLang="en-US" sz="105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E292C1-86F3-470E-999B-982F89EA9A3D}"/>
              </a:ext>
            </a:extLst>
          </p:cNvPr>
          <p:cNvSpPr/>
          <p:nvPr/>
        </p:nvSpPr>
        <p:spPr>
          <a:xfrm>
            <a:off x="4232510" y="2515146"/>
            <a:ext cx="532263" cy="569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Go</a:t>
            </a:r>
          </a:p>
          <a:p>
            <a:pPr algn="ctr"/>
            <a:r>
              <a:rPr lang="en-US" altLang="zh-CN" sz="1050" dirty="0"/>
              <a:t>SDK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912320-0C5E-417E-BA79-838948A4E03F}"/>
              </a:ext>
            </a:extLst>
          </p:cNvPr>
          <p:cNvSpPr/>
          <p:nvPr/>
        </p:nvSpPr>
        <p:spPr>
          <a:xfrm>
            <a:off x="858955" y="2322646"/>
            <a:ext cx="1335770" cy="9941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/>
              <a:t>浏览器</a:t>
            </a:r>
            <a:endParaRPr lang="en-US" altLang="zh-CN" sz="105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550FE6-3D73-436B-B172-A84E4BFB3692}"/>
              </a:ext>
            </a:extLst>
          </p:cNvPr>
          <p:cNvSpPr/>
          <p:nvPr/>
        </p:nvSpPr>
        <p:spPr>
          <a:xfrm>
            <a:off x="870045" y="2332675"/>
            <a:ext cx="1335770" cy="10856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5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2D8A091-A498-4661-B8A4-602EBD70CD7D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2194725" y="2811627"/>
            <a:ext cx="497293" cy="8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442CA4A-9C9E-4669-96F7-9A45F7E6052A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4764773" y="1655440"/>
            <a:ext cx="972405" cy="11447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2B60972-3F82-44C4-BB0C-D35180B591B7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4764773" y="2800146"/>
            <a:ext cx="972404" cy="29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8CAF7BE-7DE6-4D24-BC65-437C1A721792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764773" y="2800146"/>
            <a:ext cx="972404" cy="11619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78A7B0ED-8F26-4CBA-9120-1DD2D436F018}"/>
              </a:ext>
            </a:extLst>
          </p:cNvPr>
          <p:cNvSpPr/>
          <p:nvPr/>
        </p:nvSpPr>
        <p:spPr>
          <a:xfrm>
            <a:off x="3379105" y="970971"/>
            <a:ext cx="1192895" cy="89174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/>
              <a:t>climc</a:t>
            </a:r>
            <a:endParaRPr lang="en-US" altLang="zh-CN" sz="105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7308221-573F-4ED3-A1F8-3EAED9B28AF4}"/>
              </a:ext>
            </a:extLst>
          </p:cNvPr>
          <p:cNvSpPr/>
          <p:nvPr/>
        </p:nvSpPr>
        <p:spPr>
          <a:xfrm>
            <a:off x="4232510" y="1121898"/>
            <a:ext cx="532263" cy="56999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Go</a:t>
            </a:r>
          </a:p>
          <a:p>
            <a:pPr algn="ctr"/>
            <a:r>
              <a:rPr lang="en-US" altLang="zh-CN" sz="1050" dirty="0"/>
              <a:t>SDK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F1316FB-09A4-48FE-9FCD-3166A3909B4F}"/>
              </a:ext>
            </a:extLst>
          </p:cNvPr>
          <p:cNvCxnSpPr>
            <a:cxnSpLocks/>
            <a:stCxn id="30" idx="3"/>
            <a:endCxn id="7" idx="1"/>
          </p:cNvCxnSpPr>
          <p:nvPr/>
        </p:nvCxnSpPr>
        <p:spPr>
          <a:xfrm>
            <a:off x="4764773" y="1406898"/>
            <a:ext cx="972405" cy="2485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FB512D6-040A-46E1-80B8-C4FD92773758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4764773" y="1406898"/>
            <a:ext cx="972404" cy="14228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FD59B0D-BAE1-4C5A-9E39-01A61A7483B4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4764773" y="1406898"/>
            <a:ext cx="972404" cy="25552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1148A64C-ECE3-4184-9AF4-EAF538019BB8}"/>
              </a:ext>
            </a:extLst>
          </p:cNvPr>
          <p:cNvSpPr/>
          <p:nvPr/>
        </p:nvSpPr>
        <p:spPr>
          <a:xfrm>
            <a:off x="3521969" y="3853273"/>
            <a:ext cx="1154090" cy="290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Java SDK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B0189C8-D976-42E3-9046-32CE2CD50427}"/>
              </a:ext>
            </a:extLst>
          </p:cNvPr>
          <p:cNvSpPr/>
          <p:nvPr/>
        </p:nvSpPr>
        <p:spPr>
          <a:xfrm>
            <a:off x="3521968" y="4205239"/>
            <a:ext cx="1154093" cy="286711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Python SDK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A5AB812-ABFB-4A22-B832-58F77D8BEF33}"/>
              </a:ext>
            </a:extLst>
          </p:cNvPr>
          <p:cNvSpPr/>
          <p:nvPr/>
        </p:nvSpPr>
        <p:spPr>
          <a:xfrm>
            <a:off x="6792686" y="1742590"/>
            <a:ext cx="508015" cy="3757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Go</a:t>
            </a:r>
          </a:p>
          <a:p>
            <a:pPr algn="ctr"/>
            <a:r>
              <a:rPr lang="en-US" altLang="zh-CN" sz="1050" b="1" dirty="0"/>
              <a:t>SDK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76AF8CB-1BF9-4AC9-8583-857044403C6A}"/>
              </a:ext>
            </a:extLst>
          </p:cNvPr>
          <p:cNvSpPr/>
          <p:nvPr/>
        </p:nvSpPr>
        <p:spPr>
          <a:xfrm>
            <a:off x="6792687" y="2829761"/>
            <a:ext cx="508014" cy="3757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Go</a:t>
            </a:r>
          </a:p>
          <a:p>
            <a:pPr algn="ctr"/>
            <a:r>
              <a:rPr lang="en-US" altLang="zh-CN" sz="1050" b="1" dirty="0"/>
              <a:t>SDK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DB77AC6-0035-4E4F-81AF-E785BCB63652}"/>
              </a:ext>
            </a:extLst>
          </p:cNvPr>
          <p:cNvSpPr/>
          <p:nvPr/>
        </p:nvSpPr>
        <p:spPr>
          <a:xfrm>
            <a:off x="6792686" y="3976411"/>
            <a:ext cx="494801" cy="3757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/>
              <a:t>Go</a:t>
            </a:r>
          </a:p>
          <a:p>
            <a:pPr algn="ctr"/>
            <a:r>
              <a:rPr lang="en-US" altLang="zh-CN" sz="1050" b="1" dirty="0"/>
              <a:t>SDK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03891D-BF37-4D81-A550-85A8CB90B71A}"/>
              </a:ext>
            </a:extLst>
          </p:cNvPr>
          <p:cNvCxnSpPr>
            <a:cxnSpLocks/>
            <a:stCxn id="40" idx="3"/>
            <a:endCxn id="8" idx="1"/>
          </p:cNvCxnSpPr>
          <p:nvPr/>
        </p:nvCxnSpPr>
        <p:spPr>
          <a:xfrm flipV="1">
            <a:off x="4676059" y="2829762"/>
            <a:ext cx="1061118" cy="1168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DE71CD2-DB9C-49CB-8987-01EDD6E94396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 flipV="1">
            <a:off x="4676061" y="3962116"/>
            <a:ext cx="1061116" cy="3864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A5024FB9-E9EC-4D90-B43F-A574EC867226}"/>
              </a:ext>
            </a:extLst>
          </p:cNvPr>
          <p:cNvSpPr/>
          <p:nvPr/>
        </p:nvSpPr>
        <p:spPr>
          <a:xfrm>
            <a:off x="3521968" y="4557206"/>
            <a:ext cx="1154093" cy="28671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REST API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84E099A-0A69-4541-A1CC-C654BC6D7D5B}"/>
              </a:ext>
            </a:extLst>
          </p:cNvPr>
          <p:cNvCxnSpPr>
            <a:cxnSpLocks/>
            <a:stCxn id="61" idx="3"/>
            <a:endCxn id="9" idx="1"/>
          </p:cNvCxnSpPr>
          <p:nvPr/>
        </p:nvCxnSpPr>
        <p:spPr>
          <a:xfrm flipV="1">
            <a:off x="4676061" y="3962116"/>
            <a:ext cx="1061116" cy="7384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DF32C14-2CF6-4FA7-8C5B-93ABC17BA4B4}"/>
              </a:ext>
            </a:extLst>
          </p:cNvPr>
          <p:cNvCxnSpPr>
            <a:cxnSpLocks/>
            <a:stCxn id="40" idx="3"/>
            <a:endCxn id="9" idx="1"/>
          </p:cNvCxnSpPr>
          <p:nvPr/>
        </p:nvCxnSpPr>
        <p:spPr>
          <a:xfrm flipV="1">
            <a:off x="4676059" y="3962116"/>
            <a:ext cx="1061118" cy="363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17963909-313C-43AA-874A-621B684DFC9B}"/>
              </a:ext>
            </a:extLst>
          </p:cNvPr>
          <p:cNvCxnSpPr>
            <a:cxnSpLocks/>
            <a:stCxn id="42" idx="3"/>
            <a:endCxn id="4" idx="3"/>
          </p:cNvCxnSpPr>
          <p:nvPr/>
        </p:nvCxnSpPr>
        <p:spPr>
          <a:xfrm>
            <a:off x="7300701" y="1930460"/>
            <a:ext cx="69090" cy="869686"/>
          </a:xfrm>
          <a:prstGeom prst="curvedConnector3">
            <a:avLst>
              <a:gd name="adj1" fmla="val 4308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83F83A0A-E93C-415D-B02D-2146D819F685}"/>
              </a:ext>
            </a:extLst>
          </p:cNvPr>
          <p:cNvCxnSpPr>
            <a:stCxn id="6" idx="3"/>
            <a:endCxn id="4" idx="3"/>
          </p:cNvCxnSpPr>
          <p:nvPr/>
        </p:nvCxnSpPr>
        <p:spPr>
          <a:xfrm flipV="1">
            <a:off x="7369791" y="2800146"/>
            <a:ext cx="9525" cy="114470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8EFD2D7C-D8FB-4F4A-B93E-E549313AAC18}"/>
              </a:ext>
            </a:extLst>
          </p:cNvPr>
          <p:cNvSpPr/>
          <p:nvPr/>
        </p:nvSpPr>
        <p:spPr>
          <a:xfrm>
            <a:off x="7339084" y="1903864"/>
            <a:ext cx="734741" cy="2067635"/>
          </a:xfrm>
          <a:custGeom>
            <a:avLst/>
            <a:gdLst>
              <a:gd name="connsiteX0" fmla="*/ 54591 w 979655"/>
              <a:gd name="connsiteY0" fmla="*/ 2756847 h 2756847"/>
              <a:gd name="connsiteX1" fmla="*/ 825689 w 979655"/>
              <a:gd name="connsiteY1" fmla="*/ 2163170 h 2756847"/>
              <a:gd name="connsiteX2" fmla="*/ 907576 w 979655"/>
              <a:gd name="connsiteY2" fmla="*/ 511791 h 2756847"/>
              <a:gd name="connsiteX3" fmla="*/ 0 w 979655"/>
              <a:gd name="connsiteY3" fmla="*/ 0 h 275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655" h="2756847">
                <a:moveTo>
                  <a:pt x="54591" y="2756847"/>
                </a:moveTo>
                <a:cubicBezTo>
                  <a:pt x="369058" y="2647096"/>
                  <a:pt x="683525" y="2537346"/>
                  <a:pt x="825689" y="2163170"/>
                </a:cubicBezTo>
                <a:cubicBezTo>
                  <a:pt x="967853" y="1788994"/>
                  <a:pt x="1045191" y="872319"/>
                  <a:pt x="907576" y="511791"/>
                </a:cubicBezTo>
                <a:cubicBezTo>
                  <a:pt x="769961" y="151263"/>
                  <a:pt x="384980" y="75631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C0673BB-555C-40D8-B6C1-A36D4AEAA1DA}"/>
              </a:ext>
            </a:extLst>
          </p:cNvPr>
          <p:cNvSpPr/>
          <p:nvPr/>
        </p:nvSpPr>
        <p:spPr>
          <a:xfrm>
            <a:off x="3521969" y="3509318"/>
            <a:ext cx="1154090" cy="29042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Go SDK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5AC5F42-A543-4F59-A10A-127D3A4A63D2}"/>
              </a:ext>
            </a:extLst>
          </p:cNvPr>
          <p:cNvCxnSpPr>
            <a:cxnSpLocks/>
            <a:stCxn id="61" idx="3"/>
            <a:endCxn id="8" idx="1"/>
          </p:cNvCxnSpPr>
          <p:nvPr/>
        </p:nvCxnSpPr>
        <p:spPr>
          <a:xfrm flipV="1">
            <a:off x="4676061" y="2829762"/>
            <a:ext cx="1061116" cy="1870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A665204-35C8-480D-A774-018F1E7CDB30}"/>
              </a:ext>
            </a:extLst>
          </p:cNvPr>
          <p:cNvCxnSpPr>
            <a:cxnSpLocks/>
            <a:stCxn id="50" idx="3"/>
            <a:endCxn id="7" idx="1"/>
          </p:cNvCxnSpPr>
          <p:nvPr/>
        </p:nvCxnSpPr>
        <p:spPr>
          <a:xfrm flipV="1">
            <a:off x="4676059" y="1655440"/>
            <a:ext cx="1061119" cy="1999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A873E9BD-BD34-4CAC-AE62-9E17E999FFD2}"/>
              </a:ext>
            </a:extLst>
          </p:cNvPr>
          <p:cNvCxnSpPr>
            <a:cxnSpLocks/>
            <a:stCxn id="50" idx="3"/>
            <a:endCxn id="9" idx="1"/>
          </p:cNvCxnSpPr>
          <p:nvPr/>
        </p:nvCxnSpPr>
        <p:spPr>
          <a:xfrm>
            <a:off x="4676059" y="3654531"/>
            <a:ext cx="1061118" cy="307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1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3240E45-ADDB-4A41-9BEA-0AB40754B9C7}"/>
              </a:ext>
            </a:extLst>
          </p:cNvPr>
          <p:cNvSpPr/>
          <p:nvPr/>
        </p:nvSpPr>
        <p:spPr>
          <a:xfrm>
            <a:off x="4724400" y="0"/>
            <a:ext cx="4419600" cy="5143500"/>
          </a:xfrm>
          <a:prstGeom prst="rect">
            <a:avLst/>
          </a:prstGeom>
          <a:gradFill>
            <a:gsLst>
              <a:gs pos="0">
                <a:srgbClr val="1BE8A9"/>
              </a:gs>
              <a:gs pos="23000">
                <a:srgbClr val="0EBAD4"/>
              </a:gs>
              <a:gs pos="100000">
                <a:srgbClr val="008CF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927805" y="1642668"/>
            <a:ext cx="3178895" cy="2128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lt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架构和工作原理</a:t>
            </a:r>
            <a:endParaRPr lang="en" sz="1600" dirty="0">
              <a:solidFill>
                <a:schemeClr val="lt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600" b="1" dirty="0">
                <a:solidFill>
                  <a:schemeClr val="lt1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rPr>
              <a:t>获取和安装</a:t>
            </a:r>
            <a:endParaRPr sz="1600" b="1" dirty="0">
              <a:solidFill>
                <a:schemeClr val="lt1"/>
              </a:solidFill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lt1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rPr>
              <a:t>运行环境初始化</a:t>
            </a:r>
            <a:endParaRPr lang="en-US" altLang="zh-CN" sz="1600" dirty="0">
              <a:solidFill>
                <a:schemeClr val="lt1"/>
              </a:solidFill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lt1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rPr>
              <a:t>使用技巧</a:t>
            </a:r>
            <a:endParaRPr sz="1600" dirty="0">
              <a:solidFill>
                <a:schemeClr val="lt1"/>
              </a:solidFill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65337D-89E3-E648-9BC1-BDC2EA972B2A}"/>
              </a:ext>
            </a:extLst>
          </p:cNvPr>
          <p:cNvSpPr/>
          <p:nvPr/>
        </p:nvSpPr>
        <p:spPr>
          <a:xfrm>
            <a:off x="283477" y="95965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800" b="1" dirty="0">
                <a:solidFill>
                  <a:srgbClr val="008EFE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目 录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7C6B459-BDCA-CB4C-9F9A-E35C7E58DC80}"/>
              </a:ext>
            </a:extLst>
          </p:cNvPr>
          <p:cNvGrpSpPr/>
          <p:nvPr/>
        </p:nvGrpSpPr>
        <p:grpSpPr>
          <a:xfrm>
            <a:off x="4626864" y="1980609"/>
            <a:ext cx="192056" cy="192056"/>
            <a:chOff x="4626864" y="2140244"/>
            <a:chExt cx="192056" cy="192056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F24A73-4227-C940-AB5F-2124BDAE968E}"/>
                </a:ext>
              </a:extLst>
            </p:cNvPr>
            <p:cNvSpPr/>
            <p:nvPr/>
          </p:nvSpPr>
          <p:spPr>
            <a:xfrm>
              <a:off x="4626864" y="2140244"/>
              <a:ext cx="192056" cy="19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2">
                  <a:satMod val="175000"/>
                  <a:alpha val="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25" name="图形 24" descr="复选标记">
              <a:extLst>
                <a:ext uri="{FF2B5EF4-FFF2-40B4-BE49-F238E27FC236}">
                  <a16:creationId xmlns:a16="http://schemas.microsoft.com/office/drawing/2014/main" id="{12295127-5B27-B842-ABCA-8E086267D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74784" y="2188164"/>
              <a:ext cx="96215" cy="96215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B6D5E8A-60E7-1C4A-8F4E-7805728939CD}"/>
              </a:ext>
            </a:extLst>
          </p:cNvPr>
          <p:cNvGrpSpPr/>
          <p:nvPr/>
        </p:nvGrpSpPr>
        <p:grpSpPr>
          <a:xfrm>
            <a:off x="4626864" y="2947337"/>
            <a:ext cx="192056" cy="192056"/>
            <a:chOff x="4626864" y="2140244"/>
            <a:chExt cx="192056" cy="192056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A435BC4-A6F6-AC4F-BFCA-EA0BB6C68000}"/>
                </a:ext>
              </a:extLst>
            </p:cNvPr>
            <p:cNvSpPr/>
            <p:nvPr/>
          </p:nvSpPr>
          <p:spPr>
            <a:xfrm>
              <a:off x="4626864" y="2140244"/>
              <a:ext cx="192056" cy="19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2">
                  <a:satMod val="175000"/>
                  <a:alpha val="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41" name="图形 40" descr="复选标记">
              <a:extLst>
                <a:ext uri="{FF2B5EF4-FFF2-40B4-BE49-F238E27FC236}">
                  <a16:creationId xmlns:a16="http://schemas.microsoft.com/office/drawing/2014/main" id="{414666DF-BE3C-CC46-BCCF-60386EBD9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74784" y="2188164"/>
              <a:ext cx="96215" cy="96215"/>
            </a:xfrm>
            <a:prstGeom prst="rect">
              <a:avLst/>
            </a:prstGeom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0BB9F43-E47A-DF4B-B8F2-6F3361181241}"/>
              </a:ext>
            </a:extLst>
          </p:cNvPr>
          <p:cNvGrpSpPr/>
          <p:nvPr/>
        </p:nvGrpSpPr>
        <p:grpSpPr>
          <a:xfrm>
            <a:off x="8383483" y="285434"/>
            <a:ext cx="284768" cy="281667"/>
            <a:chOff x="7699056" y="732971"/>
            <a:chExt cx="451465" cy="446549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FE232D1-1056-ED40-BEE8-E963718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0282" y="732971"/>
              <a:ext cx="230239" cy="230239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89505F4C-DEE7-0741-879A-800742D58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9056" y="732971"/>
              <a:ext cx="230239" cy="230239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8723268C-B428-6540-8668-D497BBF4B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0282" y="949281"/>
              <a:ext cx="230239" cy="230239"/>
            </a:xfrm>
            <a:prstGeom prst="rect">
              <a:avLst/>
            </a:prstGeom>
          </p:spPr>
        </p:pic>
      </p:grp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7C265B-9301-0D4B-8F1E-F2A872461CC6}"/>
              </a:ext>
            </a:extLst>
          </p:cNvPr>
          <p:cNvCxnSpPr>
            <a:cxnSpLocks/>
          </p:cNvCxnSpPr>
          <p:nvPr/>
        </p:nvCxnSpPr>
        <p:spPr>
          <a:xfrm flipV="1">
            <a:off x="8594874" y="817185"/>
            <a:ext cx="1" cy="1069995"/>
          </a:xfrm>
          <a:prstGeom prst="line">
            <a:avLst/>
          </a:prstGeom>
          <a:ln w="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BD8EB26-0299-48E1-9488-2F859A15F0A1}"/>
              </a:ext>
            </a:extLst>
          </p:cNvPr>
          <p:cNvGrpSpPr/>
          <p:nvPr/>
        </p:nvGrpSpPr>
        <p:grpSpPr>
          <a:xfrm>
            <a:off x="4626864" y="2471297"/>
            <a:ext cx="192056" cy="192056"/>
            <a:chOff x="4626864" y="1987845"/>
            <a:chExt cx="192056" cy="192056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9D3C57A-6EFC-0045-A475-1CD464A1F7EB}"/>
                </a:ext>
              </a:extLst>
            </p:cNvPr>
            <p:cNvSpPr/>
            <p:nvPr/>
          </p:nvSpPr>
          <p:spPr>
            <a:xfrm>
              <a:off x="4626864" y="1987845"/>
              <a:ext cx="192056" cy="19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2">
                  <a:satMod val="175000"/>
                  <a:alpha val="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57" name="图形 56" descr="复选标记">
              <a:extLst>
                <a:ext uri="{FF2B5EF4-FFF2-40B4-BE49-F238E27FC236}">
                  <a16:creationId xmlns:a16="http://schemas.microsoft.com/office/drawing/2014/main" id="{D687F197-5245-1E4D-925A-3F9E6CE8D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78381" y="2035765"/>
              <a:ext cx="96215" cy="96215"/>
            </a:xfrm>
            <a:prstGeom prst="rect">
              <a:avLst/>
            </a:prstGeom>
          </p:spPr>
        </p:pic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7602FDFF-FA83-A745-889B-78170B0BA7F2}"/>
              </a:ext>
            </a:extLst>
          </p:cNvPr>
          <p:cNvSpPr/>
          <p:nvPr/>
        </p:nvSpPr>
        <p:spPr>
          <a:xfrm>
            <a:off x="283477" y="1386100"/>
            <a:ext cx="2945145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500" spc="1200" dirty="0">
                <a:solidFill>
                  <a:srgbClr val="008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500" spc="1200" dirty="0">
              <a:solidFill>
                <a:srgbClr val="008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59A5E22E-F04A-F94F-BF2C-14307A8382F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9000"/>
          </a:blip>
          <a:stretch>
            <a:fillRect/>
          </a:stretch>
        </p:blipFill>
        <p:spPr>
          <a:xfrm>
            <a:off x="-675923" y="1886197"/>
            <a:ext cx="3668117" cy="2253272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B649EF6B-C3F0-0641-8F9F-AB3C9763C781}"/>
              </a:ext>
            </a:extLst>
          </p:cNvPr>
          <p:cNvGrpSpPr/>
          <p:nvPr/>
        </p:nvGrpSpPr>
        <p:grpSpPr>
          <a:xfrm>
            <a:off x="8069080" y="3038482"/>
            <a:ext cx="559277" cy="1716390"/>
            <a:chOff x="7747615" y="2571750"/>
            <a:chExt cx="559277" cy="1716390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8CD92B1-CB32-5F41-B7CC-01FC1EF64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7615" y="2571750"/>
              <a:ext cx="102078" cy="102079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731AC92F-3E15-7B4E-B134-C6EC066B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2571750"/>
              <a:ext cx="102078" cy="102079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7FE7071C-E99E-4F43-A867-4FC5954BE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2571750"/>
              <a:ext cx="102078" cy="102079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24D49A20-2F84-7940-9759-C2F85A11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7615" y="2820106"/>
              <a:ext cx="102078" cy="102079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B91DE87B-70F6-CA4E-A08E-8BFF00A64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2820106"/>
              <a:ext cx="102078" cy="102079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017C32E8-C361-E640-8952-D687C366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2820106"/>
              <a:ext cx="102078" cy="102079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34E0F129-1B54-A140-97E3-401ECDB0C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3040239"/>
              <a:ext cx="102078" cy="102079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F12C4D15-B4E0-2B4C-B3E4-7DEEEF1B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3040239"/>
              <a:ext cx="102078" cy="102079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FF00F23F-AFDC-B948-AE21-647A9DE05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7615" y="4186061"/>
              <a:ext cx="102078" cy="102079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D00BA28A-7FC6-304B-93EF-E7029EDA2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4186061"/>
              <a:ext cx="102078" cy="102079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252AC359-785A-E448-A7E5-A58190706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4186061"/>
              <a:ext cx="102078" cy="102079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32B3A9D7-9AD8-7F4D-915C-92DF2304E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3937706"/>
              <a:ext cx="102078" cy="102079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4A2BBB35-5C9D-9C4A-877D-C2A32AAB2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3937706"/>
              <a:ext cx="102078" cy="102079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699D8BA1-472F-A447-90E7-A71E449CE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9170" y="3503084"/>
              <a:ext cx="102078" cy="102079"/>
            </a:xfrm>
            <a:prstGeom prst="rect">
              <a:avLst/>
            </a:prstGeom>
          </p:spPr>
        </p:pic>
      </p:grp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41478EA-735B-FD4C-A288-84ACFE4FE3D4}"/>
              </a:ext>
            </a:extLst>
          </p:cNvPr>
          <p:cNvCxnSpPr/>
          <p:nvPr/>
        </p:nvCxnSpPr>
        <p:spPr>
          <a:xfrm>
            <a:off x="0" y="1321953"/>
            <a:ext cx="771017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1BE8A9"/>
                </a:gs>
                <a:gs pos="21000">
                  <a:srgbClr val="008C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1ED80DF-F93F-4FA8-A47B-7359077F1E0C}"/>
              </a:ext>
            </a:extLst>
          </p:cNvPr>
          <p:cNvGrpSpPr/>
          <p:nvPr/>
        </p:nvGrpSpPr>
        <p:grpSpPr>
          <a:xfrm>
            <a:off x="4626864" y="3416994"/>
            <a:ext cx="192056" cy="192056"/>
            <a:chOff x="4626864" y="2140244"/>
            <a:chExt cx="192056" cy="192056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19C78A9-15D1-455A-9E79-3070A0B6E783}"/>
                </a:ext>
              </a:extLst>
            </p:cNvPr>
            <p:cNvSpPr/>
            <p:nvPr/>
          </p:nvSpPr>
          <p:spPr>
            <a:xfrm>
              <a:off x="4626864" y="2140244"/>
              <a:ext cx="192056" cy="19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2">
                  <a:satMod val="175000"/>
                  <a:alpha val="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44" name="图形 43" descr="复选标记">
              <a:extLst>
                <a:ext uri="{FF2B5EF4-FFF2-40B4-BE49-F238E27FC236}">
                  <a16:creationId xmlns:a16="http://schemas.microsoft.com/office/drawing/2014/main" id="{978537C1-0AB6-4BBD-8118-2FC3480F1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74784" y="2188164"/>
              <a:ext cx="96215" cy="96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385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6472E-B103-4279-A165-2FB51450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74625"/>
            <a:ext cx="8520600" cy="443100"/>
          </a:xfrm>
        </p:spPr>
        <p:txBody>
          <a:bodyPr/>
          <a:lstStyle/>
          <a:p>
            <a:r>
              <a:rPr lang="zh-CN" altLang="en-US" dirty="0"/>
              <a:t>获取和安装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793150-77D4-422D-BBCA-556F057E5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42269"/>
            <a:ext cx="8520600" cy="3249662"/>
          </a:xfrm>
        </p:spPr>
        <p:txBody>
          <a:bodyPr/>
          <a:lstStyle/>
          <a:p>
            <a:r>
              <a:rPr lang="zh-CN" altLang="en-US" dirty="0"/>
              <a:t>部署了</a:t>
            </a:r>
            <a:r>
              <a:rPr lang="en-US" altLang="zh-CN" dirty="0"/>
              <a:t>OneCloud</a:t>
            </a:r>
            <a:r>
              <a:rPr lang="zh-CN" altLang="en-US" dirty="0"/>
              <a:t>组件的节点上默认安装了</a:t>
            </a:r>
            <a:r>
              <a:rPr lang="en-US" altLang="zh-CN" dirty="0" err="1"/>
              <a:t>climc</a:t>
            </a:r>
            <a:endParaRPr lang="en-US" altLang="zh-CN" dirty="0"/>
          </a:p>
          <a:p>
            <a:pPr marL="114300" indent="0">
              <a:buNone/>
            </a:pPr>
            <a:endParaRPr lang="en-US" altLang="zh-CN" dirty="0"/>
          </a:p>
          <a:p>
            <a:r>
              <a:rPr lang="en-US" altLang="zh-CN" dirty="0"/>
              <a:t>RPM</a:t>
            </a:r>
            <a:r>
              <a:rPr lang="zh-CN" altLang="en-US" dirty="0"/>
              <a:t>安装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OneCloud</a:t>
            </a:r>
            <a:r>
              <a:rPr lang="zh-CN" altLang="en-US" dirty="0"/>
              <a:t>集群内置</a:t>
            </a:r>
            <a:r>
              <a:rPr lang="en-US" altLang="zh-CN" dirty="0" err="1"/>
              <a:t>climc</a:t>
            </a:r>
            <a:r>
              <a:rPr lang="zh-CN" altLang="en-US" dirty="0"/>
              <a:t>容器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从源代码安装（</a:t>
            </a:r>
            <a:r>
              <a:rPr lang="en-US" altLang="zh-CN" dirty="0"/>
              <a:t>for </a:t>
            </a:r>
            <a:r>
              <a:rPr lang="en-US" altLang="zh-CN" dirty="0" err="1"/>
              <a:t>mac&amp;windows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3393E92-0FA2-4CB7-B6F5-F48B63B01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45" y="2342220"/>
            <a:ext cx="4571764" cy="38472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# 添加 yunion onecloud rpm 源</a:t>
            </a:r>
            <a:endParaRPr kumimoji="0" lang="en-US" altLang="zh-CN" sz="1000" b="0" i="1" u="none" strike="noStrike" cap="none" normalizeH="0" baseline="0" dirty="0">
              <a:ln>
                <a:noFill/>
              </a:ln>
              <a:solidFill>
                <a:srgbClr val="8F5902"/>
              </a:solidFill>
              <a:effectLst/>
              <a:latin typeface="Arial Unicode MS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SFMono-Regular"/>
              </a:rPr>
              <a:t> $ yum-config-manager --add-repo https://iso.yunion.cn/yumrepo-3.1/yunion.repo</a:t>
            </a:r>
            <a:r>
              <a:rPr kumimoji="0" lang="zh-CN" altLang="zh-CN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998876D-1F30-410B-8A0F-C5EBB316E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45" y="2759124"/>
            <a:ext cx="2952731" cy="384721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# 安装 climc 云平台命令行工具 和 ocadm 部署工具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SFMono-Regular"/>
              </a:rPr>
              <a:t> </a:t>
            </a:r>
            <a:endParaRPr kumimoji="0" lang="en-US" altLang="zh-CN" sz="10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SFMono-Regular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SFMono-Regular"/>
              </a:rPr>
              <a:t>$ yum install -y yunion-climc</a:t>
            </a:r>
            <a:r>
              <a:rPr kumimoji="0" lang="zh-CN" altLang="zh-CN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5BCFE-5F9D-452A-BDC5-4A702109D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45" y="1731173"/>
            <a:ext cx="3381374" cy="15388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# </a:t>
            </a:r>
            <a:r>
              <a:rPr kumimoji="0" lang="zh-CN" altLang="en-US" sz="1000" b="0" i="1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默认安装在：</a:t>
            </a:r>
            <a:r>
              <a:rPr lang="en-US" altLang="zh-CN" sz="1000" i="1" dirty="0">
                <a:solidFill>
                  <a:srgbClr val="8F5902"/>
                </a:solidFill>
                <a:latin typeface="Arial Unicode MS"/>
                <a:ea typeface="SFMono-Regular"/>
              </a:rPr>
              <a:t> </a:t>
            </a:r>
            <a:r>
              <a:rPr kumimoji="0" lang="en-US" altLang="zh-CN" sz="1000" b="1" u="none" strike="noStrike" cap="none" normalizeH="0" baseline="0" dirty="0">
                <a:ln>
                  <a:noFill/>
                </a:ln>
                <a:solidFill>
                  <a:srgbClr val="1778FF"/>
                </a:solidFill>
                <a:effectLst/>
                <a:latin typeface="Arial Unicode MS"/>
                <a:ea typeface="SFMono-Regular"/>
              </a:rPr>
              <a:t>/opt/</a:t>
            </a:r>
            <a:r>
              <a:rPr kumimoji="0" lang="en-US" altLang="zh-CN" sz="1000" b="1" u="none" strike="noStrike" cap="none" normalizeH="0" baseline="0" dirty="0" err="1">
                <a:ln>
                  <a:noFill/>
                </a:ln>
                <a:solidFill>
                  <a:srgbClr val="1778FF"/>
                </a:solidFill>
                <a:effectLst/>
                <a:latin typeface="Arial Unicode MS"/>
                <a:ea typeface="SFMono-Regular"/>
              </a:rPr>
              <a:t>yunion</a:t>
            </a:r>
            <a:r>
              <a:rPr kumimoji="0" lang="en-US" altLang="zh-CN" sz="1000" b="1" u="none" strike="noStrike" cap="none" normalizeH="0" baseline="0" dirty="0">
                <a:ln>
                  <a:noFill/>
                </a:ln>
                <a:solidFill>
                  <a:srgbClr val="1778FF"/>
                </a:solidFill>
                <a:effectLst/>
                <a:latin typeface="Arial Unicode MS"/>
                <a:ea typeface="SFMono-Regular"/>
              </a:rPr>
              <a:t>/bin/</a:t>
            </a:r>
            <a:r>
              <a:rPr kumimoji="0" lang="en-US" altLang="zh-CN" sz="1000" b="1" u="none" strike="noStrike" cap="none" normalizeH="0" baseline="0" dirty="0" err="1">
                <a:ln>
                  <a:noFill/>
                </a:ln>
                <a:solidFill>
                  <a:srgbClr val="1778FF"/>
                </a:solidFill>
                <a:effectLst/>
                <a:latin typeface="Arial Unicode MS"/>
                <a:ea typeface="SFMono-Regular"/>
              </a:rPr>
              <a:t>climc</a:t>
            </a:r>
            <a:endParaRPr kumimoji="0" lang="en-US" altLang="zh-CN" sz="1000" b="1" u="none" strike="noStrike" cap="none" normalizeH="0" baseline="0" dirty="0">
              <a:ln>
                <a:noFill/>
              </a:ln>
              <a:solidFill>
                <a:srgbClr val="1778FF"/>
              </a:solidFill>
              <a:effectLst/>
              <a:latin typeface="Arial Unicode MS"/>
              <a:ea typeface="SFMono-Regular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F79622-F8B5-4640-955C-0D9590576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45" y="3598144"/>
            <a:ext cx="3872855" cy="153888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$ </a:t>
            </a:r>
            <a:r>
              <a:rPr kumimoji="0" lang="en-US" altLang="zh-CN" sz="1000" b="0" u="none" strike="noStrike" cap="none" normalizeH="0" baseline="0" dirty="0" err="1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kubectl</a:t>
            </a:r>
            <a:r>
              <a:rPr kumimoji="0" lang="en-US" altLang="zh-CN" sz="1000" b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 –n </a:t>
            </a:r>
            <a:r>
              <a:rPr kumimoji="0" lang="en-US" altLang="zh-CN" sz="1000" b="0" u="none" strike="noStrike" cap="none" normalizeH="0" baseline="0" dirty="0" err="1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onecloud</a:t>
            </a:r>
            <a:r>
              <a:rPr kumimoji="0" lang="en-US" altLang="zh-CN" sz="1000" b="0" u="none" strike="noStrike" cap="none" normalizeH="0" baseline="0" dirty="0">
                <a:ln>
                  <a:noFill/>
                </a:ln>
                <a:solidFill>
                  <a:srgbClr val="8F5902"/>
                </a:solidFill>
                <a:effectLst/>
                <a:latin typeface="Arial Unicode MS"/>
                <a:ea typeface="SFMono-Regular"/>
              </a:rPr>
              <a:t> </a:t>
            </a:r>
            <a:r>
              <a:rPr lang="en-US" altLang="zh-CN" sz="1000" dirty="0">
                <a:solidFill>
                  <a:srgbClr val="8F5902"/>
                </a:solidFill>
                <a:latin typeface="Arial Unicode MS"/>
                <a:ea typeface="SFMono-Regular"/>
              </a:rPr>
              <a:t>exec –it default-</a:t>
            </a:r>
            <a:r>
              <a:rPr lang="en-US" altLang="zh-CN" sz="1000" dirty="0" err="1">
                <a:solidFill>
                  <a:srgbClr val="8F5902"/>
                </a:solidFill>
                <a:latin typeface="Arial Unicode MS"/>
                <a:ea typeface="SFMono-Regular"/>
              </a:rPr>
              <a:t>climc</a:t>
            </a:r>
            <a:r>
              <a:rPr lang="en-US" altLang="zh-CN" sz="1000" dirty="0">
                <a:solidFill>
                  <a:srgbClr val="8F5902"/>
                </a:solidFill>
                <a:latin typeface="Arial Unicode MS"/>
                <a:ea typeface="SFMono-Regular"/>
              </a:rPr>
              <a:t>-</a:t>
            </a:r>
            <a:r>
              <a:rPr lang="en-US" altLang="zh-CN" sz="1000" dirty="0" err="1">
                <a:solidFill>
                  <a:srgbClr val="8F5902"/>
                </a:solidFill>
                <a:latin typeface="Arial Unicode MS"/>
                <a:ea typeface="SFMono-Regular"/>
              </a:rPr>
              <a:t>xxxxxxxxx</a:t>
            </a:r>
            <a:r>
              <a:rPr lang="en-US" altLang="zh-CN" sz="1000" dirty="0">
                <a:solidFill>
                  <a:srgbClr val="8F5902"/>
                </a:solidFill>
                <a:latin typeface="Arial Unicode MS"/>
                <a:ea typeface="SFMono-Regular"/>
              </a:rPr>
              <a:t>-xxx /bin/bash</a:t>
            </a:r>
            <a:endParaRPr kumimoji="0" lang="en-US" altLang="zh-CN" sz="1000" b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 Unicode MS"/>
              <a:ea typeface="SFMono-Regular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7F9C603-B5E6-4112-9024-E8345237E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45" y="4206331"/>
            <a:ext cx="2887009" cy="46166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SFMono-Regular"/>
              </a:rPr>
              <a:t>$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SFMono-Regular"/>
              </a:rPr>
              <a:t> </a:t>
            </a:r>
            <a:r>
              <a:rPr lang="en-US" altLang="zh-CN" sz="1000" dirty="0">
                <a:solidFill>
                  <a:srgbClr val="222222"/>
                </a:solidFill>
                <a:latin typeface="Arial Unicode MS"/>
                <a:ea typeface="SFMono-Regular"/>
              </a:rPr>
              <a:t>git clone https://github.com/yunionio/onecloud.git</a:t>
            </a:r>
            <a:br>
              <a:rPr lang="en-US" altLang="zh-CN" sz="1000" dirty="0">
                <a:solidFill>
                  <a:srgbClr val="222222"/>
                </a:solidFill>
                <a:latin typeface="Arial Unicode MS"/>
                <a:ea typeface="SFMono-Regular"/>
              </a:rPr>
            </a:br>
            <a:r>
              <a:rPr lang="en-US" altLang="zh-CN" sz="1000" dirty="0">
                <a:solidFill>
                  <a:srgbClr val="222222"/>
                </a:solidFill>
                <a:latin typeface="Arial Unicode MS"/>
                <a:ea typeface="SFMono-Regular"/>
              </a:rPr>
              <a:t> </a:t>
            </a: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$ cd </a:t>
            </a:r>
            <a:r>
              <a:rPr kumimoji="0" lang="en-US" altLang="zh-CN" sz="1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</a:rPr>
              <a:t>onecloud</a:t>
            </a:r>
            <a:br>
              <a:rPr lang="en-US" altLang="zh-CN" sz="1000" dirty="0">
                <a:solidFill>
                  <a:srgbClr val="222222"/>
                </a:solidFill>
                <a:latin typeface="Arial Unicode MS"/>
              </a:rPr>
            </a:br>
            <a:r>
              <a:rPr lang="en-US" altLang="zh-CN" sz="1000" dirty="0">
                <a:solidFill>
                  <a:srgbClr val="222222"/>
                </a:solidFill>
                <a:latin typeface="Arial Unicode MS"/>
              </a:rPr>
              <a:t> $ make </a:t>
            </a:r>
            <a:r>
              <a:rPr lang="en-US" altLang="zh-CN" sz="1000" dirty="0" err="1">
                <a:solidFill>
                  <a:srgbClr val="222222"/>
                </a:solidFill>
                <a:latin typeface="Arial Unicode MS"/>
              </a:rPr>
              <a:t>cmd</a:t>
            </a:r>
            <a:r>
              <a:rPr lang="en-US" altLang="zh-CN" sz="1000" dirty="0">
                <a:solidFill>
                  <a:srgbClr val="222222"/>
                </a:solidFill>
                <a:latin typeface="Arial Unicode MS"/>
              </a:rPr>
              <a:t>/</a:t>
            </a:r>
            <a:r>
              <a:rPr lang="en-US" altLang="zh-CN" sz="1000" dirty="0" err="1">
                <a:solidFill>
                  <a:srgbClr val="222222"/>
                </a:solidFill>
                <a:latin typeface="Arial Unicode MS"/>
              </a:rPr>
              <a:t>climc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5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B3240E45-ADDB-4A41-9BEA-0AB40754B9C7}"/>
              </a:ext>
            </a:extLst>
          </p:cNvPr>
          <p:cNvSpPr/>
          <p:nvPr/>
        </p:nvSpPr>
        <p:spPr>
          <a:xfrm>
            <a:off x="4724400" y="0"/>
            <a:ext cx="4419600" cy="5143500"/>
          </a:xfrm>
          <a:prstGeom prst="rect">
            <a:avLst/>
          </a:prstGeom>
          <a:gradFill>
            <a:gsLst>
              <a:gs pos="0">
                <a:srgbClr val="1BE8A9"/>
              </a:gs>
              <a:gs pos="23000">
                <a:srgbClr val="0EBAD4"/>
              </a:gs>
              <a:gs pos="100000">
                <a:srgbClr val="008CFF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927805" y="1642668"/>
            <a:ext cx="3178895" cy="2128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lt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架构和工作原理</a:t>
            </a:r>
            <a:endParaRPr lang="en" sz="1600" dirty="0">
              <a:solidFill>
                <a:schemeClr val="lt1"/>
              </a:soli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lt1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rPr>
              <a:t>获取和安装</a:t>
            </a:r>
            <a:endParaRPr sz="1600" dirty="0">
              <a:solidFill>
                <a:schemeClr val="lt1"/>
              </a:solidFill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600" b="1" dirty="0">
                <a:solidFill>
                  <a:schemeClr val="lt1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rPr>
              <a:t>运行环境初始化</a:t>
            </a:r>
            <a:endParaRPr lang="en-US" altLang="zh-CN" sz="1600" b="1" dirty="0">
              <a:solidFill>
                <a:schemeClr val="lt1"/>
              </a:solidFill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schemeClr val="lt1"/>
                </a:solidFill>
                <a:latin typeface="PingFang SC Light" panose="020B0200000000000000" pitchFamily="34" charset="-122"/>
                <a:ea typeface="PingFang SC Light" panose="020B0200000000000000" pitchFamily="34" charset="-122"/>
              </a:rPr>
              <a:t>使用技巧</a:t>
            </a:r>
            <a:endParaRPr sz="1600" dirty="0">
              <a:solidFill>
                <a:schemeClr val="lt1"/>
              </a:solidFill>
              <a:latin typeface="PingFang SC Light" panose="020B0200000000000000" pitchFamily="34" charset="-122"/>
              <a:ea typeface="PingFang SC Light" panose="020B02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65337D-89E3-E648-9BC1-BDC2EA972B2A}"/>
              </a:ext>
            </a:extLst>
          </p:cNvPr>
          <p:cNvSpPr/>
          <p:nvPr/>
        </p:nvSpPr>
        <p:spPr>
          <a:xfrm>
            <a:off x="283477" y="95965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1800" b="1" dirty="0">
                <a:solidFill>
                  <a:srgbClr val="008EFE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目 录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7C6B459-BDCA-CB4C-9F9A-E35C7E58DC80}"/>
              </a:ext>
            </a:extLst>
          </p:cNvPr>
          <p:cNvGrpSpPr/>
          <p:nvPr/>
        </p:nvGrpSpPr>
        <p:grpSpPr>
          <a:xfrm>
            <a:off x="4626864" y="1980609"/>
            <a:ext cx="192056" cy="192056"/>
            <a:chOff x="4626864" y="2140244"/>
            <a:chExt cx="192056" cy="192056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AF24A73-4227-C940-AB5F-2124BDAE968E}"/>
                </a:ext>
              </a:extLst>
            </p:cNvPr>
            <p:cNvSpPr/>
            <p:nvPr/>
          </p:nvSpPr>
          <p:spPr>
            <a:xfrm>
              <a:off x="4626864" y="2140244"/>
              <a:ext cx="192056" cy="19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2">
                  <a:satMod val="175000"/>
                  <a:alpha val="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25" name="图形 24" descr="复选标记">
              <a:extLst>
                <a:ext uri="{FF2B5EF4-FFF2-40B4-BE49-F238E27FC236}">
                  <a16:creationId xmlns:a16="http://schemas.microsoft.com/office/drawing/2014/main" id="{12295127-5B27-B842-ABCA-8E086267D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74784" y="2188164"/>
              <a:ext cx="96215" cy="96215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B6D5E8A-60E7-1C4A-8F4E-7805728939CD}"/>
              </a:ext>
            </a:extLst>
          </p:cNvPr>
          <p:cNvGrpSpPr/>
          <p:nvPr/>
        </p:nvGrpSpPr>
        <p:grpSpPr>
          <a:xfrm>
            <a:off x="4614913" y="2475722"/>
            <a:ext cx="192056" cy="192056"/>
            <a:chOff x="4626864" y="2140244"/>
            <a:chExt cx="192056" cy="192056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A435BC4-A6F6-AC4F-BFCA-EA0BB6C68000}"/>
                </a:ext>
              </a:extLst>
            </p:cNvPr>
            <p:cNvSpPr/>
            <p:nvPr/>
          </p:nvSpPr>
          <p:spPr>
            <a:xfrm>
              <a:off x="4626864" y="2140244"/>
              <a:ext cx="192056" cy="19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2">
                  <a:satMod val="175000"/>
                  <a:alpha val="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41" name="图形 40" descr="复选标记">
              <a:extLst>
                <a:ext uri="{FF2B5EF4-FFF2-40B4-BE49-F238E27FC236}">
                  <a16:creationId xmlns:a16="http://schemas.microsoft.com/office/drawing/2014/main" id="{414666DF-BE3C-CC46-BCCF-60386EBD9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74784" y="2188164"/>
              <a:ext cx="96215" cy="96215"/>
            </a:xfrm>
            <a:prstGeom prst="rect">
              <a:avLst/>
            </a:prstGeom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20BB9F43-E47A-DF4B-B8F2-6F3361181241}"/>
              </a:ext>
            </a:extLst>
          </p:cNvPr>
          <p:cNvGrpSpPr/>
          <p:nvPr/>
        </p:nvGrpSpPr>
        <p:grpSpPr>
          <a:xfrm>
            <a:off x="8383483" y="285434"/>
            <a:ext cx="284768" cy="281667"/>
            <a:chOff x="7699056" y="732971"/>
            <a:chExt cx="451465" cy="446549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FE232D1-1056-ED40-BEE8-E963718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0282" y="732971"/>
              <a:ext cx="230239" cy="230239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89505F4C-DEE7-0741-879A-800742D58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9056" y="732971"/>
              <a:ext cx="230239" cy="230239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8723268C-B428-6540-8668-D497BBF4B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0282" y="949281"/>
              <a:ext cx="230239" cy="230239"/>
            </a:xfrm>
            <a:prstGeom prst="rect">
              <a:avLst/>
            </a:prstGeom>
          </p:spPr>
        </p:pic>
      </p:grp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077C265B-9301-0D4B-8F1E-F2A872461CC6}"/>
              </a:ext>
            </a:extLst>
          </p:cNvPr>
          <p:cNvCxnSpPr>
            <a:cxnSpLocks/>
          </p:cNvCxnSpPr>
          <p:nvPr/>
        </p:nvCxnSpPr>
        <p:spPr>
          <a:xfrm flipV="1">
            <a:off x="8594874" y="817185"/>
            <a:ext cx="1" cy="1069995"/>
          </a:xfrm>
          <a:prstGeom prst="line">
            <a:avLst/>
          </a:prstGeom>
          <a:ln w="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BD8EB26-0299-48E1-9488-2F859A15F0A1}"/>
              </a:ext>
            </a:extLst>
          </p:cNvPr>
          <p:cNvGrpSpPr/>
          <p:nvPr/>
        </p:nvGrpSpPr>
        <p:grpSpPr>
          <a:xfrm>
            <a:off x="4634047" y="2969493"/>
            <a:ext cx="192056" cy="192056"/>
            <a:chOff x="4626864" y="1987845"/>
            <a:chExt cx="192056" cy="192056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19D3C57A-6EFC-0045-A475-1CD464A1F7EB}"/>
                </a:ext>
              </a:extLst>
            </p:cNvPr>
            <p:cNvSpPr/>
            <p:nvPr/>
          </p:nvSpPr>
          <p:spPr>
            <a:xfrm>
              <a:off x="4626864" y="1987845"/>
              <a:ext cx="192056" cy="19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2">
                  <a:satMod val="175000"/>
                  <a:alpha val="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57" name="图形 56" descr="复选标记">
              <a:extLst>
                <a:ext uri="{FF2B5EF4-FFF2-40B4-BE49-F238E27FC236}">
                  <a16:creationId xmlns:a16="http://schemas.microsoft.com/office/drawing/2014/main" id="{D687F197-5245-1E4D-925A-3F9E6CE8D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78381" y="2035765"/>
              <a:ext cx="96215" cy="96215"/>
            </a:xfrm>
            <a:prstGeom prst="rect">
              <a:avLst/>
            </a:prstGeom>
          </p:spPr>
        </p:pic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7602FDFF-FA83-A745-889B-78170B0BA7F2}"/>
              </a:ext>
            </a:extLst>
          </p:cNvPr>
          <p:cNvSpPr/>
          <p:nvPr/>
        </p:nvSpPr>
        <p:spPr>
          <a:xfrm>
            <a:off x="283477" y="1386100"/>
            <a:ext cx="2945145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500" spc="1200" dirty="0">
                <a:solidFill>
                  <a:srgbClr val="008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500" spc="1200" dirty="0">
              <a:solidFill>
                <a:srgbClr val="008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59A5E22E-F04A-F94F-BF2C-14307A8382FD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9000"/>
          </a:blip>
          <a:stretch>
            <a:fillRect/>
          </a:stretch>
        </p:blipFill>
        <p:spPr>
          <a:xfrm>
            <a:off x="-675923" y="1886197"/>
            <a:ext cx="3668117" cy="2253272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B649EF6B-C3F0-0641-8F9F-AB3C9763C781}"/>
              </a:ext>
            </a:extLst>
          </p:cNvPr>
          <p:cNvGrpSpPr/>
          <p:nvPr/>
        </p:nvGrpSpPr>
        <p:grpSpPr>
          <a:xfrm>
            <a:off x="8069080" y="3038482"/>
            <a:ext cx="559277" cy="1716390"/>
            <a:chOff x="7747615" y="2571750"/>
            <a:chExt cx="559277" cy="1716390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8CD92B1-CB32-5F41-B7CC-01FC1EF64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7615" y="2571750"/>
              <a:ext cx="102078" cy="102079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731AC92F-3E15-7B4E-B134-C6EC066B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2571750"/>
              <a:ext cx="102078" cy="102079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7FE7071C-E99E-4F43-A867-4FC5954BE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2571750"/>
              <a:ext cx="102078" cy="102079"/>
            </a:xfrm>
            <a:prstGeom prst="rect">
              <a:avLst/>
            </a:prstGeom>
          </p:spPr>
        </p:pic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24D49A20-2F84-7940-9759-C2F85A11A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7615" y="2820106"/>
              <a:ext cx="102078" cy="102079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B91DE87B-70F6-CA4E-A08E-8BFF00A64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2820106"/>
              <a:ext cx="102078" cy="102079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017C32E8-C361-E640-8952-D687C366A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2820106"/>
              <a:ext cx="102078" cy="102079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34E0F129-1B54-A140-97E3-401ECDB0C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3040239"/>
              <a:ext cx="102078" cy="102079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F12C4D15-B4E0-2B4C-B3E4-7DEEEF1B3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3040239"/>
              <a:ext cx="102078" cy="102079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FF00F23F-AFDC-B948-AE21-647A9DE05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7615" y="4186061"/>
              <a:ext cx="102078" cy="102079"/>
            </a:xfrm>
            <a:prstGeom prst="rect">
              <a:avLst/>
            </a:prstGeom>
          </p:spPr>
        </p:pic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D00BA28A-7FC6-304B-93EF-E7029EDA2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4186061"/>
              <a:ext cx="102078" cy="102079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252AC359-785A-E448-A7E5-A58190706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4186061"/>
              <a:ext cx="102078" cy="102079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32B3A9D7-9AD8-7F4D-915C-92DF2304E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3392" y="3937706"/>
              <a:ext cx="102078" cy="102079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4A2BBB35-5C9D-9C4A-877D-C2A32AAB2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04814" y="3937706"/>
              <a:ext cx="102078" cy="102079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699D8BA1-472F-A447-90E7-A71E449CE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9170" y="3503084"/>
              <a:ext cx="102078" cy="102079"/>
            </a:xfrm>
            <a:prstGeom prst="rect">
              <a:avLst/>
            </a:prstGeom>
          </p:spPr>
        </p:pic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6B0B25DA-A91B-B843-BDB8-8BF2E40D8E65}"/>
              </a:ext>
            </a:extLst>
          </p:cNvPr>
          <p:cNvSpPr/>
          <p:nvPr/>
        </p:nvSpPr>
        <p:spPr>
          <a:xfrm>
            <a:off x="311699" y="299668"/>
            <a:ext cx="8771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b="1" spc="300" dirty="0">
                <a:gradFill>
                  <a:gsLst>
                    <a:gs pos="0">
                      <a:srgbClr val="1BE8A9"/>
                    </a:gs>
                    <a:gs pos="4000">
                      <a:srgbClr val="0EBAD4"/>
                    </a:gs>
                    <a:gs pos="100000">
                      <a:srgbClr val="008CFF"/>
                    </a:gs>
                  </a:gsLst>
                  <a:lin ang="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YUNION</a:t>
            </a:r>
          </a:p>
          <a:p>
            <a:r>
              <a:rPr kumimoji="1" lang="zh-CN" altLang="en-US" sz="600" spc="750" dirty="0">
                <a:gradFill>
                  <a:gsLst>
                    <a:gs pos="0">
                      <a:srgbClr val="1BE8A9"/>
                    </a:gs>
                    <a:gs pos="4000">
                      <a:srgbClr val="0EBAD4"/>
                    </a:gs>
                    <a:gs pos="100000">
                      <a:srgbClr val="008CFF"/>
                    </a:gs>
                  </a:gsLst>
                  <a:lin ang="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云联万维</a:t>
            </a:r>
            <a:endParaRPr lang="zh-CN" altLang="en-US" sz="600" spc="750" dirty="0">
              <a:gradFill>
                <a:gsLst>
                  <a:gs pos="0">
                    <a:srgbClr val="1BE8A9"/>
                  </a:gs>
                  <a:gs pos="4000">
                    <a:srgbClr val="0EBAD4"/>
                  </a:gs>
                  <a:gs pos="100000">
                    <a:srgbClr val="008CFF"/>
                  </a:gs>
                </a:gsLst>
                <a:lin ang="0" scaled="1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41478EA-735B-FD4C-A288-84ACFE4FE3D4}"/>
              </a:ext>
            </a:extLst>
          </p:cNvPr>
          <p:cNvCxnSpPr/>
          <p:nvPr/>
        </p:nvCxnSpPr>
        <p:spPr>
          <a:xfrm>
            <a:off x="0" y="1321953"/>
            <a:ext cx="771017" cy="0"/>
          </a:xfrm>
          <a:prstGeom prst="line">
            <a:avLst/>
          </a:prstGeom>
          <a:ln w="12700">
            <a:gradFill flip="none" rotWithShape="1">
              <a:gsLst>
                <a:gs pos="0">
                  <a:srgbClr val="1BE8A9"/>
                </a:gs>
                <a:gs pos="21000">
                  <a:srgbClr val="008CF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1ED80DF-F93F-4FA8-A47B-7359077F1E0C}"/>
              </a:ext>
            </a:extLst>
          </p:cNvPr>
          <p:cNvGrpSpPr/>
          <p:nvPr/>
        </p:nvGrpSpPr>
        <p:grpSpPr>
          <a:xfrm>
            <a:off x="4626864" y="3416994"/>
            <a:ext cx="192056" cy="192056"/>
            <a:chOff x="4626864" y="2140244"/>
            <a:chExt cx="192056" cy="192056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19C78A9-15D1-455A-9E79-3070A0B6E783}"/>
                </a:ext>
              </a:extLst>
            </p:cNvPr>
            <p:cNvSpPr/>
            <p:nvPr/>
          </p:nvSpPr>
          <p:spPr>
            <a:xfrm>
              <a:off x="4626864" y="2140244"/>
              <a:ext cx="192056" cy="19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accent2">
                  <a:satMod val="175000"/>
                  <a:alpha val="6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44" name="图形 43" descr="复选标记">
              <a:extLst>
                <a:ext uri="{FF2B5EF4-FFF2-40B4-BE49-F238E27FC236}">
                  <a16:creationId xmlns:a16="http://schemas.microsoft.com/office/drawing/2014/main" id="{978537C1-0AB6-4BBD-8118-2FC3480F1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74784" y="2188164"/>
              <a:ext cx="96215" cy="96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76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B0404-797E-4557-9A4F-B32BC513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14363"/>
            <a:ext cx="8520600" cy="403362"/>
          </a:xfrm>
        </p:spPr>
        <p:txBody>
          <a:bodyPr/>
          <a:lstStyle/>
          <a:p>
            <a:r>
              <a:rPr lang="en-US" altLang="zh-CN" dirty="0" err="1"/>
              <a:t>climc</a:t>
            </a:r>
            <a:r>
              <a:rPr lang="zh-CN" altLang="en-US" dirty="0"/>
              <a:t>环境初始化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BE29B-7912-4EE7-91ED-994EC17A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33513"/>
            <a:ext cx="8520600" cy="3135362"/>
          </a:xfrm>
        </p:spPr>
        <p:txBody>
          <a:bodyPr/>
          <a:lstStyle/>
          <a:p>
            <a:r>
              <a:rPr lang="zh-CN" altLang="en-US" dirty="0"/>
              <a:t>用户名</a:t>
            </a:r>
            <a:r>
              <a:rPr lang="en-US" altLang="zh-CN" dirty="0"/>
              <a:t>/</a:t>
            </a:r>
            <a:r>
              <a:rPr lang="zh-CN" altLang="en-US" dirty="0"/>
              <a:t>密码初始化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95035B-E0EB-4F24-B9C8-44019CA7DE03}"/>
              </a:ext>
            </a:extLst>
          </p:cNvPr>
          <p:cNvSpPr/>
          <p:nvPr/>
        </p:nvSpPr>
        <p:spPr>
          <a:xfrm>
            <a:off x="1038224" y="2006263"/>
            <a:ext cx="643890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OS_USERNAME=</a:t>
            </a:r>
            <a:r>
              <a:rPr lang="en-US" altLang="zh-CN" dirty="0" err="1">
                <a:solidFill>
                  <a:schemeClr val="bg1"/>
                </a:solidFill>
                <a:latin typeface="JetBrains Mono" panose="020B0509020102050004" pitchFamily="49" charset="0"/>
              </a:rPr>
              <a:t>qiujian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OS_PASSWORD=&lt;password&gt;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OS_DOMAIN_NAME=</a:t>
            </a:r>
            <a:r>
              <a:rPr lang="en-US" altLang="zh-CN" dirty="0" err="1">
                <a:solidFill>
                  <a:schemeClr val="bg1"/>
                </a:solidFill>
                <a:latin typeface="JetBrains Mono" panose="020B0509020102050004" pitchFamily="49" charset="0"/>
              </a:rPr>
              <a:t>Yunion</a:t>
            </a:r>
            <a:endParaRPr lang="en-US" altLang="zh-CN" dirty="0">
              <a:solidFill>
                <a:schemeClr val="bg1"/>
              </a:solidFill>
              <a:latin typeface="JetBrains Mono" panose="020B05090201020500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OS_PROJECT_NAME=system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OS_PROJECT_DOMAIN=Default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OS_AUTH_URL=https://10.18.10.17:5000/v3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OS_ENDPOINT_TYPE=public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YUNION_USE_CACHED_TOKEN=false</a:t>
            </a:r>
            <a:b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</a:br>
            <a:r>
              <a:rPr lang="en-US" altLang="zh-CN" dirty="0">
                <a:solidFill>
                  <a:schemeClr val="bg1"/>
                </a:solidFill>
                <a:latin typeface="JetBrains Mono" panose="020B0509020102050004" pitchFamily="49" charset="0"/>
              </a:rPr>
              <a:t>export YUNION_INSECURE=true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C2277B-E833-4BBB-A6D3-CFE69AF54696}"/>
              </a:ext>
            </a:extLst>
          </p:cNvPr>
          <p:cNvSpPr txBox="1"/>
          <p:nvPr/>
        </p:nvSpPr>
        <p:spPr>
          <a:xfrm>
            <a:off x="5309182" y="2006262"/>
            <a:ext cx="21679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rgbClr val="FF0000"/>
                </a:solidFill>
              </a:rPr>
              <a:t>用户名</a:t>
            </a:r>
            <a:endParaRPr lang="en-US" altLang="zh-CN" dirty="0">
              <a:solidFill>
                <a:srgbClr val="FF0000"/>
              </a:solidFill>
            </a:endParaRP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密码</a:t>
            </a:r>
            <a:endParaRPr lang="en-US" altLang="zh-CN" dirty="0">
              <a:solidFill>
                <a:srgbClr val="FF0000"/>
              </a:solidFill>
            </a:endParaRP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用户归属域名称</a:t>
            </a:r>
            <a:endParaRPr lang="en-US" altLang="zh-CN" dirty="0">
              <a:solidFill>
                <a:srgbClr val="FF0000"/>
              </a:solidFill>
            </a:endParaRP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项目名称</a:t>
            </a:r>
            <a:endParaRPr lang="en-US" altLang="zh-CN" dirty="0">
              <a:solidFill>
                <a:srgbClr val="FF0000"/>
              </a:solidFill>
            </a:endParaRP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项目归属域名称</a:t>
            </a:r>
            <a:endParaRPr lang="en-US" altLang="zh-CN" dirty="0">
              <a:solidFill>
                <a:srgbClr val="FF0000"/>
              </a:solidFill>
            </a:endParaRP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认证接口</a:t>
            </a:r>
            <a:endParaRPr lang="en-US" altLang="zh-CN" dirty="0">
              <a:solidFill>
                <a:srgbClr val="FF0000"/>
              </a:solidFill>
            </a:endParaRP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使用服务的</a:t>
            </a:r>
            <a:r>
              <a:rPr lang="en-US" altLang="zh-CN" dirty="0">
                <a:solidFill>
                  <a:srgbClr val="FF0000"/>
                </a:solidFill>
              </a:rPr>
              <a:t>Endpoint</a:t>
            </a:r>
            <a:r>
              <a:rPr lang="zh-CN" altLang="en-US" dirty="0">
                <a:solidFill>
                  <a:srgbClr val="FF0000"/>
                </a:solidFill>
              </a:rPr>
              <a:t>类型</a:t>
            </a:r>
            <a:endParaRPr lang="en-US" altLang="zh-CN" dirty="0">
              <a:solidFill>
                <a:srgbClr val="FF0000"/>
              </a:solidFill>
            </a:endParaRP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是否缓存</a:t>
            </a:r>
            <a:r>
              <a:rPr lang="en-US" altLang="zh-CN" dirty="0">
                <a:solidFill>
                  <a:srgbClr val="FF0000"/>
                </a:solidFill>
              </a:rPr>
              <a:t>token</a:t>
            </a:r>
          </a:p>
          <a:p>
            <a:pPr algn="r"/>
            <a:r>
              <a:rPr lang="zh-CN" altLang="en-US" dirty="0">
                <a:solidFill>
                  <a:srgbClr val="FF0000"/>
                </a:solidFill>
              </a:rPr>
              <a:t>是否不验证</a:t>
            </a:r>
            <a:r>
              <a:rPr lang="en-US" altLang="zh-CN" dirty="0">
                <a:solidFill>
                  <a:srgbClr val="FF0000"/>
                </a:solidFill>
              </a:rPr>
              <a:t>TLS</a:t>
            </a:r>
            <a:r>
              <a:rPr lang="zh-CN" altLang="en-US" dirty="0">
                <a:solidFill>
                  <a:srgbClr val="FF0000"/>
                </a:solidFill>
              </a:rPr>
              <a:t>证书</a:t>
            </a:r>
          </a:p>
        </p:txBody>
      </p:sp>
    </p:spTree>
    <p:extLst>
      <p:ext uri="{BB962C8B-B14F-4D97-AF65-F5344CB8AC3E}">
        <p14:creationId xmlns:p14="http://schemas.microsoft.com/office/powerpoint/2010/main" val="10684852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15492</TotalTime>
  <Words>1220</Words>
  <Application>Microsoft Office PowerPoint</Application>
  <PresentationFormat>全屏显示(16:9)</PresentationFormat>
  <Paragraphs>250</Paragraphs>
  <Slides>33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 Unicode MS</vt:lpstr>
      <vt:lpstr>Microsoft YaHei UI</vt:lpstr>
      <vt:lpstr>PingFang SC</vt:lpstr>
      <vt:lpstr>PingFang SC Light</vt:lpstr>
      <vt:lpstr>PingFang SC Regular</vt:lpstr>
      <vt:lpstr>PingFang SC Semibold</vt:lpstr>
      <vt:lpstr>Arial</vt:lpstr>
      <vt:lpstr>Arial Black</vt:lpstr>
      <vt:lpstr>Arial Narrow</vt:lpstr>
      <vt:lpstr>JetBrains Mono</vt:lpstr>
      <vt:lpstr>Simple Light</vt:lpstr>
      <vt:lpstr>OneCloud 命令行客户端climc</vt:lpstr>
      <vt:lpstr>PowerPoint 演示文稿</vt:lpstr>
      <vt:lpstr>为什么要使用climc</vt:lpstr>
      <vt:lpstr>OneCloud组件架构</vt:lpstr>
      <vt:lpstr>API&amp;SDK</vt:lpstr>
      <vt:lpstr>PowerPoint 演示文稿</vt:lpstr>
      <vt:lpstr>获取和安装</vt:lpstr>
      <vt:lpstr>PowerPoint 演示文稿</vt:lpstr>
      <vt:lpstr>climc环境初始化</vt:lpstr>
      <vt:lpstr>climc环境初始化</vt:lpstr>
      <vt:lpstr>如何获取ACCESS_KEY/SECRET</vt:lpstr>
      <vt:lpstr>如何获取ACCESS_KEY/SECRET</vt:lpstr>
      <vt:lpstr>climc环境初始化</vt:lpstr>
      <vt:lpstr>PowerPoint 演示文稿</vt:lpstr>
      <vt:lpstr>调用方法</vt:lpstr>
      <vt:lpstr>子命令模式——资源为中心</vt:lpstr>
      <vt:lpstr>资源API接口</vt:lpstr>
      <vt:lpstr>资源climc子命令</vt:lpstr>
      <vt:lpstr>获取帮助</vt:lpstr>
      <vt:lpstr>获取子命令帮助</vt:lpstr>
      <vt:lpstr>子命令typo建议</vt:lpstr>
      <vt:lpstr>Debug模式</vt:lpstr>
      <vt:lpstr>调用方式之——交互式</vt:lpstr>
      <vt:lpstr>调用方式之——命令行式</vt:lpstr>
      <vt:lpstr>查看当前用户信息</vt:lpstr>
      <vt:lpstr>表格宽度自适应</vt:lpstr>
      <vt:lpstr>避免表格宽度自适应折行</vt:lpstr>
      <vt:lpstr>配合bash执行复杂任务</vt:lpstr>
      <vt:lpstr>其他</vt:lpstr>
      <vt:lpstr>PowerPoint 演示文稿</vt:lpstr>
      <vt:lpstr>List接口常用参数-权限范围</vt:lpstr>
      <vt:lpstr>List接口常用参数-平台范围</vt:lpstr>
      <vt:lpstr>List接口常用参数-sql过滤条件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云联万维公司及产品介绍</dc:title>
  <cp:lastModifiedBy>邱 剑</cp:lastModifiedBy>
  <cp:revision>229</cp:revision>
  <dcterms:modified xsi:type="dcterms:W3CDTF">2021-05-08T01:12:24Z</dcterms:modified>
</cp:coreProperties>
</file>