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9" r:id="rId4"/>
    <p:sldId id="260" r:id="rId5"/>
    <p:sldId id="261" r:id="rId6"/>
    <p:sldId id="262" r:id="rId7"/>
    <p:sldId id="264" r:id="rId8"/>
    <p:sldId id="263"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1A00"/>
    <a:srgbClr val="1975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27102A9-8310-4765-A935-A1911B00CA55}" styleName="Estilo claro 1 - Acento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D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C65978-DB6F-4DA6-8275-80C27B73FBD5}" type="datetimeFigureOut">
              <a:rPr lang="es-DO" smtClean="0"/>
              <a:t>7/8/2020</a:t>
            </a:fld>
            <a:endParaRPr lang="es-D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D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D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453C7-0DDF-45C8-AA1E-EFD33F039C51}" type="slidenum">
              <a:rPr lang="es-DO" smtClean="0"/>
              <a:t>‹Nº›</a:t>
            </a:fld>
            <a:endParaRPr lang="es-DO"/>
          </a:p>
        </p:txBody>
      </p:sp>
    </p:spTree>
    <p:extLst>
      <p:ext uri="{BB962C8B-B14F-4D97-AF65-F5344CB8AC3E}">
        <p14:creationId xmlns:p14="http://schemas.microsoft.com/office/powerpoint/2010/main" val="3745549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DO" dirty="0"/>
          </a:p>
        </p:txBody>
      </p:sp>
      <p:sp>
        <p:nvSpPr>
          <p:cNvPr id="4" name="Marcador de número de diapositiva 3"/>
          <p:cNvSpPr>
            <a:spLocks noGrp="1"/>
          </p:cNvSpPr>
          <p:nvPr>
            <p:ph type="sldNum" sz="quarter" idx="5"/>
          </p:nvPr>
        </p:nvSpPr>
        <p:spPr/>
        <p:txBody>
          <a:bodyPr/>
          <a:lstStyle/>
          <a:p>
            <a:fld id="{502453C7-0DDF-45C8-AA1E-EFD33F039C51}" type="slidenum">
              <a:rPr lang="es-DO" smtClean="0"/>
              <a:t>10</a:t>
            </a:fld>
            <a:endParaRPr lang="es-DO"/>
          </a:p>
        </p:txBody>
      </p:sp>
    </p:spTree>
    <p:extLst>
      <p:ext uri="{BB962C8B-B14F-4D97-AF65-F5344CB8AC3E}">
        <p14:creationId xmlns:p14="http://schemas.microsoft.com/office/powerpoint/2010/main" val="41691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64B47DE2-E82F-4897-A439-33386AF6E43E}" type="datetimeFigureOut">
              <a:rPr lang="es-DO" smtClean="0"/>
              <a:t>7/8/2020</a:t>
            </a:fld>
            <a:endParaRPr lang="es-DO"/>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s-DO"/>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A94B0BE3-2634-40DC-921E-7F6B0FDB8B27}" type="slidenum">
              <a:rPr lang="es-DO" smtClean="0"/>
              <a:t>‹Nº›</a:t>
            </a:fld>
            <a:endParaRPr lang="es-DO"/>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74533253"/>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4B47DE2-E82F-4897-A439-33386AF6E43E}" type="datetimeFigureOut">
              <a:rPr lang="es-DO" smtClean="0"/>
              <a:t>7/8/2020</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A94B0BE3-2634-40DC-921E-7F6B0FDB8B27}" type="slidenum">
              <a:rPr lang="es-DO" smtClean="0"/>
              <a:t>‹Nº›</a:t>
            </a:fld>
            <a:endParaRPr lang="es-DO"/>
          </a:p>
        </p:txBody>
      </p:sp>
    </p:spTree>
    <p:extLst>
      <p:ext uri="{BB962C8B-B14F-4D97-AF65-F5344CB8AC3E}">
        <p14:creationId xmlns:p14="http://schemas.microsoft.com/office/powerpoint/2010/main" val="3179297295"/>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4B47DE2-E82F-4897-A439-33386AF6E43E}" type="datetimeFigureOut">
              <a:rPr lang="es-DO" smtClean="0"/>
              <a:t>7/8/2020</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A94B0BE3-2634-40DC-921E-7F6B0FDB8B27}" type="slidenum">
              <a:rPr lang="es-DO" smtClean="0"/>
              <a:t>‹Nº›</a:t>
            </a:fld>
            <a:endParaRPr lang="es-DO"/>
          </a:p>
        </p:txBody>
      </p:sp>
    </p:spTree>
    <p:extLst>
      <p:ext uri="{BB962C8B-B14F-4D97-AF65-F5344CB8AC3E}">
        <p14:creationId xmlns:p14="http://schemas.microsoft.com/office/powerpoint/2010/main" val="4006286311"/>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4B47DE2-E82F-4897-A439-33386AF6E43E}" type="datetimeFigureOut">
              <a:rPr lang="es-DO" smtClean="0"/>
              <a:t>7/8/2020</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A94B0BE3-2634-40DC-921E-7F6B0FDB8B27}" type="slidenum">
              <a:rPr lang="es-DO" smtClean="0"/>
              <a:t>‹Nº›</a:t>
            </a:fld>
            <a:endParaRPr lang="es-DO"/>
          </a:p>
        </p:txBody>
      </p:sp>
    </p:spTree>
    <p:extLst>
      <p:ext uri="{BB962C8B-B14F-4D97-AF65-F5344CB8AC3E}">
        <p14:creationId xmlns:p14="http://schemas.microsoft.com/office/powerpoint/2010/main" val="1335905267"/>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64B47DE2-E82F-4897-A439-33386AF6E43E}" type="datetimeFigureOut">
              <a:rPr lang="es-DO" smtClean="0"/>
              <a:t>7/8/2020</a:t>
            </a:fld>
            <a:endParaRPr lang="es-DO"/>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s-DO"/>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A94B0BE3-2634-40DC-921E-7F6B0FDB8B27}" type="slidenum">
              <a:rPr lang="es-DO" smtClean="0"/>
              <a:t>‹Nº›</a:t>
            </a:fld>
            <a:endParaRPr lang="es-DO"/>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84851401"/>
      </p:ext>
    </p:extLst>
  </p:cSld>
  <p:clrMapOvr>
    <a:overrideClrMapping bg1="dk1" tx1="lt1" bg2="dk2" tx2="lt2" accent1="accent1" accent2="accent2" accent3="accent3" accent4="accent4" accent5="accent5" accent6="accent6" hlink="hlink" folHlink="folHlink"/>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4B47DE2-E82F-4897-A439-33386AF6E43E}" type="datetimeFigureOut">
              <a:rPr lang="es-DO" smtClean="0"/>
              <a:t>7/8/2020</a:t>
            </a:fld>
            <a:endParaRPr lang="es-DO"/>
          </a:p>
        </p:txBody>
      </p:sp>
      <p:sp>
        <p:nvSpPr>
          <p:cNvPr id="6" name="Footer Placeholder 5"/>
          <p:cNvSpPr>
            <a:spLocks noGrp="1"/>
          </p:cNvSpPr>
          <p:nvPr>
            <p:ph type="ftr" sz="quarter" idx="11"/>
          </p:nvPr>
        </p:nvSpPr>
        <p:spPr/>
        <p:txBody>
          <a:bodyPr/>
          <a:lstStyle/>
          <a:p>
            <a:endParaRPr lang="es-DO"/>
          </a:p>
        </p:txBody>
      </p:sp>
      <p:sp>
        <p:nvSpPr>
          <p:cNvPr id="7" name="Slide Number Placeholder 6"/>
          <p:cNvSpPr>
            <a:spLocks noGrp="1"/>
          </p:cNvSpPr>
          <p:nvPr>
            <p:ph type="sldNum" sz="quarter" idx="12"/>
          </p:nvPr>
        </p:nvSpPr>
        <p:spPr/>
        <p:txBody>
          <a:bodyPr/>
          <a:lstStyle/>
          <a:p>
            <a:fld id="{A94B0BE3-2634-40DC-921E-7F6B0FDB8B27}" type="slidenum">
              <a:rPr lang="es-DO" smtClean="0"/>
              <a:t>‹Nº›</a:t>
            </a:fld>
            <a:endParaRPr lang="es-DO"/>
          </a:p>
        </p:txBody>
      </p:sp>
    </p:spTree>
    <p:extLst>
      <p:ext uri="{BB962C8B-B14F-4D97-AF65-F5344CB8AC3E}">
        <p14:creationId xmlns:p14="http://schemas.microsoft.com/office/powerpoint/2010/main" val="4072188463"/>
      </p:ext>
    </p:extLst>
  </p:cSld>
  <p:clrMapOvr>
    <a:masterClrMapping/>
  </p:clrMapOvr>
  <p:transition spd="med">
    <p:pull/>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4B47DE2-E82F-4897-A439-33386AF6E43E}" type="datetimeFigureOut">
              <a:rPr lang="es-DO" smtClean="0"/>
              <a:t>7/8/2020</a:t>
            </a:fld>
            <a:endParaRPr lang="es-DO"/>
          </a:p>
        </p:txBody>
      </p:sp>
      <p:sp>
        <p:nvSpPr>
          <p:cNvPr id="8" name="Footer Placeholder 7"/>
          <p:cNvSpPr>
            <a:spLocks noGrp="1"/>
          </p:cNvSpPr>
          <p:nvPr>
            <p:ph type="ftr" sz="quarter" idx="11"/>
          </p:nvPr>
        </p:nvSpPr>
        <p:spPr/>
        <p:txBody>
          <a:bodyPr/>
          <a:lstStyle/>
          <a:p>
            <a:endParaRPr lang="es-DO"/>
          </a:p>
        </p:txBody>
      </p:sp>
      <p:sp>
        <p:nvSpPr>
          <p:cNvPr id="9" name="Slide Number Placeholder 8"/>
          <p:cNvSpPr>
            <a:spLocks noGrp="1"/>
          </p:cNvSpPr>
          <p:nvPr>
            <p:ph type="sldNum" sz="quarter" idx="12"/>
          </p:nvPr>
        </p:nvSpPr>
        <p:spPr/>
        <p:txBody>
          <a:bodyPr/>
          <a:lstStyle/>
          <a:p>
            <a:fld id="{A94B0BE3-2634-40DC-921E-7F6B0FDB8B27}" type="slidenum">
              <a:rPr lang="es-DO" smtClean="0"/>
              <a:t>‹Nº›</a:t>
            </a:fld>
            <a:endParaRPr lang="es-DO"/>
          </a:p>
        </p:txBody>
      </p:sp>
    </p:spTree>
    <p:extLst>
      <p:ext uri="{BB962C8B-B14F-4D97-AF65-F5344CB8AC3E}">
        <p14:creationId xmlns:p14="http://schemas.microsoft.com/office/powerpoint/2010/main" val="2303558952"/>
      </p:ext>
    </p:extLst>
  </p:cSld>
  <p:clrMapOvr>
    <a:masterClrMapping/>
  </p:clrMapOvr>
  <p:transition spd="med">
    <p:pull/>
  </p:transition>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4B47DE2-E82F-4897-A439-33386AF6E43E}" type="datetimeFigureOut">
              <a:rPr lang="es-DO" smtClean="0"/>
              <a:t>7/8/2020</a:t>
            </a:fld>
            <a:endParaRPr lang="es-DO"/>
          </a:p>
        </p:txBody>
      </p:sp>
      <p:sp>
        <p:nvSpPr>
          <p:cNvPr id="4" name="Footer Placeholder 3"/>
          <p:cNvSpPr>
            <a:spLocks noGrp="1"/>
          </p:cNvSpPr>
          <p:nvPr>
            <p:ph type="ftr" sz="quarter" idx="11"/>
          </p:nvPr>
        </p:nvSpPr>
        <p:spPr/>
        <p:txBody>
          <a:bodyPr/>
          <a:lstStyle/>
          <a:p>
            <a:endParaRPr lang="es-DO"/>
          </a:p>
        </p:txBody>
      </p:sp>
      <p:sp>
        <p:nvSpPr>
          <p:cNvPr id="5" name="Slide Number Placeholder 4"/>
          <p:cNvSpPr>
            <a:spLocks noGrp="1"/>
          </p:cNvSpPr>
          <p:nvPr>
            <p:ph type="sldNum" sz="quarter" idx="12"/>
          </p:nvPr>
        </p:nvSpPr>
        <p:spPr/>
        <p:txBody>
          <a:bodyPr/>
          <a:lstStyle/>
          <a:p>
            <a:fld id="{A94B0BE3-2634-40DC-921E-7F6B0FDB8B27}" type="slidenum">
              <a:rPr lang="es-DO" smtClean="0"/>
              <a:t>‹Nº›</a:t>
            </a:fld>
            <a:endParaRPr lang="es-DO"/>
          </a:p>
        </p:txBody>
      </p:sp>
    </p:spTree>
    <p:extLst>
      <p:ext uri="{BB962C8B-B14F-4D97-AF65-F5344CB8AC3E}">
        <p14:creationId xmlns:p14="http://schemas.microsoft.com/office/powerpoint/2010/main" val="1323254160"/>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B47DE2-E82F-4897-A439-33386AF6E43E}" type="datetimeFigureOut">
              <a:rPr lang="es-DO" smtClean="0"/>
              <a:t>7/8/2020</a:t>
            </a:fld>
            <a:endParaRPr lang="es-DO"/>
          </a:p>
        </p:txBody>
      </p:sp>
      <p:sp>
        <p:nvSpPr>
          <p:cNvPr id="3" name="Footer Placeholder 2"/>
          <p:cNvSpPr>
            <a:spLocks noGrp="1"/>
          </p:cNvSpPr>
          <p:nvPr>
            <p:ph type="ftr" sz="quarter" idx="11"/>
          </p:nvPr>
        </p:nvSpPr>
        <p:spPr/>
        <p:txBody>
          <a:bodyPr/>
          <a:lstStyle/>
          <a:p>
            <a:endParaRPr lang="es-DO"/>
          </a:p>
        </p:txBody>
      </p:sp>
      <p:sp>
        <p:nvSpPr>
          <p:cNvPr id="4" name="Slide Number Placeholder 3"/>
          <p:cNvSpPr>
            <a:spLocks noGrp="1"/>
          </p:cNvSpPr>
          <p:nvPr>
            <p:ph type="sldNum" sz="quarter" idx="12"/>
          </p:nvPr>
        </p:nvSpPr>
        <p:spPr/>
        <p:txBody>
          <a:bodyPr/>
          <a:lstStyle/>
          <a:p>
            <a:fld id="{A94B0BE3-2634-40DC-921E-7F6B0FDB8B27}" type="slidenum">
              <a:rPr lang="es-DO" smtClean="0"/>
              <a:t>‹Nº›</a:t>
            </a:fld>
            <a:endParaRPr lang="es-DO"/>
          </a:p>
        </p:txBody>
      </p:sp>
    </p:spTree>
    <p:extLst>
      <p:ext uri="{BB962C8B-B14F-4D97-AF65-F5344CB8AC3E}">
        <p14:creationId xmlns:p14="http://schemas.microsoft.com/office/powerpoint/2010/main" val="343534882"/>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051" y="6375679"/>
            <a:ext cx="1233355" cy="348462"/>
          </a:xfrm>
        </p:spPr>
        <p:txBody>
          <a:bodyPr/>
          <a:lstStyle/>
          <a:p>
            <a:fld id="{64B47DE2-E82F-4897-A439-33386AF6E43E}" type="datetimeFigureOut">
              <a:rPr lang="es-DO" smtClean="0"/>
              <a:t>7/8/2020</a:t>
            </a:fld>
            <a:endParaRPr lang="es-DO"/>
          </a:p>
        </p:txBody>
      </p:sp>
      <p:sp>
        <p:nvSpPr>
          <p:cNvPr id="6" name="Footer Placeholder 5"/>
          <p:cNvSpPr>
            <a:spLocks noGrp="1"/>
          </p:cNvSpPr>
          <p:nvPr>
            <p:ph type="ftr" sz="quarter" idx="11"/>
          </p:nvPr>
        </p:nvSpPr>
        <p:spPr>
          <a:xfrm>
            <a:off x="2103620" y="6375679"/>
            <a:ext cx="3482179" cy="345796"/>
          </a:xfrm>
        </p:spPr>
        <p:txBody>
          <a:bodyPr/>
          <a:lstStyle/>
          <a:p>
            <a:endParaRPr lang="es-DO"/>
          </a:p>
        </p:txBody>
      </p:sp>
      <p:sp>
        <p:nvSpPr>
          <p:cNvPr id="7" name="Slide Number Placeholder 6"/>
          <p:cNvSpPr>
            <a:spLocks noGrp="1"/>
          </p:cNvSpPr>
          <p:nvPr>
            <p:ph type="sldNum" sz="quarter" idx="12"/>
          </p:nvPr>
        </p:nvSpPr>
        <p:spPr>
          <a:xfrm>
            <a:off x="5691014" y="6375679"/>
            <a:ext cx="1232456" cy="345796"/>
          </a:xfrm>
        </p:spPr>
        <p:txBody>
          <a:bodyPr/>
          <a:lstStyle/>
          <a:p>
            <a:fld id="{A94B0BE3-2634-40DC-921E-7F6B0FDB8B27}" type="slidenum">
              <a:rPr lang="es-DO" smtClean="0"/>
              <a:t>‹Nº›</a:t>
            </a:fld>
            <a:endParaRPr lang="es-DO"/>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641976"/>
      </p:ext>
    </p:extLst>
  </p:cSld>
  <p:clrMapOvr>
    <a:masterClrMapping/>
  </p:clrMapOvr>
  <p:transition spd="med">
    <p:pull/>
  </p:transition>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950" y="6375679"/>
            <a:ext cx="1232456" cy="348462"/>
          </a:xfrm>
        </p:spPr>
        <p:txBody>
          <a:bodyPr/>
          <a:lstStyle/>
          <a:p>
            <a:fld id="{64B47DE2-E82F-4897-A439-33386AF6E43E}" type="datetimeFigureOut">
              <a:rPr lang="es-DO" smtClean="0"/>
              <a:t>7/8/2020</a:t>
            </a:fld>
            <a:endParaRPr lang="es-DO"/>
          </a:p>
        </p:txBody>
      </p:sp>
      <p:sp>
        <p:nvSpPr>
          <p:cNvPr id="6" name="Footer Placeholder 5"/>
          <p:cNvSpPr>
            <a:spLocks noGrp="1"/>
          </p:cNvSpPr>
          <p:nvPr>
            <p:ph type="ftr" sz="quarter" idx="11"/>
          </p:nvPr>
        </p:nvSpPr>
        <p:spPr>
          <a:xfrm>
            <a:off x="2103621" y="6375679"/>
            <a:ext cx="3482178" cy="345796"/>
          </a:xfrm>
        </p:spPr>
        <p:txBody>
          <a:bodyPr/>
          <a:lstStyle/>
          <a:p>
            <a:endParaRPr lang="es-DO"/>
          </a:p>
        </p:txBody>
      </p:sp>
      <p:sp>
        <p:nvSpPr>
          <p:cNvPr id="7" name="Slide Number Placeholder 6"/>
          <p:cNvSpPr>
            <a:spLocks noGrp="1"/>
          </p:cNvSpPr>
          <p:nvPr>
            <p:ph type="sldNum" sz="quarter" idx="12"/>
          </p:nvPr>
        </p:nvSpPr>
        <p:spPr>
          <a:xfrm>
            <a:off x="5687568" y="6375679"/>
            <a:ext cx="1234440" cy="345796"/>
          </a:xfrm>
        </p:spPr>
        <p:txBody>
          <a:bodyPr/>
          <a:lstStyle/>
          <a:p>
            <a:fld id="{A94B0BE3-2634-40DC-921E-7F6B0FDB8B27}" type="slidenum">
              <a:rPr lang="es-DO" smtClean="0"/>
              <a:t>‹Nº›</a:t>
            </a:fld>
            <a:endParaRPr lang="es-DO"/>
          </a:p>
        </p:txBody>
      </p:sp>
    </p:spTree>
    <p:extLst>
      <p:ext uri="{BB962C8B-B14F-4D97-AF65-F5344CB8AC3E}">
        <p14:creationId xmlns:p14="http://schemas.microsoft.com/office/powerpoint/2010/main" val="283257236"/>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64B47DE2-E82F-4897-A439-33386AF6E43E}" type="datetimeFigureOut">
              <a:rPr lang="es-DO" smtClean="0"/>
              <a:t>7/8/2020</a:t>
            </a:fld>
            <a:endParaRPr lang="es-DO"/>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s-DO"/>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94B0BE3-2634-40DC-921E-7F6B0FDB8B27}" type="slidenum">
              <a:rPr lang="es-DO" smtClean="0"/>
              <a:t>‹Nº›</a:t>
            </a:fld>
            <a:endParaRPr lang="es-DO"/>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457135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pull/>
  </p:transition>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6B90ACE-38C9-4459-9504-DF5DC341FD3C}"/>
              </a:ext>
            </a:extLst>
          </p:cNvPr>
          <p:cNvSpPr/>
          <p:nvPr/>
        </p:nvSpPr>
        <p:spPr>
          <a:xfrm>
            <a:off x="0" y="0"/>
            <a:ext cx="12192000" cy="6858000"/>
          </a:xfrm>
          <a:prstGeom prst="rect">
            <a:avLst/>
          </a:prstGeom>
          <a:solidFill>
            <a:srgbClr val="1975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dirty="0"/>
          </a:p>
        </p:txBody>
      </p:sp>
      <p:sp>
        <p:nvSpPr>
          <p:cNvPr id="13" name="Rectángulo 12">
            <a:extLst>
              <a:ext uri="{FF2B5EF4-FFF2-40B4-BE49-F238E27FC236}">
                <a16:creationId xmlns:a16="http://schemas.microsoft.com/office/drawing/2014/main" id="{12188909-0BDC-4AC9-ABBF-3553A78FA38F}"/>
              </a:ext>
            </a:extLst>
          </p:cNvPr>
          <p:cNvSpPr/>
          <p:nvPr/>
        </p:nvSpPr>
        <p:spPr>
          <a:xfrm>
            <a:off x="182880" y="223007"/>
            <a:ext cx="11827293" cy="6445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dirty="0"/>
          </a:p>
        </p:txBody>
      </p:sp>
      <p:pic>
        <p:nvPicPr>
          <p:cNvPr id="6" name="Imagen 5">
            <a:extLst>
              <a:ext uri="{FF2B5EF4-FFF2-40B4-BE49-F238E27FC236}">
                <a16:creationId xmlns:a16="http://schemas.microsoft.com/office/drawing/2014/main" id="{38FD9C16-7137-48B5-9382-DA4B20F018C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118224" y="371344"/>
            <a:ext cx="2208770" cy="1104386"/>
          </a:xfrm>
          <a:prstGeom prst="rect">
            <a:avLst/>
          </a:prstGeom>
          <a:noFill/>
          <a:ln>
            <a:noFill/>
          </a:ln>
        </p:spPr>
      </p:pic>
      <p:sp>
        <p:nvSpPr>
          <p:cNvPr id="8" name="Rectángulo 7">
            <a:extLst>
              <a:ext uri="{FF2B5EF4-FFF2-40B4-BE49-F238E27FC236}">
                <a16:creationId xmlns:a16="http://schemas.microsoft.com/office/drawing/2014/main" id="{2510B9B7-9940-45E8-B713-063A89E537CF}"/>
              </a:ext>
            </a:extLst>
          </p:cNvPr>
          <p:cNvSpPr/>
          <p:nvPr/>
        </p:nvSpPr>
        <p:spPr>
          <a:xfrm>
            <a:off x="3401390" y="1690421"/>
            <a:ext cx="5642435" cy="2205732"/>
          </a:xfrm>
          <a:prstGeom prst="rect">
            <a:avLst/>
          </a:prstGeom>
        </p:spPr>
        <p:txBody>
          <a:bodyPr wrap="square">
            <a:spAutoFit/>
          </a:bodyPr>
          <a:lstStyle/>
          <a:p>
            <a:pPr algn="ctr">
              <a:spcAft>
                <a:spcPts val="800"/>
              </a:spcAft>
            </a:pPr>
            <a:r>
              <a:rPr lang="es-DO" sz="2400" b="1" dirty="0">
                <a:solidFill>
                  <a:srgbClr val="373A3C"/>
                </a:solidFill>
                <a:latin typeface="Times New Roman" panose="02020603050405020304" pitchFamily="18" charset="0"/>
                <a:ea typeface="Calibri" panose="020F0502020204030204" pitchFamily="34" charset="0"/>
                <a:cs typeface="Times New Roman" panose="02020603050405020304" pitchFamily="18" charset="0"/>
              </a:rPr>
              <a:t>Sustentantes</a:t>
            </a:r>
            <a:endParaRPr lang="es-DO"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algn="ctr" rtl="0" eaLnBrk="1" fontAlgn="t" latinLnBrk="0" hangingPunct="1">
              <a:spcBef>
                <a:spcPts val="0"/>
              </a:spcBef>
              <a:spcAft>
                <a:spcPts val="800"/>
              </a:spcAft>
            </a:pPr>
            <a:r>
              <a:rPr lang="es-ES" sz="1600" i="0" u="none" strike="noStrike" kern="1200" dirty="0">
                <a:solidFill>
                  <a:srgbClr val="000000"/>
                </a:solidFill>
                <a:effectLst/>
                <a:latin typeface="Times New Roman" panose="02020603050405020304" pitchFamily="18" charset="0"/>
                <a:ea typeface="Times New Roman" panose="02020603050405020304" pitchFamily="18" charset="0"/>
              </a:rPr>
              <a:t>Tito Daniel Matos</a:t>
            </a:r>
            <a:r>
              <a:rPr lang="es-DO" sz="1600" dirty="0">
                <a:latin typeface="Arial" panose="020B0604020202020204" pitchFamily="34" charset="0"/>
              </a:rPr>
              <a:t>  </a:t>
            </a:r>
            <a:r>
              <a:rPr lang="es-ES" sz="1600" i="0" u="none" strike="noStrike" kern="1200" dirty="0">
                <a:solidFill>
                  <a:srgbClr val="000000"/>
                </a:solidFill>
                <a:effectLst/>
                <a:latin typeface="Times New Roman" panose="02020603050405020304" pitchFamily="18" charset="0"/>
                <a:ea typeface="Times New Roman" panose="02020603050405020304" pitchFamily="18" charset="0"/>
              </a:rPr>
              <a:t>2018-6175</a:t>
            </a:r>
            <a:endParaRPr lang="es-DO" sz="1600" i="0" u="none" strike="noStrike" dirty="0">
              <a:effectLst/>
              <a:latin typeface="Arial" panose="020B0604020202020204" pitchFamily="34" charset="0"/>
            </a:endParaRPr>
          </a:p>
          <a:p>
            <a:pPr marL="0" algn="ctr" rtl="0" eaLnBrk="1" fontAlgn="t" latinLnBrk="0" hangingPunct="1">
              <a:spcBef>
                <a:spcPts val="0"/>
              </a:spcBef>
              <a:spcAft>
                <a:spcPts val="800"/>
              </a:spcAft>
            </a:pPr>
            <a:r>
              <a:rPr lang="es-ES" sz="1600" i="0" u="none" strike="noStrike" kern="1200" dirty="0" err="1">
                <a:solidFill>
                  <a:srgbClr val="000000"/>
                </a:solidFill>
                <a:effectLst/>
                <a:latin typeface="Times New Roman" panose="02020603050405020304" pitchFamily="18" charset="0"/>
                <a:ea typeface="Times New Roman" panose="02020603050405020304" pitchFamily="18" charset="0"/>
              </a:rPr>
              <a:t>Roxanna</a:t>
            </a:r>
            <a:r>
              <a:rPr lang="es-ES" sz="1600" i="0" u="none" strike="noStrike" kern="1200" dirty="0">
                <a:solidFill>
                  <a:srgbClr val="000000"/>
                </a:solidFill>
                <a:effectLst/>
                <a:latin typeface="Times New Roman" panose="02020603050405020304" pitchFamily="18" charset="0"/>
                <a:ea typeface="Times New Roman" panose="02020603050405020304" pitchFamily="18" charset="0"/>
              </a:rPr>
              <a:t> Alburquerque</a:t>
            </a:r>
            <a:r>
              <a:rPr lang="es-DO" sz="1600" dirty="0">
                <a:latin typeface="Arial" panose="020B0604020202020204" pitchFamily="34" charset="0"/>
              </a:rPr>
              <a:t> </a:t>
            </a:r>
            <a:r>
              <a:rPr lang="es-ES" sz="1600" i="0" u="none" strike="noStrike" kern="1200" dirty="0">
                <a:solidFill>
                  <a:srgbClr val="000000"/>
                </a:solidFill>
                <a:effectLst/>
                <a:latin typeface="Times New Roman" panose="02020603050405020304" pitchFamily="18" charset="0"/>
                <a:ea typeface="Times New Roman" panose="02020603050405020304" pitchFamily="18" charset="0"/>
              </a:rPr>
              <a:t>2018-6170</a:t>
            </a:r>
            <a:endParaRPr lang="es-DO" sz="1600" i="0" u="none" strike="noStrike" dirty="0">
              <a:effectLst/>
              <a:latin typeface="Arial" panose="020B0604020202020204" pitchFamily="34" charset="0"/>
            </a:endParaRPr>
          </a:p>
          <a:p>
            <a:pPr marL="0" algn="ctr" rtl="0" eaLnBrk="1" fontAlgn="t" latinLnBrk="0" hangingPunct="1">
              <a:spcBef>
                <a:spcPts val="0"/>
              </a:spcBef>
              <a:spcAft>
                <a:spcPts val="800"/>
              </a:spcAft>
            </a:pPr>
            <a:r>
              <a:rPr lang="es-ES" sz="1600" i="0" u="none" strike="noStrike" kern="1200" dirty="0">
                <a:solidFill>
                  <a:srgbClr val="000000"/>
                </a:solidFill>
                <a:effectLst/>
                <a:latin typeface="Times New Roman" panose="02020603050405020304" pitchFamily="18" charset="0"/>
                <a:ea typeface="Times New Roman" panose="02020603050405020304" pitchFamily="18" charset="0"/>
              </a:rPr>
              <a:t>Lizbeth M. Brito </a:t>
            </a:r>
            <a:r>
              <a:rPr lang="es-ES" sz="1600" i="0" u="none" strike="noStrike" kern="1200" dirty="0" err="1">
                <a:solidFill>
                  <a:srgbClr val="000000"/>
                </a:solidFill>
                <a:effectLst/>
                <a:latin typeface="Times New Roman" panose="02020603050405020304" pitchFamily="18" charset="0"/>
                <a:ea typeface="Times New Roman" panose="02020603050405020304" pitchFamily="18" charset="0"/>
              </a:rPr>
              <a:t>Ulerio</a:t>
            </a:r>
            <a:r>
              <a:rPr lang="es-DO" sz="1600" dirty="0">
                <a:latin typeface="Arial" panose="020B0604020202020204" pitchFamily="34" charset="0"/>
              </a:rPr>
              <a:t> </a:t>
            </a:r>
            <a:r>
              <a:rPr lang="es-ES" sz="1600" i="0" u="none" strike="noStrike" kern="1200" dirty="0">
                <a:solidFill>
                  <a:srgbClr val="000000"/>
                </a:solidFill>
                <a:effectLst/>
                <a:latin typeface="Times New Roman" panose="02020603050405020304" pitchFamily="18" charset="0"/>
                <a:ea typeface="Times New Roman" panose="02020603050405020304" pitchFamily="18" charset="0"/>
              </a:rPr>
              <a:t>2018-6068</a:t>
            </a:r>
            <a:endParaRPr lang="es-DO" sz="1600" i="0" u="none" strike="noStrike" dirty="0">
              <a:effectLst/>
              <a:latin typeface="Arial" panose="020B0604020202020204" pitchFamily="34" charset="0"/>
            </a:endParaRPr>
          </a:p>
          <a:p>
            <a:pPr marL="0" algn="ctr" rtl="0" eaLnBrk="1" fontAlgn="t" latinLnBrk="0" hangingPunct="1">
              <a:spcBef>
                <a:spcPts val="0"/>
              </a:spcBef>
              <a:spcAft>
                <a:spcPts val="800"/>
              </a:spcAft>
            </a:pPr>
            <a:r>
              <a:rPr lang="es-ES" sz="1600" i="0" u="none" strike="noStrike" kern="1200" dirty="0">
                <a:solidFill>
                  <a:srgbClr val="000000"/>
                </a:solidFill>
                <a:effectLst/>
                <a:latin typeface="Times New Roman" panose="02020603050405020304" pitchFamily="18" charset="0"/>
                <a:ea typeface="Times New Roman" panose="02020603050405020304" pitchFamily="18" charset="0"/>
              </a:rPr>
              <a:t>Reynaldo </a:t>
            </a:r>
            <a:r>
              <a:rPr lang="es-ES" sz="1600" i="0" u="none" strike="noStrike" kern="1200" dirty="0" err="1">
                <a:solidFill>
                  <a:srgbClr val="000000"/>
                </a:solidFill>
                <a:effectLst/>
                <a:latin typeface="Times New Roman" panose="02020603050405020304" pitchFamily="18" charset="0"/>
                <a:ea typeface="Times New Roman" panose="02020603050405020304" pitchFamily="18" charset="0"/>
              </a:rPr>
              <a:t>Yunior</a:t>
            </a:r>
            <a:r>
              <a:rPr lang="es-ES" sz="1600" i="0" u="none" strike="noStrike" kern="1200" dirty="0">
                <a:solidFill>
                  <a:srgbClr val="000000"/>
                </a:solidFill>
                <a:effectLst/>
                <a:latin typeface="Times New Roman" panose="02020603050405020304" pitchFamily="18" charset="0"/>
                <a:ea typeface="Times New Roman" panose="02020603050405020304" pitchFamily="18" charset="0"/>
              </a:rPr>
              <a:t> Mesa</a:t>
            </a:r>
            <a:r>
              <a:rPr lang="es-DO" sz="1600" dirty="0">
                <a:latin typeface="Arial" panose="020B0604020202020204" pitchFamily="34" charset="0"/>
              </a:rPr>
              <a:t> </a:t>
            </a:r>
            <a:r>
              <a:rPr lang="es-ES" sz="1600" i="0" u="none" strike="noStrike" kern="1200" dirty="0">
                <a:solidFill>
                  <a:srgbClr val="000000"/>
                </a:solidFill>
                <a:effectLst/>
                <a:latin typeface="Times New Roman" panose="02020603050405020304" pitchFamily="18" charset="0"/>
                <a:ea typeface="Times New Roman" panose="02020603050405020304" pitchFamily="18" charset="0"/>
              </a:rPr>
              <a:t>2017-4764</a:t>
            </a:r>
            <a:endParaRPr lang="es-DO" sz="1600" i="0" u="none" strike="noStrike" dirty="0">
              <a:effectLst/>
              <a:latin typeface="Arial" panose="020B0604020202020204" pitchFamily="34" charset="0"/>
            </a:endParaRPr>
          </a:p>
          <a:p>
            <a:pPr marL="0" algn="ctr" rtl="0" eaLnBrk="1" fontAlgn="t" latinLnBrk="0" hangingPunct="1">
              <a:spcBef>
                <a:spcPts val="0"/>
              </a:spcBef>
              <a:spcAft>
                <a:spcPts val="800"/>
              </a:spcAft>
            </a:pPr>
            <a:r>
              <a:rPr lang="es-ES" sz="1600" i="0" u="none" strike="noStrike" kern="1200" dirty="0" err="1">
                <a:solidFill>
                  <a:srgbClr val="000000"/>
                </a:solidFill>
                <a:effectLst/>
                <a:latin typeface="Times New Roman" panose="02020603050405020304" pitchFamily="18" charset="0"/>
                <a:ea typeface="Times New Roman" panose="02020603050405020304" pitchFamily="18" charset="0"/>
              </a:rPr>
              <a:t>Gerlen</a:t>
            </a:r>
            <a:r>
              <a:rPr lang="es-ES" sz="1600" i="0" u="none" strike="noStrike" kern="1200" dirty="0">
                <a:solidFill>
                  <a:srgbClr val="000000"/>
                </a:solidFill>
                <a:effectLst/>
                <a:latin typeface="Times New Roman" panose="02020603050405020304" pitchFamily="18" charset="0"/>
                <a:ea typeface="Times New Roman" panose="02020603050405020304" pitchFamily="18" charset="0"/>
              </a:rPr>
              <a:t> Aquino</a:t>
            </a:r>
            <a:r>
              <a:rPr lang="es-DO" sz="1600" dirty="0">
                <a:latin typeface="Arial" panose="020B0604020202020204" pitchFamily="34" charset="0"/>
              </a:rPr>
              <a:t> </a:t>
            </a:r>
            <a:r>
              <a:rPr lang="es-ES" sz="1600" i="0" u="none" strike="noStrike" kern="1200" dirty="0">
                <a:solidFill>
                  <a:srgbClr val="000000"/>
                </a:solidFill>
                <a:effectLst/>
                <a:latin typeface="Times New Roman" panose="02020603050405020304" pitchFamily="18" charset="0"/>
                <a:ea typeface="Times New Roman" panose="02020603050405020304" pitchFamily="18" charset="0"/>
              </a:rPr>
              <a:t>2018-6497</a:t>
            </a:r>
            <a:r>
              <a:rPr lang="es-DO" sz="1600" b="1" dirty="0">
                <a:solidFill>
                  <a:srgbClr val="373A3C"/>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s-DO"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CuadroTexto 10">
            <a:extLst>
              <a:ext uri="{FF2B5EF4-FFF2-40B4-BE49-F238E27FC236}">
                <a16:creationId xmlns:a16="http://schemas.microsoft.com/office/drawing/2014/main" id="{C0828A5B-7373-4E33-83AC-58460D6A4720}"/>
              </a:ext>
            </a:extLst>
          </p:cNvPr>
          <p:cNvSpPr txBox="1"/>
          <p:nvPr/>
        </p:nvSpPr>
        <p:spPr>
          <a:xfrm>
            <a:off x="2723221" y="4110845"/>
            <a:ext cx="6998775" cy="2780248"/>
          </a:xfrm>
          <a:prstGeom prst="rect">
            <a:avLst/>
          </a:prstGeom>
          <a:noFill/>
        </p:spPr>
        <p:txBody>
          <a:bodyPr wrap="none" rtlCol="0">
            <a:spAutoFit/>
          </a:bodyPr>
          <a:lstStyle/>
          <a:p>
            <a:pPr algn="ctr">
              <a:spcBef>
                <a:spcPts val="1200"/>
              </a:spcBef>
              <a:spcAft>
                <a:spcPts val="1200"/>
              </a:spcAft>
            </a:pPr>
            <a:r>
              <a:rPr lang="es-ES" sz="1600" b="1" dirty="0">
                <a:solidFill>
                  <a:srgbClr val="000000"/>
                </a:solidFill>
                <a:effectLst/>
                <a:latin typeface="Times New Roman" panose="02020603050405020304" pitchFamily="18" charset="0"/>
                <a:ea typeface="Times New Roman" panose="02020603050405020304" pitchFamily="18" charset="0"/>
              </a:rPr>
              <a:t>Proyecto Final: </a:t>
            </a:r>
            <a:r>
              <a:rPr lang="es-ES" sz="1600" dirty="0">
                <a:solidFill>
                  <a:srgbClr val="000000"/>
                </a:solidFill>
                <a:effectLst/>
                <a:latin typeface="Times New Roman" panose="02020603050405020304" pitchFamily="18" charset="0"/>
                <a:ea typeface="Times New Roman" panose="02020603050405020304" pitchFamily="18" charset="0"/>
              </a:rPr>
              <a:t>Análisis de Heurísticas y Usabilidad de la Plataforma Orbi</a:t>
            </a:r>
            <a:endParaRPr lang="es-DO" sz="1600" dirty="0">
              <a:solidFill>
                <a:srgbClr val="000000"/>
              </a:solidFill>
              <a:effectLst/>
              <a:latin typeface="Calibri" panose="020F0502020204030204" pitchFamily="34" charset="0"/>
              <a:ea typeface="Calibri" panose="020F0502020204030204" pitchFamily="34" charset="0"/>
            </a:endParaRPr>
          </a:p>
          <a:p>
            <a:pPr algn="ctr">
              <a:spcBef>
                <a:spcPts val="1200"/>
              </a:spcBef>
              <a:spcAft>
                <a:spcPts val="1200"/>
              </a:spcAft>
            </a:pPr>
            <a:r>
              <a:rPr lang="es-ES" sz="1600" b="1" dirty="0">
                <a:solidFill>
                  <a:srgbClr val="000000"/>
                </a:solidFill>
                <a:effectLst/>
                <a:latin typeface="Times New Roman" panose="02020603050405020304" pitchFamily="18" charset="0"/>
                <a:ea typeface="Times New Roman" panose="02020603050405020304" pitchFamily="18" charset="0"/>
              </a:rPr>
              <a:t>Asignatura: </a:t>
            </a:r>
            <a:r>
              <a:rPr lang="es-ES" sz="1600" dirty="0">
                <a:solidFill>
                  <a:srgbClr val="000000"/>
                </a:solidFill>
                <a:effectLst/>
                <a:latin typeface="Times New Roman" panose="02020603050405020304" pitchFamily="18" charset="0"/>
                <a:ea typeface="Times New Roman" panose="02020603050405020304" pitchFamily="18" charset="0"/>
              </a:rPr>
              <a:t>Diseño Centrado al Usuario</a:t>
            </a:r>
            <a:endParaRPr lang="es-DO" sz="1600" dirty="0">
              <a:solidFill>
                <a:srgbClr val="000000"/>
              </a:solidFill>
              <a:effectLst/>
              <a:latin typeface="Calibri" panose="020F0502020204030204" pitchFamily="34" charset="0"/>
              <a:ea typeface="Calibri" panose="020F0502020204030204" pitchFamily="34" charset="0"/>
            </a:endParaRPr>
          </a:p>
          <a:p>
            <a:pPr algn="ctr">
              <a:spcBef>
                <a:spcPts val="1200"/>
              </a:spcBef>
              <a:spcAft>
                <a:spcPts val="1200"/>
              </a:spcAft>
            </a:pPr>
            <a:r>
              <a:rPr lang="es-ES" sz="1600" b="1" dirty="0">
                <a:solidFill>
                  <a:srgbClr val="000000"/>
                </a:solidFill>
                <a:effectLst/>
                <a:latin typeface="Times New Roman" panose="02020603050405020304" pitchFamily="18" charset="0"/>
                <a:ea typeface="Times New Roman" panose="02020603050405020304" pitchFamily="18" charset="0"/>
              </a:rPr>
              <a:t>Profesor: </a:t>
            </a:r>
            <a:r>
              <a:rPr lang="es-ES" sz="1600" dirty="0">
                <a:solidFill>
                  <a:srgbClr val="000000"/>
                </a:solidFill>
                <a:effectLst/>
                <a:latin typeface="Times New Roman" panose="02020603050405020304" pitchFamily="18" charset="0"/>
                <a:ea typeface="Times New Roman" panose="02020603050405020304" pitchFamily="18" charset="0"/>
              </a:rPr>
              <a:t>Simeón Clase Ulloa</a:t>
            </a:r>
            <a:endParaRPr lang="es-DO" sz="1600" dirty="0">
              <a:solidFill>
                <a:srgbClr val="000000"/>
              </a:solidFill>
              <a:effectLst/>
              <a:latin typeface="Calibri" panose="020F0502020204030204" pitchFamily="34" charset="0"/>
              <a:ea typeface="Calibri" panose="020F0502020204030204" pitchFamily="34" charset="0"/>
            </a:endParaRPr>
          </a:p>
          <a:p>
            <a:pPr algn="ctr">
              <a:spcBef>
                <a:spcPts val="1200"/>
              </a:spcBef>
              <a:spcAft>
                <a:spcPts val="1200"/>
              </a:spcAft>
            </a:pPr>
            <a:r>
              <a:rPr lang="es-ES" sz="1600" b="1" dirty="0">
                <a:solidFill>
                  <a:srgbClr val="000000"/>
                </a:solidFill>
                <a:effectLst/>
                <a:latin typeface="Times New Roman" panose="02020603050405020304" pitchFamily="18" charset="0"/>
                <a:ea typeface="Times New Roman" panose="02020603050405020304" pitchFamily="18" charset="0"/>
              </a:rPr>
              <a:t>Miércoles 06 de Agosto 2020</a:t>
            </a:r>
            <a:endParaRPr lang="es-DO" sz="1600" dirty="0">
              <a:solidFill>
                <a:srgbClr val="000000"/>
              </a:solidFill>
              <a:effectLst/>
              <a:latin typeface="Calibri" panose="020F0502020204030204" pitchFamily="34" charset="0"/>
              <a:ea typeface="Calibri" panose="020F0502020204030204" pitchFamily="34" charset="0"/>
            </a:endParaRPr>
          </a:p>
          <a:p>
            <a:pPr algn="ctr">
              <a:spcAft>
                <a:spcPts val="800"/>
              </a:spcAft>
            </a:pPr>
            <a:r>
              <a:rPr lang="es-ES" sz="1600" b="1" dirty="0">
                <a:solidFill>
                  <a:srgbClr val="000000"/>
                </a:solidFill>
                <a:effectLst/>
                <a:latin typeface="Times New Roman" panose="02020603050405020304" pitchFamily="18" charset="0"/>
                <a:ea typeface="Times New Roman" panose="02020603050405020304" pitchFamily="18" charset="0"/>
              </a:rPr>
              <a:t>Boca Chica, La Caleta</a:t>
            </a:r>
            <a:endParaRPr lang="es-DO" sz="1600" dirty="0">
              <a:solidFill>
                <a:srgbClr val="000000"/>
              </a:solidFill>
              <a:effectLst/>
              <a:latin typeface="Calibri" panose="020F0502020204030204" pitchFamily="34" charset="0"/>
              <a:ea typeface="Calibri" panose="020F0502020204030204" pitchFamily="34" charset="0"/>
            </a:endParaRPr>
          </a:p>
          <a:p>
            <a:endParaRPr lang="es-DO" dirty="0"/>
          </a:p>
        </p:txBody>
      </p:sp>
    </p:spTree>
    <p:extLst>
      <p:ext uri="{BB962C8B-B14F-4D97-AF65-F5344CB8AC3E}">
        <p14:creationId xmlns:p14="http://schemas.microsoft.com/office/powerpoint/2010/main" val="4182796094"/>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6B90ACE-38C9-4459-9504-DF5DC341FD3C}"/>
              </a:ext>
            </a:extLst>
          </p:cNvPr>
          <p:cNvSpPr/>
          <p:nvPr/>
        </p:nvSpPr>
        <p:spPr>
          <a:xfrm>
            <a:off x="0" y="0"/>
            <a:ext cx="12192000" cy="6858000"/>
          </a:xfrm>
          <a:prstGeom prst="rect">
            <a:avLst/>
          </a:prstGeom>
          <a:solidFill>
            <a:srgbClr val="1975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dirty="0"/>
          </a:p>
        </p:txBody>
      </p:sp>
      <p:sp>
        <p:nvSpPr>
          <p:cNvPr id="13" name="Rectángulo 12">
            <a:extLst>
              <a:ext uri="{FF2B5EF4-FFF2-40B4-BE49-F238E27FC236}">
                <a16:creationId xmlns:a16="http://schemas.microsoft.com/office/drawing/2014/main" id="{12188909-0BDC-4AC9-ABBF-3553A78FA38F}"/>
              </a:ext>
            </a:extLst>
          </p:cNvPr>
          <p:cNvSpPr/>
          <p:nvPr/>
        </p:nvSpPr>
        <p:spPr>
          <a:xfrm>
            <a:off x="182880" y="223007"/>
            <a:ext cx="11827293" cy="6445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dirty="0"/>
          </a:p>
        </p:txBody>
      </p:sp>
      <p:pic>
        <p:nvPicPr>
          <p:cNvPr id="6" name="Imagen 5">
            <a:extLst>
              <a:ext uri="{FF2B5EF4-FFF2-40B4-BE49-F238E27FC236}">
                <a16:creationId xmlns:a16="http://schemas.microsoft.com/office/drawing/2014/main" id="{38FD9C16-7137-48B5-9382-DA4B20F018C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91826" y="2075551"/>
            <a:ext cx="7608348" cy="3804177"/>
          </a:xfrm>
          <a:prstGeom prst="rect">
            <a:avLst/>
          </a:prstGeom>
          <a:noFill/>
          <a:ln>
            <a:noFill/>
          </a:ln>
        </p:spPr>
      </p:pic>
    </p:spTree>
    <p:extLst>
      <p:ext uri="{BB962C8B-B14F-4D97-AF65-F5344CB8AC3E}">
        <p14:creationId xmlns:p14="http://schemas.microsoft.com/office/powerpoint/2010/main" val="3886529088"/>
      </p:ext>
    </p:extLst>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1DDBE3-3115-4760-A9AA-1C1CE6B9035A}"/>
              </a:ext>
            </a:extLst>
          </p:cNvPr>
          <p:cNvSpPr>
            <a:spLocks noGrp="1"/>
          </p:cNvSpPr>
          <p:nvPr>
            <p:ph type="title"/>
          </p:nvPr>
        </p:nvSpPr>
        <p:spPr>
          <a:xfrm>
            <a:off x="1251678" y="565265"/>
            <a:ext cx="10178322" cy="1492132"/>
          </a:xfrm>
        </p:spPr>
        <p:txBody>
          <a:bodyPr>
            <a:normAutofit/>
          </a:bodyPr>
          <a:lstStyle/>
          <a:p>
            <a:r>
              <a:rPr lang="es-DO" dirty="0"/>
              <a:t>Apéndice B - Plantillas </a:t>
            </a:r>
            <a:br>
              <a:rPr lang="es-DO" dirty="0"/>
            </a:br>
            <a:r>
              <a:rPr lang="es-419" sz="2200" dirty="0" err="1"/>
              <a:t>Checklist</a:t>
            </a:r>
            <a:r>
              <a:rPr lang="es-419" sz="2200" dirty="0"/>
              <a:t>: evaluación heurística del producto software </a:t>
            </a:r>
            <a:endParaRPr lang="es-DO" dirty="0"/>
          </a:p>
        </p:txBody>
      </p:sp>
      <p:sp>
        <p:nvSpPr>
          <p:cNvPr id="3" name="Marcador de contenido 2">
            <a:extLst>
              <a:ext uri="{FF2B5EF4-FFF2-40B4-BE49-F238E27FC236}">
                <a16:creationId xmlns:a16="http://schemas.microsoft.com/office/drawing/2014/main" id="{90356CA8-1FFA-4536-9665-F3A2A262433B}"/>
              </a:ext>
            </a:extLst>
          </p:cNvPr>
          <p:cNvSpPr>
            <a:spLocks noGrp="1"/>
          </p:cNvSpPr>
          <p:nvPr>
            <p:ph idx="1"/>
          </p:nvPr>
        </p:nvSpPr>
        <p:spPr>
          <a:xfrm>
            <a:off x="1251678" y="1874517"/>
            <a:ext cx="10178322" cy="4857830"/>
          </a:xfrm>
        </p:spPr>
        <p:txBody>
          <a:bodyPr>
            <a:normAutofit/>
          </a:bodyPr>
          <a:lstStyle/>
          <a:p>
            <a:r>
              <a:rPr lang="es-419" dirty="0"/>
              <a:t>B.1.1 La visibilidad del estado en que se encuentra el sistema</a:t>
            </a:r>
          </a:p>
          <a:p>
            <a:r>
              <a:rPr lang="es-419" dirty="0"/>
              <a:t>B.1.2 La correspondencia entre el producto software y el mundo real</a:t>
            </a:r>
          </a:p>
          <a:p>
            <a:r>
              <a:rPr lang="es-419" dirty="0"/>
              <a:t>B.1.3 El control y la libertad del usuario</a:t>
            </a:r>
          </a:p>
          <a:p>
            <a:r>
              <a:rPr lang="es-419" dirty="0"/>
              <a:t>B.1.4 La consistencia y el cumplimiento de estándares</a:t>
            </a:r>
          </a:p>
          <a:p>
            <a:r>
              <a:rPr lang="es-419" dirty="0"/>
              <a:t>B.1.5 Una interacción basada más en el reconocimiento que en el recuerdo</a:t>
            </a:r>
          </a:p>
          <a:p>
            <a:r>
              <a:rPr lang="es-419" dirty="0"/>
              <a:t>B.1.6 La flexibilidad y la eficiencia de uso</a:t>
            </a:r>
          </a:p>
          <a:p>
            <a:r>
              <a:rPr lang="es-419" dirty="0"/>
              <a:t>B.1.7 El diseño estético y minimalista</a:t>
            </a:r>
          </a:p>
          <a:p>
            <a:r>
              <a:rPr lang="es-419" dirty="0"/>
              <a:t>B.1.8 La ayuda y documentación que ofrece el producto software</a:t>
            </a:r>
          </a:p>
          <a:p>
            <a:r>
              <a:rPr lang="es-419" dirty="0"/>
              <a:t>B.1.9 El tratamiento de la privacidad que se hace en el producto software</a:t>
            </a:r>
          </a:p>
          <a:p>
            <a:r>
              <a:rPr lang="es-419" dirty="0"/>
              <a:t>B.1.10 Soporte, Comunidad y Licencias</a:t>
            </a:r>
            <a:endParaRPr lang="es-DO" dirty="0"/>
          </a:p>
        </p:txBody>
      </p:sp>
      <p:sp>
        <p:nvSpPr>
          <p:cNvPr id="5" name="Rectángulo 4">
            <a:extLst>
              <a:ext uri="{FF2B5EF4-FFF2-40B4-BE49-F238E27FC236}">
                <a16:creationId xmlns:a16="http://schemas.microsoft.com/office/drawing/2014/main" id="{ECCAC758-7671-4FA0-A70F-C40E4900E0A3}"/>
              </a:ext>
            </a:extLst>
          </p:cNvPr>
          <p:cNvSpPr/>
          <p:nvPr/>
        </p:nvSpPr>
        <p:spPr>
          <a:xfrm>
            <a:off x="11915334" y="7035"/>
            <a:ext cx="276665" cy="6858000"/>
          </a:xfrm>
          <a:prstGeom prst="rect">
            <a:avLst/>
          </a:prstGeom>
          <a:solidFill>
            <a:srgbClr val="1975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dirty="0"/>
          </a:p>
        </p:txBody>
      </p:sp>
    </p:spTree>
    <p:extLst>
      <p:ext uri="{BB962C8B-B14F-4D97-AF65-F5344CB8AC3E}">
        <p14:creationId xmlns:p14="http://schemas.microsoft.com/office/powerpoint/2010/main" val="178537912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1DDBE3-3115-4760-A9AA-1C1CE6B9035A}"/>
              </a:ext>
            </a:extLst>
          </p:cNvPr>
          <p:cNvSpPr>
            <a:spLocks noGrp="1"/>
          </p:cNvSpPr>
          <p:nvPr>
            <p:ph type="title"/>
          </p:nvPr>
        </p:nvSpPr>
        <p:spPr>
          <a:xfrm>
            <a:off x="1279813" y="395226"/>
            <a:ext cx="10178322" cy="813369"/>
          </a:xfrm>
        </p:spPr>
        <p:txBody>
          <a:bodyPr>
            <a:normAutofit/>
          </a:bodyPr>
          <a:lstStyle/>
          <a:p>
            <a:r>
              <a:rPr lang="es-DO" dirty="0"/>
              <a:t>Reportes de Usabilidad (UAR)</a:t>
            </a:r>
          </a:p>
        </p:txBody>
      </p:sp>
      <p:sp>
        <p:nvSpPr>
          <p:cNvPr id="5" name="Rectángulo 4">
            <a:extLst>
              <a:ext uri="{FF2B5EF4-FFF2-40B4-BE49-F238E27FC236}">
                <a16:creationId xmlns:a16="http://schemas.microsoft.com/office/drawing/2014/main" id="{ECCAC758-7671-4FA0-A70F-C40E4900E0A3}"/>
              </a:ext>
            </a:extLst>
          </p:cNvPr>
          <p:cNvSpPr/>
          <p:nvPr/>
        </p:nvSpPr>
        <p:spPr>
          <a:xfrm>
            <a:off x="11915334" y="7035"/>
            <a:ext cx="276665" cy="6858000"/>
          </a:xfrm>
          <a:prstGeom prst="rect">
            <a:avLst/>
          </a:prstGeom>
          <a:solidFill>
            <a:srgbClr val="1975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dirty="0"/>
          </a:p>
        </p:txBody>
      </p:sp>
      <p:graphicFrame>
        <p:nvGraphicFramePr>
          <p:cNvPr id="10" name="Tabla 5">
            <a:extLst>
              <a:ext uri="{FF2B5EF4-FFF2-40B4-BE49-F238E27FC236}">
                <a16:creationId xmlns:a16="http://schemas.microsoft.com/office/drawing/2014/main" id="{8C69CFAC-9A14-4217-B03B-DF33B3509F0C}"/>
              </a:ext>
            </a:extLst>
          </p:cNvPr>
          <p:cNvGraphicFramePr>
            <a:graphicFrameLocks/>
          </p:cNvGraphicFramePr>
          <p:nvPr>
            <p:extLst>
              <p:ext uri="{D42A27DB-BD31-4B8C-83A1-F6EECF244321}">
                <p14:modId xmlns:p14="http://schemas.microsoft.com/office/powerpoint/2010/main" val="4114408999"/>
              </p:ext>
            </p:extLst>
          </p:nvPr>
        </p:nvGraphicFramePr>
        <p:xfrm>
          <a:off x="1279813" y="1329396"/>
          <a:ext cx="10178322" cy="5412993"/>
        </p:xfrm>
        <a:graphic>
          <a:graphicData uri="http://schemas.openxmlformats.org/drawingml/2006/table">
            <a:tbl>
              <a:tblPr firstRow="1" bandRow="1">
                <a:tableStyleId>{C083E6E3-FA7D-4D7B-A595-EF9225AFEA82}</a:tableStyleId>
              </a:tblPr>
              <a:tblGrid>
                <a:gridCol w="5089161">
                  <a:extLst>
                    <a:ext uri="{9D8B030D-6E8A-4147-A177-3AD203B41FA5}">
                      <a16:colId xmlns:a16="http://schemas.microsoft.com/office/drawing/2014/main" val="542818918"/>
                    </a:ext>
                  </a:extLst>
                </a:gridCol>
                <a:gridCol w="5089161">
                  <a:extLst>
                    <a:ext uri="{9D8B030D-6E8A-4147-A177-3AD203B41FA5}">
                      <a16:colId xmlns:a16="http://schemas.microsoft.com/office/drawing/2014/main" val="3287095986"/>
                    </a:ext>
                  </a:extLst>
                </a:gridCol>
              </a:tblGrid>
              <a:tr h="810513">
                <a:tc>
                  <a:txBody>
                    <a:bodyPr/>
                    <a:lstStyle/>
                    <a:p>
                      <a:pPr>
                        <a:lnSpc>
                          <a:spcPct val="107000"/>
                        </a:lnSpc>
                        <a:spcAft>
                          <a:spcPts val="0"/>
                        </a:spcAft>
                      </a:pPr>
                      <a:r>
                        <a:rPr lang="es-ES" sz="2800" b="1" dirty="0">
                          <a:solidFill>
                            <a:srgbClr val="2A1A00"/>
                          </a:solidFill>
                          <a:effectLst/>
                        </a:rPr>
                        <a:t>No. DC-HE1-0001</a:t>
                      </a:r>
                      <a:endParaRPr lang="es-DO" sz="2800" dirty="0">
                        <a:solidFill>
                          <a:srgbClr val="2A1A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2800" b="1" dirty="0">
                          <a:solidFill>
                            <a:srgbClr val="2A1A00"/>
                          </a:solidFill>
                          <a:effectLst/>
                        </a:rPr>
                        <a:t>Debilidad/Fortaleza</a:t>
                      </a:r>
                      <a:endParaRPr lang="es-DO" sz="2800" dirty="0">
                        <a:solidFill>
                          <a:srgbClr val="2A1A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5610116"/>
                  </a:ext>
                </a:extLst>
              </a:tr>
              <a:tr h="9063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2800" b="1" kern="1200" dirty="0">
                          <a:solidFill>
                            <a:srgbClr val="2A1A00"/>
                          </a:solidFill>
                          <a:effectLst/>
                        </a:rPr>
                        <a:t>Nombre: </a:t>
                      </a:r>
                      <a:r>
                        <a:rPr lang="es-ES" sz="2800" b="0" kern="1200" dirty="0">
                          <a:solidFill>
                            <a:srgbClr val="2A1A00"/>
                          </a:solidFill>
                          <a:effectLst/>
                        </a:rPr>
                        <a:t>Etiquetas de los íconos</a:t>
                      </a:r>
                      <a:endParaRPr lang="es-DO" sz="2800" b="0" kern="1200" dirty="0">
                        <a:solidFill>
                          <a:srgbClr val="2A1A00"/>
                        </a:solidFill>
                        <a:effectLst/>
                      </a:endParaRPr>
                    </a:p>
                    <a:p>
                      <a:endParaRPr lang="es-DO" sz="2800" dirty="0">
                        <a:solidFill>
                          <a:srgbClr val="2A1A00"/>
                        </a:solidFill>
                        <a:latin typeface="Times New Roman" panose="02020603050405020304" pitchFamily="18" charset="0"/>
                        <a:cs typeface="Times New Roman" panose="02020603050405020304" pitchFamily="18" charset="0"/>
                      </a:endParaRPr>
                    </a:p>
                  </a:txBody>
                  <a:tcPr/>
                </a:tc>
                <a:tc>
                  <a:txBody>
                    <a:bodyPr/>
                    <a:lstStyle/>
                    <a:p>
                      <a:r>
                        <a:rPr lang="es-ES" sz="2800" b="1" kern="1200" dirty="0">
                          <a:solidFill>
                            <a:srgbClr val="2A1A00"/>
                          </a:solidFill>
                          <a:effectLst/>
                        </a:rPr>
                        <a:t>Fortaleza</a:t>
                      </a:r>
                      <a:endParaRPr lang="es-DO" sz="2800" dirty="0">
                        <a:solidFill>
                          <a:srgbClr val="2A1A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56745114"/>
                  </a:ext>
                </a:extLst>
              </a:tr>
              <a:tr h="3254887">
                <a:tc>
                  <a:txBody>
                    <a:bodyPr/>
                    <a:lstStyle/>
                    <a:p>
                      <a:r>
                        <a:rPr lang="es-419" sz="2400" b="1" kern="1200" dirty="0">
                          <a:solidFill>
                            <a:srgbClr val="2A1A00"/>
                          </a:solidFill>
                          <a:effectLst/>
                          <a:latin typeface="+mn-lt"/>
                          <a:ea typeface="+mn-ea"/>
                          <a:cs typeface="+mn-cs"/>
                        </a:rPr>
                        <a:t>Heurística:  </a:t>
                      </a:r>
                      <a:r>
                        <a:rPr lang="es-419" sz="2400" b="0" kern="1200" dirty="0">
                          <a:solidFill>
                            <a:srgbClr val="2A1A00"/>
                          </a:solidFill>
                          <a:effectLst/>
                          <a:latin typeface="+mn-lt"/>
                          <a:ea typeface="+mn-ea"/>
                          <a:cs typeface="+mn-cs"/>
                        </a:rPr>
                        <a:t>Visibilidad del estatus del sistema.</a:t>
                      </a:r>
                    </a:p>
                    <a:p>
                      <a:endParaRPr lang="es-419" sz="2400" b="0" kern="1200" dirty="0">
                        <a:solidFill>
                          <a:srgbClr val="2A1A00"/>
                        </a:solidFill>
                        <a:effectLst/>
                        <a:latin typeface="+mn-lt"/>
                        <a:ea typeface="+mn-ea"/>
                        <a:cs typeface="+mn-cs"/>
                      </a:endParaRPr>
                    </a:p>
                    <a:p>
                      <a:r>
                        <a:rPr lang="es-419" sz="2400" b="0" kern="1200" dirty="0">
                          <a:solidFill>
                            <a:srgbClr val="2A1A00"/>
                          </a:solidFill>
                          <a:effectLst/>
                          <a:latin typeface="+mn-lt"/>
                          <a:ea typeface="+mn-ea"/>
                          <a:cs typeface="+mn-cs"/>
                        </a:rPr>
                        <a:t>Cada uno de los íconos que se encuentran en la plataforma Orbi están debidamente identificados con una etiqueta y en muchos de los casos, también incluyen el nombre del botón u opción.</a:t>
                      </a:r>
                    </a:p>
                    <a:p>
                      <a:endParaRPr lang="es-DO" dirty="0"/>
                    </a:p>
                  </a:txBody>
                  <a:tcPr/>
                </a:tc>
                <a:tc>
                  <a:txBody>
                    <a:bodyPr/>
                    <a:lstStyle/>
                    <a:p>
                      <a:r>
                        <a:rPr lang="es-419" sz="2400" b="1" kern="1200" dirty="0">
                          <a:solidFill>
                            <a:srgbClr val="2A1A00"/>
                          </a:solidFill>
                          <a:effectLst/>
                          <a:latin typeface="+mn-lt"/>
                          <a:ea typeface="+mn-ea"/>
                          <a:cs typeface="+mn-cs"/>
                        </a:rPr>
                        <a:t>Evidencia:</a:t>
                      </a:r>
                      <a:endParaRPr lang="es-DO" dirty="0"/>
                    </a:p>
                  </a:txBody>
                  <a:tcPr/>
                </a:tc>
                <a:extLst>
                  <a:ext uri="{0D108BD9-81ED-4DB2-BD59-A6C34878D82A}">
                    <a16:rowId xmlns:a16="http://schemas.microsoft.com/office/drawing/2014/main" val="1406090182"/>
                  </a:ext>
                </a:extLst>
              </a:tr>
            </a:tbl>
          </a:graphicData>
        </a:graphic>
      </p:graphicFrame>
      <p:pic>
        <p:nvPicPr>
          <p:cNvPr id="11" name="image3.png">
            <a:extLst>
              <a:ext uri="{FF2B5EF4-FFF2-40B4-BE49-F238E27FC236}">
                <a16:creationId xmlns:a16="http://schemas.microsoft.com/office/drawing/2014/main" id="{1AE4360B-2DDA-4ECF-83F8-F9E6E36FDFCE}"/>
              </a:ext>
            </a:extLst>
          </p:cNvPr>
          <p:cNvPicPr/>
          <p:nvPr/>
        </p:nvPicPr>
        <p:blipFill>
          <a:blip r:embed="rId2"/>
          <a:srcRect/>
          <a:stretch>
            <a:fillRect/>
          </a:stretch>
        </p:blipFill>
        <p:spPr>
          <a:xfrm>
            <a:off x="6730293" y="4402380"/>
            <a:ext cx="4017425" cy="1126224"/>
          </a:xfrm>
          <a:prstGeom prst="rect">
            <a:avLst/>
          </a:prstGeom>
          <a:ln/>
        </p:spPr>
      </p:pic>
    </p:spTree>
    <p:extLst>
      <p:ext uri="{BB962C8B-B14F-4D97-AF65-F5344CB8AC3E}">
        <p14:creationId xmlns:p14="http://schemas.microsoft.com/office/powerpoint/2010/main" val="3484886656"/>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1DDBE3-3115-4760-A9AA-1C1CE6B9035A}"/>
              </a:ext>
            </a:extLst>
          </p:cNvPr>
          <p:cNvSpPr>
            <a:spLocks noGrp="1"/>
          </p:cNvSpPr>
          <p:nvPr>
            <p:ph type="title"/>
          </p:nvPr>
        </p:nvSpPr>
        <p:spPr>
          <a:xfrm>
            <a:off x="1279813" y="152112"/>
            <a:ext cx="10178322" cy="813369"/>
          </a:xfrm>
        </p:spPr>
        <p:txBody>
          <a:bodyPr>
            <a:normAutofit/>
          </a:bodyPr>
          <a:lstStyle/>
          <a:p>
            <a:r>
              <a:rPr lang="es-DO" dirty="0"/>
              <a:t>Reportes de Usabilidad (UAR)</a:t>
            </a:r>
          </a:p>
        </p:txBody>
      </p:sp>
      <p:sp>
        <p:nvSpPr>
          <p:cNvPr id="5" name="Rectángulo 4">
            <a:extLst>
              <a:ext uri="{FF2B5EF4-FFF2-40B4-BE49-F238E27FC236}">
                <a16:creationId xmlns:a16="http://schemas.microsoft.com/office/drawing/2014/main" id="{ECCAC758-7671-4FA0-A70F-C40E4900E0A3}"/>
              </a:ext>
            </a:extLst>
          </p:cNvPr>
          <p:cNvSpPr/>
          <p:nvPr/>
        </p:nvSpPr>
        <p:spPr>
          <a:xfrm>
            <a:off x="11915334" y="7035"/>
            <a:ext cx="276665" cy="6858000"/>
          </a:xfrm>
          <a:prstGeom prst="rect">
            <a:avLst/>
          </a:prstGeom>
          <a:solidFill>
            <a:srgbClr val="1975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dirty="0"/>
          </a:p>
        </p:txBody>
      </p:sp>
      <p:graphicFrame>
        <p:nvGraphicFramePr>
          <p:cNvPr id="10" name="Tabla 5">
            <a:extLst>
              <a:ext uri="{FF2B5EF4-FFF2-40B4-BE49-F238E27FC236}">
                <a16:creationId xmlns:a16="http://schemas.microsoft.com/office/drawing/2014/main" id="{8C69CFAC-9A14-4217-B03B-DF33B3509F0C}"/>
              </a:ext>
            </a:extLst>
          </p:cNvPr>
          <p:cNvGraphicFramePr>
            <a:graphicFrameLocks/>
          </p:cNvGraphicFramePr>
          <p:nvPr>
            <p:extLst>
              <p:ext uri="{D42A27DB-BD31-4B8C-83A1-F6EECF244321}">
                <p14:modId xmlns:p14="http://schemas.microsoft.com/office/powerpoint/2010/main" val="746233165"/>
              </p:ext>
            </p:extLst>
          </p:nvPr>
        </p:nvGraphicFramePr>
        <p:xfrm>
          <a:off x="1279813" y="1086282"/>
          <a:ext cx="10178322" cy="5778753"/>
        </p:xfrm>
        <a:graphic>
          <a:graphicData uri="http://schemas.openxmlformats.org/drawingml/2006/table">
            <a:tbl>
              <a:tblPr firstRow="1" bandRow="1">
                <a:tableStyleId>{C083E6E3-FA7D-4D7B-A595-EF9225AFEA82}</a:tableStyleId>
              </a:tblPr>
              <a:tblGrid>
                <a:gridCol w="5089161">
                  <a:extLst>
                    <a:ext uri="{9D8B030D-6E8A-4147-A177-3AD203B41FA5}">
                      <a16:colId xmlns:a16="http://schemas.microsoft.com/office/drawing/2014/main" val="542818918"/>
                    </a:ext>
                  </a:extLst>
                </a:gridCol>
                <a:gridCol w="5089161">
                  <a:extLst>
                    <a:ext uri="{9D8B030D-6E8A-4147-A177-3AD203B41FA5}">
                      <a16:colId xmlns:a16="http://schemas.microsoft.com/office/drawing/2014/main" val="3287095986"/>
                    </a:ext>
                  </a:extLst>
                </a:gridCol>
              </a:tblGrid>
              <a:tr h="810513">
                <a:tc>
                  <a:txBody>
                    <a:bodyPr/>
                    <a:lstStyle/>
                    <a:p>
                      <a:pPr>
                        <a:lnSpc>
                          <a:spcPct val="107000"/>
                        </a:lnSpc>
                        <a:spcAft>
                          <a:spcPts val="0"/>
                        </a:spcAft>
                      </a:pPr>
                      <a:r>
                        <a:rPr lang="es-ES" sz="2800" b="1" dirty="0">
                          <a:solidFill>
                            <a:srgbClr val="2A1A00"/>
                          </a:solidFill>
                          <a:effectLst/>
                        </a:rPr>
                        <a:t>No. DC-HE2-0002</a:t>
                      </a:r>
                      <a:endParaRPr lang="es-DO" sz="2800" dirty="0">
                        <a:solidFill>
                          <a:srgbClr val="2A1A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2800" b="1" dirty="0">
                          <a:solidFill>
                            <a:srgbClr val="2A1A00"/>
                          </a:solidFill>
                          <a:effectLst/>
                        </a:rPr>
                        <a:t>Debilidad/Fortaleza</a:t>
                      </a:r>
                      <a:endParaRPr lang="es-DO" sz="2800" dirty="0">
                        <a:solidFill>
                          <a:srgbClr val="2A1A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5610116"/>
                  </a:ext>
                </a:extLst>
              </a:tr>
              <a:tr h="9063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2800" b="1" kern="1200" dirty="0">
                          <a:solidFill>
                            <a:srgbClr val="2A1A00"/>
                          </a:solidFill>
                          <a:effectLst/>
                        </a:rPr>
                        <a:t>Nombre: </a:t>
                      </a:r>
                      <a:r>
                        <a:rPr lang="es-419" sz="2800" b="0" kern="1200" dirty="0">
                          <a:solidFill>
                            <a:srgbClr val="2A1A00"/>
                          </a:solidFill>
                          <a:effectLst/>
                        </a:rPr>
                        <a:t>El software no es basado en íconos </a:t>
                      </a:r>
                      <a:endParaRPr lang="es-DO" sz="2800" b="0" dirty="0">
                        <a:solidFill>
                          <a:srgbClr val="2A1A00"/>
                        </a:solidFill>
                        <a:latin typeface="Times New Roman" panose="02020603050405020304" pitchFamily="18" charset="0"/>
                        <a:cs typeface="Times New Roman" panose="02020603050405020304" pitchFamily="18" charset="0"/>
                      </a:endParaRPr>
                    </a:p>
                  </a:txBody>
                  <a:tcPr/>
                </a:tc>
                <a:tc>
                  <a:txBody>
                    <a:bodyPr/>
                    <a:lstStyle/>
                    <a:p>
                      <a:r>
                        <a:rPr lang="es-ES" sz="2800" b="1" kern="1200" dirty="0">
                          <a:solidFill>
                            <a:srgbClr val="2A1A00"/>
                          </a:solidFill>
                          <a:effectLst/>
                        </a:rPr>
                        <a:t>Debilidad</a:t>
                      </a:r>
                      <a:endParaRPr lang="es-DO" sz="2800" dirty="0">
                        <a:solidFill>
                          <a:srgbClr val="2A1A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56745114"/>
                  </a:ext>
                </a:extLst>
              </a:tr>
              <a:tr h="3254887">
                <a:tc>
                  <a:txBody>
                    <a:bodyPr/>
                    <a:lstStyle/>
                    <a:p>
                      <a:r>
                        <a:rPr kumimoji="0" lang="es-419" sz="2400" b="1" i="0" u="none" strike="noStrike" kern="1200" cap="none" spc="0" normalizeH="0" baseline="0" noProof="0" dirty="0">
                          <a:ln>
                            <a:noFill/>
                          </a:ln>
                          <a:solidFill>
                            <a:srgbClr val="2A1A00"/>
                          </a:solidFill>
                          <a:effectLst/>
                          <a:uLnTx/>
                          <a:uFillTx/>
                          <a:latin typeface="+mn-lt"/>
                          <a:ea typeface="+mn-ea"/>
                          <a:cs typeface="+mn-cs"/>
                        </a:rPr>
                        <a:t>Heurística: </a:t>
                      </a:r>
                      <a:r>
                        <a:rPr kumimoji="0" lang="es-ES" sz="2400" b="0" i="0" u="none" strike="noStrike" kern="1200" cap="none" spc="0" normalizeH="0" baseline="0" dirty="0">
                          <a:ln>
                            <a:noFill/>
                          </a:ln>
                          <a:solidFill>
                            <a:srgbClr val="2A1A00"/>
                          </a:solidFill>
                          <a:effectLst/>
                          <a:uLnTx/>
                          <a:uFillTx/>
                          <a:latin typeface="+mn-lt"/>
                          <a:ea typeface="+mn-ea"/>
                          <a:cs typeface="+mn-cs"/>
                        </a:rPr>
                        <a:t>Comparación entre el sistema y el mundo real</a:t>
                      </a:r>
                    </a:p>
                    <a:p>
                      <a:endParaRPr kumimoji="0" lang="es-DO" sz="2400" b="0" i="0" u="none" strike="noStrike" kern="1200" cap="none" spc="0" normalizeH="0" baseline="0" dirty="0">
                        <a:ln>
                          <a:noFill/>
                        </a:ln>
                        <a:solidFill>
                          <a:srgbClr val="2A1A00"/>
                        </a:solidFill>
                        <a:effectLst/>
                        <a:uLnTx/>
                        <a:uFillTx/>
                        <a:latin typeface="+mn-lt"/>
                        <a:ea typeface="+mn-ea"/>
                        <a:cs typeface="+mn-cs"/>
                      </a:endParaRPr>
                    </a:p>
                    <a:p>
                      <a:r>
                        <a:rPr kumimoji="0" lang="es-ES" sz="2400" b="0" i="0" u="none" strike="noStrike" kern="1200" cap="none" spc="0" normalizeH="0" baseline="0" dirty="0">
                          <a:ln>
                            <a:noFill/>
                          </a:ln>
                          <a:solidFill>
                            <a:srgbClr val="2A1A00"/>
                          </a:solidFill>
                          <a:effectLst/>
                          <a:uLnTx/>
                          <a:uFillTx/>
                          <a:latin typeface="+mn-lt"/>
                          <a:ea typeface="+mn-ea"/>
                          <a:cs typeface="+mn-cs"/>
                        </a:rPr>
                        <a:t>La mayoría de los sistemas se basan en íconos o presentan una gran cantidad de ellos, con el fin de que la interacción con el sistema sea más visual e interpretativa que leída y comprendida. Orbi es basada en opciones y botones con textos.</a:t>
                      </a:r>
                      <a:endParaRPr kumimoji="0" lang="es-DO" sz="2400" b="0" i="0" u="none" strike="noStrike" kern="1200" cap="none" spc="0" normalizeH="0" baseline="0" dirty="0">
                        <a:ln>
                          <a:noFill/>
                        </a:ln>
                        <a:solidFill>
                          <a:srgbClr val="2A1A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DO"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2400" b="1" i="0" u="none" strike="noStrike" kern="1200" cap="none" spc="0" normalizeH="0" baseline="0" noProof="0" dirty="0">
                          <a:ln>
                            <a:noFill/>
                          </a:ln>
                          <a:solidFill>
                            <a:srgbClr val="2A1A00"/>
                          </a:solidFill>
                          <a:effectLst/>
                          <a:uLnTx/>
                          <a:uFillTx/>
                          <a:latin typeface="+mn-lt"/>
                          <a:ea typeface="+mn-ea"/>
                          <a:cs typeface="+mn-cs"/>
                        </a:rPr>
                        <a:t>Evidencia:</a:t>
                      </a:r>
                      <a:endParaRPr kumimoji="0" lang="es-DO" sz="18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DO" dirty="0"/>
                    </a:p>
                  </a:txBody>
                  <a:tcPr/>
                </a:tc>
                <a:extLst>
                  <a:ext uri="{0D108BD9-81ED-4DB2-BD59-A6C34878D82A}">
                    <a16:rowId xmlns:a16="http://schemas.microsoft.com/office/drawing/2014/main" val="1406090182"/>
                  </a:ext>
                </a:extLst>
              </a:tr>
            </a:tbl>
          </a:graphicData>
        </a:graphic>
      </p:graphicFrame>
      <p:pic>
        <p:nvPicPr>
          <p:cNvPr id="4" name="image3.png">
            <a:extLst>
              <a:ext uri="{FF2B5EF4-FFF2-40B4-BE49-F238E27FC236}">
                <a16:creationId xmlns:a16="http://schemas.microsoft.com/office/drawing/2014/main" id="{978DDDC8-D4D1-49B8-898A-D68D4B14E482}"/>
              </a:ext>
            </a:extLst>
          </p:cNvPr>
          <p:cNvPicPr/>
          <p:nvPr/>
        </p:nvPicPr>
        <p:blipFill>
          <a:blip r:embed="rId2"/>
          <a:srcRect/>
          <a:stretch>
            <a:fillRect/>
          </a:stretch>
        </p:blipFill>
        <p:spPr>
          <a:xfrm>
            <a:off x="6730293" y="4402380"/>
            <a:ext cx="4017425" cy="1126224"/>
          </a:xfrm>
          <a:prstGeom prst="rect">
            <a:avLst/>
          </a:prstGeom>
          <a:ln/>
        </p:spPr>
      </p:pic>
    </p:spTree>
    <p:extLst>
      <p:ext uri="{BB962C8B-B14F-4D97-AF65-F5344CB8AC3E}">
        <p14:creationId xmlns:p14="http://schemas.microsoft.com/office/powerpoint/2010/main" val="3748083891"/>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1DDBE3-3115-4760-A9AA-1C1CE6B9035A}"/>
              </a:ext>
            </a:extLst>
          </p:cNvPr>
          <p:cNvSpPr>
            <a:spLocks noGrp="1"/>
          </p:cNvSpPr>
          <p:nvPr>
            <p:ph type="title"/>
          </p:nvPr>
        </p:nvSpPr>
        <p:spPr>
          <a:xfrm>
            <a:off x="1125069" y="213573"/>
            <a:ext cx="10178322" cy="813369"/>
          </a:xfrm>
        </p:spPr>
        <p:txBody>
          <a:bodyPr>
            <a:normAutofit/>
          </a:bodyPr>
          <a:lstStyle/>
          <a:p>
            <a:r>
              <a:rPr lang="es-DO" dirty="0"/>
              <a:t>Reportes de Usabilidad (UAR)</a:t>
            </a:r>
          </a:p>
        </p:txBody>
      </p:sp>
      <p:sp>
        <p:nvSpPr>
          <p:cNvPr id="5" name="Rectángulo 4">
            <a:extLst>
              <a:ext uri="{FF2B5EF4-FFF2-40B4-BE49-F238E27FC236}">
                <a16:creationId xmlns:a16="http://schemas.microsoft.com/office/drawing/2014/main" id="{ECCAC758-7671-4FA0-A70F-C40E4900E0A3}"/>
              </a:ext>
            </a:extLst>
          </p:cNvPr>
          <p:cNvSpPr/>
          <p:nvPr/>
        </p:nvSpPr>
        <p:spPr>
          <a:xfrm>
            <a:off x="11915334" y="7035"/>
            <a:ext cx="276665" cy="6858000"/>
          </a:xfrm>
          <a:prstGeom prst="rect">
            <a:avLst/>
          </a:prstGeom>
          <a:solidFill>
            <a:srgbClr val="1975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dirty="0"/>
          </a:p>
        </p:txBody>
      </p:sp>
      <p:graphicFrame>
        <p:nvGraphicFramePr>
          <p:cNvPr id="10" name="Tabla 5">
            <a:extLst>
              <a:ext uri="{FF2B5EF4-FFF2-40B4-BE49-F238E27FC236}">
                <a16:creationId xmlns:a16="http://schemas.microsoft.com/office/drawing/2014/main" id="{8C69CFAC-9A14-4217-B03B-DF33B3509F0C}"/>
              </a:ext>
            </a:extLst>
          </p:cNvPr>
          <p:cNvGraphicFramePr>
            <a:graphicFrameLocks/>
          </p:cNvGraphicFramePr>
          <p:nvPr>
            <p:extLst>
              <p:ext uri="{D42A27DB-BD31-4B8C-83A1-F6EECF244321}">
                <p14:modId xmlns:p14="http://schemas.microsoft.com/office/powerpoint/2010/main" val="3419214875"/>
              </p:ext>
            </p:extLst>
          </p:nvPr>
        </p:nvGraphicFramePr>
        <p:xfrm>
          <a:off x="1125069" y="1147743"/>
          <a:ext cx="10178322" cy="5412993"/>
        </p:xfrm>
        <a:graphic>
          <a:graphicData uri="http://schemas.openxmlformats.org/drawingml/2006/table">
            <a:tbl>
              <a:tblPr firstRow="1" bandRow="1">
                <a:tableStyleId>{C083E6E3-FA7D-4D7B-A595-EF9225AFEA82}</a:tableStyleId>
              </a:tblPr>
              <a:tblGrid>
                <a:gridCol w="5089161">
                  <a:extLst>
                    <a:ext uri="{9D8B030D-6E8A-4147-A177-3AD203B41FA5}">
                      <a16:colId xmlns:a16="http://schemas.microsoft.com/office/drawing/2014/main" val="542818918"/>
                    </a:ext>
                  </a:extLst>
                </a:gridCol>
                <a:gridCol w="5089161">
                  <a:extLst>
                    <a:ext uri="{9D8B030D-6E8A-4147-A177-3AD203B41FA5}">
                      <a16:colId xmlns:a16="http://schemas.microsoft.com/office/drawing/2014/main" val="3287095986"/>
                    </a:ext>
                  </a:extLst>
                </a:gridCol>
              </a:tblGrid>
              <a:tr h="810513">
                <a:tc>
                  <a:txBody>
                    <a:bodyPr/>
                    <a:lstStyle/>
                    <a:p>
                      <a:pPr>
                        <a:lnSpc>
                          <a:spcPct val="107000"/>
                        </a:lnSpc>
                        <a:spcAft>
                          <a:spcPts val="0"/>
                        </a:spcAft>
                      </a:pPr>
                      <a:r>
                        <a:rPr lang="es-ES" sz="2800" b="1" dirty="0">
                          <a:solidFill>
                            <a:srgbClr val="2A1A00"/>
                          </a:solidFill>
                          <a:effectLst/>
                        </a:rPr>
                        <a:t>No. DC-HE3-0003</a:t>
                      </a:r>
                      <a:endParaRPr lang="es-DO" sz="2800" dirty="0">
                        <a:solidFill>
                          <a:srgbClr val="2A1A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2800" b="1" dirty="0">
                          <a:solidFill>
                            <a:srgbClr val="2A1A00"/>
                          </a:solidFill>
                          <a:effectLst/>
                        </a:rPr>
                        <a:t>Debilidad/Fortaleza</a:t>
                      </a:r>
                      <a:endParaRPr lang="es-DO" sz="2800" dirty="0">
                        <a:solidFill>
                          <a:srgbClr val="2A1A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5610116"/>
                  </a:ext>
                </a:extLst>
              </a:tr>
              <a:tr h="9063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2800" b="1" kern="1200" dirty="0">
                          <a:solidFill>
                            <a:srgbClr val="2A1A00"/>
                          </a:solidFill>
                          <a:effectLst/>
                        </a:rPr>
                        <a:t>Nombre: </a:t>
                      </a:r>
                      <a:r>
                        <a:rPr lang="es-419" sz="2800" b="0" kern="1200" dirty="0">
                          <a:solidFill>
                            <a:srgbClr val="2A1A00"/>
                          </a:solidFill>
                          <a:effectLst/>
                        </a:rPr>
                        <a:t>El software no es uniforme.</a:t>
                      </a:r>
                      <a:endParaRPr lang="es-DO" sz="2800" b="0" dirty="0">
                        <a:solidFill>
                          <a:srgbClr val="2A1A00"/>
                        </a:solidFill>
                        <a:latin typeface="Times New Roman" panose="02020603050405020304" pitchFamily="18" charset="0"/>
                        <a:cs typeface="Times New Roman" panose="02020603050405020304" pitchFamily="18" charset="0"/>
                      </a:endParaRPr>
                    </a:p>
                  </a:txBody>
                  <a:tcPr/>
                </a:tc>
                <a:tc>
                  <a:txBody>
                    <a:bodyPr/>
                    <a:lstStyle/>
                    <a:p>
                      <a:r>
                        <a:rPr lang="es-ES" sz="2800" b="1" kern="1200" dirty="0">
                          <a:solidFill>
                            <a:srgbClr val="2A1A00"/>
                          </a:solidFill>
                          <a:effectLst/>
                        </a:rPr>
                        <a:t>Debilidad</a:t>
                      </a:r>
                      <a:endParaRPr lang="es-DO" sz="2800" dirty="0">
                        <a:solidFill>
                          <a:srgbClr val="2A1A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56745114"/>
                  </a:ext>
                </a:extLst>
              </a:tr>
              <a:tr h="3254887">
                <a:tc>
                  <a:txBody>
                    <a:bodyPr/>
                    <a:lstStyle/>
                    <a:p>
                      <a:r>
                        <a:rPr kumimoji="0" lang="es-419" sz="2400" b="1" i="0" u="none" strike="noStrike" kern="1200" cap="none" spc="0" normalizeH="0" baseline="0" noProof="0" dirty="0">
                          <a:ln>
                            <a:noFill/>
                          </a:ln>
                          <a:solidFill>
                            <a:srgbClr val="2A1A00"/>
                          </a:solidFill>
                          <a:effectLst/>
                          <a:uLnTx/>
                          <a:uFillTx/>
                          <a:latin typeface="+mn-lt"/>
                          <a:ea typeface="+mn-ea"/>
                          <a:cs typeface="+mn-cs"/>
                        </a:rPr>
                        <a:t>Heurística: </a:t>
                      </a:r>
                      <a:r>
                        <a:rPr kumimoji="0" lang="es-DO" sz="2400" b="1" i="0" u="none" strike="noStrike" kern="1200" cap="none" spc="0" normalizeH="0" baseline="0" noProof="0" dirty="0">
                          <a:ln>
                            <a:noFill/>
                          </a:ln>
                          <a:solidFill>
                            <a:srgbClr val="2A1A00"/>
                          </a:solidFill>
                          <a:effectLst/>
                          <a:uLnTx/>
                          <a:uFillTx/>
                          <a:latin typeface="+mn-lt"/>
                          <a:ea typeface="+mn-ea"/>
                          <a:cs typeface="+mn-cs"/>
                        </a:rPr>
                        <a:t> </a:t>
                      </a:r>
                      <a:r>
                        <a:rPr kumimoji="0" lang="es-419" sz="2400" b="0" i="0" u="none" strike="noStrike" kern="1200" cap="none" spc="0" normalizeH="0" baseline="0" dirty="0">
                          <a:ln>
                            <a:noFill/>
                          </a:ln>
                          <a:solidFill>
                            <a:srgbClr val="2A1A00"/>
                          </a:solidFill>
                          <a:effectLst/>
                          <a:uLnTx/>
                          <a:uFillTx/>
                          <a:latin typeface="+mn-lt"/>
                          <a:ea typeface="+mn-ea"/>
                          <a:cs typeface="+mn-cs"/>
                        </a:rPr>
                        <a:t>Consistencia y Estándares; Comparación del sistema con el mundo real.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2400" b="0" i="0" u="none" strike="noStrike" kern="1200" cap="none" spc="0" normalizeH="0" baseline="0" dirty="0">
                          <a:ln>
                            <a:noFill/>
                          </a:ln>
                          <a:solidFill>
                            <a:srgbClr val="2A1A00"/>
                          </a:solidFill>
                          <a:effectLst/>
                          <a:uLnTx/>
                          <a:uFillTx/>
                          <a:latin typeface="+mn-lt"/>
                          <a:ea typeface="+mn-ea"/>
                          <a:cs typeface="+mn-cs"/>
                        </a:rPr>
                        <a:t>A pesar de la funcionalidad del sistema en la mayoría de la sección. El sistema presenta áreas que no concuerdan con la línea gráfica de la mayoría. Por ejemplo, la inscripción para Educación Permanente.}.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DO"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2400" b="1" i="0" u="none" strike="noStrike" kern="1200" cap="none" spc="0" normalizeH="0" baseline="0" noProof="0" dirty="0">
                          <a:ln>
                            <a:noFill/>
                          </a:ln>
                          <a:solidFill>
                            <a:srgbClr val="2A1A00"/>
                          </a:solidFill>
                          <a:effectLst/>
                          <a:uLnTx/>
                          <a:uFillTx/>
                          <a:latin typeface="+mn-lt"/>
                          <a:ea typeface="+mn-ea"/>
                          <a:cs typeface="+mn-cs"/>
                        </a:rPr>
                        <a:t>Evidencia:</a:t>
                      </a:r>
                      <a:endParaRPr kumimoji="0" lang="es-DO" sz="18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DO" b="0" dirty="0"/>
                    </a:p>
                  </a:txBody>
                  <a:tcPr/>
                </a:tc>
                <a:extLst>
                  <a:ext uri="{0D108BD9-81ED-4DB2-BD59-A6C34878D82A}">
                    <a16:rowId xmlns:a16="http://schemas.microsoft.com/office/drawing/2014/main" val="1406090182"/>
                  </a:ext>
                </a:extLst>
              </a:tr>
            </a:tbl>
          </a:graphicData>
        </a:graphic>
      </p:graphicFrame>
      <p:pic>
        <p:nvPicPr>
          <p:cNvPr id="6" name="Picture 3">
            <a:extLst>
              <a:ext uri="{FF2B5EF4-FFF2-40B4-BE49-F238E27FC236}">
                <a16:creationId xmlns:a16="http://schemas.microsoft.com/office/drawing/2014/main" id="{19978D06-6CA4-4399-814F-8CFC66254F8C}"/>
              </a:ext>
            </a:extLst>
          </p:cNvPr>
          <p:cNvPicPr/>
          <p:nvPr/>
        </p:nvPicPr>
        <p:blipFill>
          <a:blip r:embed="rId2"/>
          <a:stretch>
            <a:fillRect/>
          </a:stretch>
        </p:blipFill>
        <p:spPr>
          <a:xfrm>
            <a:off x="6302619" y="3429000"/>
            <a:ext cx="5241970" cy="3252537"/>
          </a:xfrm>
          <a:prstGeom prst="rect">
            <a:avLst/>
          </a:prstGeom>
        </p:spPr>
      </p:pic>
    </p:spTree>
    <p:extLst>
      <p:ext uri="{BB962C8B-B14F-4D97-AF65-F5344CB8AC3E}">
        <p14:creationId xmlns:p14="http://schemas.microsoft.com/office/powerpoint/2010/main" val="3814495108"/>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1DDBE3-3115-4760-A9AA-1C1CE6B9035A}"/>
              </a:ext>
            </a:extLst>
          </p:cNvPr>
          <p:cNvSpPr>
            <a:spLocks noGrp="1"/>
          </p:cNvSpPr>
          <p:nvPr>
            <p:ph type="title"/>
          </p:nvPr>
        </p:nvSpPr>
        <p:spPr>
          <a:xfrm>
            <a:off x="1251678" y="565265"/>
            <a:ext cx="10178322" cy="813369"/>
          </a:xfrm>
        </p:spPr>
        <p:txBody>
          <a:bodyPr>
            <a:normAutofit/>
          </a:bodyPr>
          <a:lstStyle/>
          <a:p>
            <a:r>
              <a:rPr lang="es-DO" dirty="0"/>
              <a:t>Reportes de Usabilidad (UAR)</a:t>
            </a:r>
          </a:p>
        </p:txBody>
      </p:sp>
      <p:sp>
        <p:nvSpPr>
          <p:cNvPr id="5" name="Rectángulo 4">
            <a:extLst>
              <a:ext uri="{FF2B5EF4-FFF2-40B4-BE49-F238E27FC236}">
                <a16:creationId xmlns:a16="http://schemas.microsoft.com/office/drawing/2014/main" id="{ECCAC758-7671-4FA0-A70F-C40E4900E0A3}"/>
              </a:ext>
            </a:extLst>
          </p:cNvPr>
          <p:cNvSpPr/>
          <p:nvPr/>
        </p:nvSpPr>
        <p:spPr>
          <a:xfrm>
            <a:off x="11915334" y="7035"/>
            <a:ext cx="276665" cy="6858000"/>
          </a:xfrm>
          <a:prstGeom prst="rect">
            <a:avLst/>
          </a:prstGeom>
          <a:solidFill>
            <a:srgbClr val="1975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dirty="0"/>
          </a:p>
        </p:txBody>
      </p:sp>
      <p:graphicFrame>
        <p:nvGraphicFramePr>
          <p:cNvPr id="10" name="Tabla 5">
            <a:extLst>
              <a:ext uri="{FF2B5EF4-FFF2-40B4-BE49-F238E27FC236}">
                <a16:creationId xmlns:a16="http://schemas.microsoft.com/office/drawing/2014/main" id="{8C69CFAC-9A14-4217-B03B-DF33B3509F0C}"/>
              </a:ext>
            </a:extLst>
          </p:cNvPr>
          <p:cNvGraphicFramePr>
            <a:graphicFrameLocks/>
          </p:cNvGraphicFramePr>
          <p:nvPr>
            <p:extLst>
              <p:ext uri="{D42A27DB-BD31-4B8C-83A1-F6EECF244321}">
                <p14:modId xmlns:p14="http://schemas.microsoft.com/office/powerpoint/2010/main" val="4198410292"/>
              </p:ext>
            </p:extLst>
          </p:nvPr>
        </p:nvGraphicFramePr>
        <p:xfrm>
          <a:off x="1251678" y="1499435"/>
          <a:ext cx="10178322" cy="4971705"/>
        </p:xfrm>
        <a:graphic>
          <a:graphicData uri="http://schemas.openxmlformats.org/drawingml/2006/table">
            <a:tbl>
              <a:tblPr firstRow="1" bandRow="1">
                <a:tableStyleId>{C083E6E3-FA7D-4D7B-A595-EF9225AFEA82}</a:tableStyleId>
              </a:tblPr>
              <a:tblGrid>
                <a:gridCol w="5089161">
                  <a:extLst>
                    <a:ext uri="{9D8B030D-6E8A-4147-A177-3AD203B41FA5}">
                      <a16:colId xmlns:a16="http://schemas.microsoft.com/office/drawing/2014/main" val="542818918"/>
                    </a:ext>
                  </a:extLst>
                </a:gridCol>
                <a:gridCol w="5089161">
                  <a:extLst>
                    <a:ext uri="{9D8B030D-6E8A-4147-A177-3AD203B41FA5}">
                      <a16:colId xmlns:a16="http://schemas.microsoft.com/office/drawing/2014/main" val="3287095986"/>
                    </a:ext>
                  </a:extLst>
                </a:gridCol>
              </a:tblGrid>
              <a:tr h="810513">
                <a:tc>
                  <a:txBody>
                    <a:bodyPr/>
                    <a:lstStyle/>
                    <a:p>
                      <a:pPr>
                        <a:lnSpc>
                          <a:spcPct val="107000"/>
                        </a:lnSpc>
                        <a:spcAft>
                          <a:spcPts val="0"/>
                        </a:spcAft>
                      </a:pPr>
                      <a:r>
                        <a:rPr lang="es-ES" sz="2800" b="1" dirty="0">
                          <a:solidFill>
                            <a:srgbClr val="2A1A00"/>
                          </a:solidFill>
                          <a:effectLst/>
                        </a:rPr>
                        <a:t>No. DC-HE4-0004 </a:t>
                      </a:r>
                      <a:endParaRPr lang="es-DO" sz="2800" dirty="0">
                        <a:solidFill>
                          <a:srgbClr val="2A1A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2800" b="1" dirty="0">
                          <a:solidFill>
                            <a:srgbClr val="2A1A00"/>
                          </a:solidFill>
                          <a:effectLst/>
                        </a:rPr>
                        <a:t>Debilidad/Fortaleza</a:t>
                      </a:r>
                      <a:endParaRPr lang="es-DO" sz="2800" dirty="0">
                        <a:solidFill>
                          <a:srgbClr val="2A1A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5610116"/>
                  </a:ext>
                </a:extLst>
              </a:tr>
              <a:tr h="9063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2800" b="1" kern="1200" dirty="0">
                          <a:solidFill>
                            <a:srgbClr val="2A1A00"/>
                          </a:solidFill>
                          <a:effectLst/>
                        </a:rPr>
                        <a:t>Nombre: </a:t>
                      </a:r>
                      <a:r>
                        <a:rPr lang="es-419" sz="2800" b="0" kern="1200" dirty="0">
                          <a:solidFill>
                            <a:srgbClr val="2A1A00"/>
                          </a:solidFill>
                          <a:effectLst/>
                        </a:rPr>
                        <a:t>Duplicidad de iconos.</a:t>
                      </a:r>
                      <a:endParaRPr lang="es-DO" sz="2800" b="0" dirty="0">
                        <a:solidFill>
                          <a:srgbClr val="2A1A00"/>
                        </a:solidFill>
                        <a:latin typeface="Times New Roman" panose="02020603050405020304" pitchFamily="18" charset="0"/>
                        <a:cs typeface="Times New Roman" panose="02020603050405020304" pitchFamily="18" charset="0"/>
                      </a:endParaRPr>
                    </a:p>
                  </a:txBody>
                  <a:tcPr/>
                </a:tc>
                <a:tc>
                  <a:txBody>
                    <a:bodyPr/>
                    <a:lstStyle/>
                    <a:p>
                      <a:r>
                        <a:rPr lang="es-ES" sz="2800" b="1" kern="1200" dirty="0">
                          <a:solidFill>
                            <a:srgbClr val="2A1A00"/>
                          </a:solidFill>
                          <a:effectLst/>
                        </a:rPr>
                        <a:t>Debilidad</a:t>
                      </a:r>
                      <a:endParaRPr lang="es-DO" sz="2800" dirty="0">
                        <a:solidFill>
                          <a:srgbClr val="2A1A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56745114"/>
                  </a:ext>
                </a:extLst>
              </a:tr>
              <a:tr h="3254887">
                <a:tc>
                  <a:txBody>
                    <a:bodyPr/>
                    <a:lstStyle/>
                    <a:p>
                      <a:r>
                        <a:rPr kumimoji="0" lang="es-419" sz="2800" b="1" i="0" u="none" strike="noStrike" kern="1200" cap="none" spc="0" normalizeH="0" baseline="0" noProof="0" dirty="0">
                          <a:ln>
                            <a:noFill/>
                          </a:ln>
                          <a:solidFill>
                            <a:srgbClr val="2A1A00"/>
                          </a:solidFill>
                          <a:effectLst/>
                          <a:uLnTx/>
                          <a:uFillTx/>
                          <a:latin typeface="+mn-lt"/>
                          <a:ea typeface="+mn-ea"/>
                          <a:cs typeface="+mn-cs"/>
                        </a:rPr>
                        <a:t>Heurística: </a:t>
                      </a:r>
                      <a:r>
                        <a:rPr kumimoji="0" lang="es-419" sz="2800" b="0" i="0" u="none" strike="noStrike" kern="1200" cap="none" spc="0" normalizeH="0" baseline="0" noProof="0" dirty="0">
                          <a:ln>
                            <a:noFill/>
                          </a:ln>
                          <a:solidFill>
                            <a:srgbClr val="2A1A00"/>
                          </a:solidFill>
                          <a:effectLst/>
                          <a:uLnTx/>
                          <a:uFillTx/>
                          <a:latin typeface="+mn-lt"/>
                          <a:ea typeface="+mn-ea"/>
                          <a:cs typeface="+mn-cs"/>
                        </a:rPr>
                        <a:t>Reconocer en vez de recordar.</a:t>
                      </a:r>
                    </a:p>
                    <a:p>
                      <a:endParaRPr kumimoji="0" lang="es-419" sz="2800" b="1" i="0" u="none" strike="noStrike" kern="1200" cap="none" spc="0" normalizeH="0" baseline="0" noProof="0" dirty="0">
                        <a:ln>
                          <a:noFill/>
                        </a:ln>
                        <a:solidFill>
                          <a:srgbClr val="2A1A00"/>
                        </a:solidFill>
                        <a:effectLst/>
                        <a:uLnTx/>
                        <a:uFillTx/>
                        <a:latin typeface="+mn-lt"/>
                        <a:ea typeface="+mn-ea"/>
                        <a:cs typeface="+mn-cs"/>
                      </a:endParaRPr>
                    </a:p>
                    <a:p>
                      <a:r>
                        <a:rPr kumimoji="0" lang="es-419" sz="2800" b="1" i="0" u="none" strike="noStrike" kern="1200" cap="none" spc="0" normalizeH="0" baseline="0" noProof="0" dirty="0">
                          <a:ln>
                            <a:noFill/>
                          </a:ln>
                          <a:solidFill>
                            <a:srgbClr val="2A1A00"/>
                          </a:solidFill>
                          <a:effectLst/>
                          <a:uLnTx/>
                          <a:uFillTx/>
                          <a:latin typeface="+mn-lt"/>
                          <a:ea typeface="+mn-ea"/>
                          <a:cs typeface="+mn-cs"/>
                        </a:rPr>
                        <a:t>Aspecto:  </a:t>
                      </a:r>
                      <a:r>
                        <a:rPr kumimoji="0" lang="es-419" sz="2800" b="0" i="0" u="none" strike="noStrike" kern="1200" cap="none" spc="0" normalizeH="0" baseline="0" noProof="0" dirty="0">
                          <a:ln>
                            <a:noFill/>
                          </a:ln>
                          <a:solidFill>
                            <a:srgbClr val="2A1A00"/>
                          </a:solidFill>
                          <a:effectLst/>
                          <a:uLnTx/>
                          <a:uFillTx/>
                          <a:latin typeface="+mn-lt"/>
                          <a:ea typeface="+mn-ea"/>
                          <a:cs typeface="+mn-cs"/>
                        </a:rPr>
                        <a:t>Los iconos utilizados son concretos y familiares para el usuario.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2800" b="1" kern="1200" dirty="0">
                          <a:solidFill>
                            <a:srgbClr val="2A1A00"/>
                          </a:solidFill>
                          <a:effectLst/>
                          <a:latin typeface="+mn-lt"/>
                          <a:ea typeface="+mn-ea"/>
                          <a:cs typeface="+mn-cs"/>
                        </a:rPr>
                        <a:t>Evidencia:</a:t>
                      </a:r>
                      <a:endParaRPr lang="es-DO" sz="2800" dirty="0"/>
                    </a:p>
                    <a:p>
                      <a:endParaRPr kumimoji="0" lang="es-419" sz="2800" b="0" i="0" u="none" strike="noStrike" kern="1200" cap="none" spc="0" normalizeH="0" baseline="0" noProof="0" dirty="0">
                        <a:ln>
                          <a:noFill/>
                        </a:ln>
                        <a:solidFill>
                          <a:srgbClr val="2A1A00"/>
                        </a:solidFill>
                        <a:effectLst/>
                        <a:uLnTx/>
                        <a:uFillTx/>
                        <a:latin typeface="+mn-lt"/>
                        <a:ea typeface="+mn-ea"/>
                        <a:cs typeface="+mn-cs"/>
                      </a:endParaRPr>
                    </a:p>
                  </a:txBody>
                  <a:tcPr/>
                </a:tc>
                <a:extLst>
                  <a:ext uri="{0D108BD9-81ED-4DB2-BD59-A6C34878D82A}">
                    <a16:rowId xmlns:a16="http://schemas.microsoft.com/office/drawing/2014/main" val="1406090182"/>
                  </a:ext>
                </a:extLst>
              </a:tr>
            </a:tbl>
          </a:graphicData>
        </a:graphic>
      </p:graphicFrame>
      <p:pic>
        <p:nvPicPr>
          <p:cNvPr id="3" name="image3.png">
            <a:extLst>
              <a:ext uri="{FF2B5EF4-FFF2-40B4-BE49-F238E27FC236}">
                <a16:creationId xmlns:a16="http://schemas.microsoft.com/office/drawing/2014/main" id="{FC8CD875-F21F-402D-8856-EC065C29030A}"/>
              </a:ext>
            </a:extLst>
          </p:cNvPr>
          <p:cNvPicPr/>
          <p:nvPr/>
        </p:nvPicPr>
        <p:blipFill>
          <a:blip r:embed="rId2"/>
          <a:srcRect/>
          <a:stretch>
            <a:fillRect/>
          </a:stretch>
        </p:blipFill>
        <p:spPr>
          <a:xfrm>
            <a:off x="6730293" y="4402380"/>
            <a:ext cx="4017425" cy="1126224"/>
          </a:xfrm>
          <a:prstGeom prst="rect">
            <a:avLst/>
          </a:prstGeom>
          <a:ln/>
        </p:spPr>
      </p:pic>
    </p:spTree>
    <p:extLst>
      <p:ext uri="{BB962C8B-B14F-4D97-AF65-F5344CB8AC3E}">
        <p14:creationId xmlns:p14="http://schemas.microsoft.com/office/powerpoint/2010/main" val="189039472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1DDBE3-3115-4760-A9AA-1C1CE6B9035A}"/>
              </a:ext>
            </a:extLst>
          </p:cNvPr>
          <p:cNvSpPr>
            <a:spLocks noGrp="1"/>
          </p:cNvSpPr>
          <p:nvPr>
            <p:ph type="title"/>
          </p:nvPr>
        </p:nvSpPr>
        <p:spPr>
          <a:xfrm>
            <a:off x="1251678" y="565265"/>
            <a:ext cx="10178322" cy="813369"/>
          </a:xfrm>
        </p:spPr>
        <p:txBody>
          <a:bodyPr>
            <a:normAutofit/>
          </a:bodyPr>
          <a:lstStyle/>
          <a:p>
            <a:r>
              <a:rPr lang="es-DO" dirty="0"/>
              <a:t>Reportes de Usabilidad (UAR)</a:t>
            </a:r>
          </a:p>
        </p:txBody>
      </p:sp>
      <p:sp>
        <p:nvSpPr>
          <p:cNvPr id="5" name="Rectángulo 4">
            <a:extLst>
              <a:ext uri="{FF2B5EF4-FFF2-40B4-BE49-F238E27FC236}">
                <a16:creationId xmlns:a16="http://schemas.microsoft.com/office/drawing/2014/main" id="{ECCAC758-7671-4FA0-A70F-C40E4900E0A3}"/>
              </a:ext>
            </a:extLst>
          </p:cNvPr>
          <p:cNvSpPr/>
          <p:nvPr/>
        </p:nvSpPr>
        <p:spPr>
          <a:xfrm>
            <a:off x="11915334" y="7035"/>
            <a:ext cx="276665" cy="6858000"/>
          </a:xfrm>
          <a:prstGeom prst="rect">
            <a:avLst/>
          </a:prstGeom>
          <a:solidFill>
            <a:srgbClr val="1975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dirty="0"/>
          </a:p>
        </p:txBody>
      </p:sp>
      <p:graphicFrame>
        <p:nvGraphicFramePr>
          <p:cNvPr id="10" name="Tabla 5">
            <a:extLst>
              <a:ext uri="{FF2B5EF4-FFF2-40B4-BE49-F238E27FC236}">
                <a16:creationId xmlns:a16="http://schemas.microsoft.com/office/drawing/2014/main" id="{8C69CFAC-9A14-4217-B03B-DF33B3509F0C}"/>
              </a:ext>
            </a:extLst>
          </p:cNvPr>
          <p:cNvGraphicFramePr>
            <a:graphicFrameLocks/>
          </p:cNvGraphicFramePr>
          <p:nvPr>
            <p:extLst>
              <p:ext uri="{D42A27DB-BD31-4B8C-83A1-F6EECF244321}">
                <p14:modId xmlns:p14="http://schemas.microsoft.com/office/powerpoint/2010/main" val="3421352836"/>
              </p:ext>
            </p:extLst>
          </p:nvPr>
        </p:nvGraphicFramePr>
        <p:xfrm>
          <a:off x="1251678" y="1499435"/>
          <a:ext cx="10178322" cy="4971705"/>
        </p:xfrm>
        <a:graphic>
          <a:graphicData uri="http://schemas.openxmlformats.org/drawingml/2006/table">
            <a:tbl>
              <a:tblPr firstRow="1" bandRow="1">
                <a:tableStyleId>{C083E6E3-FA7D-4D7B-A595-EF9225AFEA82}</a:tableStyleId>
              </a:tblPr>
              <a:tblGrid>
                <a:gridCol w="5089161">
                  <a:extLst>
                    <a:ext uri="{9D8B030D-6E8A-4147-A177-3AD203B41FA5}">
                      <a16:colId xmlns:a16="http://schemas.microsoft.com/office/drawing/2014/main" val="542818918"/>
                    </a:ext>
                  </a:extLst>
                </a:gridCol>
                <a:gridCol w="5089161">
                  <a:extLst>
                    <a:ext uri="{9D8B030D-6E8A-4147-A177-3AD203B41FA5}">
                      <a16:colId xmlns:a16="http://schemas.microsoft.com/office/drawing/2014/main" val="3287095986"/>
                    </a:ext>
                  </a:extLst>
                </a:gridCol>
              </a:tblGrid>
              <a:tr h="810513">
                <a:tc>
                  <a:txBody>
                    <a:bodyPr/>
                    <a:lstStyle/>
                    <a:p>
                      <a:pPr>
                        <a:lnSpc>
                          <a:spcPct val="107000"/>
                        </a:lnSpc>
                        <a:spcAft>
                          <a:spcPts val="0"/>
                        </a:spcAft>
                      </a:pPr>
                      <a:r>
                        <a:rPr lang="es-ES" sz="2800" b="1" dirty="0">
                          <a:solidFill>
                            <a:srgbClr val="2A1A00"/>
                          </a:solidFill>
                          <a:effectLst/>
                        </a:rPr>
                        <a:t>No. DC-HE5-0005</a:t>
                      </a:r>
                      <a:endParaRPr lang="es-DO" sz="2800" dirty="0">
                        <a:solidFill>
                          <a:srgbClr val="2A1A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2800" b="1" dirty="0">
                          <a:solidFill>
                            <a:srgbClr val="2A1A00"/>
                          </a:solidFill>
                          <a:effectLst/>
                        </a:rPr>
                        <a:t>Debilidad/Fortaleza</a:t>
                      </a:r>
                      <a:endParaRPr lang="es-DO" sz="2800" dirty="0">
                        <a:solidFill>
                          <a:srgbClr val="2A1A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5610116"/>
                  </a:ext>
                </a:extLst>
              </a:tr>
              <a:tr h="9063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2800" b="1" kern="1200" dirty="0">
                          <a:solidFill>
                            <a:srgbClr val="2A1A00"/>
                          </a:solidFill>
                          <a:effectLst/>
                        </a:rPr>
                        <a:t>Nombre: </a:t>
                      </a:r>
                      <a:r>
                        <a:rPr lang="es-419" sz="2800" b="0" kern="1200" dirty="0">
                          <a:solidFill>
                            <a:srgbClr val="2A1A00"/>
                          </a:solidFill>
                          <a:effectLst/>
                        </a:rPr>
                        <a:t>Icono del producto.</a:t>
                      </a:r>
                      <a:endParaRPr lang="es-DO" sz="2800" b="0" dirty="0">
                        <a:solidFill>
                          <a:srgbClr val="2A1A00"/>
                        </a:solidFill>
                        <a:latin typeface="Times New Roman" panose="02020603050405020304" pitchFamily="18" charset="0"/>
                        <a:cs typeface="Times New Roman" panose="02020603050405020304" pitchFamily="18" charset="0"/>
                      </a:endParaRPr>
                    </a:p>
                  </a:txBody>
                  <a:tcPr/>
                </a:tc>
                <a:tc>
                  <a:txBody>
                    <a:bodyPr/>
                    <a:lstStyle/>
                    <a:p>
                      <a:r>
                        <a:rPr lang="es-ES" sz="2800" b="1" kern="1200" dirty="0">
                          <a:solidFill>
                            <a:srgbClr val="2A1A00"/>
                          </a:solidFill>
                          <a:effectLst/>
                        </a:rPr>
                        <a:t>Debilidad</a:t>
                      </a:r>
                      <a:endParaRPr lang="es-DO" sz="2800" dirty="0">
                        <a:solidFill>
                          <a:srgbClr val="2A1A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56745114"/>
                  </a:ext>
                </a:extLst>
              </a:tr>
              <a:tr h="3254887">
                <a:tc>
                  <a:txBody>
                    <a:bodyPr/>
                    <a:lstStyle/>
                    <a:p>
                      <a:r>
                        <a:rPr kumimoji="0" lang="es-419" sz="2800" b="1" i="0" u="none" strike="noStrike" kern="1200" cap="none" spc="0" normalizeH="0" baseline="0" noProof="0" dirty="0">
                          <a:ln>
                            <a:noFill/>
                          </a:ln>
                          <a:solidFill>
                            <a:srgbClr val="2A1A00"/>
                          </a:solidFill>
                          <a:effectLst/>
                          <a:uLnTx/>
                          <a:uFillTx/>
                          <a:latin typeface="+mn-lt"/>
                          <a:ea typeface="+mn-ea"/>
                          <a:cs typeface="+mn-cs"/>
                        </a:rPr>
                        <a:t>Heurística: </a:t>
                      </a:r>
                      <a:r>
                        <a:rPr kumimoji="0" lang="es-419" sz="2800" b="0" i="0" u="none" strike="noStrike" kern="1200" cap="none" spc="0" normalizeH="0" baseline="0" noProof="0" dirty="0">
                          <a:ln>
                            <a:noFill/>
                          </a:ln>
                          <a:solidFill>
                            <a:srgbClr val="2A1A00"/>
                          </a:solidFill>
                          <a:effectLst/>
                          <a:uLnTx/>
                          <a:uFillTx/>
                          <a:latin typeface="+mn-lt"/>
                          <a:ea typeface="+mn-ea"/>
                          <a:cs typeface="+mn-cs"/>
                        </a:rPr>
                        <a:t>Diseño estético y minimalista.</a:t>
                      </a:r>
                    </a:p>
                    <a:p>
                      <a:endParaRPr kumimoji="0" lang="es-419" sz="2800" b="0" i="0" u="none" strike="noStrike" kern="1200" cap="none" spc="0" normalizeH="0" baseline="0" noProof="0" dirty="0">
                        <a:ln>
                          <a:noFill/>
                        </a:ln>
                        <a:solidFill>
                          <a:srgbClr val="2A1A00"/>
                        </a:solidFill>
                        <a:effectLst/>
                        <a:uLnTx/>
                        <a:uFillTx/>
                        <a:latin typeface="+mn-lt"/>
                        <a:ea typeface="+mn-ea"/>
                        <a:cs typeface="+mn-cs"/>
                      </a:endParaRPr>
                    </a:p>
                    <a:p>
                      <a:r>
                        <a:rPr kumimoji="0" lang="es-419" sz="2800" b="1" i="0" u="none" strike="noStrike" kern="1200" cap="none" spc="0" normalizeH="0" baseline="0" noProof="0" dirty="0">
                          <a:ln>
                            <a:noFill/>
                          </a:ln>
                          <a:solidFill>
                            <a:srgbClr val="2A1A00"/>
                          </a:solidFill>
                          <a:effectLst/>
                          <a:uLnTx/>
                          <a:uFillTx/>
                          <a:latin typeface="+mn-lt"/>
                          <a:ea typeface="+mn-ea"/>
                          <a:cs typeface="+mn-cs"/>
                        </a:rPr>
                        <a:t>Aspecto:  </a:t>
                      </a:r>
                      <a:r>
                        <a:rPr kumimoji="0" lang="es-419" sz="2800" b="0" i="0" u="none" strike="noStrike" kern="1200" cap="none" spc="0" normalizeH="0" baseline="0" noProof="0" dirty="0">
                          <a:ln>
                            <a:noFill/>
                          </a:ln>
                          <a:solidFill>
                            <a:srgbClr val="2A1A00"/>
                          </a:solidFill>
                          <a:effectLst/>
                          <a:uLnTx/>
                          <a:uFillTx/>
                          <a:latin typeface="+mn-lt"/>
                          <a:ea typeface="+mn-ea"/>
                          <a:cs typeface="+mn-cs"/>
                        </a:rPr>
                        <a:t>El icono del producto no es visible y no se puede identificar que 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DO"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2400" b="1" i="0" u="none" strike="noStrike" kern="1200" cap="none" spc="0" normalizeH="0" baseline="0" noProof="0" dirty="0">
                          <a:ln>
                            <a:noFill/>
                          </a:ln>
                          <a:solidFill>
                            <a:srgbClr val="2A1A00"/>
                          </a:solidFill>
                          <a:effectLst/>
                          <a:uLnTx/>
                          <a:uFillTx/>
                          <a:latin typeface="+mn-lt"/>
                          <a:ea typeface="+mn-ea"/>
                          <a:cs typeface="+mn-cs"/>
                        </a:rPr>
                        <a:t>Evidencia:</a:t>
                      </a:r>
                      <a:endParaRPr kumimoji="0" lang="es-DO" sz="18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DO" b="0" dirty="0"/>
                    </a:p>
                  </a:txBody>
                  <a:tcPr/>
                </a:tc>
                <a:extLst>
                  <a:ext uri="{0D108BD9-81ED-4DB2-BD59-A6C34878D82A}">
                    <a16:rowId xmlns:a16="http://schemas.microsoft.com/office/drawing/2014/main" val="1406090182"/>
                  </a:ext>
                </a:extLst>
              </a:tr>
            </a:tbl>
          </a:graphicData>
        </a:graphic>
      </p:graphicFrame>
      <p:pic>
        <p:nvPicPr>
          <p:cNvPr id="6" name="Picture 8">
            <a:extLst>
              <a:ext uri="{FF2B5EF4-FFF2-40B4-BE49-F238E27FC236}">
                <a16:creationId xmlns:a16="http://schemas.microsoft.com/office/drawing/2014/main" id="{9DEACAA7-F7DC-4D89-903F-6ADD526B38A2}"/>
              </a:ext>
            </a:extLst>
          </p:cNvPr>
          <p:cNvPicPr/>
          <p:nvPr/>
        </p:nvPicPr>
        <p:blipFill>
          <a:blip r:embed="rId2"/>
          <a:stretch>
            <a:fillRect/>
          </a:stretch>
        </p:blipFill>
        <p:spPr>
          <a:xfrm>
            <a:off x="7920111" y="3848472"/>
            <a:ext cx="1955410" cy="2444263"/>
          </a:xfrm>
          <a:prstGeom prst="rect">
            <a:avLst/>
          </a:prstGeom>
        </p:spPr>
      </p:pic>
    </p:spTree>
    <p:extLst>
      <p:ext uri="{BB962C8B-B14F-4D97-AF65-F5344CB8AC3E}">
        <p14:creationId xmlns:p14="http://schemas.microsoft.com/office/powerpoint/2010/main" val="618395285"/>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1DDBE3-3115-4760-A9AA-1C1CE6B9035A}"/>
              </a:ext>
            </a:extLst>
          </p:cNvPr>
          <p:cNvSpPr>
            <a:spLocks noGrp="1"/>
          </p:cNvSpPr>
          <p:nvPr>
            <p:ph type="title"/>
          </p:nvPr>
        </p:nvSpPr>
        <p:spPr>
          <a:xfrm>
            <a:off x="1251678" y="565265"/>
            <a:ext cx="10178322" cy="813369"/>
          </a:xfrm>
        </p:spPr>
        <p:txBody>
          <a:bodyPr>
            <a:normAutofit/>
          </a:bodyPr>
          <a:lstStyle/>
          <a:p>
            <a:r>
              <a:rPr lang="es-DO" dirty="0"/>
              <a:t>Reportes de Usabilidad (UAR)</a:t>
            </a:r>
          </a:p>
        </p:txBody>
      </p:sp>
      <p:sp>
        <p:nvSpPr>
          <p:cNvPr id="5" name="Rectángulo 4">
            <a:extLst>
              <a:ext uri="{FF2B5EF4-FFF2-40B4-BE49-F238E27FC236}">
                <a16:creationId xmlns:a16="http://schemas.microsoft.com/office/drawing/2014/main" id="{ECCAC758-7671-4FA0-A70F-C40E4900E0A3}"/>
              </a:ext>
            </a:extLst>
          </p:cNvPr>
          <p:cNvSpPr/>
          <p:nvPr/>
        </p:nvSpPr>
        <p:spPr>
          <a:xfrm>
            <a:off x="11915335" y="0"/>
            <a:ext cx="276665" cy="6858000"/>
          </a:xfrm>
          <a:prstGeom prst="rect">
            <a:avLst/>
          </a:prstGeom>
          <a:solidFill>
            <a:srgbClr val="1975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dirty="0"/>
          </a:p>
        </p:txBody>
      </p:sp>
      <p:graphicFrame>
        <p:nvGraphicFramePr>
          <p:cNvPr id="10" name="Tabla 5">
            <a:extLst>
              <a:ext uri="{FF2B5EF4-FFF2-40B4-BE49-F238E27FC236}">
                <a16:creationId xmlns:a16="http://schemas.microsoft.com/office/drawing/2014/main" id="{8C69CFAC-9A14-4217-B03B-DF33B3509F0C}"/>
              </a:ext>
            </a:extLst>
          </p:cNvPr>
          <p:cNvGraphicFramePr>
            <a:graphicFrameLocks/>
          </p:cNvGraphicFramePr>
          <p:nvPr>
            <p:extLst>
              <p:ext uri="{D42A27DB-BD31-4B8C-83A1-F6EECF244321}">
                <p14:modId xmlns:p14="http://schemas.microsoft.com/office/powerpoint/2010/main" val="1723839784"/>
              </p:ext>
            </p:extLst>
          </p:nvPr>
        </p:nvGraphicFramePr>
        <p:xfrm>
          <a:off x="1251678" y="1499435"/>
          <a:ext cx="10178322" cy="5010280"/>
        </p:xfrm>
        <a:graphic>
          <a:graphicData uri="http://schemas.openxmlformats.org/drawingml/2006/table">
            <a:tbl>
              <a:tblPr firstRow="1" bandRow="1">
                <a:tableStyleId>{C083E6E3-FA7D-4D7B-A595-EF9225AFEA82}</a:tableStyleId>
              </a:tblPr>
              <a:tblGrid>
                <a:gridCol w="5089161">
                  <a:extLst>
                    <a:ext uri="{9D8B030D-6E8A-4147-A177-3AD203B41FA5}">
                      <a16:colId xmlns:a16="http://schemas.microsoft.com/office/drawing/2014/main" val="542818918"/>
                    </a:ext>
                  </a:extLst>
                </a:gridCol>
                <a:gridCol w="5089161">
                  <a:extLst>
                    <a:ext uri="{9D8B030D-6E8A-4147-A177-3AD203B41FA5}">
                      <a16:colId xmlns:a16="http://schemas.microsoft.com/office/drawing/2014/main" val="3287095986"/>
                    </a:ext>
                  </a:extLst>
                </a:gridCol>
              </a:tblGrid>
              <a:tr h="810513">
                <a:tc>
                  <a:txBody>
                    <a:bodyPr/>
                    <a:lstStyle/>
                    <a:p>
                      <a:pPr>
                        <a:lnSpc>
                          <a:spcPct val="107000"/>
                        </a:lnSpc>
                        <a:spcAft>
                          <a:spcPts val="0"/>
                        </a:spcAft>
                      </a:pPr>
                      <a:r>
                        <a:rPr lang="es-ES" sz="2800" b="1" dirty="0">
                          <a:solidFill>
                            <a:srgbClr val="2A1A00"/>
                          </a:solidFill>
                          <a:effectLst/>
                        </a:rPr>
                        <a:t>No. DC-HE6-0006</a:t>
                      </a:r>
                      <a:endParaRPr lang="es-DO" sz="2800" dirty="0">
                        <a:solidFill>
                          <a:srgbClr val="2A1A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2800" b="1" dirty="0">
                          <a:solidFill>
                            <a:srgbClr val="2A1A00"/>
                          </a:solidFill>
                          <a:effectLst/>
                        </a:rPr>
                        <a:t>Debilidad/Fortaleza</a:t>
                      </a:r>
                      <a:endParaRPr lang="es-DO" sz="2800" dirty="0">
                        <a:solidFill>
                          <a:srgbClr val="2A1A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5610116"/>
                  </a:ext>
                </a:extLst>
              </a:tr>
              <a:tr h="9063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2800" b="1" kern="1200" dirty="0">
                          <a:solidFill>
                            <a:srgbClr val="2A1A00"/>
                          </a:solidFill>
                          <a:effectLst/>
                        </a:rPr>
                        <a:t>Nombre: </a:t>
                      </a:r>
                      <a:r>
                        <a:rPr lang="es-419" sz="2800" b="0" kern="1200" dirty="0">
                          <a:solidFill>
                            <a:srgbClr val="2A1A00"/>
                          </a:solidFill>
                          <a:effectLst/>
                        </a:rPr>
                        <a:t>La información empieza en la parte izquierda.</a:t>
                      </a:r>
                      <a:endParaRPr lang="es-DO" sz="2800" b="0" dirty="0">
                        <a:solidFill>
                          <a:srgbClr val="2A1A00"/>
                        </a:solidFill>
                        <a:latin typeface="Times New Roman" panose="02020603050405020304" pitchFamily="18" charset="0"/>
                        <a:cs typeface="Times New Roman" panose="02020603050405020304" pitchFamily="18" charset="0"/>
                      </a:endParaRPr>
                    </a:p>
                  </a:txBody>
                  <a:tcPr/>
                </a:tc>
                <a:tc>
                  <a:txBody>
                    <a:bodyPr/>
                    <a:lstStyle/>
                    <a:p>
                      <a:r>
                        <a:rPr lang="es-ES" sz="2800" b="1" kern="1200" dirty="0">
                          <a:solidFill>
                            <a:srgbClr val="2A1A00"/>
                          </a:solidFill>
                          <a:effectLst/>
                        </a:rPr>
                        <a:t>Fortaleza</a:t>
                      </a:r>
                      <a:endParaRPr lang="es-DO" sz="2800" dirty="0">
                        <a:solidFill>
                          <a:srgbClr val="2A1A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56745114"/>
                  </a:ext>
                </a:extLst>
              </a:tr>
              <a:tr h="3254887">
                <a:tc>
                  <a:txBody>
                    <a:bodyPr/>
                    <a:lstStyle/>
                    <a:p>
                      <a:r>
                        <a:rPr kumimoji="0" lang="es-419" sz="2800" b="1" i="0" u="none" strike="noStrike" kern="1200" cap="none" spc="0" normalizeH="0" baseline="0" noProof="0" dirty="0">
                          <a:ln>
                            <a:noFill/>
                          </a:ln>
                          <a:solidFill>
                            <a:srgbClr val="2A1A00"/>
                          </a:solidFill>
                          <a:effectLst/>
                          <a:uLnTx/>
                          <a:uFillTx/>
                          <a:latin typeface="+mn-lt"/>
                          <a:ea typeface="+mn-ea"/>
                          <a:cs typeface="+mn-cs"/>
                        </a:rPr>
                        <a:t>Heurística: </a:t>
                      </a:r>
                      <a:r>
                        <a:rPr kumimoji="0" lang="es-419" sz="2800" b="0" i="0" u="none" strike="noStrike" kern="1200" cap="none" spc="0" normalizeH="0" baseline="0" noProof="0" dirty="0">
                          <a:ln>
                            <a:noFill/>
                          </a:ln>
                          <a:solidFill>
                            <a:srgbClr val="2A1A00"/>
                          </a:solidFill>
                          <a:effectLst/>
                          <a:uLnTx/>
                          <a:uFillTx/>
                          <a:latin typeface="+mn-lt"/>
                          <a:ea typeface="+mn-ea"/>
                          <a:cs typeface="+mn-cs"/>
                        </a:rPr>
                        <a:t>Consistencia y Estándares.</a:t>
                      </a:r>
                    </a:p>
                    <a:p>
                      <a:endParaRPr kumimoji="0" lang="es-419" sz="2800" b="1" i="0" u="none" strike="noStrike" kern="1200" cap="none" spc="0" normalizeH="0" baseline="0" noProof="0" dirty="0">
                        <a:ln>
                          <a:noFill/>
                        </a:ln>
                        <a:solidFill>
                          <a:srgbClr val="2A1A00"/>
                        </a:solidFill>
                        <a:effectLst/>
                        <a:uLnTx/>
                        <a:uFillTx/>
                        <a:latin typeface="+mn-lt"/>
                        <a:ea typeface="+mn-ea"/>
                        <a:cs typeface="+mn-cs"/>
                      </a:endParaRPr>
                    </a:p>
                    <a:p>
                      <a:r>
                        <a:rPr kumimoji="0" lang="es-419" sz="2800" b="1" i="0" u="none" strike="noStrike" kern="1200" cap="none" spc="0" normalizeH="0" baseline="0" noProof="0" dirty="0">
                          <a:ln>
                            <a:noFill/>
                          </a:ln>
                          <a:solidFill>
                            <a:srgbClr val="2A1A00"/>
                          </a:solidFill>
                          <a:effectLst/>
                          <a:uLnTx/>
                          <a:uFillTx/>
                          <a:latin typeface="+mn-lt"/>
                          <a:ea typeface="+mn-ea"/>
                          <a:cs typeface="+mn-cs"/>
                        </a:rPr>
                        <a:t>Aspecto:  </a:t>
                      </a:r>
                      <a:r>
                        <a:rPr kumimoji="0" lang="es-419" sz="2800" b="0" i="0" u="none" strike="noStrike" kern="1200" cap="none" spc="0" normalizeH="0" baseline="0" noProof="0" dirty="0">
                          <a:ln>
                            <a:noFill/>
                          </a:ln>
                          <a:solidFill>
                            <a:srgbClr val="2A1A00"/>
                          </a:solidFill>
                          <a:effectLst/>
                          <a:uLnTx/>
                          <a:uFillTx/>
                          <a:latin typeface="+mn-lt"/>
                          <a:ea typeface="+mn-ea"/>
                          <a:cs typeface="+mn-cs"/>
                        </a:rPr>
                        <a:t>El menú está en la parte superior izquierda.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DO"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2400" b="1" i="0" u="none" strike="noStrike" kern="1200" cap="none" spc="0" normalizeH="0" baseline="0" noProof="0" dirty="0">
                          <a:ln>
                            <a:noFill/>
                          </a:ln>
                          <a:solidFill>
                            <a:srgbClr val="2A1A00"/>
                          </a:solidFill>
                          <a:effectLst/>
                          <a:uLnTx/>
                          <a:uFillTx/>
                          <a:latin typeface="+mn-lt"/>
                          <a:ea typeface="+mn-ea"/>
                          <a:cs typeface="+mn-cs"/>
                        </a:rPr>
                        <a:t>Evidencia:</a:t>
                      </a:r>
                      <a:endParaRPr kumimoji="0" lang="es-DO" sz="18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DO" b="0" dirty="0"/>
                    </a:p>
                  </a:txBody>
                  <a:tcPr/>
                </a:tc>
                <a:extLst>
                  <a:ext uri="{0D108BD9-81ED-4DB2-BD59-A6C34878D82A}">
                    <a16:rowId xmlns:a16="http://schemas.microsoft.com/office/drawing/2014/main" val="1406090182"/>
                  </a:ext>
                </a:extLst>
              </a:tr>
            </a:tbl>
          </a:graphicData>
        </a:graphic>
      </p:graphicFrame>
      <p:pic>
        <p:nvPicPr>
          <p:cNvPr id="6" name="Picture 7">
            <a:extLst>
              <a:ext uri="{FF2B5EF4-FFF2-40B4-BE49-F238E27FC236}">
                <a16:creationId xmlns:a16="http://schemas.microsoft.com/office/drawing/2014/main" id="{7082967F-BFDA-45CE-99E9-D6518D36B3B7}"/>
              </a:ext>
            </a:extLst>
          </p:cNvPr>
          <p:cNvPicPr/>
          <p:nvPr/>
        </p:nvPicPr>
        <p:blipFill>
          <a:blip r:embed="rId2"/>
          <a:stretch>
            <a:fillRect/>
          </a:stretch>
        </p:blipFill>
        <p:spPr>
          <a:xfrm>
            <a:off x="6096000" y="4459458"/>
            <a:ext cx="4757953" cy="671147"/>
          </a:xfrm>
          <a:prstGeom prst="rect">
            <a:avLst/>
          </a:prstGeom>
        </p:spPr>
      </p:pic>
    </p:spTree>
    <p:extLst>
      <p:ext uri="{BB962C8B-B14F-4D97-AF65-F5344CB8AC3E}">
        <p14:creationId xmlns:p14="http://schemas.microsoft.com/office/powerpoint/2010/main" val="1765181592"/>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1DDBE3-3115-4760-A9AA-1C1CE6B9035A}"/>
              </a:ext>
            </a:extLst>
          </p:cNvPr>
          <p:cNvSpPr>
            <a:spLocks noGrp="1"/>
          </p:cNvSpPr>
          <p:nvPr>
            <p:ph type="title"/>
          </p:nvPr>
        </p:nvSpPr>
        <p:spPr>
          <a:xfrm>
            <a:off x="1006839" y="360005"/>
            <a:ext cx="10178322" cy="1257780"/>
          </a:xfrm>
        </p:spPr>
        <p:txBody>
          <a:bodyPr>
            <a:noAutofit/>
          </a:bodyPr>
          <a:lstStyle/>
          <a:p>
            <a:pPr algn="ctr"/>
            <a:r>
              <a:rPr lang="es-DO" sz="4800" dirty="0"/>
              <a:t>Usabilidad para sitios web y aplicación al sistema ORBI</a:t>
            </a:r>
          </a:p>
        </p:txBody>
      </p:sp>
      <p:sp>
        <p:nvSpPr>
          <p:cNvPr id="5" name="Rectángulo 4">
            <a:extLst>
              <a:ext uri="{FF2B5EF4-FFF2-40B4-BE49-F238E27FC236}">
                <a16:creationId xmlns:a16="http://schemas.microsoft.com/office/drawing/2014/main" id="{ECCAC758-7671-4FA0-A70F-C40E4900E0A3}"/>
              </a:ext>
            </a:extLst>
          </p:cNvPr>
          <p:cNvSpPr/>
          <p:nvPr/>
        </p:nvSpPr>
        <p:spPr>
          <a:xfrm>
            <a:off x="11915334" y="7035"/>
            <a:ext cx="276665" cy="6858000"/>
          </a:xfrm>
          <a:prstGeom prst="rect">
            <a:avLst/>
          </a:prstGeom>
          <a:solidFill>
            <a:srgbClr val="1975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dirty="0"/>
          </a:p>
        </p:txBody>
      </p:sp>
      <p:pic>
        <p:nvPicPr>
          <p:cNvPr id="4" name="Imagen 3">
            <a:extLst>
              <a:ext uri="{FF2B5EF4-FFF2-40B4-BE49-F238E27FC236}">
                <a16:creationId xmlns:a16="http://schemas.microsoft.com/office/drawing/2014/main" id="{550749CB-8FE1-4371-8F0E-68AFD248D4C3}"/>
              </a:ext>
            </a:extLst>
          </p:cNvPr>
          <p:cNvPicPr>
            <a:picLocks noChangeAspect="1"/>
          </p:cNvPicPr>
          <p:nvPr/>
        </p:nvPicPr>
        <p:blipFill rotWithShape="1">
          <a:blip r:embed="rId2">
            <a:extLst>
              <a:ext uri="{28A0092B-C50C-407E-A947-70E740481C1C}">
                <a14:useLocalDpi xmlns:a14="http://schemas.microsoft.com/office/drawing/2010/main" val="0"/>
              </a:ext>
            </a:extLst>
          </a:blip>
          <a:srcRect l="315" t="998" r="628" b="9047"/>
          <a:stretch/>
        </p:blipFill>
        <p:spPr>
          <a:xfrm>
            <a:off x="1535999" y="1841588"/>
            <a:ext cx="9120002" cy="4656407"/>
          </a:xfrm>
          <a:prstGeom prst="rect">
            <a:avLst/>
          </a:prstGeom>
        </p:spPr>
      </p:pic>
    </p:spTree>
    <p:extLst>
      <p:ext uri="{BB962C8B-B14F-4D97-AF65-F5344CB8AC3E}">
        <p14:creationId xmlns:p14="http://schemas.microsoft.com/office/powerpoint/2010/main" val="3581464284"/>
      </p:ext>
    </p:extLst>
  </p:cSld>
  <p:clrMapOvr>
    <a:masterClrMapping/>
  </p:clrMapOvr>
  <p:transition spd="med">
    <p:pull/>
  </p:transition>
</p:sld>
</file>

<file path=ppt/theme/theme1.xml><?xml version="1.0" encoding="utf-8"?>
<a:theme xmlns:a="http://schemas.openxmlformats.org/drawingml/2006/main" name="Distintivo">
  <a:themeElements>
    <a:clrScheme name="Distintivo">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Distintivo</Template>
  <TotalTime>133</TotalTime>
  <Words>537</Words>
  <Application>Microsoft Office PowerPoint</Application>
  <PresentationFormat>Panorámica</PresentationFormat>
  <Paragraphs>77</Paragraphs>
  <Slides>10</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Calibri</vt:lpstr>
      <vt:lpstr>Gill Sans MT</vt:lpstr>
      <vt:lpstr>Impact</vt:lpstr>
      <vt:lpstr>Times New Roman</vt:lpstr>
      <vt:lpstr>Distintivo</vt:lpstr>
      <vt:lpstr>Presentación de PowerPoint</vt:lpstr>
      <vt:lpstr>Apéndice B - Plantillas  Checklist: evaluación heurística del producto software </vt:lpstr>
      <vt:lpstr>Reportes de Usabilidad (UAR)</vt:lpstr>
      <vt:lpstr>Reportes de Usabilidad (UAR)</vt:lpstr>
      <vt:lpstr>Reportes de Usabilidad (UAR)</vt:lpstr>
      <vt:lpstr>Reportes de Usabilidad (UAR)</vt:lpstr>
      <vt:lpstr>Reportes de Usabilidad (UAR)</vt:lpstr>
      <vt:lpstr>Reportes de Usabilidad (UAR)</vt:lpstr>
      <vt:lpstr>Usabilidad para sitios web y aplicación al sistema ORBI</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Tito Daniel Matos Perozo</dc:creator>
  <cp:lastModifiedBy>Tito Daniel Matos Perozo</cp:lastModifiedBy>
  <cp:revision>21</cp:revision>
  <dcterms:created xsi:type="dcterms:W3CDTF">2020-08-07T03:11:51Z</dcterms:created>
  <dcterms:modified xsi:type="dcterms:W3CDTF">2020-08-07T05:28:50Z</dcterms:modified>
</cp:coreProperties>
</file>