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1"/>
  </p:notesMasterIdLst>
  <p:handoutMasterIdLst>
    <p:handoutMasterId r:id="rId42"/>
  </p:handoutMasterIdLst>
  <p:sldIdLst>
    <p:sldId id="256" r:id="rId5"/>
    <p:sldId id="297" r:id="rId6"/>
    <p:sldId id="277" r:id="rId7"/>
    <p:sldId id="261" r:id="rId8"/>
    <p:sldId id="262" r:id="rId9"/>
    <p:sldId id="294" r:id="rId10"/>
    <p:sldId id="295" r:id="rId11"/>
    <p:sldId id="289" r:id="rId12"/>
    <p:sldId id="296" r:id="rId13"/>
    <p:sldId id="298" r:id="rId14"/>
    <p:sldId id="26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1" r:id="rId25"/>
    <p:sldId id="309" r:id="rId26"/>
    <p:sldId id="310" r:id="rId27"/>
    <p:sldId id="308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554002-81DB-4BA0-9597-FB4844A691E4}">
          <p14:sldIdLst>
            <p14:sldId id="256"/>
            <p14:sldId id="297"/>
            <p14:sldId id="277"/>
            <p14:sldId id="261"/>
            <p14:sldId id="262"/>
            <p14:sldId id="294"/>
            <p14:sldId id="295"/>
            <p14:sldId id="289"/>
            <p14:sldId id="296"/>
            <p14:sldId id="298"/>
            <p14:sldId id="266"/>
            <p14:sldId id="299"/>
          </p14:sldIdLst>
        </p14:section>
        <p14:section name="Untitled Section" id="{18572AE4-B8A0-402D-AB0D-92BEE3292234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1"/>
            <p14:sldId id="309"/>
            <p14:sldId id="310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heatmap correlation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didapatkan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numerical feature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berikut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Tenure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negatif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terkuat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score -0.420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kekuatan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moderate.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Artinya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diasumsikan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semakin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rendah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tenure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customer,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semakin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angka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customer yang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Sedangkan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feature Complain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positif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terkuat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score 0.250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kekuatan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Sedangkan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feature-feature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lainnya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sangat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score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dibawah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0.2.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0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4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97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9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9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54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1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5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3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ID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E-Commerce Customer Churn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Yuni Sartika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E19-870D-7F4F-4302-4BBBDB0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Exploratory Data Analysis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C890-257F-8BFD-8DA1-EC641F12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6ADD-099C-0490-3F5A-CE02A575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776D-1728-88A3-78CD-462F6D3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4EBF-6EF1-9F5C-EA8B-6CE2662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6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34977"/>
            <a:ext cx="8421688" cy="1325563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1DA0DB0-1C04-4898-C8FE-F91F74228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81193"/>
              </p:ext>
            </p:extLst>
          </p:nvPr>
        </p:nvGraphicFramePr>
        <p:xfrm>
          <a:off x="2323322" y="1660849"/>
          <a:ext cx="6979297" cy="3436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158">
                  <a:extLst>
                    <a:ext uri="{9D8B030D-6E8A-4147-A177-3AD203B41FA5}">
                      <a16:colId xmlns:a16="http://schemas.microsoft.com/office/drawing/2014/main" val="885167860"/>
                    </a:ext>
                  </a:extLst>
                </a:gridCol>
                <a:gridCol w="4350016">
                  <a:extLst>
                    <a:ext uri="{9D8B030D-6E8A-4147-A177-3AD203B41FA5}">
                      <a16:colId xmlns:a16="http://schemas.microsoft.com/office/drawing/2014/main" val="21140917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1443086124"/>
                    </a:ext>
                  </a:extLst>
                </a:gridCol>
              </a:tblGrid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b="1" u="none" strike="noStrike" dirty="0">
                          <a:effectLst/>
                        </a:rPr>
                        <a:t>Attributes Information</a:t>
                      </a:r>
                      <a:endParaRPr lang="en-ID" sz="1000" b="1" i="0" u="none" strike="noStrike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Description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u="none" strike="noStrike" dirty="0">
                          <a:effectLst/>
                        </a:rPr>
                        <a:t>Data Type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87668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Tenure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Masa pengguna berlangganan di perusahaan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float64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2185037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WarehouseToHome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Jarak antara gudang dan rumah pengguna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float64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7929303"/>
                  </a:ext>
                </a:extLst>
              </a:tr>
              <a:tr h="464407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NumberOfDeviceRegistered 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Jumlah perangkat yang diregistrasikan terhadap satu pengguna/akun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int64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376098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PreferredOrderCat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Kategori yang sering dipesan dalam satu bulan terakhir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object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022051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SatisfactionScore 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Nilai kepuasan pelanggan terhadap pelayanan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int64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8861318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MaritalStatus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Status pernikahan pelanggan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object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0183673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NumberOfAddress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Jumlah alamat yang terdaftar dalam satu pengguna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int64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374711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Complain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Keluhan yang diajukan dalam satu bulan terakhir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int64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0543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DaySinceLastOrder 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 terakhir pemesanan yang dilakukan oleh pelanggan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float64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201110"/>
                  </a:ext>
                </a:extLst>
              </a:tr>
              <a:tr h="24768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CashbackAmount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Rata-rata cashback dalam satu bulan terakhir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float64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331998"/>
                  </a:ext>
                </a:extLst>
              </a:tr>
              <a:tr h="495367">
                <a:tc>
                  <a:txBody>
                    <a:bodyPr/>
                    <a:lstStyle/>
                    <a:p>
                      <a:pPr algn="l" fontAlgn="ctr"/>
                      <a:r>
                        <a:rPr lang="en-ID" sz="1000" u="none" strike="noStrike">
                          <a:effectLst/>
                        </a:rPr>
                        <a:t>Churn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Identifikasi pengguna churn atau tidak. Jika bernilai 1 maka pengguna churn, Jika bernilai 0 maka pengguna tidak churn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int64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63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Distribution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9976E-FDD6-CC7C-831B-190FCB6F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78305"/>
            <a:ext cx="5181458" cy="51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Correlation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7776-5B00-8368-40CF-21C16109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66" y="1138335"/>
            <a:ext cx="6608028" cy="49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CLEANING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1326A58-D6E2-20AF-3877-EADD06C2DF77}"/>
              </a:ext>
            </a:extLst>
          </p:cNvPr>
          <p:cNvSpPr txBox="1">
            <a:spLocks/>
          </p:cNvSpPr>
          <p:nvPr/>
        </p:nvSpPr>
        <p:spPr>
          <a:xfrm>
            <a:off x="3690682" y="174774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Inconsistent Data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2EAEFE2-242E-A690-5725-73AB14485620}"/>
              </a:ext>
            </a:extLst>
          </p:cNvPr>
          <p:cNvSpPr txBox="1">
            <a:spLocks/>
          </p:cNvSpPr>
          <p:nvPr/>
        </p:nvSpPr>
        <p:spPr>
          <a:xfrm>
            <a:off x="3690256" y="2077169"/>
            <a:ext cx="5431971" cy="55795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Terdapat fitur dengan kategori yang bermakna sama dengan kategori lain, contohnya: Mobile dan Mobile Phone pada kolom PreferedOrderCat .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690256" y="271430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6E031CF-6882-3398-D0C3-90424285EF1D}"/>
              </a:ext>
            </a:extLst>
          </p:cNvPr>
          <p:cNvSpPr txBox="1">
            <a:spLocks/>
          </p:cNvSpPr>
          <p:nvPr/>
        </p:nvSpPr>
        <p:spPr>
          <a:xfrm>
            <a:off x="3690256" y="3236556"/>
            <a:ext cx="5431971" cy="6915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Masing-masing </a:t>
            </a:r>
            <a:r>
              <a:rPr lang="en-ID" dirty="0" err="1">
                <a:solidFill>
                  <a:srgbClr val="212121"/>
                </a:solidFill>
                <a:latin typeface="Roboto" panose="02000000000000000000" pitchFamily="2" charset="0"/>
              </a:rPr>
              <a:t>v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ariabel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missing values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acak</a:t>
            </a:r>
            <a:r>
              <a:rPr lang="en-ZA" noProof="1"/>
              <a:t>. </a:t>
            </a:r>
            <a:r>
              <a:rPr lang="en-ID" noProof="1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enggunakan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kombinasi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iterative imputer dan simple imputer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missing value.</a:t>
            </a:r>
            <a:endParaRPr lang="en-ZA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0FAA4-30A5-73E2-7085-0C52D1F474AE}"/>
              </a:ext>
            </a:extLst>
          </p:cNvPr>
          <p:cNvSpPr txBox="1"/>
          <p:nvPr/>
        </p:nvSpPr>
        <p:spPr>
          <a:xfrm>
            <a:off x="3690256" y="2755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247255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690256" y="271430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47B7B-2364-752F-4E62-5C2DEA6D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168" y="1169972"/>
            <a:ext cx="5329664" cy="361511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0E1E4D-E6E1-02B8-1A3F-99D37AA966CD}"/>
              </a:ext>
            </a:extLst>
          </p:cNvPr>
          <p:cNvSpPr txBox="1">
            <a:spLocks/>
          </p:cNvSpPr>
          <p:nvPr/>
        </p:nvSpPr>
        <p:spPr>
          <a:xfrm>
            <a:off x="1885156" y="4988285"/>
            <a:ext cx="9468644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Menunjukkan</a:t>
            </a:r>
            <a:r>
              <a:rPr lang="en-US" sz="1800" dirty="0">
                <a:solidFill>
                  <a:schemeClr val="tx1"/>
                </a:solidFill>
              </a:rPr>
              <a:t> data yang moderate </a:t>
            </a:r>
            <a:r>
              <a:rPr lang="en-US" sz="1800" dirty="0" err="1">
                <a:solidFill>
                  <a:schemeClr val="tx1"/>
                </a:solidFill>
              </a:rPr>
              <a:t>sehingga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perlu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ditreatment</a:t>
            </a:r>
            <a:r>
              <a:rPr lang="en-US" sz="1800" dirty="0">
                <a:solidFill>
                  <a:schemeClr val="tx1"/>
                </a:solidFill>
              </a:rPr>
              <a:t> agar </a:t>
            </a:r>
            <a:r>
              <a:rPr lang="en-US" sz="1800" dirty="0" err="1">
                <a:solidFill>
                  <a:schemeClr val="tx1"/>
                </a:solidFill>
              </a:rPr>
              <a:t>saat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dilakukan</a:t>
            </a:r>
            <a:r>
              <a:rPr lang="en-US" sz="1800" dirty="0">
                <a:solidFill>
                  <a:schemeClr val="tx1"/>
                </a:solidFill>
              </a:rPr>
              <a:t> modeling, </a:t>
            </a:r>
            <a:r>
              <a:rPr lang="en-US" sz="1800" dirty="0" err="1">
                <a:solidFill>
                  <a:schemeClr val="tx1"/>
                </a:solidFill>
              </a:rPr>
              <a:t>algoritmanya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tidak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belajar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lebih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banyak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hanya</a:t>
            </a:r>
            <a:r>
              <a:rPr lang="en-US" sz="1800" dirty="0">
                <a:solidFill>
                  <a:schemeClr val="tx1"/>
                </a:solidFill>
              </a:rPr>
              <a:t> pada data </a:t>
            </a:r>
            <a:r>
              <a:rPr lang="en-US" sz="1800" dirty="0" err="1">
                <a:solidFill>
                  <a:schemeClr val="tx1"/>
                </a:solidFill>
              </a:rPr>
              <a:t>kelas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negatif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saja</a:t>
            </a:r>
            <a:r>
              <a:rPr lang="en-US" sz="1800" dirty="0">
                <a:solidFill>
                  <a:schemeClr val="tx1"/>
                </a:solidFill>
              </a:rPr>
              <a:t> (class 0).</a:t>
            </a:r>
            <a:r>
              <a:rPr lang="en-US" sz="1800" b="1" dirty="0"/>
              <a:t>ROC-AUC.</a:t>
            </a:r>
          </a:p>
        </p:txBody>
      </p:sp>
    </p:spTree>
    <p:extLst>
      <p:ext uri="{BB962C8B-B14F-4D97-AF65-F5344CB8AC3E}">
        <p14:creationId xmlns:p14="http://schemas.microsoft.com/office/powerpoint/2010/main" val="301729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690256" y="271430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8F003-F4A8-83CE-73E2-C5A37A20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75" y="1280028"/>
            <a:ext cx="4000725" cy="2868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6AEAD-298E-1F6A-7B8C-59973665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524" y="4292594"/>
            <a:ext cx="2149026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690256" y="271430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80D09-2369-D3FC-ACCB-BD91C267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06498"/>
            <a:ext cx="3962619" cy="2971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C6FDA-AA9B-92A4-CCF0-940FACBD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22" y="4220573"/>
            <a:ext cx="2491956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690256" y="271430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347BA-3C62-1A81-1F09-BB4CD291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04260"/>
            <a:ext cx="3683176" cy="3420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E112-DEDB-D870-3608-E42675D3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797" y="4474047"/>
            <a:ext cx="323878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CB1F-2EB5-C11B-58E7-46A6BA31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60" y="1081639"/>
            <a:ext cx="5609089" cy="3296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0AD26-F34B-5A1B-2FFC-DD8A1F65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05" y="4563756"/>
            <a:ext cx="2872989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621D21-6706-7E28-925C-E167D056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-79229"/>
            <a:ext cx="8421688" cy="1325563"/>
          </a:xfrm>
        </p:spPr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D596-1361-8DF8-584D-B18191C1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C9BD-406B-5058-1660-3E135E31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9DF2-6776-AD3B-6EE2-5F3F7325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1EF56F-8B10-6C6A-AB15-203AFB6B2AE0}"/>
              </a:ext>
            </a:extLst>
          </p:cNvPr>
          <p:cNvSpPr/>
          <p:nvPr/>
        </p:nvSpPr>
        <p:spPr>
          <a:xfrm>
            <a:off x="3866812" y="1155936"/>
            <a:ext cx="3887500" cy="6011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ysClr val="windowText" lastClr="000000"/>
                </a:solidFill>
              </a:rPr>
              <a:t>Business Problem Understanding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A2D2-55AF-9A26-3985-01341551B61F}"/>
              </a:ext>
            </a:extLst>
          </p:cNvPr>
          <p:cNvSpPr/>
          <p:nvPr/>
        </p:nvSpPr>
        <p:spPr>
          <a:xfrm>
            <a:off x="3866812" y="2000351"/>
            <a:ext cx="3887500" cy="6011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ysClr val="windowText" lastClr="000000"/>
                </a:solidFill>
              </a:rPr>
              <a:t>Exploratory Data Analysis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4E6447-D2CA-352D-1B19-15CF17697481}"/>
              </a:ext>
            </a:extLst>
          </p:cNvPr>
          <p:cNvSpPr/>
          <p:nvPr/>
        </p:nvSpPr>
        <p:spPr>
          <a:xfrm>
            <a:off x="3827606" y="2881377"/>
            <a:ext cx="3887500" cy="6011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ysClr val="windowText" lastClr="000000"/>
                </a:solidFill>
              </a:rPr>
              <a:t>Data </a:t>
            </a:r>
            <a:r>
              <a:rPr lang="en-ID" sz="2000" dirty="0" err="1">
                <a:solidFill>
                  <a:sysClr val="windowText" lastClr="000000"/>
                </a:solidFill>
              </a:rPr>
              <a:t>Preprocessing</a:t>
            </a:r>
            <a:endParaRPr lang="en-ID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1C64BB-444B-05E6-00F5-23FD7361575D}"/>
              </a:ext>
            </a:extLst>
          </p:cNvPr>
          <p:cNvSpPr/>
          <p:nvPr/>
        </p:nvSpPr>
        <p:spPr>
          <a:xfrm>
            <a:off x="3866812" y="3760639"/>
            <a:ext cx="3887500" cy="6011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>
                <a:solidFill>
                  <a:sysClr val="windowText" lastClr="000000"/>
                </a:solidFill>
              </a:rPr>
              <a:t>Modeling</a:t>
            </a:r>
            <a:endParaRPr lang="en-ID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428B3B-405B-974D-96A4-EE89200B966B}"/>
              </a:ext>
            </a:extLst>
          </p:cNvPr>
          <p:cNvSpPr/>
          <p:nvPr/>
        </p:nvSpPr>
        <p:spPr>
          <a:xfrm>
            <a:off x="3866812" y="4641665"/>
            <a:ext cx="3887500" cy="6011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>
                <a:solidFill>
                  <a:sysClr val="windowText" lastClr="000000"/>
                </a:solidFill>
              </a:rPr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5353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6196B-EB22-A9F0-DD4A-0EE79B91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61559"/>
            <a:ext cx="3955123" cy="3718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3A145-6C11-235B-FAF3-6877196D2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21" y="4804424"/>
            <a:ext cx="275867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5CBE0-DD73-6A30-5D82-6D51018F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96" y="1060288"/>
            <a:ext cx="4000847" cy="3741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F30CF-5C25-3133-1D20-5511E035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677" y="4865719"/>
            <a:ext cx="259864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7D167-D465-48BF-DC0A-1DC26FF2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36" y="1432911"/>
            <a:ext cx="3797018" cy="3649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6842D-784A-7C92-9817-3154840B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33" y="1432911"/>
            <a:ext cx="2705334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7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9025-9237-5065-AF93-38386B6A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27" y="1792361"/>
            <a:ext cx="4138865" cy="1773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8A452-775B-C462-FF05-4C0B2FE8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2360"/>
            <a:ext cx="3200400" cy="31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5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Analysis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F60430-125A-E58E-CED6-08056A2C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48" y="1504783"/>
            <a:ext cx="5128704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5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E19-870D-7F4F-4302-4BBBDB0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en-ID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Preprocessing</a:t>
            </a:r>
            <a:b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C890-257F-8BFD-8DA1-EC641F12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6ADD-099C-0490-3F5A-CE02A575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776D-1728-88A3-78CD-462F6D3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4EBF-6EF1-9F5C-EA8B-6CE2662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en-ID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Preprocessing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D20EC-1A8B-570C-EB27-4427270D93EE}"/>
              </a:ext>
            </a:extLst>
          </p:cNvPr>
          <p:cNvSpPr txBox="1"/>
          <p:nvPr/>
        </p:nvSpPr>
        <p:spPr>
          <a:xfrm>
            <a:off x="2179320" y="1935818"/>
            <a:ext cx="7833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handling missing value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kombinasi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iterative imputer dan simple imputer. Simple imputer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diisi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rata-rata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kolom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korelasi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OneHotEncoding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kolom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MaritalStatus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PreferedOrderCat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sedikit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susunan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tertentu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E19-870D-7F4F-4302-4BBBDB0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b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C890-257F-8BFD-8DA1-EC641F12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6ADD-099C-0490-3F5A-CE02A575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776D-1728-88A3-78CD-462F6D3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4EBF-6EF1-9F5C-EA8B-6CE2662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8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D20EC-1A8B-570C-EB27-4427270D93EE}"/>
              </a:ext>
            </a:extLst>
          </p:cNvPr>
          <p:cNvSpPr txBox="1"/>
          <p:nvPr/>
        </p:nvSpPr>
        <p:spPr>
          <a:xfrm>
            <a:off x="1498600" y="1962783"/>
            <a:ext cx="3916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stratified 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12121"/>
                </a:solidFill>
                <a:latin typeface="Roboto" panose="02000000000000000000" pitchFamily="2" charset="0"/>
              </a:rPr>
              <a:t>Metrik</a:t>
            </a: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 ROC-AUC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Hyperparameter </a:t>
            </a:r>
            <a:r>
              <a:rPr lang="en-ID" dirty="0" err="1">
                <a:solidFill>
                  <a:srgbClr val="212121"/>
                </a:solidFill>
                <a:latin typeface="Roboto" panose="02000000000000000000" pitchFamily="2" charset="0"/>
              </a:rPr>
              <a:t>disetting</a:t>
            </a: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Use All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EE5A1-D4C7-895F-E029-73560B1D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795"/>
            <a:ext cx="3364702" cy="211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9EFB7-302A-CEBE-E622-AE5BDE1FD209}"/>
              </a:ext>
            </a:extLst>
          </p:cNvPr>
          <p:cNvSpPr txBox="1"/>
          <p:nvPr/>
        </p:nvSpPr>
        <p:spPr>
          <a:xfrm>
            <a:off x="6096000" y="1548894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354CE9-F237-06F2-99D4-9BF67D29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74" y="4560887"/>
            <a:ext cx="2322126" cy="20063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245591-6AE0-695D-0DF1-B996F185FA80}"/>
              </a:ext>
            </a:extLst>
          </p:cNvPr>
          <p:cNvSpPr txBox="1"/>
          <p:nvPr/>
        </p:nvSpPr>
        <p:spPr>
          <a:xfrm>
            <a:off x="6177280" y="4239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Test</a:t>
            </a:r>
          </a:p>
        </p:txBody>
      </p:sp>
    </p:spTree>
    <p:extLst>
      <p:ext uri="{BB962C8B-B14F-4D97-AF65-F5344CB8AC3E}">
        <p14:creationId xmlns:p14="http://schemas.microsoft.com/office/powerpoint/2010/main" val="356528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Hyperparameter Tuning</a:t>
            </a:r>
            <a:b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(with Grid Search CV)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57CD8-9D1B-84EA-3363-4CE13E6437BC}"/>
              </a:ext>
            </a:extLst>
          </p:cNvPr>
          <p:cNvSpPr txBox="1"/>
          <p:nvPr/>
        </p:nvSpPr>
        <p:spPr>
          <a:xfrm>
            <a:off x="2463800" y="2616557"/>
            <a:ext cx="751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Pada random forest,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didapatkan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0.956,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max depth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17, min sample leaf 2, min sample split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default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n_estimator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200</a:t>
            </a:r>
          </a:p>
          <a:p>
            <a:pPr algn="l"/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didapatkan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0.964,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learning rate 0,08, max depth 17,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n_estimator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200, dan subsample 1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tuning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dibanding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Random Forest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selanjutnya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dilanjutkan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319C97-541E-52F7-E40D-2F1679C55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57994"/>
              </p:ext>
            </p:extLst>
          </p:nvPr>
        </p:nvGraphicFramePr>
        <p:xfrm>
          <a:off x="3677920" y="1290320"/>
          <a:ext cx="4389119" cy="101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6033">
                  <a:extLst>
                    <a:ext uri="{9D8B030D-6E8A-4147-A177-3AD203B41FA5}">
                      <a16:colId xmlns:a16="http://schemas.microsoft.com/office/drawing/2014/main" val="3967880511"/>
                    </a:ext>
                  </a:extLst>
                </a:gridCol>
                <a:gridCol w="1261543">
                  <a:extLst>
                    <a:ext uri="{9D8B030D-6E8A-4147-A177-3AD203B41FA5}">
                      <a16:colId xmlns:a16="http://schemas.microsoft.com/office/drawing/2014/main" val="516870997"/>
                    </a:ext>
                  </a:extLst>
                </a:gridCol>
                <a:gridCol w="1261543">
                  <a:extLst>
                    <a:ext uri="{9D8B030D-6E8A-4147-A177-3AD203B41FA5}">
                      <a16:colId xmlns:a16="http://schemas.microsoft.com/office/drawing/2014/main" val="1823990254"/>
                    </a:ext>
                  </a:extLst>
                </a:gridCol>
              </a:tblGrid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Model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Before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After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29814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Random forest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0.950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0.956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976851"/>
                  </a:ext>
                </a:extLst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 err="1">
                          <a:effectLst/>
                        </a:rPr>
                        <a:t>XGBoost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0.947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0.964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656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1325563"/>
          </a:xfrm>
        </p:spPr>
        <p:txBody>
          <a:bodyPr/>
          <a:lstStyle/>
          <a:p>
            <a:r>
              <a:rPr lang="en-ZA" dirty="0"/>
              <a:t>Business Problem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Customer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ditinggalkan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sangat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Hyperparameter Tuning</a:t>
            </a:r>
            <a:b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(Hasil </a:t>
            </a:r>
            <a:r>
              <a:rPr lang="en-ID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perbandingan</a:t>
            </a:r>
            <a:r>
              <a:rPr lang="en-ID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model)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A0CC6-21A9-8D40-D183-258AA0A5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56219"/>
            <a:ext cx="4696152" cy="343419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C46C0-B5CF-63AF-BAC2-601CD48C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84210"/>
              </p:ext>
            </p:extLst>
          </p:nvPr>
        </p:nvGraphicFramePr>
        <p:xfrm>
          <a:off x="3658235" y="1430656"/>
          <a:ext cx="4875530" cy="960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718">
                  <a:extLst>
                    <a:ext uri="{9D8B030D-6E8A-4147-A177-3AD203B41FA5}">
                      <a16:colId xmlns:a16="http://schemas.microsoft.com/office/drawing/2014/main" val="312677233"/>
                    </a:ext>
                  </a:extLst>
                </a:gridCol>
                <a:gridCol w="2300812">
                  <a:extLst>
                    <a:ext uri="{9D8B030D-6E8A-4147-A177-3AD203B41FA5}">
                      <a16:colId xmlns:a16="http://schemas.microsoft.com/office/drawing/2014/main" val="463918274"/>
                    </a:ext>
                  </a:extLst>
                </a:gridCol>
              </a:tblGrid>
              <a:tr h="240246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u="none" strike="noStrike" dirty="0">
                          <a:effectLst/>
                        </a:rPr>
                        <a:t>Model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1" u="none" strike="noStrike" dirty="0">
                          <a:effectLst/>
                        </a:rPr>
                        <a:t>ROC AUC Score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4504972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u="none" strike="noStrike">
                          <a:effectLst/>
                        </a:rPr>
                        <a:t>ROC AUC Score Default xgb 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u="none" strike="noStrike" dirty="0">
                          <a:effectLst/>
                        </a:rPr>
                        <a:t>0.947151433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7973770"/>
                  </a:ext>
                </a:extLst>
              </a:tr>
              <a:tr h="48049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u="none" strike="noStrike">
                          <a:effectLst/>
                        </a:rPr>
                        <a:t> ROC AUC Score Tuned xgb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400" u="none" strike="noStrike" dirty="0">
                          <a:effectLst/>
                        </a:rPr>
                        <a:t>0.952825915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882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9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</a:t>
            </a:r>
            <a:r>
              <a:rPr lang="en-ID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Importances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DC87-D038-1C16-4C86-2812F537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88" y="1388221"/>
            <a:ext cx="8191534" cy="34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3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E19-870D-7F4F-4302-4BBBDB0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 and Recommendation</a:t>
            </a:r>
            <a:endParaRPr lang="en-ID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C890-257F-8BFD-8DA1-EC641F121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6ADD-099C-0490-3F5A-CE02A575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776D-1728-88A3-78CD-462F6D3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4EBF-6EF1-9F5C-EA8B-6CE2662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0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E8933-31F5-6E8A-BE39-AD178B4A4978}"/>
              </a:ext>
            </a:extLst>
          </p:cNvPr>
          <p:cNvSpPr txBox="1"/>
          <p:nvPr/>
        </p:nvSpPr>
        <p:spPr>
          <a:xfrm>
            <a:off x="1991360" y="1964886"/>
            <a:ext cx="878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mendeteksi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84%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churn, dan model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96%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retain/stay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recallnya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ketepatan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churn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80% (precision). Jadi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memprediksi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seorang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kandidat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kemungkinan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tebakannya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benar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80%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sebenarnya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tetapi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diprediksi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sekitar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4%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keseluruhan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churn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recall).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bantuan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perusahan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e-commerce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menghemat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biaya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(72%)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pemasaran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tepat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sasaran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106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Recommendation</a:t>
            </a:r>
            <a:b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(For </a:t>
            </a:r>
            <a:r>
              <a:rPr lang="en-ID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Bussiness</a:t>
            </a: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E8933-31F5-6E8A-BE39-AD178B4A4978}"/>
              </a:ext>
            </a:extLst>
          </p:cNvPr>
          <p:cNvSpPr txBox="1"/>
          <p:nvPr/>
        </p:nvSpPr>
        <p:spPr>
          <a:xfrm>
            <a:off x="1991360" y="1964886"/>
            <a:ext cx="878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Memperhatikan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complain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diberikan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kemudahan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penggunaan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platform e-commerce,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memperbanyak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mencari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mitra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mengoptimalkan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live chat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pelanggan-pembeli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-support centre,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memonitor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memberi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pelatihan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kepada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marketplace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terdaftar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service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memuaskan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penawaran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masa tenure 0-2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berpotensi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promo, cashback,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subscription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tertarik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platform e-commerce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terus-menerus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Mengimplementasikan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gamification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periode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customer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e-commerce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misal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leveling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etc.)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marketing campaign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segmented 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terutama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customer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karakteristik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churn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customer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berstatus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single,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dll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56368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>
            <a:normAutofit/>
          </a:bodyPr>
          <a:lstStyle/>
          <a:p>
            <a: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Recommendation</a:t>
            </a:r>
            <a:br>
              <a:rPr lang="en-ID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(For Model)</a:t>
            </a:r>
            <a:endParaRPr lang="en-ID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8814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C92A39-6213-34FF-7F12-E15C0D80B2CE}"/>
              </a:ext>
            </a:extLst>
          </p:cNvPr>
          <p:cNvSpPr txBox="1">
            <a:spLocks/>
          </p:cNvSpPr>
          <p:nvPr/>
        </p:nvSpPr>
        <p:spPr>
          <a:xfrm>
            <a:off x="3720736" y="307498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E8933-31F5-6E8A-BE39-AD178B4A4978}"/>
              </a:ext>
            </a:extLst>
          </p:cNvPr>
          <p:cNvSpPr txBox="1"/>
          <p:nvPr/>
        </p:nvSpPr>
        <p:spPr>
          <a:xfrm>
            <a:off x="1960880" y="1721046"/>
            <a:ext cx="878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Menambah sampel pada dataset agar model dapat memiliki banyak referensi sehingga prediksi bisa menjadi lebih tepat.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Adanya kolom dengan fitur lain yang berhubungan langsung dengan servis yang perusahaan e-commerce berikan, seperti berapa lama pengiriman produk, ketepatan waktu pengiriman, kolom customer service helpful atau tidak, dan sebagainya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Mencoba algorithm ML yang lain yang lebih optimal atau mencoba melakukan hyperparameter tuning dengan nilai yang sudah didapat sebagai referensi.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Menganalisa data-data yang model kita masih salah prediksi untuk mengetahui alasannya dan karakteristiknya bagaimana.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7" y="1481138"/>
            <a:ext cx="2548229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D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Pondel</a:t>
            </a:r>
            <a:r>
              <a:rPr lang="en-ID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dkk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2021</a:t>
            </a:r>
            <a:r>
              <a:rPr lang="en-ID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Mathai (2020)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5968" y="4710114"/>
            <a:ext cx="2970796" cy="514350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dirty="0" err="1"/>
              <a:t>Konsumen</a:t>
            </a:r>
            <a:r>
              <a:rPr lang="en-US" dirty="0"/>
              <a:t> pada e-commerce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peroleh</a:t>
            </a:r>
            <a:r>
              <a:rPr lang="en-US" dirty="0"/>
              <a:t> 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komptitor</a:t>
            </a:r>
            <a:r>
              <a:rPr lang="en-US" dirty="0"/>
              <a:t> lain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Churn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beralihnya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lima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780B8F-F70D-F191-216D-540E9483BC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beralih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dan </a:t>
            </a:r>
            <a:r>
              <a:rPr lang="en-ID" dirty="0" err="1"/>
              <a:t>menghindari</a:t>
            </a:r>
            <a:r>
              <a:rPr lang="en-ID" dirty="0"/>
              <a:t> churn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7238CB-7BF0-65CE-569B-41194777D4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764" y="-12073"/>
            <a:ext cx="3819229" cy="1325563"/>
          </a:xfrm>
        </p:spPr>
        <p:txBody>
          <a:bodyPr/>
          <a:lstStyle/>
          <a:p>
            <a:pPr algn="ctr"/>
            <a:r>
              <a:rPr lang="en-ZA" dirty="0"/>
              <a:t>Business Problem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Yulianti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8341" y="2449491"/>
            <a:ext cx="9655088" cy="1837554"/>
          </a:xfrm>
        </p:spPr>
        <p:txBody>
          <a:bodyPr>
            <a:noAutofit/>
          </a:bodyPr>
          <a:lstStyle/>
          <a:p>
            <a:r>
              <a:rPr lang="en-US" sz="1800" dirty="0"/>
              <a:t>Pada e-commerce, </a:t>
            </a: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dan </a:t>
            </a:r>
            <a:r>
              <a:rPr lang="en-US" sz="1800" dirty="0" err="1"/>
              <a:t>jasa</a:t>
            </a:r>
            <a:r>
              <a:rPr lang="en-US" sz="1800" dirty="0"/>
              <a:t> yang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peroleh</a:t>
            </a:r>
            <a:r>
              <a:rPr lang="en-US" sz="1800" dirty="0"/>
              <a:t> dan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berpindah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komptitor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merugikan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dan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berdampak</a:t>
            </a:r>
            <a:r>
              <a:rPr lang="en-US" sz="1800" dirty="0"/>
              <a:t> pada </a:t>
            </a:r>
            <a:r>
              <a:rPr lang="en-US" sz="1800" dirty="0" err="1"/>
              <a:t>berkuranganya</a:t>
            </a:r>
            <a:r>
              <a:rPr lang="en-US" sz="1800" dirty="0"/>
              <a:t> </a:t>
            </a:r>
            <a:r>
              <a:rPr lang="en-US" sz="1800" dirty="0" err="1"/>
              <a:t>pendapatan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mempertahannkan</a:t>
            </a:r>
            <a:r>
              <a:rPr lang="en-US" sz="1800" dirty="0"/>
              <a:t> customer </a:t>
            </a:r>
            <a:r>
              <a:rPr lang="en-US" sz="1800" dirty="0" err="1"/>
              <a:t>tersebut</a:t>
            </a:r>
            <a:r>
              <a:rPr lang="en-US" sz="1800" dirty="0"/>
              <a:t> agar </a:t>
            </a:r>
            <a:r>
              <a:rPr lang="en-US" sz="1800" dirty="0" err="1"/>
              <a:t>tidak</a:t>
            </a:r>
            <a:r>
              <a:rPr lang="en-US" sz="1800" dirty="0"/>
              <a:t> churn dan </a:t>
            </a:r>
            <a:r>
              <a:rPr lang="en-US" sz="1800" dirty="0" err="1"/>
              <a:t>berpindah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kompetitor</a:t>
            </a:r>
            <a:r>
              <a:rPr lang="en-US" sz="1800" dirty="0"/>
              <a:t>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7705" y="2445197"/>
            <a:ext cx="9076589" cy="1057308"/>
          </a:xfrm>
        </p:spPr>
        <p:txBody>
          <a:bodyPr>
            <a:noAutofit/>
          </a:bodyPr>
          <a:lstStyle/>
          <a:p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dihadapi</a:t>
            </a:r>
            <a:r>
              <a:rPr lang="en-US" sz="1800" dirty="0"/>
              <a:t>,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memprediksi</a:t>
            </a:r>
            <a:r>
              <a:rPr lang="en-US" sz="1800" dirty="0"/>
              <a:t> customer yang </a:t>
            </a:r>
            <a:r>
              <a:rPr lang="en-US" sz="1800" dirty="0" err="1"/>
              <a:t>berpotensi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churn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treatment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customer </a:t>
            </a:r>
            <a:r>
              <a:rPr lang="en-US" sz="1800" dirty="0" err="1"/>
              <a:t>tersebut</a:t>
            </a:r>
            <a:r>
              <a:rPr lang="en-US" sz="1800" dirty="0"/>
              <a:t> agar </a:t>
            </a:r>
            <a:r>
              <a:rPr lang="en-US" sz="1800" dirty="0" err="1"/>
              <a:t>tidak</a:t>
            </a:r>
            <a:r>
              <a:rPr lang="en-US" sz="1800" dirty="0"/>
              <a:t> churn.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mempertahankan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Analytic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7705" y="2585156"/>
            <a:ext cx="9076589" cy="1325562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/>
              <a:t>menganalisa</a:t>
            </a:r>
            <a:r>
              <a:rPr lang="en-US" sz="1800" dirty="0"/>
              <a:t> data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yang </a:t>
            </a:r>
            <a:r>
              <a:rPr lang="en-US" sz="1800" dirty="0" err="1"/>
              <a:t>membedakan</a:t>
            </a:r>
            <a:r>
              <a:rPr lang="en-US" sz="1800" dirty="0"/>
              <a:t> customer yang </a:t>
            </a:r>
            <a:r>
              <a:rPr lang="en-US" sz="1800" dirty="0" err="1"/>
              <a:t>akan</a:t>
            </a:r>
            <a:r>
              <a:rPr lang="en-US" sz="1800" dirty="0"/>
              <a:t> churn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machine learning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Supervised Learning (Binary Classification). 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4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06" y="186291"/>
            <a:ext cx="8421688" cy="1325563"/>
          </a:xfrm>
        </p:spPr>
        <p:txBody>
          <a:bodyPr/>
          <a:lstStyle/>
          <a:p>
            <a:r>
              <a:rPr lang="en-US" dirty="0"/>
              <a:t>Metric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4777" y="132929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3450" y="3885397"/>
            <a:ext cx="5162550" cy="2058279"/>
          </a:xfrm>
        </p:spPr>
        <p:txBody>
          <a:bodyPr>
            <a:normAutofit/>
          </a:bodyPr>
          <a:lstStyle/>
          <a:p>
            <a:pPr algn="l"/>
            <a:r>
              <a:rPr lang="en-ID" sz="1600" b="0" i="0" dirty="0">
                <a:effectLst/>
                <a:latin typeface="Roboto" panose="02000000000000000000" pitchFamily="2" charset="0"/>
              </a:rPr>
              <a:t>FN (False Negative):</a:t>
            </a:r>
          </a:p>
          <a:p>
            <a:pPr algn="l"/>
            <a:r>
              <a:rPr lang="en-ID" sz="1600" b="0" i="0" dirty="0" err="1">
                <a:effectLst/>
                <a:latin typeface="Roboto" panose="02000000000000000000" pitchFamily="2" charset="0"/>
              </a:rPr>
              <a:t>Kekurangan</a:t>
            </a:r>
            <a:endParaRPr lang="en-ID" sz="16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600" b="0" i="0" dirty="0" err="1">
                <a:effectLst/>
                <a:latin typeface="Roboto" panose="02000000000000000000" pitchFamily="2" charset="0"/>
              </a:rPr>
              <a:t>Kehilangan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customer (alias churn)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600" b="0" i="0" dirty="0" err="1">
                <a:effectLst/>
                <a:latin typeface="Roboto" panose="02000000000000000000" pitchFamily="2" charset="0"/>
              </a:rPr>
              <a:t>Adanya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cost customer </a:t>
            </a:r>
            <a:r>
              <a:rPr lang="en-ID" sz="1600" b="0" i="0" dirty="0" err="1">
                <a:effectLst/>
                <a:latin typeface="Roboto" panose="02000000000000000000" pitchFamily="2" charset="0"/>
              </a:rPr>
              <a:t>acquistion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1600" b="0" i="0" dirty="0" err="1">
                <a:effectLst/>
                <a:latin typeface="Roboto" panose="02000000000000000000" pitchFamily="2" charset="0"/>
              </a:rPr>
              <a:t>menggantikan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customer yang </a:t>
            </a:r>
            <a:r>
              <a:rPr lang="en-ID" sz="1600" b="0" i="0" dirty="0" err="1">
                <a:effectLst/>
                <a:latin typeface="Roboto" panose="02000000000000000000" pitchFamily="2" charset="0"/>
              </a:rPr>
              <a:t>telah</a:t>
            </a:r>
            <a:r>
              <a:rPr lang="en-ID" sz="1600" b="0" i="0" dirty="0">
                <a:effectLst/>
                <a:latin typeface="Roboto" panose="02000000000000000000" pitchFamily="2" charset="0"/>
              </a:rPr>
              <a:t> churn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33F29A-323D-12F5-5BAC-FCE7A847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4" y="1710598"/>
            <a:ext cx="51625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45A8CAA8-8E5D-9B2D-AB29-7BCD59DB168C}"/>
              </a:ext>
            </a:extLst>
          </p:cNvPr>
          <p:cNvSpPr txBox="1">
            <a:spLocks/>
          </p:cNvSpPr>
          <p:nvPr/>
        </p:nvSpPr>
        <p:spPr>
          <a:xfrm>
            <a:off x="7029450" y="3829489"/>
            <a:ext cx="5162550" cy="205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600" dirty="0">
                <a:latin typeface="Roboto" panose="02000000000000000000" pitchFamily="2" charset="0"/>
              </a:rPr>
              <a:t>FP (False Positive):</a:t>
            </a:r>
          </a:p>
          <a:p>
            <a:pPr algn="l"/>
            <a:r>
              <a:rPr lang="en-ID" sz="1600" dirty="0" err="1">
                <a:latin typeface="Roboto" panose="02000000000000000000" pitchFamily="2" charset="0"/>
              </a:rPr>
              <a:t>Kekurangan</a:t>
            </a:r>
            <a:endParaRPr lang="en-ID" sz="1600" dirty="0"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600" dirty="0">
                <a:latin typeface="Roboto" panose="02000000000000000000" pitchFamily="2" charset="0"/>
              </a:rPr>
              <a:t>Salah target treatment </a:t>
            </a:r>
            <a:r>
              <a:rPr lang="en-ID" sz="1600" dirty="0" err="1">
                <a:latin typeface="Roboto" panose="02000000000000000000" pitchFamily="2" charset="0"/>
              </a:rPr>
              <a:t>untuk</a:t>
            </a:r>
            <a:r>
              <a:rPr lang="en-ID" sz="1600" dirty="0">
                <a:latin typeface="Roboto" panose="02000000000000000000" pitchFamily="2" charset="0"/>
              </a:rPr>
              <a:t> customer yang </a:t>
            </a:r>
            <a:r>
              <a:rPr lang="en-ID" sz="1600" dirty="0" err="1">
                <a:latin typeface="Roboto" panose="02000000000000000000" pitchFamily="2" charset="0"/>
              </a:rPr>
              <a:t>tidak</a:t>
            </a:r>
            <a:r>
              <a:rPr lang="en-ID" sz="1600" dirty="0">
                <a:latin typeface="Roboto" panose="02000000000000000000" pitchFamily="2" charset="0"/>
              </a:rPr>
              <a:t> churn (</a:t>
            </a:r>
            <a:r>
              <a:rPr lang="en-ID" sz="1600" dirty="0" err="1">
                <a:latin typeface="Roboto" panose="02000000000000000000" pitchFamily="2" charset="0"/>
              </a:rPr>
              <a:t>tapi</a:t>
            </a:r>
            <a:r>
              <a:rPr lang="en-ID" sz="1600" dirty="0">
                <a:latin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</a:rPr>
              <a:t>diprediksi</a:t>
            </a:r>
            <a:r>
              <a:rPr lang="en-ID" sz="1600" dirty="0">
                <a:latin typeface="Roboto" panose="02000000000000000000" pitchFamily="2" charset="0"/>
              </a:rPr>
              <a:t> churn)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600" dirty="0">
                <a:latin typeface="Roboto" panose="02000000000000000000" pitchFamily="2" charset="0"/>
              </a:rPr>
              <a:t>Sia-</a:t>
            </a:r>
            <a:r>
              <a:rPr lang="en-ID" sz="1600" dirty="0" err="1">
                <a:latin typeface="Roboto" panose="02000000000000000000" pitchFamily="2" charset="0"/>
              </a:rPr>
              <a:t>sianya</a:t>
            </a:r>
            <a:r>
              <a:rPr lang="en-ID" sz="1600" dirty="0">
                <a:latin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</a:rPr>
              <a:t>biaya</a:t>
            </a:r>
            <a:r>
              <a:rPr lang="en-ID" sz="1600" dirty="0">
                <a:latin typeface="Roboto" panose="02000000000000000000" pitchFamily="2" charset="0"/>
              </a:rPr>
              <a:t> customer retention, </a:t>
            </a:r>
            <a:r>
              <a:rPr lang="en-ID" sz="1600" dirty="0" err="1">
                <a:latin typeface="Roboto" panose="02000000000000000000" pitchFamily="2" charset="0"/>
              </a:rPr>
              <a:t>waktu</a:t>
            </a:r>
            <a:r>
              <a:rPr lang="en-ID" sz="1600" dirty="0">
                <a:latin typeface="Roboto" panose="02000000000000000000" pitchFamily="2" charset="0"/>
              </a:rPr>
              <a:t> dan </a:t>
            </a:r>
            <a:r>
              <a:rPr lang="en-ID" sz="1600" dirty="0" err="1">
                <a:latin typeface="Roboto" panose="02000000000000000000" pitchFamily="2" charset="0"/>
              </a:rPr>
              <a:t>sumber</a:t>
            </a:r>
            <a:r>
              <a:rPr lang="en-ID" sz="1600" dirty="0">
                <a:latin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</a:rPr>
              <a:t>daya</a:t>
            </a:r>
            <a:endParaRPr lang="en-ID" sz="16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06" y="186291"/>
            <a:ext cx="8421688" cy="1325563"/>
          </a:xfrm>
        </p:spPr>
        <p:txBody>
          <a:bodyPr/>
          <a:lstStyle/>
          <a:p>
            <a:r>
              <a:rPr lang="en-US" dirty="0"/>
              <a:t>Metric Evaluation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D5DDF5C-4123-0A07-54C1-577EE90DA02A}"/>
              </a:ext>
            </a:extLst>
          </p:cNvPr>
          <p:cNvSpPr txBox="1">
            <a:spLocks/>
          </p:cNvSpPr>
          <p:nvPr/>
        </p:nvSpPr>
        <p:spPr>
          <a:xfrm>
            <a:off x="1462455" y="2608540"/>
            <a:ext cx="9076589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Jadi, model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cari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model yang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hilangnya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loyal,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memperhatikan</a:t>
            </a:r>
            <a:r>
              <a:rPr lang="en-US" sz="1800" dirty="0"/>
              <a:t> </a:t>
            </a:r>
            <a:r>
              <a:rPr lang="en-US" sz="1800" dirty="0" err="1"/>
              <a:t>pengeluaran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pemasaran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. Recall dan precision yang </a:t>
            </a:r>
            <a:r>
              <a:rPr lang="en-US" sz="1800" dirty="0" err="1"/>
              <a:t>diseimbangkan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(</a:t>
            </a:r>
            <a:r>
              <a:rPr lang="en-US" sz="1800" dirty="0" err="1"/>
              <a:t>Pelanggan</a:t>
            </a:r>
            <a:r>
              <a:rPr lang="en-US" sz="1800" dirty="0"/>
              <a:t> churn). </a:t>
            </a:r>
            <a:r>
              <a:rPr lang="en-US" sz="1800" dirty="0" err="1"/>
              <a:t>Metrik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b="1" dirty="0"/>
              <a:t>ROC-AUC.</a:t>
            </a:r>
          </a:p>
        </p:txBody>
      </p:sp>
    </p:spTree>
    <p:extLst>
      <p:ext uri="{BB962C8B-B14F-4D97-AF65-F5344CB8AC3E}">
        <p14:creationId xmlns:p14="http://schemas.microsoft.com/office/powerpoint/2010/main" val="217761606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234</TotalTime>
  <Words>1364</Words>
  <Application>Microsoft Office PowerPoint</Application>
  <PresentationFormat>Widescreen</PresentationFormat>
  <Paragraphs>271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Roboto</vt:lpstr>
      <vt:lpstr>Tenorite</vt:lpstr>
      <vt:lpstr>Monoline</vt:lpstr>
      <vt:lpstr>E-Commerce Customer Churn</vt:lpstr>
      <vt:lpstr>Outline</vt:lpstr>
      <vt:lpstr>Business Problem Understanding</vt:lpstr>
      <vt:lpstr>Business Problem Understanding</vt:lpstr>
      <vt:lpstr>Problem Statement</vt:lpstr>
      <vt:lpstr>Goals</vt:lpstr>
      <vt:lpstr>Analytic Approach</vt:lpstr>
      <vt:lpstr>Metric Evaluation</vt:lpstr>
      <vt:lpstr>Metric Evaluation</vt:lpstr>
      <vt:lpstr>Exploratory Data Analysis</vt:lpstr>
      <vt:lpstr>Data Understanding</vt:lpstr>
      <vt:lpstr>Data Distribution</vt:lpstr>
      <vt:lpstr>Data Correlation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Preprocessing </vt:lpstr>
      <vt:lpstr>Data Preprocessing</vt:lpstr>
      <vt:lpstr>modeling </vt:lpstr>
      <vt:lpstr>modeling</vt:lpstr>
      <vt:lpstr>Hyperparameter Tuning (with Grid Search CV)</vt:lpstr>
      <vt:lpstr>Hyperparameter Tuning (Hasil perbandingan model)</vt:lpstr>
      <vt:lpstr>Feature Importances</vt:lpstr>
      <vt:lpstr>Conclusion and Recommendation</vt:lpstr>
      <vt:lpstr>ConclusioN</vt:lpstr>
      <vt:lpstr>Recommendation (For Bussiness)</vt:lpstr>
      <vt:lpstr>Recommendation (For Model)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Customer Churn</dc:title>
  <dc:creator>yuni sartika</dc:creator>
  <cp:lastModifiedBy>yuni sartika</cp:lastModifiedBy>
  <cp:revision>1</cp:revision>
  <dcterms:created xsi:type="dcterms:W3CDTF">2023-05-30T00:33:12Z</dcterms:created>
  <dcterms:modified xsi:type="dcterms:W3CDTF">2023-05-30T04:28:11Z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