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59" r:id="rId5"/>
    <p:sldId id="269" r:id="rId6"/>
    <p:sldId id="271" r:id="rId7"/>
    <p:sldId id="264" r:id="rId8"/>
    <p:sldId id="267" r:id="rId9"/>
    <p:sldId id="263" r:id="rId10"/>
    <p:sldId id="262" r:id="rId11"/>
    <p:sldId id="266" r:id="rId12"/>
    <p:sldId id="268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A65BA-94AD-4746-A023-E2B5D0211DDD}" type="datetimeFigureOut">
              <a:rPr lang="en-US" smtClean="0"/>
              <a:t>19/12/2019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0FDED-0ADE-4D53-A6A0-D16D9A01F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32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A65BA-94AD-4746-A023-E2B5D0211DDD}" type="datetimeFigureOut">
              <a:rPr lang="en-US" smtClean="0"/>
              <a:t>19/12/2019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0FDED-0ADE-4D53-A6A0-D16D9A01F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853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A65BA-94AD-4746-A023-E2B5D0211DDD}" type="datetimeFigureOut">
              <a:rPr lang="en-US" smtClean="0"/>
              <a:t>19/12/2019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0FDED-0ADE-4D53-A6A0-D16D9A01F99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2412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A65BA-94AD-4746-A023-E2B5D0211DDD}" type="datetimeFigureOut">
              <a:rPr lang="en-US" smtClean="0"/>
              <a:t>19/12/2019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0FDED-0ADE-4D53-A6A0-D16D9A01F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362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A65BA-94AD-4746-A023-E2B5D0211DDD}" type="datetimeFigureOut">
              <a:rPr lang="en-US" smtClean="0"/>
              <a:t>19/12/2019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0FDED-0ADE-4D53-A6A0-D16D9A01F99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3457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A65BA-94AD-4746-A023-E2B5D0211DDD}" type="datetimeFigureOut">
              <a:rPr lang="en-US" smtClean="0"/>
              <a:t>19/12/2019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0FDED-0ADE-4D53-A6A0-D16D9A01F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24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A65BA-94AD-4746-A023-E2B5D0211DDD}" type="datetimeFigureOut">
              <a:rPr lang="en-US" smtClean="0"/>
              <a:t>19/12/2019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0FDED-0ADE-4D53-A6A0-D16D9A01F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9011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A65BA-94AD-4746-A023-E2B5D0211DDD}" type="datetimeFigureOut">
              <a:rPr lang="en-US" smtClean="0"/>
              <a:t>19/12/2019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0FDED-0ADE-4D53-A6A0-D16D9A01F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029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A65BA-94AD-4746-A023-E2B5D0211DDD}" type="datetimeFigureOut">
              <a:rPr lang="en-US" smtClean="0"/>
              <a:t>19/12/2019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0FDED-0ADE-4D53-A6A0-D16D9A01F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1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A65BA-94AD-4746-A023-E2B5D0211DDD}" type="datetimeFigureOut">
              <a:rPr lang="en-US" smtClean="0"/>
              <a:t>19/12/2019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0FDED-0ADE-4D53-A6A0-D16D9A01F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077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A65BA-94AD-4746-A023-E2B5D0211DDD}" type="datetimeFigureOut">
              <a:rPr lang="en-US" smtClean="0"/>
              <a:t>19/12/2019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0FDED-0ADE-4D53-A6A0-D16D9A01F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135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A65BA-94AD-4746-A023-E2B5D0211DDD}" type="datetimeFigureOut">
              <a:rPr lang="en-US" smtClean="0"/>
              <a:t>19/12/2019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0FDED-0ADE-4D53-A6A0-D16D9A01F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80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A65BA-94AD-4746-A023-E2B5D0211DDD}" type="datetimeFigureOut">
              <a:rPr lang="en-US" smtClean="0"/>
              <a:t>19/12/2019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0FDED-0ADE-4D53-A6A0-D16D9A01F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203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A65BA-94AD-4746-A023-E2B5D0211DDD}" type="datetimeFigureOut">
              <a:rPr lang="en-US" smtClean="0"/>
              <a:t>19/12/2019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0FDED-0ADE-4D53-A6A0-D16D9A01F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36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A65BA-94AD-4746-A023-E2B5D0211DDD}" type="datetimeFigureOut">
              <a:rPr lang="en-US" smtClean="0"/>
              <a:t>19/12/2019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0FDED-0ADE-4D53-A6A0-D16D9A01F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625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0FDED-0ADE-4D53-A6A0-D16D9A01F99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A65BA-94AD-4746-A023-E2B5D0211DDD}" type="datetimeFigureOut">
              <a:rPr lang="en-US" smtClean="0"/>
              <a:t>19/12/2019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056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A65BA-94AD-4746-A023-E2B5D0211DDD}" type="datetimeFigureOut">
              <a:rPr lang="en-US" smtClean="0"/>
              <a:t>19/12/2019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400FDED-0ADE-4D53-A6A0-D16D9A01F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44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0665" y="1992702"/>
            <a:ext cx="8359603" cy="1807968"/>
          </a:xfrm>
        </p:spPr>
        <p:txBody>
          <a:bodyPr/>
          <a:lstStyle/>
          <a:p>
            <a:r>
              <a:rPr lang="ru-RU" sz="4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Разработка </a:t>
            </a:r>
            <a:r>
              <a:rPr lang="ru-RU" sz="4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веб-редактора </a:t>
            </a:r>
            <a:r>
              <a:rPr lang="ru-RU" sz="4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для </a:t>
            </a:r>
            <a:r>
              <a:rPr lang="ru-RU" sz="4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REAL.NET</a:t>
            </a:r>
            <a:endParaRPr lang="en-US" sz="4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3332" y="4033580"/>
            <a:ext cx="7766936" cy="1096899"/>
          </a:xfrm>
        </p:spPr>
        <p:txBody>
          <a:bodyPr>
            <a:noAutofit/>
          </a:bodyPr>
          <a:lstStyle/>
          <a:p>
            <a:r>
              <a:rPr lang="ru-RU" sz="2200" dirty="0" smtClean="0"/>
              <a:t>Ким </a:t>
            </a:r>
            <a:r>
              <a:rPr lang="ru-RU" sz="2200" dirty="0" err="1" smtClean="0"/>
              <a:t>Юния</a:t>
            </a:r>
            <a:r>
              <a:rPr lang="ru-RU" sz="2200" dirty="0" smtClean="0"/>
              <a:t>, 241 группа</a:t>
            </a:r>
          </a:p>
          <a:p>
            <a:r>
              <a:rPr lang="ru-RU" sz="2200" dirty="0"/>
              <a:t>Научный </a:t>
            </a:r>
            <a:r>
              <a:rPr lang="ru-RU" sz="2200" dirty="0" smtClean="0"/>
              <a:t>руководитель: к</a:t>
            </a:r>
            <a:r>
              <a:rPr lang="ru-RU" sz="2200" dirty="0"/>
              <a:t>. т. н., доцент Литвинов Ю. В</a:t>
            </a:r>
            <a:r>
              <a:rPr lang="ru-RU" sz="2200" dirty="0" smtClean="0"/>
              <a:t>.</a:t>
            </a:r>
            <a:endParaRPr lang="en-US" sz="2200" dirty="0" smtClean="0"/>
          </a:p>
          <a:p>
            <a:r>
              <a:rPr lang="ru-RU" sz="2200" dirty="0" smtClean="0"/>
              <a:t>Групповой проект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98307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286" y="1445955"/>
            <a:ext cx="6472168" cy="466297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Реализация </a:t>
            </a: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Undo/Redo</a:t>
            </a:r>
            <a:r>
              <a:rPr lang="ru-RU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(1)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9668" y="6196207"/>
            <a:ext cx="2785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Рис.</a:t>
            </a:r>
            <a:r>
              <a:rPr lang="en-US" sz="2400" dirty="0" smtClean="0"/>
              <a:t>: Undo/Redo </a:t>
            </a:r>
            <a:r>
              <a:rPr lang="ru-RU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8959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Реализация </a:t>
            </a: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Undo/Redo</a:t>
            </a:r>
            <a:r>
              <a:rPr lang="ru-RU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(2)</a:t>
            </a:r>
            <a:endParaRPr lang="en-US" sz="40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98" r="21206" b="24539"/>
          <a:stretch/>
        </p:blipFill>
        <p:spPr>
          <a:xfrm>
            <a:off x="1778000" y="1396827"/>
            <a:ext cx="3058317" cy="1589952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63" r="20985" b="25649"/>
          <a:stretch/>
        </p:blipFill>
        <p:spPr>
          <a:xfrm>
            <a:off x="6500710" y="1396827"/>
            <a:ext cx="3066944" cy="154823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43" r="20540" b="24316"/>
          <a:stretch/>
        </p:blipFill>
        <p:spPr>
          <a:xfrm>
            <a:off x="6500710" y="4341274"/>
            <a:ext cx="3084197" cy="160071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03" r="21428" b="25497"/>
          <a:stretch/>
        </p:blipFill>
        <p:spPr>
          <a:xfrm>
            <a:off x="1778000" y="4341274"/>
            <a:ext cx="3049692" cy="155645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149051" y="2991019"/>
            <a:ext cx="2307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1) </a:t>
            </a:r>
            <a:r>
              <a:rPr lang="ru-RU" sz="2400" dirty="0" smtClean="0"/>
              <a:t>Выполнили 3 команды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7066734" y="2997302"/>
            <a:ext cx="19348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2) </a:t>
            </a:r>
            <a:r>
              <a:rPr lang="ru-RU" sz="2400" dirty="0" smtClean="0"/>
              <a:t>Сделали </a:t>
            </a:r>
            <a:r>
              <a:rPr lang="en-US" sz="2400" dirty="0"/>
              <a:t>U</a:t>
            </a:r>
            <a:r>
              <a:rPr lang="en-US" sz="2400" dirty="0" smtClean="0"/>
              <a:t>ndo 2 </a:t>
            </a:r>
            <a:r>
              <a:rPr lang="ru-RU" sz="2400" dirty="0" smtClean="0"/>
              <a:t>раза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2420830" y="5897726"/>
            <a:ext cx="17640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3) </a:t>
            </a:r>
            <a:r>
              <a:rPr lang="ru-RU" sz="2400" dirty="0"/>
              <a:t>Сделали </a:t>
            </a:r>
            <a:r>
              <a:rPr lang="en-US" sz="2400" dirty="0"/>
              <a:t>Redo </a:t>
            </a:r>
            <a:r>
              <a:rPr lang="ru-RU" sz="2400" dirty="0" smtClean="0"/>
              <a:t>1 раз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6920975" y="5900003"/>
            <a:ext cx="2243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4) </a:t>
            </a:r>
            <a:r>
              <a:rPr lang="ru-RU" sz="2400" dirty="0"/>
              <a:t>Выполнили </a:t>
            </a:r>
            <a:r>
              <a:rPr lang="ru-RU" sz="2400" dirty="0" smtClean="0"/>
              <a:t>1 команду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554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Как выглядит </a:t>
            </a: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Undo/Redo</a:t>
            </a:r>
            <a:r>
              <a:rPr lang="ru-RU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303" y="1522231"/>
            <a:ext cx="8378394" cy="4869941"/>
          </a:xfrm>
        </p:spPr>
      </p:pic>
    </p:spTree>
    <p:extLst>
      <p:ext uri="{BB962C8B-B14F-4D97-AF65-F5344CB8AC3E}">
        <p14:creationId xmlns:p14="http://schemas.microsoft.com/office/powerpoint/2010/main" val="9546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Итоги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Изучен язык программирования </a:t>
            </a:r>
            <a:r>
              <a:rPr lang="ru-RU" sz="2400" dirty="0" err="1" smtClean="0"/>
              <a:t>TypeScript</a:t>
            </a:r>
            <a:endParaRPr lang="ru-RU" sz="2400" dirty="0"/>
          </a:p>
          <a:p>
            <a:r>
              <a:rPr lang="ru-RU" sz="2400" dirty="0"/>
              <a:t>Выполнен обзор нескольких существующих </a:t>
            </a:r>
            <a:r>
              <a:rPr lang="ru-RU" sz="2400" dirty="0" smtClean="0"/>
              <a:t>веб-редакторов </a:t>
            </a:r>
          </a:p>
          <a:p>
            <a:r>
              <a:rPr lang="ru-RU" sz="2400" dirty="0" smtClean="0"/>
              <a:t>Внедрена </a:t>
            </a:r>
            <a:r>
              <a:rPr lang="ru-RU" sz="2400" dirty="0"/>
              <a:t>поддержка операций отмены и возврата для </a:t>
            </a:r>
            <a:r>
              <a:rPr lang="ru-RU" sz="2400" dirty="0" smtClean="0"/>
              <a:t>существующих элементов </a:t>
            </a:r>
            <a:r>
              <a:rPr lang="ru-RU" sz="2400" dirty="0"/>
              <a:t>и операций </a:t>
            </a:r>
            <a:r>
              <a:rPr lang="ru-RU" sz="2400" dirty="0" smtClean="0"/>
              <a:t>веб-редактора </a:t>
            </a:r>
          </a:p>
          <a:p>
            <a:r>
              <a:rPr lang="ru-RU" sz="2400" dirty="0" smtClean="0"/>
              <a:t>Реализована </a:t>
            </a:r>
            <a:r>
              <a:rPr lang="ru-RU" sz="2400" dirty="0"/>
              <a:t>примитивная палитра элементов</a:t>
            </a:r>
          </a:p>
        </p:txBody>
      </p:sp>
    </p:spTree>
    <p:extLst>
      <p:ext uri="{BB962C8B-B14F-4D97-AF65-F5344CB8AC3E}">
        <p14:creationId xmlns:p14="http://schemas.microsoft.com/office/powerpoint/2010/main" val="47618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Введение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90785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REAL.NET </a:t>
            </a:r>
            <a:endParaRPr lang="ru-RU" sz="2400" dirty="0" smtClean="0"/>
          </a:p>
          <a:p>
            <a:pPr lvl="1"/>
            <a:r>
              <a:rPr lang="ru-RU" sz="2200" dirty="0" smtClean="0"/>
              <a:t>Среда </a:t>
            </a:r>
            <a:r>
              <a:rPr lang="ru-RU" sz="2200" dirty="0"/>
              <a:t>для создания визуальных предметно-ориентированных языков </a:t>
            </a:r>
            <a:r>
              <a:rPr lang="ru-RU" sz="2200" dirty="0" smtClean="0"/>
              <a:t>программирования</a:t>
            </a:r>
            <a:endParaRPr lang="en-US" sz="2200" dirty="0" smtClean="0"/>
          </a:p>
          <a:p>
            <a:r>
              <a:rPr lang="ru-RU" sz="2400" dirty="0" smtClean="0"/>
              <a:t>Веб-редактор, </a:t>
            </a:r>
            <a:r>
              <a:rPr lang="ru-RU" sz="2400" dirty="0" smtClean="0"/>
              <a:t>потому что пользователю так удобнее:</a:t>
            </a:r>
          </a:p>
          <a:p>
            <a:pPr lvl="1"/>
            <a:r>
              <a:rPr lang="ru-RU" sz="2200" dirty="0" smtClean="0"/>
              <a:t>Не нужно ничего скачивать (в отличие от </a:t>
            </a:r>
            <a:r>
              <a:rPr lang="ru-RU" sz="2200" dirty="0" err="1" smtClean="0"/>
              <a:t>десктопных</a:t>
            </a:r>
            <a:r>
              <a:rPr lang="ru-RU" sz="2200" dirty="0" smtClean="0"/>
              <a:t> программ)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58231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Цель и задачи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8113"/>
            <a:ext cx="8596668" cy="3880773"/>
          </a:xfrm>
        </p:spPr>
        <p:txBody>
          <a:bodyPr>
            <a:noAutofit/>
          </a:bodyPr>
          <a:lstStyle/>
          <a:p>
            <a:r>
              <a:rPr lang="ru-RU" sz="2400" dirty="0" smtClean="0"/>
              <a:t>Цель: </a:t>
            </a:r>
          </a:p>
          <a:p>
            <a:pPr lvl="1"/>
            <a:r>
              <a:rPr lang="ru-RU" sz="2400" dirty="0" smtClean="0"/>
              <a:t>Внедрение </a:t>
            </a:r>
            <a:r>
              <a:rPr lang="ru-RU" sz="2400" dirty="0"/>
              <a:t>поддержки операций </a:t>
            </a:r>
            <a:r>
              <a:rPr lang="ru-RU" sz="2400" dirty="0" smtClean="0"/>
              <a:t>отмены </a:t>
            </a:r>
            <a:r>
              <a:rPr lang="ru-RU" sz="2400" dirty="0"/>
              <a:t>и возврата (</a:t>
            </a:r>
            <a:r>
              <a:rPr lang="ru-RU" sz="2400" dirty="0" err="1"/>
              <a:t>Undo</a:t>
            </a:r>
            <a:r>
              <a:rPr lang="ru-RU" sz="2400" dirty="0"/>
              <a:t>/</a:t>
            </a:r>
            <a:r>
              <a:rPr lang="ru-RU" sz="2400" dirty="0" err="1"/>
              <a:t>Redo</a:t>
            </a:r>
            <a:r>
              <a:rPr lang="ru-RU" sz="2400" dirty="0"/>
              <a:t>) в </a:t>
            </a:r>
            <a:r>
              <a:rPr lang="ru-RU" sz="2400" dirty="0" smtClean="0"/>
              <a:t>веб-редактор и </a:t>
            </a:r>
            <a:r>
              <a:rPr lang="ru-RU" sz="2400" dirty="0" smtClean="0"/>
              <a:t>реализация палитры </a:t>
            </a:r>
            <a:r>
              <a:rPr lang="ru-RU" sz="2400" dirty="0"/>
              <a:t>элементов </a:t>
            </a:r>
            <a:r>
              <a:rPr lang="ru-RU" sz="2400" dirty="0" smtClean="0"/>
              <a:t>редактора</a:t>
            </a:r>
            <a:endParaRPr lang="ru-RU" sz="2400" dirty="0"/>
          </a:p>
          <a:p>
            <a:r>
              <a:rPr lang="ru-RU" sz="2400" dirty="0" smtClean="0"/>
              <a:t>Задачи:</a:t>
            </a:r>
            <a:endParaRPr lang="ru-RU" sz="2400" dirty="0"/>
          </a:p>
          <a:p>
            <a:pPr lvl="1"/>
            <a:r>
              <a:rPr lang="ru-RU" sz="2400" dirty="0"/>
              <a:t>Изучение языка программирования </a:t>
            </a:r>
            <a:r>
              <a:rPr lang="ru-RU" sz="2400" dirty="0" err="1" smtClean="0"/>
              <a:t>TypeScript</a:t>
            </a:r>
            <a:endParaRPr lang="ru-RU" sz="2400" dirty="0"/>
          </a:p>
          <a:p>
            <a:pPr lvl="1"/>
            <a:r>
              <a:rPr lang="ru-RU" sz="2400" dirty="0" smtClean="0"/>
              <a:t>Обзор </a:t>
            </a:r>
            <a:r>
              <a:rPr lang="ru-RU" sz="2400" dirty="0"/>
              <a:t>существующих </a:t>
            </a:r>
            <a:r>
              <a:rPr lang="ru-RU" sz="2400" dirty="0" smtClean="0"/>
              <a:t>веб-редакторов</a:t>
            </a:r>
            <a:endParaRPr lang="ru-RU" sz="2400" dirty="0" smtClean="0"/>
          </a:p>
          <a:p>
            <a:pPr lvl="1"/>
            <a:r>
              <a:rPr lang="ru-RU" sz="2400" dirty="0" smtClean="0"/>
              <a:t>Внедрение поддержки операций отмены и возврата в редактор </a:t>
            </a:r>
            <a:endParaRPr lang="ru-RU" sz="2400" dirty="0" smtClean="0"/>
          </a:p>
          <a:p>
            <a:pPr lvl="1"/>
            <a:r>
              <a:rPr lang="ru-RU" sz="2400" dirty="0" smtClean="0"/>
              <a:t>Реализация </a:t>
            </a:r>
            <a:r>
              <a:rPr lang="ru-RU" sz="2400" dirty="0"/>
              <a:t>палитры элементов </a:t>
            </a:r>
            <a:r>
              <a:rPr lang="ru-RU" sz="2400" dirty="0" smtClean="0"/>
              <a:t>редактора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7897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Существующие решения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Web Modeling Project (WMP)</a:t>
            </a:r>
            <a:endParaRPr lang="ru-RU" sz="2400" dirty="0" smtClean="0"/>
          </a:p>
          <a:p>
            <a:pPr lvl="1"/>
            <a:r>
              <a:rPr lang="ru-RU" sz="2400" dirty="0"/>
              <a:t>С</a:t>
            </a:r>
            <a:r>
              <a:rPr lang="ru-RU" sz="2400" dirty="0" smtClean="0"/>
              <a:t>реда </a:t>
            </a:r>
            <a:r>
              <a:rPr lang="ru-RU" sz="2400" dirty="0"/>
              <a:t>разработки решений </a:t>
            </a:r>
            <a:r>
              <a:rPr lang="ru-RU" sz="2400" dirty="0" smtClean="0"/>
              <a:t>различных </a:t>
            </a:r>
            <a:r>
              <a:rPr lang="ru-RU" sz="2400" dirty="0"/>
              <a:t>задач с помощью предметно-ориентированных визуальных языков </a:t>
            </a:r>
            <a:r>
              <a:rPr lang="ru-RU" sz="2400" dirty="0" smtClean="0"/>
              <a:t>программирования</a:t>
            </a:r>
          </a:p>
          <a:p>
            <a:r>
              <a:rPr lang="en-US" sz="2400" dirty="0" smtClean="0"/>
              <a:t>Draw.io</a:t>
            </a:r>
            <a:endParaRPr lang="ru-RU" sz="2400" dirty="0" smtClean="0"/>
          </a:p>
          <a:p>
            <a:pPr lvl="1"/>
            <a:r>
              <a:rPr lang="ru-RU" sz="2400" dirty="0"/>
              <a:t>В</a:t>
            </a:r>
            <a:r>
              <a:rPr lang="ru-RU" sz="2400" dirty="0" smtClean="0"/>
              <a:t>еб-сервис</a:t>
            </a:r>
            <a:r>
              <a:rPr lang="ru-RU" sz="2400" dirty="0"/>
              <a:t>, предназначенный для создания </a:t>
            </a:r>
            <a:r>
              <a:rPr lang="ru-RU" sz="2400" dirty="0" smtClean="0"/>
              <a:t>различных </a:t>
            </a:r>
            <a:r>
              <a:rPr lang="ru-RU" sz="2400" dirty="0"/>
              <a:t>диаграмм и блок-схем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02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Undo/Redo </a:t>
            </a:r>
            <a:r>
              <a:rPr lang="ru-RU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 </a:t>
            </a: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WMP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32322" y="6204833"/>
            <a:ext cx="2529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Рис.</a:t>
            </a:r>
            <a:r>
              <a:rPr lang="en-US" sz="2400" dirty="0" smtClean="0"/>
              <a:t>: Undo/Redo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70" y="1492371"/>
            <a:ext cx="11846457" cy="4356338"/>
          </a:xfrm>
        </p:spPr>
      </p:pic>
    </p:spTree>
    <p:extLst>
      <p:ext uri="{BB962C8B-B14F-4D97-AF65-F5344CB8AC3E}">
        <p14:creationId xmlns:p14="http://schemas.microsoft.com/office/powerpoint/2010/main" val="118935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UndoRedoController</a:t>
            </a: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 </a:t>
            </a:r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WMP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" t="36015" r="5631" b="29537"/>
          <a:stretch/>
        </p:blipFill>
        <p:spPr>
          <a:xfrm>
            <a:off x="249292" y="1253527"/>
            <a:ext cx="5070590" cy="136545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2" t="36521" r="5624" b="29383"/>
          <a:stretch/>
        </p:blipFill>
        <p:spPr>
          <a:xfrm>
            <a:off x="6985360" y="1256685"/>
            <a:ext cx="4658384" cy="13701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63" t="36606" r="5663" b="29299"/>
          <a:stretch/>
        </p:blipFill>
        <p:spPr>
          <a:xfrm>
            <a:off x="677334" y="3207631"/>
            <a:ext cx="4642548" cy="13654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24" t="36688" r="5801" b="29353"/>
          <a:stretch/>
        </p:blipFill>
        <p:spPr>
          <a:xfrm>
            <a:off x="6985360" y="3207631"/>
            <a:ext cx="4644743" cy="13654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6" t="36362" r="5740" b="29406"/>
          <a:stretch/>
        </p:blipFill>
        <p:spPr>
          <a:xfrm>
            <a:off x="677334" y="5042579"/>
            <a:ext cx="4618613" cy="13654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9" t="36032" r="5647" b="29386"/>
          <a:stretch/>
        </p:blipFill>
        <p:spPr>
          <a:xfrm>
            <a:off x="6985360" y="5014649"/>
            <a:ext cx="4577284" cy="136545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77334" y="2618983"/>
            <a:ext cx="49688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0) pointer = -1</a:t>
            </a:r>
            <a:endParaRPr lang="en-US" sz="2200" dirty="0"/>
          </a:p>
        </p:txBody>
      </p:sp>
      <p:sp>
        <p:nvSpPr>
          <p:cNvPr id="12" name="TextBox 11"/>
          <p:cNvSpPr txBox="1"/>
          <p:nvPr/>
        </p:nvSpPr>
        <p:spPr>
          <a:xfrm>
            <a:off x="6985360" y="2618983"/>
            <a:ext cx="49688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1) </a:t>
            </a:r>
            <a:r>
              <a:rPr lang="en-US" sz="2200" dirty="0" err="1" smtClean="0"/>
              <a:t>addCommand</a:t>
            </a:r>
            <a:r>
              <a:rPr lang="en-US" sz="2200" dirty="0" smtClean="0"/>
              <a:t> x4</a:t>
            </a:r>
            <a:endParaRPr lang="en-US" sz="2200" dirty="0"/>
          </a:p>
        </p:txBody>
      </p:sp>
      <p:sp>
        <p:nvSpPr>
          <p:cNvPr id="13" name="TextBox 12"/>
          <p:cNvSpPr txBox="1"/>
          <p:nvPr/>
        </p:nvSpPr>
        <p:spPr>
          <a:xfrm>
            <a:off x="677333" y="6408035"/>
            <a:ext cx="59477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4) </a:t>
            </a:r>
            <a:r>
              <a:rPr lang="en-US" sz="2200" dirty="0" err="1" smtClean="0"/>
              <a:t>popNCommands</a:t>
            </a:r>
            <a:r>
              <a:rPr lang="en-US" sz="2200" dirty="0" smtClean="0"/>
              <a:t>(</a:t>
            </a:r>
            <a:r>
              <a:rPr lang="en-US" sz="2200" dirty="0" err="1" smtClean="0"/>
              <a:t>stack.length</a:t>
            </a:r>
            <a:r>
              <a:rPr lang="en-US" sz="2200" dirty="0" smtClean="0"/>
              <a:t> – 1 - pointer)</a:t>
            </a:r>
            <a:endParaRPr lang="en-US" sz="2200" dirty="0"/>
          </a:p>
        </p:txBody>
      </p:sp>
      <p:sp>
        <p:nvSpPr>
          <p:cNvPr id="14" name="TextBox 13"/>
          <p:cNvSpPr txBox="1"/>
          <p:nvPr/>
        </p:nvSpPr>
        <p:spPr>
          <a:xfrm>
            <a:off x="677334" y="4573087"/>
            <a:ext cx="49688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2) undo x3</a:t>
            </a:r>
            <a:endParaRPr lang="en-US" sz="2200" dirty="0"/>
          </a:p>
        </p:txBody>
      </p:sp>
      <p:sp>
        <p:nvSpPr>
          <p:cNvPr id="15" name="TextBox 14"/>
          <p:cNvSpPr txBox="1"/>
          <p:nvPr/>
        </p:nvSpPr>
        <p:spPr>
          <a:xfrm>
            <a:off x="6985360" y="4573086"/>
            <a:ext cx="49688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3) redo x1</a:t>
            </a:r>
            <a:endParaRPr lang="en-US" sz="2200" dirty="0"/>
          </a:p>
        </p:txBody>
      </p:sp>
      <p:sp>
        <p:nvSpPr>
          <p:cNvPr id="16" name="TextBox 15"/>
          <p:cNvSpPr txBox="1"/>
          <p:nvPr/>
        </p:nvSpPr>
        <p:spPr>
          <a:xfrm>
            <a:off x="6985360" y="6390782"/>
            <a:ext cx="49688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5) </a:t>
            </a:r>
            <a:r>
              <a:rPr lang="en-US" sz="2200" dirty="0" err="1" smtClean="0"/>
              <a:t>addCommand</a:t>
            </a:r>
            <a:r>
              <a:rPr lang="en-US" sz="2200" dirty="0" smtClean="0"/>
              <a:t> x2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6443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Как выглядит редактор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521" y="1419904"/>
            <a:ext cx="8586660" cy="4575590"/>
          </a:xfrm>
        </p:spPr>
      </p:pic>
      <p:sp>
        <p:nvSpPr>
          <p:cNvPr id="8" name="TextBox 7"/>
          <p:cNvSpPr txBox="1"/>
          <p:nvPr/>
        </p:nvSpPr>
        <p:spPr>
          <a:xfrm>
            <a:off x="2110164" y="6091299"/>
            <a:ext cx="2347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Палитра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926080" y="6091299"/>
            <a:ext cx="2347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Сцена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8656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Архитектура редактора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45110" y="6204833"/>
            <a:ext cx="1852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Рис.</a:t>
            </a:r>
            <a:r>
              <a:rPr lang="en-US" sz="2400" dirty="0" smtClean="0"/>
              <a:t>: Editor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848" y="1592099"/>
            <a:ext cx="8767029" cy="4527520"/>
          </a:xfrm>
        </p:spPr>
      </p:pic>
    </p:spTree>
    <p:extLst>
      <p:ext uri="{BB962C8B-B14F-4D97-AF65-F5344CB8AC3E}">
        <p14:creationId xmlns:p14="http://schemas.microsoft.com/office/powerpoint/2010/main" val="260624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Реализация </a:t>
            </a:r>
            <a:r>
              <a:rPr lang="ru-RU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палитры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400" dirty="0" smtClean="0"/>
              <a:t>Паттерн </a:t>
            </a:r>
            <a:r>
              <a:rPr lang="en-US" sz="2400" dirty="0" smtClean="0"/>
              <a:t>Model-View-Controller</a:t>
            </a:r>
            <a:endParaRPr lang="ru-RU" sz="2400" dirty="0" smtClean="0"/>
          </a:p>
          <a:p>
            <a:r>
              <a:rPr lang="en-US" sz="2400" dirty="0" smtClean="0"/>
              <a:t>Model</a:t>
            </a:r>
            <a:r>
              <a:rPr lang="ru-RU" sz="2400" dirty="0" smtClean="0"/>
              <a:t> </a:t>
            </a:r>
            <a:r>
              <a:rPr lang="ru-RU" sz="2400" dirty="0" smtClean="0"/>
              <a:t>— данные</a:t>
            </a:r>
          </a:p>
          <a:p>
            <a:pPr lvl="1"/>
            <a:r>
              <a:rPr lang="ru-RU" sz="2400" dirty="0" smtClean="0"/>
              <a:t>Узлы (нынешние элементы в палитре)</a:t>
            </a:r>
            <a:endParaRPr lang="en-US" sz="2400" dirty="0" smtClean="0"/>
          </a:p>
          <a:p>
            <a:r>
              <a:rPr lang="en-US" sz="2400" dirty="0" smtClean="0"/>
              <a:t>View</a:t>
            </a:r>
            <a:r>
              <a:rPr lang="ru-RU" sz="2400" dirty="0"/>
              <a:t> </a:t>
            </a:r>
            <a:r>
              <a:rPr lang="ru-RU" sz="2400" dirty="0" smtClean="0"/>
              <a:t>— внешнее представление</a:t>
            </a:r>
          </a:p>
          <a:p>
            <a:pPr lvl="1"/>
            <a:r>
              <a:rPr lang="en-US" sz="2400" dirty="0" smtClean="0"/>
              <a:t>Html</a:t>
            </a:r>
            <a:r>
              <a:rPr lang="ru-RU" sz="2400" dirty="0" smtClean="0"/>
              <a:t>-разметка</a:t>
            </a:r>
          </a:p>
          <a:p>
            <a:r>
              <a:rPr lang="en-US" sz="2400" dirty="0" smtClean="0"/>
              <a:t>Controller</a:t>
            </a:r>
            <a:r>
              <a:rPr lang="ru-RU" sz="2400" dirty="0" smtClean="0"/>
              <a:t> — контроллер</a:t>
            </a:r>
          </a:p>
          <a:p>
            <a:pPr lvl="1"/>
            <a:r>
              <a:rPr lang="en-US" sz="2400" dirty="0" smtClean="0"/>
              <a:t>jQuery —</a:t>
            </a:r>
            <a:r>
              <a:rPr lang="ru-RU" sz="2400" dirty="0"/>
              <a:t> </a:t>
            </a:r>
            <a:r>
              <a:rPr lang="ru-RU" sz="2400" dirty="0" smtClean="0"/>
              <a:t>библиотека,</a:t>
            </a:r>
            <a:r>
              <a:rPr lang="en-US" sz="2400" dirty="0" smtClean="0"/>
              <a:t> </a:t>
            </a:r>
            <a:r>
              <a:rPr lang="ru-RU" sz="2400" dirty="0" smtClean="0"/>
              <a:t>которая </a:t>
            </a:r>
            <a:r>
              <a:rPr lang="ru-RU" sz="2400" dirty="0"/>
              <a:t>позволяет менять </a:t>
            </a:r>
            <a:r>
              <a:rPr lang="ru-RU" sz="2400" dirty="0" smtClean="0"/>
              <a:t>содержимое </a:t>
            </a:r>
            <a:r>
              <a:rPr lang="ru-RU" sz="2400" dirty="0"/>
              <a:t>HTML-документов, взаимодействуя с объектами </a:t>
            </a:r>
            <a:r>
              <a:rPr lang="ru-RU" sz="2400" dirty="0" smtClean="0"/>
              <a:t>модели</a:t>
            </a:r>
          </a:p>
          <a:p>
            <a:pPr lvl="1"/>
            <a:endParaRPr lang="ru-RU" sz="2400" dirty="0" smtClean="0"/>
          </a:p>
          <a:p>
            <a:pPr lvl="1"/>
            <a:endParaRPr lang="ru-RU" sz="2400" dirty="0" smtClean="0"/>
          </a:p>
          <a:p>
            <a:pPr lvl="1"/>
            <a:endParaRPr lang="ru-RU" sz="2400" dirty="0"/>
          </a:p>
          <a:p>
            <a:pPr lvl="1"/>
            <a:endParaRPr lang="en-US" sz="2200" dirty="0"/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" t="21654" r="70691" b="31646"/>
          <a:stretch/>
        </p:blipFill>
        <p:spPr>
          <a:xfrm>
            <a:off x="7600155" y="982131"/>
            <a:ext cx="3347694" cy="285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97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1160</TotalTime>
  <Words>278</Words>
  <Application>Microsoft Office PowerPoint</Application>
  <PresentationFormat>Widescreen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Разработка веб-редактора для REAL.NET</vt:lpstr>
      <vt:lpstr>Введение</vt:lpstr>
      <vt:lpstr>Цель и задачи</vt:lpstr>
      <vt:lpstr>Существующие решения</vt:lpstr>
      <vt:lpstr>Undo/Redo в WMP</vt:lpstr>
      <vt:lpstr>UndoRedoController в WMP</vt:lpstr>
      <vt:lpstr>Как выглядит редактор</vt:lpstr>
      <vt:lpstr>Архитектура редактора</vt:lpstr>
      <vt:lpstr>Реализация палитры</vt:lpstr>
      <vt:lpstr>Реализация Undo/Redo (1)</vt:lpstr>
      <vt:lpstr>Реализация Undo/Redo (2)</vt:lpstr>
      <vt:lpstr>Как выглядит Undo/Redo </vt:lpstr>
      <vt:lpstr>Итоги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Yuniya</dc:creator>
  <cp:lastModifiedBy>Yuniya</cp:lastModifiedBy>
  <cp:revision>58</cp:revision>
  <dcterms:created xsi:type="dcterms:W3CDTF">2019-12-17T16:24:06Z</dcterms:created>
  <dcterms:modified xsi:type="dcterms:W3CDTF">2019-12-19T18:54:13Z</dcterms:modified>
</cp:coreProperties>
</file>