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7" r:id="rId2"/>
    <p:sldId id="258" r:id="rId3"/>
    <p:sldId id="287" r:id="rId4"/>
    <p:sldId id="274" r:id="rId5"/>
    <p:sldId id="288" r:id="rId6"/>
    <p:sldId id="260" r:id="rId7"/>
    <p:sldId id="285" r:id="rId8"/>
    <p:sldId id="279" r:id="rId9"/>
    <p:sldId id="278" r:id="rId10"/>
    <p:sldId id="289" r:id="rId11"/>
    <p:sldId id="290" r:id="rId12"/>
    <p:sldId id="284" r:id="rId13"/>
  </p:sldIdLst>
  <p:sldSz cx="9144000" cy="5143500" type="screen16x9"/>
  <p:notesSz cx="6858000" cy="9144000"/>
  <p:embeddedFontLst>
    <p:embeddedFont>
      <p:font typeface="Alfa Slab One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omfortaa" panose="020B0604020202020204" charset="0"/>
      <p:regular r:id="rId20"/>
      <p:bold r:id="rId21"/>
    </p:embeddedFont>
    <p:embeddedFont>
      <p:font typeface="Comfortaa Regular" panose="020B0604020202020204" charset="0"/>
      <p:regular r:id="rId22"/>
      <p:bold r:id="rId23"/>
    </p:embeddedFont>
    <p:embeddedFont>
      <p:font typeface="Proxima Nova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3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23604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1401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5c2c9d09a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5c2c9d09a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5355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5c2c9d09a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5c2c9d09a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7099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77cd21405_1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77cd21405_1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6155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77cd21405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77cd21405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4178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77cd21405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77cd21405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8840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77cd21405_1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77cd21405_1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3806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77cd21405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77cd21405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3828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77cd21405_1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77cd21405_1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7807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5c2c9d09a_2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5c2c9d09a_2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602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7552fcf20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7552fcf20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622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5c2c9d09a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5c2c9d09a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9770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 idx="4294967295"/>
          </p:nvPr>
        </p:nvSpPr>
        <p:spPr>
          <a:xfrm>
            <a:off x="364175" y="1882703"/>
            <a:ext cx="85206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>
                <a:latin typeface="Comfortaa"/>
                <a:ea typeface="Comfortaa"/>
                <a:cs typeface="Comfortaa"/>
                <a:sym typeface="Comfortaa"/>
              </a:rPr>
              <a:t>Front-end </a:t>
            </a:r>
            <a:r>
              <a:rPr lang="ru-RU" sz="4800" dirty="0" smtClean="0">
                <a:latin typeface="Comfortaa"/>
                <a:ea typeface="Comfortaa"/>
                <a:cs typeface="Comfortaa"/>
                <a:sym typeface="Comfortaa"/>
              </a:rPr>
              <a:t>для проекта </a:t>
            </a:r>
            <a:r>
              <a:rPr lang="ru" sz="4800" dirty="0" smtClean="0">
                <a:latin typeface="Comfortaa"/>
                <a:ea typeface="Comfortaa"/>
                <a:cs typeface="Comfortaa"/>
                <a:sym typeface="Comfortaa"/>
              </a:rPr>
              <a:t>Цифровая </a:t>
            </a:r>
            <a:r>
              <a:rPr lang="ru" sz="4800" dirty="0">
                <a:latin typeface="Comfortaa"/>
                <a:ea typeface="Comfortaa"/>
                <a:cs typeface="Comfortaa"/>
                <a:sym typeface="Comfortaa"/>
              </a:rPr>
              <a:t>карта офиса</a:t>
            </a:r>
            <a:endParaRPr sz="4800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4294967295"/>
          </p:nvPr>
        </p:nvSpPr>
        <p:spPr>
          <a:xfrm>
            <a:off x="311700" y="4207615"/>
            <a:ext cx="3803400" cy="766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ru-RU" sz="1600" dirty="0" smtClean="0">
                <a:solidFill>
                  <a:srgbClr val="434343"/>
                </a:solidFill>
              </a:rPr>
              <a:t>Н</a:t>
            </a:r>
            <a:r>
              <a:rPr lang="ru" sz="1600" dirty="0" smtClean="0">
                <a:solidFill>
                  <a:srgbClr val="434343"/>
                </a:solidFill>
              </a:rPr>
              <a:t>аучный руководитель:</a:t>
            </a:r>
            <a:r>
              <a:rPr lang="ru" sz="1600" dirty="0"/>
              <a:t> </a:t>
            </a:r>
            <a:endParaRPr lang="ru" sz="1600" dirty="0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 dirty="0" smtClean="0"/>
              <a:t>к.т.н., доцент Литвинов Ю. В.</a:t>
            </a:r>
            <a:endParaRPr lang="ru" sz="1600" dirty="0" smtClean="0">
              <a:solidFill>
                <a:srgbClr val="434343"/>
              </a:solidFill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00" y="170100"/>
            <a:ext cx="2058025" cy="106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92929">
            <a:off x="6482912" y="-689986"/>
            <a:ext cx="2457527" cy="245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5100" y="3971687"/>
            <a:ext cx="878300" cy="1121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75;p14"/>
          <p:cNvSpPr txBox="1">
            <a:spLocks/>
          </p:cNvSpPr>
          <p:nvPr/>
        </p:nvSpPr>
        <p:spPr>
          <a:xfrm>
            <a:off x="5081375" y="4207615"/>
            <a:ext cx="3803400" cy="7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r">
              <a:buFont typeface="Proxima Nova"/>
              <a:buNone/>
            </a:pPr>
            <a:r>
              <a:rPr lang="ru-RU" sz="1600" dirty="0" smtClean="0">
                <a:solidFill>
                  <a:srgbClr val="434343"/>
                </a:solidFill>
              </a:rPr>
              <a:t>Студенческий групповой </a:t>
            </a:r>
            <a:r>
              <a:rPr lang="ru" sz="1600" dirty="0" smtClean="0">
                <a:solidFill>
                  <a:srgbClr val="434343"/>
                </a:solidFill>
              </a:rPr>
              <a:t>проект</a:t>
            </a:r>
            <a:r>
              <a:rPr lang="ru" sz="1600" dirty="0" smtClean="0"/>
              <a:t> </a:t>
            </a:r>
          </a:p>
          <a:p>
            <a:pPr marL="0" indent="0" algn="r">
              <a:spcAft>
                <a:spcPts val="1600"/>
              </a:spcAft>
              <a:buFont typeface="Proxima Nova"/>
              <a:buNone/>
            </a:pPr>
            <a:r>
              <a:rPr lang="ru" sz="1600" dirty="0" smtClean="0"/>
              <a:t>Ким Юния, 18.Б07-мм</a:t>
            </a:r>
            <a:endParaRPr lang="ru" sz="1600" dirty="0" smtClean="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>
            <a:spLocks noGrp="1"/>
          </p:cNvSpPr>
          <p:nvPr>
            <p:ph type="title"/>
          </p:nvPr>
        </p:nvSpPr>
        <p:spPr>
          <a:xfrm>
            <a:off x="311700" y="270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Comfortaa Regular"/>
                <a:ea typeface="Comfortaa Regular"/>
                <a:cs typeface="Comfortaa Regular"/>
                <a:sym typeface="Comfortaa Regular"/>
              </a:rPr>
              <a:t>Основная страница (1)</a:t>
            </a:r>
            <a:endParaRPr dirty="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517685" y="1248165"/>
            <a:ext cx="3473403" cy="2669546"/>
            <a:chOff x="-229973" y="1661368"/>
            <a:chExt cx="3473403" cy="266954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9973" y="1661368"/>
              <a:ext cx="3473403" cy="2256799"/>
            </a:xfrm>
            <a:prstGeom prst="rect">
              <a:avLst/>
            </a:prstGeom>
          </p:spPr>
        </p:pic>
        <p:sp>
          <p:nvSpPr>
            <p:cNvPr id="12" name="Google Shape;251;p35"/>
            <p:cNvSpPr txBox="1"/>
            <p:nvPr/>
          </p:nvSpPr>
          <p:spPr>
            <a:xfrm>
              <a:off x="-229973" y="3918167"/>
              <a:ext cx="3471970" cy="4127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 dirty="0" smtClean="0">
                  <a:latin typeface="Calibri"/>
                  <a:ea typeface="Calibri"/>
                  <a:cs typeface="Calibri"/>
                  <a:sym typeface="Calibri"/>
                </a:rPr>
                <a:t>Схема модулей и компонентов </a:t>
              </a:r>
              <a:r>
                <a:rPr lang="en-US" sz="1600" dirty="0" smtClean="0">
                  <a:latin typeface="Calibri"/>
                  <a:ea typeface="Calibri"/>
                  <a:cs typeface="Calibri"/>
                  <a:sym typeface="Calibri"/>
                </a:rPr>
                <a:t>Home</a:t>
              </a:r>
              <a:endParaRPr sz="16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Google Shape;220;p31"/>
          <p:cNvSpPr txBox="1">
            <a:spLocks noGrp="1"/>
          </p:cNvSpPr>
          <p:nvPr>
            <p:ph type="body" idx="1"/>
          </p:nvPr>
        </p:nvSpPr>
        <p:spPr>
          <a:xfrm>
            <a:off x="311699" y="1072275"/>
            <a:ext cx="4947819" cy="38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7950" indent="0">
              <a:buSzPct val="90000"/>
              <a:buNone/>
            </a:pPr>
            <a:r>
              <a:rPr lang="ru-RU" dirty="0" smtClean="0"/>
              <a:t>Сервисы:</a:t>
            </a:r>
            <a:endParaRPr lang="en-GB" dirty="0" smtClean="0"/>
          </a:p>
          <a:p>
            <a:pPr marL="393700" indent="-285750">
              <a:buSzPct val="90000"/>
            </a:pPr>
            <a:r>
              <a:rPr lang="en-GB" dirty="0" smtClean="0"/>
              <a:t>Offices</a:t>
            </a:r>
            <a:r>
              <a:rPr lang="ru-RU" dirty="0" smtClean="0"/>
              <a:t> – получение данных об офисах</a:t>
            </a:r>
          </a:p>
          <a:p>
            <a:pPr marL="393700" indent="-285750">
              <a:buSzPct val="90000"/>
            </a:pPr>
            <a:r>
              <a:rPr lang="en-US" dirty="0" err="1" smtClean="0"/>
              <a:t>MapName</a:t>
            </a:r>
            <a:r>
              <a:rPr lang="ru-RU" dirty="0" smtClean="0"/>
              <a:t> – вывод названия карты</a:t>
            </a:r>
            <a:endParaRPr lang="en-US" dirty="0" smtClean="0"/>
          </a:p>
          <a:p>
            <a:pPr marL="393700" indent="-285750">
              <a:buSzPct val="90000"/>
            </a:pPr>
            <a:endParaRPr lang="ru-RU" dirty="0" smtClean="0"/>
          </a:p>
          <a:p>
            <a:pPr marL="107950" lvl="0" indent="0" algn="l" rtl="0"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ru-RU" dirty="0" smtClean="0"/>
              <a:t>Методология БЭМ (</a:t>
            </a:r>
            <a:r>
              <a:rPr lang="en-US" dirty="0" smtClean="0"/>
              <a:t>BEM</a:t>
            </a:r>
            <a:r>
              <a:rPr lang="ru-RU" dirty="0" smtClean="0"/>
              <a:t>):</a:t>
            </a:r>
          </a:p>
          <a:p>
            <a:pPr fontAlgn="base"/>
            <a:r>
              <a:rPr lang="ru-RU" dirty="0" smtClean="0"/>
              <a:t>Компонентный подход к веб-разработке</a:t>
            </a:r>
          </a:p>
          <a:p>
            <a:pPr fontAlgn="base"/>
            <a:r>
              <a:rPr lang="ru-RU" dirty="0" smtClean="0"/>
              <a:t>Разделение на независимые блоки</a:t>
            </a:r>
          </a:p>
          <a:p>
            <a:pPr fontAlgn="base"/>
            <a:r>
              <a:rPr lang="ru-RU" dirty="0" smtClean="0"/>
              <a:t>Блок-элемент-модификатор</a:t>
            </a:r>
            <a:endParaRPr dirty="0"/>
          </a:p>
        </p:txBody>
      </p:sp>
      <p:sp>
        <p:nvSpPr>
          <p:cNvPr id="16" name="Google Shape;220;p31"/>
          <p:cNvSpPr txBox="1">
            <a:spLocks/>
          </p:cNvSpPr>
          <p:nvPr/>
        </p:nvSpPr>
        <p:spPr>
          <a:xfrm>
            <a:off x="311699" y="3573395"/>
            <a:ext cx="8159326" cy="103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fontAlgn="base"/>
            <a:r>
              <a:rPr lang="ru-RU" dirty="0" smtClean="0"/>
              <a:t>Правила формирования имён:</a:t>
            </a:r>
          </a:p>
          <a:p>
            <a:pPr marL="114300" indent="0" fontAlgn="base">
              <a:buNone/>
            </a:pPr>
            <a:r>
              <a:rPr lang="en-US" dirty="0" smtClean="0"/>
              <a:t>block-nameˍˍ</a:t>
            </a:r>
            <a:r>
              <a:rPr lang="en-US" dirty="0" err="1" smtClean="0"/>
              <a:t>elem-nameˍmod-nameˍmod-val</a:t>
            </a:r>
            <a:endParaRPr lang="ru-RU" dirty="0" smtClean="0"/>
          </a:p>
          <a:p>
            <a:pPr fontAlgn="base"/>
            <a:r>
              <a:rPr lang="ru-RU" dirty="0" smtClean="0"/>
              <a:t>Примеры наименования классов: </a:t>
            </a:r>
          </a:p>
          <a:p>
            <a:pPr marL="114300" indent="0" fontAlgn="base">
              <a:buNone/>
            </a:pPr>
            <a:r>
              <a:rPr lang="en-US" dirty="0" smtClean="0"/>
              <a:t>menu </a:t>
            </a:r>
            <a:r>
              <a:rPr lang="en-US" dirty="0" err="1" smtClean="0"/>
              <a:t>menuˍhidden</a:t>
            </a:r>
            <a:r>
              <a:rPr lang="ru-RU" dirty="0" smtClean="0"/>
              <a:t>, </a:t>
            </a:r>
            <a:r>
              <a:rPr lang="en-US" dirty="0" smtClean="0"/>
              <a:t>menuˍˍitem menuˍˍ</a:t>
            </a:r>
            <a:r>
              <a:rPr lang="en-US" dirty="0" err="1" smtClean="0"/>
              <a:t>itemˍvisible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10</a:t>
            </a:fld>
            <a:r>
              <a:rPr lang="ru" dirty="0" smtClean="0"/>
              <a:t>/12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87314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>
            <a:spLocks noGrp="1"/>
          </p:cNvSpPr>
          <p:nvPr>
            <p:ph type="title"/>
          </p:nvPr>
        </p:nvSpPr>
        <p:spPr>
          <a:xfrm>
            <a:off x="311700" y="270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Comfortaa Regular"/>
                <a:ea typeface="Comfortaa Regular"/>
                <a:cs typeface="Comfortaa Regular"/>
                <a:sym typeface="Comfortaa Regular"/>
              </a:rPr>
              <a:t>Основная страница (2)</a:t>
            </a:r>
            <a:endParaRPr dirty="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11642" y="960164"/>
            <a:ext cx="6520714" cy="4090359"/>
            <a:chOff x="1311642" y="960164"/>
            <a:chExt cx="6520714" cy="4090359"/>
          </a:xfrm>
        </p:grpSpPr>
        <p:pic>
          <p:nvPicPr>
            <p:cNvPr id="6146" name="Picture 2" descr="https://lh3.googleusercontent.com/ZDlUFxFXwZmZf5iRrTHkACh5i3CzoTpxr_XikzV6gorl0I9IooxYqjJHnksyCmxifRkDGyGLsbHSknCuGtixB-g7kCWAjvqoy5-T17gTpUu5uBLq2iAjYZHvLkdb1mcEBsS46wO0a2Q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1642" y="960164"/>
              <a:ext cx="6520714" cy="3764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Google Shape;251;p35"/>
            <p:cNvSpPr txBox="1"/>
            <p:nvPr/>
          </p:nvSpPr>
          <p:spPr>
            <a:xfrm>
              <a:off x="3582443" y="4631592"/>
              <a:ext cx="1979111" cy="4189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 dirty="0">
                  <a:latin typeface="Calibri"/>
                  <a:ea typeface="Calibri"/>
                  <a:cs typeface="Calibri"/>
                  <a:sym typeface="Calibri"/>
                </a:rPr>
                <a:t>Основная страница</a:t>
              </a:r>
              <a:endParaRPr sz="16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11</a:t>
            </a:fld>
            <a:r>
              <a:rPr lang="ru" dirty="0" smtClean="0"/>
              <a:t>/12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52734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>
            <a:spLocks noGrp="1"/>
          </p:cNvSpPr>
          <p:nvPr>
            <p:ph type="title"/>
          </p:nvPr>
        </p:nvSpPr>
        <p:spPr>
          <a:xfrm>
            <a:off x="311700" y="244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Comfortaa Regular"/>
                <a:ea typeface="Comfortaa Regular"/>
                <a:cs typeface="Comfortaa Regular"/>
                <a:sym typeface="Comfortaa Regular"/>
              </a:rPr>
              <a:t>Итоги</a:t>
            </a:r>
            <a:endParaRPr dirty="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220" name="Google Shape;220;p31"/>
          <p:cNvSpPr txBox="1">
            <a:spLocks noGrp="1"/>
          </p:cNvSpPr>
          <p:nvPr>
            <p:ph type="body" idx="1"/>
          </p:nvPr>
        </p:nvSpPr>
        <p:spPr>
          <a:xfrm>
            <a:off x="311700" y="1072275"/>
            <a:ext cx="8520600" cy="38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ct val="90000"/>
              <a:buChar char="●"/>
            </a:pPr>
            <a:r>
              <a:rPr lang="ru" dirty="0" smtClean="0"/>
              <a:t>Изучен Angular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ct val="90000"/>
              <a:buChar char="●"/>
            </a:pPr>
            <a:r>
              <a:rPr lang="ru" dirty="0" smtClean="0"/>
              <a:t>Разработана архитектура </a:t>
            </a:r>
            <a:r>
              <a:rPr lang="en-US" dirty="0"/>
              <a:t>front-end </a:t>
            </a:r>
            <a:r>
              <a:rPr lang="ru-RU" dirty="0" smtClean="0"/>
              <a:t>части</a:t>
            </a:r>
            <a:endParaRPr lang="en-GB" dirty="0" smtClean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ct val="90000"/>
              <a:buChar char="●"/>
            </a:pPr>
            <a:r>
              <a:rPr lang="ru" dirty="0" smtClean="0"/>
              <a:t>Настроен routing</a:t>
            </a:r>
            <a:endParaRPr lang="en-GB" dirty="0" smtClean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ct val="90000"/>
              <a:buChar char="●"/>
            </a:pPr>
            <a:r>
              <a:rPr lang="ru-RU" dirty="0" smtClean="0"/>
              <a:t>Свёрстаны:</a:t>
            </a:r>
          </a:p>
          <a:p>
            <a:pPr lvl="1" indent="-349250">
              <a:spcBef>
                <a:spcPts val="0"/>
              </a:spcBef>
              <a:buSzPct val="90000"/>
              <a:buFont typeface="Courier New" panose="02070309020205020404" pitchFamily="49" charset="0"/>
              <a:buChar char="o"/>
            </a:pPr>
            <a:r>
              <a:rPr lang="ru-RU" dirty="0" smtClean="0"/>
              <a:t>Страница авторизации</a:t>
            </a:r>
          </a:p>
          <a:p>
            <a:pPr lvl="1" indent="-349250">
              <a:spcBef>
                <a:spcPts val="0"/>
              </a:spcBef>
              <a:buSzPct val="90000"/>
              <a:buFont typeface="Courier New" panose="02070309020205020404" pitchFamily="49" charset="0"/>
              <a:buChar char="o"/>
            </a:pPr>
            <a:r>
              <a:rPr lang="ru-RU" dirty="0"/>
              <a:t>Основная страница (header и sidebar</a:t>
            </a:r>
            <a:r>
              <a:rPr lang="ru-RU" dirty="0" smtClean="0"/>
              <a:t>)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12</a:t>
            </a:fld>
            <a:r>
              <a:rPr lang="ru" dirty="0" smtClean="0"/>
              <a:t>/12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02403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311700" y="235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Comfortaa Regular"/>
                <a:ea typeface="Comfortaa Regular"/>
                <a:cs typeface="Comfortaa Regular"/>
                <a:sym typeface="Comfortaa Regular"/>
              </a:rPr>
              <a:t>Введение</a:t>
            </a:r>
            <a:endParaRPr dirty="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311700" y="1109050"/>
            <a:ext cx="8520600" cy="37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5" name="Picture 2" descr="Редактор карты офис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4" b="11132"/>
          <a:stretch/>
        </p:blipFill>
        <p:spPr bwMode="auto">
          <a:xfrm>
            <a:off x="2059118" y="947178"/>
            <a:ext cx="5025763" cy="402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</a:t>
            </a:fld>
            <a:r>
              <a:rPr lang="ru" dirty="0" smtClean="0"/>
              <a:t>/12</a:t>
            </a:r>
            <a:endParaRPr lang="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311700" y="235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Comfortaa Regular"/>
                <a:ea typeface="Comfortaa Regular"/>
                <a:cs typeface="Comfortaa Regular"/>
                <a:sym typeface="Comfortaa Regular"/>
              </a:rPr>
              <a:t>Функциональные </a:t>
            </a:r>
            <a:r>
              <a:rPr lang="ru" dirty="0" smtClean="0">
                <a:latin typeface="Comfortaa Regular"/>
                <a:ea typeface="Comfortaa Regular"/>
                <a:cs typeface="Comfortaa Regular"/>
                <a:sym typeface="Comfortaa Regular"/>
              </a:rPr>
              <a:t>требования</a:t>
            </a:r>
            <a:endParaRPr dirty="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311700" y="1109050"/>
            <a:ext cx="8520600" cy="37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Сотруднику доступна функциональность:</a:t>
            </a:r>
            <a:endParaRPr dirty="0"/>
          </a:p>
          <a:p>
            <a:pPr marL="457200" lvl="0" indent="-342900" algn="l" rtl="0">
              <a:spcAft>
                <a:spcPts val="0"/>
              </a:spcAft>
              <a:buSzPts val="1800"/>
              <a:buChar char="●"/>
            </a:pPr>
            <a:r>
              <a:rPr lang="ru" dirty="0"/>
              <a:t>Авторизация в системе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/>
              <a:t>Просмотр списка офисов и их элементов (помещений), редактирование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/>
              <a:t>Просмотр карты (с возможностью бронирования помещений и вывода информации о сотруднике)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/>
              <a:t>Поиск помещения/сотрудника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Дополнительная функциональность администратора:</a:t>
            </a:r>
            <a:endParaRPr dirty="0"/>
          </a:p>
          <a:p>
            <a:pPr marL="457200" lvl="0" indent="-342900" algn="l" rtl="0">
              <a:spcAft>
                <a:spcPts val="0"/>
              </a:spcAft>
              <a:buSzPts val="1800"/>
              <a:buChar char="●"/>
            </a:pPr>
            <a:r>
              <a:rPr lang="ru" dirty="0"/>
              <a:t>Редактирование списка сотрудников, прикрепление сотрудника к рабочему </a:t>
            </a:r>
            <a:r>
              <a:rPr lang="ru" dirty="0" smtClean="0"/>
              <a:t>месту</a:t>
            </a:r>
          </a:p>
          <a:p>
            <a:pPr marL="457200" lvl="0" indent="-342900" algn="l" rtl="0">
              <a:spcAft>
                <a:spcPts val="0"/>
              </a:spcAft>
              <a:buSzPts val="1800"/>
              <a:buChar char="●"/>
            </a:pPr>
            <a:r>
              <a:rPr lang="ru" dirty="0" smtClean="0"/>
              <a:t>Создание </a:t>
            </a:r>
            <a:r>
              <a:rPr lang="ru" dirty="0"/>
              <a:t>карты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3</a:t>
            </a:fld>
            <a:r>
              <a:rPr lang="ru" dirty="0" smtClean="0"/>
              <a:t>/12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02166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>
            <a:spLocks noGrp="1"/>
          </p:cNvSpPr>
          <p:nvPr>
            <p:ph type="title"/>
          </p:nvPr>
        </p:nvSpPr>
        <p:spPr>
          <a:xfrm>
            <a:off x="311700" y="244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Comfortaa Regular"/>
                <a:ea typeface="Comfortaa Regular"/>
                <a:cs typeface="Comfortaa Regular"/>
                <a:sym typeface="Comfortaa Regular"/>
              </a:rPr>
              <a:t>Цель и задачи</a:t>
            </a:r>
            <a:endParaRPr dirty="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220" name="Google Shape;220;p31"/>
          <p:cNvSpPr txBox="1">
            <a:spLocks noGrp="1"/>
          </p:cNvSpPr>
          <p:nvPr>
            <p:ph type="body" idx="1"/>
          </p:nvPr>
        </p:nvSpPr>
        <p:spPr>
          <a:xfrm>
            <a:off x="311700" y="1003523"/>
            <a:ext cx="8520600" cy="38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7950" lvl="0" indent="0" algn="l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ru" dirty="0" smtClean="0"/>
              <a:t>Цель: </a:t>
            </a:r>
          </a:p>
          <a:p>
            <a:pPr marL="393700" indent="-285750">
              <a:buSzPts val="1900"/>
            </a:pPr>
            <a:r>
              <a:rPr lang="en-US" dirty="0" smtClean="0"/>
              <a:t>Front-end</a:t>
            </a:r>
            <a:r>
              <a:rPr lang="en-GB" dirty="0" smtClean="0"/>
              <a:t> </a:t>
            </a:r>
            <a:r>
              <a:rPr lang="ru-RU" dirty="0" smtClean="0"/>
              <a:t>разработка ЦКО</a:t>
            </a:r>
            <a:endParaRPr lang="ru" dirty="0" smtClean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endParaRPr lang="ru" dirty="0" smtClean="0"/>
          </a:p>
          <a:p>
            <a:pPr marL="107950" lvl="0" indent="0" algn="l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ru" dirty="0" smtClean="0"/>
              <a:t>Задачи:</a:t>
            </a:r>
            <a:endParaRPr lang="ru" dirty="0"/>
          </a:p>
          <a:p>
            <a:pPr marL="393700" indent="-285750">
              <a:buSzPct val="90000"/>
            </a:pPr>
            <a:r>
              <a:rPr lang="ru" dirty="0" smtClean="0"/>
              <a:t>Изучение Angular</a:t>
            </a:r>
          </a:p>
          <a:p>
            <a:pPr marL="393700" indent="-285750">
              <a:buSzPct val="90000"/>
            </a:pPr>
            <a:r>
              <a:rPr lang="ru" dirty="0" smtClean="0"/>
              <a:t>Разработка архитектуры </a:t>
            </a:r>
            <a:r>
              <a:rPr lang="en-US" dirty="0" smtClean="0"/>
              <a:t>front-end </a:t>
            </a:r>
            <a:r>
              <a:rPr lang="ru-RU" dirty="0" smtClean="0"/>
              <a:t>части</a:t>
            </a:r>
            <a:endParaRPr lang="ru-RU" dirty="0"/>
          </a:p>
          <a:p>
            <a:pPr marL="393700" indent="-285750">
              <a:buSzPct val="90000"/>
            </a:pPr>
            <a:r>
              <a:rPr lang="ru-RU" dirty="0"/>
              <a:t>Настройка </a:t>
            </a:r>
            <a:r>
              <a:rPr lang="en-US" dirty="0" smtClean="0"/>
              <a:t>routing</a:t>
            </a:r>
            <a:endParaRPr lang="ru-RU" dirty="0" smtClean="0"/>
          </a:p>
          <a:p>
            <a:pPr marL="393700" indent="-285750">
              <a:buSzPct val="90000"/>
            </a:pPr>
            <a:r>
              <a:rPr lang="ru-RU" dirty="0" smtClean="0"/>
              <a:t>Вёрстка:</a:t>
            </a:r>
          </a:p>
          <a:p>
            <a:pPr marL="850900" lvl="1" indent="-285750">
              <a:spcBef>
                <a:spcPts val="0"/>
              </a:spcBef>
              <a:buSzPct val="90000"/>
            </a:pPr>
            <a:r>
              <a:rPr lang="ru" dirty="0" smtClean="0"/>
              <a:t>Страница авторизации</a:t>
            </a:r>
            <a:endParaRPr lang="en-US" dirty="0" smtClean="0"/>
          </a:p>
          <a:p>
            <a:pPr marL="850900" lvl="1" indent="-285750">
              <a:spcBef>
                <a:spcPts val="0"/>
              </a:spcBef>
              <a:buSzPct val="90000"/>
            </a:pPr>
            <a:r>
              <a:rPr lang="ru" dirty="0"/>
              <a:t>Основная страница </a:t>
            </a:r>
            <a:r>
              <a:rPr lang="ru" dirty="0" smtClean="0"/>
              <a:t>(</a:t>
            </a:r>
            <a:r>
              <a:rPr lang="en-US" dirty="0" smtClean="0"/>
              <a:t>header </a:t>
            </a:r>
            <a:r>
              <a:rPr lang="ru-RU" dirty="0" smtClean="0"/>
              <a:t>и </a:t>
            </a:r>
            <a:r>
              <a:rPr lang="en-US" dirty="0" smtClean="0"/>
              <a:t>sidebar)</a:t>
            </a:r>
            <a:endParaRPr dirty="0"/>
          </a:p>
        </p:txBody>
      </p:sp>
      <p:sp>
        <p:nvSpPr>
          <p:cNvPr id="5" name="Google Shape;220;p31"/>
          <p:cNvSpPr txBox="1">
            <a:spLocks/>
          </p:cNvSpPr>
          <p:nvPr/>
        </p:nvSpPr>
        <p:spPr>
          <a:xfrm>
            <a:off x="4747772" y="3219336"/>
            <a:ext cx="4178957" cy="215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07950" indent="0">
              <a:buSzPts val="1900"/>
              <a:buFont typeface="Proxima Nova"/>
              <a:buNone/>
            </a:pPr>
            <a:r>
              <a:rPr lang="ru-RU" dirty="0" smtClean="0"/>
              <a:t>Другие задачи команды:</a:t>
            </a:r>
          </a:p>
          <a:p>
            <a:pPr lvl="0" indent="-349250">
              <a:buSzPct val="90000"/>
            </a:pPr>
            <a:r>
              <a:rPr lang="ru" dirty="0" smtClean="0"/>
              <a:t>Создание шаблона приложения (макеты)</a:t>
            </a:r>
            <a:endParaRPr lang="ru-RU" dirty="0" smtClean="0"/>
          </a:p>
          <a:p>
            <a:pPr lvl="0" indent="-349250">
              <a:buSzPct val="90000"/>
            </a:pPr>
            <a:r>
              <a:rPr lang="ru-RU" dirty="0" smtClean="0"/>
              <a:t>Реализация прототипа карты</a:t>
            </a:r>
          </a:p>
          <a:p>
            <a:pPr marL="107950" indent="0">
              <a:buSzPct val="90000"/>
              <a:buNone/>
            </a:pPr>
            <a:endParaRPr lang="ru-R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4</a:t>
            </a:fld>
            <a:r>
              <a:rPr lang="ru" dirty="0" smtClean="0"/>
              <a:t>/12</a:t>
            </a:r>
            <a:endParaRPr lang="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311700" y="235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Comfortaa Regular"/>
                <a:ea typeface="Comfortaa Regular"/>
                <a:cs typeface="Comfortaa Regular"/>
                <a:sym typeface="Comfortaa Regular"/>
              </a:rPr>
              <a:t>Основные определения</a:t>
            </a:r>
            <a:endParaRPr dirty="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311700" y="1109050"/>
            <a:ext cx="8520600" cy="37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ru-RU" dirty="0"/>
              <a:t>Компонент – </a:t>
            </a:r>
            <a:r>
              <a:rPr lang="ru-RU" dirty="0" smtClean="0"/>
              <a:t>это </a:t>
            </a:r>
            <a:r>
              <a:rPr lang="ru-RU" dirty="0"/>
              <a:t>элемент или совокупность элементов веб-страницы (отображение). </a:t>
            </a:r>
            <a:endParaRPr lang="ru-RU" dirty="0" smtClean="0"/>
          </a:p>
          <a:p>
            <a:pPr marL="285750" indent="-285750"/>
            <a:r>
              <a:rPr lang="ru-RU" dirty="0" smtClean="0"/>
              <a:t>Модуль </a:t>
            </a:r>
            <a:r>
              <a:rPr lang="ru-RU" dirty="0"/>
              <a:t>– </a:t>
            </a:r>
            <a:r>
              <a:rPr lang="ru-RU" dirty="0" smtClean="0"/>
              <a:t>всё </a:t>
            </a:r>
            <a:r>
              <a:rPr lang="ru-RU" dirty="0"/>
              <a:t>приложение на Angular состоит из модулей. Обязан быть как минимум один корневой </a:t>
            </a:r>
            <a:r>
              <a:rPr lang="ru-RU" dirty="0" smtClean="0"/>
              <a:t>модуль.</a:t>
            </a:r>
          </a:p>
          <a:p>
            <a:pPr marL="285750" indent="-285750"/>
            <a:r>
              <a:rPr lang="ru-RU" dirty="0" smtClean="0"/>
              <a:t>Роутинг – грубо говоря, </a:t>
            </a:r>
            <a:r>
              <a:rPr lang="ru-RU" dirty="0"/>
              <a:t>переходы по ссылкам и </a:t>
            </a:r>
            <a:r>
              <a:rPr lang="ru-RU" dirty="0" smtClean="0"/>
              <a:t>всё </a:t>
            </a:r>
            <a:r>
              <a:rPr lang="ru-RU" dirty="0"/>
              <a:t>что с ними </a:t>
            </a:r>
            <a:r>
              <a:rPr lang="ru-RU" dirty="0" smtClean="0"/>
              <a:t>связано, т.е. маршрутизация внутри приложения.</a:t>
            </a:r>
          </a:p>
          <a:p>
            <a:pPr marL="285750" indent="-285750"/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5</a:t>
            </a:fld>
            <a:r>
              <a:rPr lang="ru" dirty="0" smtClean="0"/>
              <a:t>/12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70129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665" y="1088883"/>
            <a:ext cx="1441186" cy="1441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7619" y="2889877"/>
            <a:ext cx="1612415" cy="1289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983810"/>
            <a:ext cx="1715919" cy="1651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11176" y="1164510"/>
            <a:ext cx="1289932" cy="128993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311700" y="244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Comfortaa Regular"/>
                <a:ea typeface="Comfortaa Regular"/>
                <a:cs typeface="Comfortaa Regular"/>
                <a:sym typeface="Comfortaa Regular"/>
              </a:rPr>
              <a:t>Используемые </a:t>
            </a:r>
            <a:r>
              <a:rPr lang="ru" dirty="0">
                <a:latin typeface="Comfortaa Regular"/>
                <a:ea typeface="Comfortaa Regular"/>
                <a:cs typeface="Comfortaa Regular"/>
                <a:sym typeface="Comfortaa Regular"/>
              </a:rPr>
              <a:t>технологии</a:t>
            </a:r>
            <a:endParaRPr dirty="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09408" y="1164510"/>
            <a:ext cx="1289932" cy="1289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40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53079" y="2824625"/>
            <a:ext cx="1420436" cy="142043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27;p32"/>
          <p:cNvSpPr txBox="1"/>
          <p:nvPr/>
        </p:nvSpPr>
        <p:spPr>
          <a:xfrm>
            <a:off x="1648826" y="4245061"/>
            <a:ext cx="23700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Calibri"/>
                <a:ea typeface="Calibri"/>
                <a:cs typeface="Calibri"/>
                <a:sym typeface="Calibri"/>
              </a:rPr>
              <a:t>Angular Material – </a:t>
            </a:r>
            <a:r>
              <a:rPr lang="ru-RU" sz="1600" dirty="0" smtClean="0">
                <a:latin typeface="Calibri"/>
                <a:ea typeface="Calibri"/>
                <a:cs typeface="Calibri"/>
                <a:sym typeface="Calibri"/>
              </a:rPr>
              <a:t>б</a:t>
            </a:r>
            <a:r>
              <a:rPr lang="ru" sz="1600" dirty="0" smtClean="0">
                <a:latin typeface="Calibri"/>
                <a:ea typeface="Calibri"/>
                <a:cs typeface="Calibri"/>
                <a:sym typeface="Calibri"/>
              </a:rPr>
              <a:t>иблиотека для </a:t>
            </a:r>
            <a:r>
              <a:rPr lang="en-US" sz="1600" dirty="0" smtClean="0">
                <a:latin typeface="Calibri"/>
                <a:ea typeface="Calibri"/>
                <a:cs typeface="Calibri"/>
                <a:sym typeface="Calibri"/>
              </a:rPr>
              <a:t>Angular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7;p32"/>
          <p:cNvSpPr txBox="1"/>
          <p:nvPr/>
        </p:nvSpPr>
        <p:spPr>
          <a:xfrm>
            <a:off x="4945465" y="4245061"/>
            <a:ext cx="2635664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600" dirty="0" smtClean="0">
                <a:latin typeface="Calibri"/>
                <a:ea typeface="Calibri"/>
                <a:cs typeface="Calibri"/>
                <a:sym typeface="Calibri"/>
              </a:rPr>
              <a:t>Postman –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HTTP-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клиент для тестирования веб-сайтов</a:t>
            </a:r>
            <a:endParaRPr sz="16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6</a:t>
            </a:fld>
            <a:r>
              <a:rPr lang="ru" dirty="0" smtClean="0"/>
              <a:t>/12</a:t>
            </a:r>
            <a:endParaRPr lang="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311700" y="288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Comfortaa Regular"/>
                <a:ea typeface="Comfortaa Regular"/>
                <a:cs typeface="Comfortaa Regular"/>
                <a:sym typeface="Comfortaa Regular"/>
              </a:rPr>
              <a:t>Макет</a:t>
            </a:r>
            <a:endParaRPr dirty="0"/>
          </a:p>
        </p:txBody>
      </p:sp>
      <p:pic>
        <p:nvPicPr>
          <p:cNvPr id="7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432" y="955559"/>
            <a:ext cx="5831134" cy="367905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42;p34"/>
          <p:cNvSpPr txBox="1"/>
          <p:nvPr/>
        </p:nvSpPr>
        <p:spPr>
          <a:xfrm>
            <a:off x="3696172" y="4579848"/>
            <a:ext cx="1751653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latin typeface="Calibri"/>
                <a:ea typeface="Calibri"/>
                <a:cs typeface="Calibri"/>
                <a:sym typeface="Calibri"/>
              </a:rPr>
              <a:t>Просмотр карты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7</a:t>
            </a:fld>
            <a:r>
              <a:rPr lang="ru" dirty="0" smtClean="0"/>
              <a:t>/12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207948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>
            <a:spLocks noGrp="1"/>
          </p:cNvSpPr>
          <p:nvPr>
            <p:ph type="title"/>
          </p:nvPr>
        </p:nvSpPr>
        <p:spPr>
          <a:xfrm>
            <a:off x="311700" y="244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Comfortaa Regular"/>
                <a:ea typeface="Comfortaa Regular"/>
                <a:cs typeface="Comfortaa Regular"/>
                <a:sym typeface="Comfortaa Regular"/>
              </a:rPr>
              <a:t>Роутинг</a:t>
            </a:r>
            <a:endParaRPr dirty="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073487" y="1718947"/>
            <a:ext cx="4758813" cy="2750654"/>
            <a:chOff x="3141960" y="2331771"/>
            <a:chExt cx="4758813" cy="2750654"/>
          </a:xfrm>
        </p:grpSpPr>
        <p:sp>
          <p:nvSpPr>
            <p:cNvPr id="258" name="Google Shape;258;p36"/>
            <p:cNvSpPr txBox="1"/>
            <p:nvPr/>
          </p:nvSpPr>
          <p:spPr>
            <a:xfrm>
              <a:off x="4190635" y="4734125"/>
              <a:ext cx="2661462" cy="34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 dirty="0" smtClean="0">
                  <a:latin typeface="Calibri" panose="020F0502020204030204" pitchFamily="34" charset="0"/>
                  <a:ea typeface="Proxima Nova"/>
                  <a:cs typeface="Calibri" panose="020F0502020204030204" pitchFamily="34" charset="0"/>
                  <a:sym typeface="Proxima Nova"/>
                </a:rPr>
                <a:t>Архитектура приложения (схема модулей)</a:t>
              </a:r>
              <a:endParaRPr sz="1600" dirty="0">
                <a:latin typeface="Calibri" panose="020F0502020204030204" pitchFamily="34" charset="0"/>
                <a:ea typeface="Proxima Nova"/>
                <a:cs typeface="Calibri" panose="020F0502020204030204" pitchFamily="34" charset="0"/>
                <a:sym typeface="Proxima Nova"/>
              </a:endParaRPr>
            </a:p>
          </p:txBody>
        </p:sp>
        <p:pic>
          <p:nvPicPr>
            <p:cNvPr id="259" name="Google Shape;259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1960" y="2331771"/>
              <a:ext cx="4758813" cy="2354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Google Shape;220;p31"/>
          <p:cNvSpPr txBox="1">
            <a:spLocks noGrp="1"/>
          </p:cNvSpPr>
          <p:nvPr>
            <p:ph type="body" idx="1"/>
          </p:nvPr>
        </p:nvSpPr>
        <p:spPr>
          <a:xfrm>
            <a:off x="311700" y="1072275"/>
            <a:ext cx="3538405" cy="38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7950" lvl="0" indent="0" algn="l" rtl="0"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ru-RU" dirty="0" smtClean="0"/>
              <a:t>Ленивая загрузка:</a:t>
            </a:r>
          </a:p>
          <a:p>
            <a:pPr marL="393700" indent="-285750">
              <a:buSzPct val="90000"/>
            </a:pPr>
            <a:r>
              <a:rPr lang="ru-RU" dirty="0" smtClean="0"/>
              <a:t>Позволяет не загружать сразу всё приложение</a:t>
            </a:r>
          </a:p>
          <a:p>
            <a:pPr marL="393700" indent="-285750">
              <a:buSzPct val="90000"/>
            </a:pPr>
            <a:r>
              <a:rPr lang="ru-RU" dirty="0" smtClean="0"/>
              <a:t>Загружает только то, что пользователь ожидает увидеть</a:t>
            </a:r>
          </a:p>
          <a:p>
            <a:pPr marL="393700" indent="-285750">
              <a:buSzPct val="90000"/>
            </a:pPr>
            <a:r>
              <a:rPr lang="ru-RU" dirty="0" smtClean="0"/>
              <a:t>Подгружает другие модули по мере необходимости</a:t>
            </a:r>
          </a:p>
          <a:p>
            <a:pPr marL="393700" indent="-285750">
              <a:buSzPct val="90000"/>
            </a:pPr>
            <a:r>
              <a:rPr lang="ru-RU" dirty="0" smtClean="0"/>
              <a:t>Доступна из коробки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8</a:t>
            </a:fld>
            <a:r>
              <a:rPr lang="ru" dirty="0" smtClean="0"/>
              <a:t>/12</a:t>
            </a:r>
            <a:endParaRPr lang="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>
            <a:spLocks noGrp="1"/>
          </p:cNvSpPr>
          <p:nvPr>
            <p:ph type="title"/>
          </p:nvPr>
        </p:nvSpPr>
        <p:spPr>
          <a:xfrm>
            <a:off x="311700" y="270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Comfortaa Regular"/>
                <a:ea typeface="Comfortaa Regular"/>
                <a:cs typeface="Comfortaa Regular"/>
                <a:sym typeface="Comfortaa Regular"/>
              </a:rPr>
              <a:t>Страница авторизации</a:t>
            </a:r>
            <a:endParaRPr dirty="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332048" y="843675"/>
            <a:ext cx="2569004" cy="3780896"/>
            <a:chOff x="86316" y="1022572"/>
            <a:chExt cx="2569004" cy="3780896"/>
          </a:xfrm>
        </p:grpSpPr>
        <p:pic>
          <p:nvPicPr>
            <p:cNvPr id="250" name="Google Shape;250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316" y="1022572"/>
              <a:ext cx="2569004" cy="33663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2" name="Google Shape;252;p35"/>
            <p:cNvSpPr txBox="1"/>
            <p:nvPr/>
          </p:nvSpPr>
          <p:spPr>
            <a:xfrm>
              <a:off x="174535" y="4384537"/>
              <a:ext cx="2392566" cy="4189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 dirty="0" smtClean="0">
                  <a:latin typeface="Calibri"/>
                  <a:ea typeface="Calibri"/>
                  <a:cs typeface="Calibri"/>
                  <a:sym typeface="Calibri"/>
                </a:rPr>
                <a:t>Страница авторизации</a:t>
              </a:r>
              <a:endParaRPr sz="16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" name="Google Shape;220;p31"/>
          <p:cNvSpPr txBox="1">
            <a:spLocks noGrp="1"/>
          </p:cNvSpPr>
          <p:nvPr>
            <p:ph type="body" idx="1"/>
          </p:nvPr>
        </p:nvSpPr>
        <p:spPr>
          <a:xfrm>
            <a:off x="311700" y="1072275"/>
            <a:ext cx="5917220" cy="38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7950" lvl="0" indent="0">
              <a:buSzPct val="90000"/>
              <a:buNone/>
            </a:pPr>
            <a:r>
              <a:rPr lang="ru-RU" dirty="0"/>
              <a:t>В Angular существует 2 подхода к созданию форм</a:t>
            </a:r>
            <a:r>
              <a:rPr lang="ru-RU" dirty="0" smtClean="0"/>
              <a:t>:</a:t>
            </a:r>
          </a:p>
          <a:p>
            <a:pPr marL="393700" indent="-285750">
              <a:buSzPct val="90000"/>
            </a:pPr>
            <a:r>
              <a:rPr lang="ru-RU" dirty="0" smtClean="0"/>
              <a:t>Template-driven</a:t>
            </a:r>
            <a:r>
              <a:rPr lang="ru-RU" dirty="0"/>
              <a:t> </a:t>
            </a:r>
            <a:r>
              <a:rPr lang="ru-RU" dirty="0" smtClean="0"/>
              <a:t>forms</a:t>
            </a:r>
          </a:p>
          <a:p>
            <a:pPr marL="393700" indent="-285750">
              <a:buSzPct val="90000"/>
            </a:pPr>
            <a:r>
              <a:rPr lang="ru-RU" dirty="0" smtClean="0"/>
              <a:t>Reactive forms</a:t>
            </a:r>
            <a:endParaRPr lang="ru-RU" dirty="0"/>
          </a:p>
          <a:p>
            <a:pPr marL="393700" indent="-285750">
              <a:buSzPct val="90000"/>
            </a:pPr>
            <a:endParaRPr lang="ru-RU" dirty="0" smtClean="0"/>
          </a:p>
          <a:p>
            <a:pPr marL="107950" lvl="0" indent="0" algn="l" rtl="0"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ru-RU" dirty="0" smtClean="0"/>
              <a:t>Реактивные формы:</a:t>
            </a:r>
          </a:p>
          <a:p>
            <a:pPr fontAlgn="base"/>
            <a:r>
              <a:rPr lang="ru-RU" dirty="0" smtClean="0"/>
              <a:t>Создаются программно, а не через шаблон </a:t>
            </a:r>
            <a:r>
              <a:rPr lang="en-US" dirty="0" smtClean="0"/>
              <a:t>HTML</a:t>
            </a:r>
            <a:endParaRPr lang="ru-RU" dirty="0" smtClean="0"/>
          </a:p>
          <a:p>
            <a:pPr lvl="1" fontAlgn="base">
              <a:spcBef>
                <a:spcPts val="0"/>
              </a:spcBef>
            </a:pPr>
            <a:r>
              <a:rPr lang="ru-RU" dirty="0" smtClean="0"/>
              <a:t>Больше компонентного кода, меньше </a:t>
            </a:r>
            <a:r>
              <a:rPr lang="en-US" dirty="0" smtClean="0"/>
              <a:t>HTML</a:t>
            </a:r>
            <a:r>
              <a:rPr lang="ru-RU" dirty="0" smtClean="0"/>
              <a:t> разметки</a:t>
            </a:r>
          </a:p>
          <a:p>
            <a:pPr fontAlgn="base"/>
            <a:r>
              <a:rPr lang="ru-RU" dirty="0" smtClean="0"/>
              <a:t>Более гибкие, умеют работать со сложными сценариями</a:t>
            </a:r>
            <a:endParaRPr lang="en-US" dirty="0"/>
          </a:p>
          <a:p>
            <a:pPr fontAlgn="base"/>
            <a:r>
              <a:rPr lang="ru-RU" dirty="0" smtClean="0"/>
              <a:t>Проще тестировать</a:t>
            </a:r>
            <a:endParaRPr lang="en-US" dirty="0"/>
          </a:p>
          <a:p>
            <a:pPr lvl="1" indent="-349250">
              <a:spcBef>
                <a:spcPts val="0"/>
              </a:spcBef>
              <a:buSzPct val="90000"/>
              <a:buChar char="●"/>
            </a:pP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9</a:t>
            </a:fld>
            <a:r>
              <a:rPr lang="ru" dirty="0" smtClean="0"/>
              <a:t>/12</a:t>
            </a:r>
            <a:endParaRPr lang="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330</Words>
  <Application>Microsoft Office PowerPoint</Application>
  <PresentationFormat>On-screen Show (16:9)</PresentationFormat>
  <Paragraphs>94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Alfa Slab One</vt:lpstr>
      <vt:lpstr>Calibri</vt:lpstr>
      <vt:lpstr>Arial</vt:lpstr>
      <vt:lpstr>Comfortaa</vt:lpstr>
      <vt:lpstr>Courier New</vt:lpstr>
      <vt:lpstr>Comfortaa Regular</vt:lpstr>
      <vt:lpstr>Proxima Nova</vt:lpstr>
      <vt:lpstr>Gameday</vt:lpstr>
      <vt:lpstr>Front-end для проекта Цифровая карта офиса</vt:lpstr>
      <vt:lpstr>Введение</vt:lpstr>
      <vt:lpstr>Функциональные требования</vt:lpstr>
      <vt:lpstr>Цель и задачи</vt:lpstr>
      <vt:lpstr>Основные определения</vt:lpstr>
      <vt:lpstr>Используемые технологии </vt:lpstr>
      <vt:lpstr>Макет</vt:lpstr>
      <vt:lpstr>Роутинг</vt:lpstr>
      <vt:lpstr>Страница авторизации</vt:lpstr>
      <vt:lpstr>Основная страница (1)</vt:lpstr>
      <vt:lpstr>Основная страница (2)</vt:lpstr>
      <vt:lpstr>Итоги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</dc:title>
  <dc:creator>Yuniya</dc:creator>
  <cp:lastModifiedBy>Yuniya</cp:lastModifiedBy>
  <cp:revision>38</cp:revision>
  <dcterms:modified xsi:type="dcterms:W3CDTF">2020-06-03T19:43:55Z</dcterms:modified>
</cp:coreProperties>
</file>