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4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12192000" cy="6858000"/>
  <p:notesSz cx="6858000" cy="9144000"/>
  <p:embeddedFontLst>
    <p:embeddedFont>
      <p:font typeface="Single Day" panose="020B0600000101010101" charset="-127"/>
      <p:regular r:id="rId44"/>
    </p:embeddedFont>
    <p:embeddedFont>
      <p:font typeface="Malgun Gothic" panose="020B0503020000020004" pitchFamily="50" charset="-127"/>
      <p:regular r:id="rId45"/>
      <p:bold r:id="rId46"/>
    </p:embeddedFont>
    <p:embeddedFont>
      <p:font typeface="Impact" panose="020B0806030902050204" pitchFamily="34" charset="0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39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4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add70e564_4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aadd70e564_4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aadd70e564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오차공식 선형회귀때랑 왜 다른지 간단히 설명?</a:t>
            </a:r>
            <a:endParaRPr/>
          </a:p>
        </p:txBody>
      </p:sp>
      <p:sp>
        <p:nvSpPr>
          <p:cNvPr id="337" name="Google Shape;337;gaadd70e564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4f190822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gb4f190822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add70e564_3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aadd70e564_3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b4ddbbe50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b4ddbbe50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b4ddbbe50a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b4ddbbe50a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b4ddbbe50a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b4ddbbe50a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b4ddbbe50a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b4ddbbe50a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b4ddbbe50a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b4ddbbe50a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b4ddbbe50a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b4ddbbe50a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각자 파트 목차 자유롭게 제목 수정하세요~~</a:t>
            </a:r>
            <a:endParaRPr/>
          </a:p>
        </p:txBody>
      </p:sp>
      <p:sp>
        <p:nvSpPr>
          <p:cNvPr id="171" name="Google Shape;1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aadd70e564_3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gaadd70e564_3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b5397082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b5397082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b5397082d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gb5397082d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add70e56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aadd70e56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aadd70e56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aadd70e56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aadd70e56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aadd70e56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b5397082d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b5397082d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aadd70e56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aadd70e56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aadd70e5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aadd70e5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aadd70e56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aadd70e56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aadd70e56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aadd70e56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add70e5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gaadd70e5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aadd70e56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gaadd70e56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aadd70e564_3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gaadd70e564_3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aadd70e56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gaadd70e56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aadd70e564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gaadd70e564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aadd70e564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gaadd70e564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aadd70e564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gaadd70e564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aadd70e564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gaadd70e564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aadd70e564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gaadd70e564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add70e564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aadd70e564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add70e564_4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aadd70e564_4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add70e564_4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0을 불합격으로, 1을 합격으로 인코딩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1.여기에 선형회귀적용하면? 노이즈한 데이터 발생 시 판단 기준이 변함</a:t>
            </a:r>
            <a:endParaRPr/>
          </a:p>
        </p:txBody>
      </p:sp>
      <p:sp>
        <p:nvSpPr>
          <p:cNvPr id="269" name="Google Shape;269;gaadd70e564_4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add70e564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aadd70e564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add70e564_4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aadd70e564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2pPr>
            <a:lvl3pPr marL="1371600" lvl="2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4pPr>
            <a:lvl5pPr marL="2286000" lvl="4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/>
            </a:lvl5pPr>
            <a:lvl6pPr marL="2743200" lvl="5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/>
            </a:lvl4pPr>
            <a:lvl5pPr marL="2286000" lvl="4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/>
            </a:lvl5pPr>
            <a:lvl6pPr marL="2743200" lvl="5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6pPr>
            <a:lvl7pPr marL="3200400" lvl="6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7pPr>
            <a:lvl8pPr marL="3657600" lvl="7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8pPr>
            <a:lvl9pPr marL="4114800" lvl="8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/>
            </a:lvl4pPr>
            <a:lvl5pPr marL="2286000" lvl="4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/>
            </a:lvl5pPr>
            <a:lvl6pPr marL="2743200" lvl="5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6pPr>
            <a:lvl7pPr marL="3200400" lvl="6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7pPr>
            <a:lvl8pPr marL="3657600" lvl="7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8pPr>
            <a:lvl9pPr marL="4114800" lvl="8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3pPr>
            <a:lvl4pPr marL="1828800" lvl="3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3pPr>
            <a:lvl4pPr marL="1828800" lvl="3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3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700" cy="5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3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 rot="5400000">
            <a:off x="3832950" y="-1623149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2pPr>
            <a:lvl3pPr marL="1371600" lvl="2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4pPr>
            <a:lvl5pPr marL="2286000" lvl="4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/>
            </a:lvl5pPr>
            <a:lvl6pPr marL="2743200" lvl="5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 rot="5400000">
            <a:off x="7285050" y="1828789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61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2pPr>
            <a:lvl3pPr marL="1371600" lvl="2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4pPr>
            <a:lvl5pPr marL="2286000" lvl="4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/>
            </a:lvl5pPr>
            <a:lvl6pPr marL="2743200" lvl="5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7.jpg"/><Relationship Id="rId7" Type="http://schemas.openxmlformats.org/officeDocument/2006/relationships/image" Target="../media/image2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g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6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namu.wiki/w/%EA%B8%B0%EA%B3%84%ED%95%99%EC%8A%B5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amu.wiki/w/%EC%98%A4%ED%94%88%20%EC%86%8C%EC%8A%A4" TargetMode="External"/><Relationship Id="rId5" Type="http://schemas.openxmlformats.org/officeDocument/2006/relationships/hyperlink" Target="https://namu.wiki/w/%EA%B5%AC%EA%B8%80" TargetMode="Externa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1.png"/><Relationship Id="rId9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jpg"/><Relationship Id="rId4" Type="http://schemas.openxmlformats.org/officeDocument/2006/relationships/image" Target="../media/image7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9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1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17.jpg"/><Relationship Id="rId4" Type="http://schemas.openxmlformats.org/officeDocument/2006/relationships/image" Target="../media/image5.png"/><Relationship Id="rId9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5.jp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3.jp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g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 descr="Image result for 공단기"/>
          <p:cNvSpPr/>
          <p:nvPr/>
        </p:nvSpPr>
        <p:spPr>
          <a:xfrm>
            <a:off x="1692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25" descr="Image result for 공단기"/>
          <p:cNvSpPr/>
          <p:nvPr/>
        </p:nvSpPr>
        <p:spPr>
          <a:xfrm>
            <a:off x="1844675" y="7938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25" descr="Image result for 공단기"/>
          <p:cNvSpPr/>
          <p:nvPr/>
        </p:nvSpPr>
        <p:spPr>
          <a:xfrm>
            <a:off x="1997075" y="160338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0" y="6597352"/>
            <a:ext cx="12191999" cy="260648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0" y="3789"/>
            <a:ext cx="12192000" cy="260648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4" name="Google Shape;164;p25" descr="텍스트, 클립아트, 벡터그래픽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2504" y="5854287"/>
            <a:ext cx="1487488" cy="77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900" y="1260475"/>
            <a:ext cx="60198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3313" y="4698213"/>
            <a:ext cx="47529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7650" y="2155449"/>
            <a:ext cx="432435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4519800" y="3593725"/>
            <a:ext cx="3000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>
                <a:solidFill>
                  <a:srgbClr val="262626"/>
                </a:solidFill>
                <a:latin typeface="Single Day"/>
                <a:ea typeface="Single Day"/>
                <a:cs typeface="Single Day"/>
                <a:sym typeface="Single Day"/>
              </a:rPr>
              <a:t>Logistic Regression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200" y="1300850"/>
            <a:ext cx="2979025" cy="17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4" descr="Image result for 공단기"/>
          <p:cNvSpPr/>
          <p:nvPr/>
        </p:nvSpPr>
        <p:spPr>
          <a:xfrm>
            <a:off x="16922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34" descr="Image result for 공단기"/>
          <p:cNvSpPr/>
          <p:nvPr/>
        </p:nvSpPr>
        <p:spPr>
          <a:xfrm>
            <a:off x="18446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p34"/>
          <p:cNvSpPr/>
          <p:nvPr/>
        </p:nvSpPr>
        <p:spPr>
          <a:xfrm>
            <a:off x="630414" y="493138"/>
            <a:ext cx="1231524" cy="581094"/>
          </a:xfrm>
          <a:prstGeom prst="flowChartTerminator">
            <a:avLst/>
          </a:prstGeom>
          <a:solidFill>
            <a:srgbClr val="A6C1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200">
                <a:solidFill>
                  <a:schemeClr val="lt1"/>
                </a:solidFill>
              </a:rPr>
              <a:t>2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4"/>
          <p:cNvSpPr/>
          <p:nvPr/>
        </p:nvSpPr>
        <p:spPr>
          <a:xfrm>
            <a:off x="0" y="6597352"/>
            <a:ext cx="12192000" cy="260700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7" name="Google Shape;327;p34" descr="텍스트, 클립아트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32504" y="5854287"/>
            <a:ext cx="1487488" cy="77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7075" y="412207"/>
            <a:ext cx="28956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4"/>
          <p:cNvPicPr preferRelativeResize="0"/>
          <p:nvPr/>
        </p:nvPicPr>
        <p:blipFill rotWithShape="1">
          <a:blip r:embed="rId6">
            <a:alphaModFix/>
          </a:blip>
          <a:srcRect t="-6129" b="6130"/>
          <a:stretch/>
        </p:blipFill>
        <p:spPr>
          <a:xfrm>
            <a:off x="4493300" y="1229388"/>
            <a:ext cx="2979025" cy="163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4"/>
          <p:cNvSpPr txBox="1"/>
          <p:nvPr/>
        </p:nvSpPr>
        <p:spPr>
          <a:xfrm>
            <a:off x="6210300" y="2032750"/>
            <a:ext cx="914400" cy="37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기준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34"/>
          <p:cNvSpPr txBox="1"/>
          <p:nvPr/>
        </p:nvSpPr>
        <p:spPr>
          <a:xfrm>
            <a:off x="10282125" y="2032738"/>
            <a:ext cx="1347900" cy="37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b값 클 때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2" name="Google Shape;332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6800" y="1335800"/>
            <a:ext cx="2979025" cy="163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4"/>
          <p:cNvSpPr txBox="1"/>
          <p:nvPr/>
        </p:nvSpPr>
        <p:spPr>
          <a:xfrm>
            <a:off x="2495550" y="2032738"/>
            <a:ext cx="1347900" cy="37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b값 작을 때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4" name="Google Shape;334;p34"/>
          <p:cNvPicPr preferRelativeResize="0"/>
          <p:nvPr/>
        </p:nvPicPr>
        <p:blipFill rotWithShape="1">
          <a:blip r:embed="rId8">
            <a:alphaModFix/>
          </a:blip>
          <a:srcRect l="8876" r="6341"/>
          <a:stretch/>
        </p:blipFill>
        <p:spPr>
          <a:xfrm>
            <a:off x="3214675" y="3429000"/>
            <a:ext cx="5762650" cy="30956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 descr="Image result for 공단기"/>
          <p:cNvSpPr/>
          <p:nvPr/>
        </p:nvSpPr>
        <p:spPr>
          <a:xfrm>
            <a:off x="16922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p35" descr="Image result for 공단기"/>
          <p:cNvSpPr/>
          <p:nvPr/>
        </p:nvSpPr>
        <p:spPr>
          <a:xfrm>
            <a:off x="18446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p35"/>
          <p:cNvSpPr/>
          <p:nvPr/>
        </p:nvSpPr>
        <p:spPr>
          <a:xfrm>
            <a:off x="571839" y="574088"/>
            <a:ext cx="1231524" cy="581094"/>
          </a:xfrm>
          <a:prstGeom prst="flowChartTerminator">
            <a:avLst/>
          </a:prstGeom>
          <a:solidFill>
            <a:srgbClr val="A6C1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200">
                <a:solidFill>
                  <a:schemeClr val="lt1"/>
                </a:solidFill>
              </a:rPr>
              <a:t>3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5"/>
          <p:cNvSpPr/>
          <p:nvPr/>
        </p:nvSpPr>
        <p:spPr>
          <a:xfrm>
            <a:off x="0" y="6597352"/>
            <a:ext cx="12192000" cy="260700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3" name="Google Shape;343;p35" descr="텍스트, 클립아트, 벡터그래픽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2504" y="5854287"/>
            <a:ext cx="1487488" cy="77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4675" y="493150"/>
            <a:ext cx="368617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5"/>
          <p:cNvSpPr txBox="1"/>
          <p:nvPr/>
        </p:nvSpPr>
        <p:spPr>
          <a:xfrm>
            <a:off x="628650" y="1507038"/>
            <a:ext cx="4286100" cy="785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시그모이드 함수에서 a, b값 구하는 법?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p35"/>
          <p:cNvSpPr txBox="1"/>
          <p:nvPr/>
        </p:nvSpPr>
        <p:spPr>
          <a:xfrm>
            <a:off x="628650" y="2864988"/>
            <a:ext cx="4286100" cy="785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경사 하강법!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35"/>
          <p:cNvSpPr txBox="1"/>
          <p:nvPr/>
        </p:nvSpPr>
        <p:spPr>
          <a:xfrm>
            <a:off x="628650" y="4222950"/>
            <a:ext cx="4286100" cy="785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오차 구하는 공식 필요!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8" name="Google Shape;34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0" y="1523050"/>
            <a:ext cx="4779375" cy="388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5"/>
          <p:cNvSpPr/>
          <p:nvPr/>
        </p:nvSpPr>
        <p:spPr>
          <a:xfrm>
            <a:off x="2543100" y="2383263"/>
            <a:ext cx="457200" cy="4314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5"/>
          <p:cNvSpPr/>
          <p:nvPr/>
        </p:nvSpPr>
        <p:spPr>
          <a:xfrm>
            <a:off x="2543100" y="3701013"/>
            <a:ext cx="457200" cy="4314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5"/>
          <p:cNvSpPr txBox="1"/>
          <p:nvPr/>
        </p:nvSpPr>
        <p:spPr>
          <a:xfrm>
            <a:off x="6958025" y="1670375"/>
            <a:ext cx="1700100" cy="3048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073763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실제값이 1일 때</a:t>
            </a:r>
            <a:endParaRPr b="1">
              <a:solidFill>
                <a:srgbClr val="07376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35"/>
          <p:cNvSpPr txBox="1"/>
          <p:nvPr/>
        </p:nvSpPr>
        <p:spPr>
          <a:xfrm>
            <a:off x="10139350" y="1670375"/>
            <a:ext cx="1700100" cy="304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98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실제값이 0일 때</a:t>
            </a:r>
            <a:endParaRPr b="1">
              <a:solidFill>
                <a:srgbClr val="98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p35"/>
          <p:cNvSpPr/>
          <p:nvPr/>
        </p:nvSpPr>
        <p:spPr>
          <a:xfrm>
            <a:off x="2543100" y="5099163"/>
            <a:ext cx="457200" cy="4314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5"/>
          <p:cNvSpPr txBox="1"/>
          <p:nvPr/>
        </p:nvSpPr>
        <p:spPr>
          <a:xfrm>
            <a:off x="628650" y="5692550"/>
            <a:ext cx="5686500" cy="7428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정답에서 가까워질 수록 Cost function 값은 작고,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정답에서 멀어질 수록  </a:t>
            </a:r>
            <a:r>
              <a:rPr lang="ko-KR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Cost function 값은 크게 설계!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p35"/>
          <p:cNvSpPr txBox="1"/>
          <p:nvPr/>
        </p:nvSpPr>
        <p:spPr>
          <a:xfrm>
            <a:off x="4143325" y="6435350"/>
            <a:ext cx="4057800" cy="37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예측값과 실제 결과값의 차이를 나타내는 함수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35"/>
          <p:cNvSpPr/>
          <p:nvPr/>
        </p:nvSpPr>
        <p:spPr>
          <a:xfrm rot="5400000">
            <a:off x="3786175" y="6337950"/>
            <a:ext cx="342900" cy="371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32753A-4AB3-4DC6-804C-B3277F3C6D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45" y="4063504"/>
            <a:ext cx="1135380" cy="982980"/>
          </a:xfrm>
          <a:prstGeom prst="rect">
            <a:avLst/>
          </a:prstGeom>
        </p:spPr>
      </p:pic>
      <p:pic>
        <p:nvPicPr>
          <p:cNvPr id="5" name="그림 4" descr="옷걸이, 사미류, 주방용품, 티볼이(가) 표시된 사진&#10;&#10;자동 생성된 설명">
            <a:extLst>
              <a:ext uri="{FF2B5EF4-FFF2-40B4-BE49-F238E27FC236}">
                <a16:creationId xmlns:a16="http://schemas.microsoft.com/office/drawing/2014/main" id="{7B0FE213-FFBD-45A8-82DE-4E36DB53AC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6592" y="4060948"/>
            <a:ext cx="1216315" cy="937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 descr="Image result for 공단기"/>
          <p:cNvSpPr/>
          <p:nvPr/>
        </p:nvSpPr>
        <p:spPr>
          <a:xfrm>
            <a:off x="16922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36" descr="Image result for 공단기"/>
          <p:cNvSpPr/>
          <p:nvPr/>
        </p:nvSpPr>
        <p:spPr>
          <a:xfrm>
            <a:off x="18446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36"/>
          <p:cNvSpPr/>
          <p:nvPr/>
        </p:nvSpPr>
        <p:spPr>
          <a:xfrm>
            <a:off x="571839" y="574088"/>
            <a:ext cx="1231524" cy="581094"/>
          </a:xfrm>
          <a:prstGeom prst="flowChartTerminator">
            <a:avLst/>
          </a:prstGeom>
          <a:solidFill>
            <a:srgbClr val="A6C1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200">
                <a:solidFill>
                  <a:schemeClr val="lt1"/>
                </a:solidFill>
              </a:rPr>
              <a:t>3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6"/>
          <p:cNvSpPr/>
          <p:nvPr/>
        </p:nvSpPr>
        <p:spPr>
          <a:xfrm>
            <a:off x="0" y="6597352"/>
            <a:ext cx="12192000" cy="260700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5" name="Google Shape;365;p36" descr="텍스트, 클립아트, 벡터그래픽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2504" y="5854287"/>
            <a:ext cx="1487488" cy="77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4675" y="493150"/>
            <a:ext cx="36861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5525" y="4370613"/>
            <a:ext cx="4970475" cy="110897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68" name="Google Shape;36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025" y="1416500"/>
            <a:ext cx="6186149" cy="24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25175" y="900575"/>
            <a:ext cx="5494825" cy="505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6"/>
          <p:cNvSpPr txBox="1"/>
          <p:nvPr/>
        </p:nvSpPr>
        <p:spPr>
          <a:xfrm>
            <a:off x="8791550" y="6603350"/>
            <a:ext cx="34719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출처 -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https://copycode.tistory.com/162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36"/>
          <p:cNvSpPr txBox="1"/>
          <p:nvPr/>
        </p:nvSpPr>
        <p:spPr>
          <a:xfrm>
            <a:off x="1803375" y="5625663"/>
            <a:ext cx="1278000" cy="37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Loss function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p36"/>
          <p:cNvSpPr/>
          <p:nvPr/>
        </p:nvSpPr>
        <p:spPr>
          <a:xfrm rot="5400000">
            <a:off x="1425580" y="5587573"/>
            <a:ext cx="228600" cy="3048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6"/>
          <p:cNvSpPr txBox="1"/>
          <p:nvPr/>
        </p:nvSpPr>
        <p:spPr>
          <a:xfrm>
            <a:off x="109475" y="1777563"/>
            <a:ext cx="1278000" cy="37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Cost function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p36"/>
          <p:cNvSpPr txBox="1"/>
          <p:nvPr/>
        </p:nvSpPr>
        <p:spPr>
          <a:xfrm>
            <a:off x="1803375" y="5957400"/>
            <a:ext cx="5300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: input값에 대한 예측값과 실제값 사이의 오차를 계산하는 함수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p36"/>
          <p:cNvSpPr/>
          <p:nvPr/>
        </p:nvSpPr>
        <p:spPr>
          <a:xfrm rot="5400000">
            <a:off x="3051825" y="3808275"/>
            <a:ext cx="478200" cy="3237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568E3E-E42F-4367-BE20-A1AF08E6BA10}"/>
              </a:ext>
            </a:extLst>
          </p:cNvPr>
          <p:cNvSpPr txBox="1"/>
          <p:nvPr/>
        </p:nvSpPr>
        <p:spPr>
          <a:xfrm>
            <a:off x="3582186" y="3816525"/>
            <a:ext cx="688156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Why?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/>
          <p:nvPr/>
        </p:nvSpPr>
        <p:spPr>
          <a:xfrm rot="5400000" flipH="1">
            <a:off x="2653350" y="-2667001"/>
            <a:ext cx="6885300" cy="12192000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37"/>
          <p:cNvSpPr txBox="1"/>
          <p:nvPr/>
        </p:nvSpPr>
        <p:spPr>
          <a:xfrm>
            <a:off x="1847525" y="1469400"/>
            <a:ext cx="3724500" cy="38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300">
                <a:solidFill>
                  <a:schemeClr val="lt1"/>
                </a:solidFill>
              </a:rPr>
              <a:t>2</a:t>
            </a:r>
            <a:endParaRPr sz="24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7"/>
          <p:cNvSpPr txBox="1"/>
          <p:nvPr/>
        </p:nvSpPr>
        <p:spPr>
          <a:xfrm>
            <a:off x="5629300" y="2725325"/>
            <a:ext cx="5009700" cy="16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800" b="1">
                <a:solidFill>
                  <a:schemeClr val="lt1"/>
                </a:solidFill>
              </a:rPr>
              <a:t>실습코드 설명</a:t>
            </a:r>
            <a:endParaRPr sz="58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"/>
          <p:cNvSpPr/>
          <p:nvPr/>
        </p:nvSpPr>
        <p:spPr>
          <a:xfrm>
            <a:off x="0" y="6597352"/>
            <a:ext cx="12192000" cy="260700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8" name="Google Shape;388;p38" descr="텍스트, 클립아트, 벡터그래픽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2504" y="5854287"/>
            <a:ext cx="1487489" cy="77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6933" y="1076333"/>
            <a:ext cx="5009534" cy="3322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8"/>
          <p:cNvPicPr preferRelativeResize="0"/>
          <p:nvPr/>
        </p:nvPicPr>
        <p:blipFill rotWithShape="1">
          <a:blip r:embed="rId5">
            <a:alphaModFix/>
          </a:blip>
          <a:srcRect l="2350" t="2040" r="-2350" b="-2039"/>
          <a:stretch/>
        </p:blipFill>
        <p:spPr>
          <a:xfrm>
            <a:off x="246150" y="962075"/>
            <a:ext cx="4562475" cy="589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150" y="72025"/>
            <a:ext cx="3517386" cy="8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9"/>
          <p:cNvSpPr/>
          <p:nvPr/>
        </p:nvSpPr>
        <p:spPr>
          <a:xfrm>
            <a:off x="0" y="6597352"/>
            <a:ext cx="12192000" cy="260700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7" name="Google Shape;397;p39" descr="텍스트, 클립아트, 벡터그래픽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2504" y="5854287"/>
            <a:ext cx="1487489" cy="77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00" y="1154200"/>
            <a:ext cx="6092234" cy="5293467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9"/>
          <p:cNvSpPr txBox="1"/>
          <p:nvPr/>
        </p:nvSpPr>
        <p:spPr>
          <a:xfrm>
            <a:off x="267900" y="133933"/>
            <a:ext cx="6027600" cy="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p39"/>
          <p:cNvSpPr txBox="1"/>
          <p:nvPr/>
        </p:nvSpPr>
        <p:spPr>
          <a:xfrm>
            <a:off x="241100" y="174133"/>
            <a:ext cx="79428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 b="1">
                <a:latin typeface="Malgun Gothic"/>
                <a:ea typeface="Malgun Gothic"/>
                <a:cs typeface="Malgun Gothic"/>
                <a:sym typeface="Malgun Gothic"/>
              </a:rPr>
              <a:t>경사하강법</a:t>
            </a:r>
            <a:endParaRPr sz="2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0"/>
          <p:cNvSpPr txBox="1"/>
          <p:nvPr/>
        </p:nvSpPr>
        <p:spPr>
          <a:xfrm>
            <a:off x="254500" y="254500"/>
            <a:ext cx="112917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latin typeface="Malgun Gothic"/>
                <a:ea typeface="Malgun Gothic"/>
                <a:cs typeface="Malgun Gothic"/>
                <a:sym typeface="Malgun Gothic"/>
              </a:rPr>
              <a:t>학습 결과</a:t>
            </a:r>
            <a:endParaRPr sz="2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40"/>
          <p:cNvSpPr/>
          <p:nvPr/>
        </p:nvSpPr>
        <p:spPr>
          <a:xfrm>
            <a:off x="0" y="6597352"/>
            <a:ext cx="12192000" cy="260700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7" name="Google Shape;407;p40" descr="텍스트, 클립아트, 벡터그래픽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2504" y="5854287"/>
            <a:ext cx="1487489" cy="77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00" y="1105300"/>
            <a:ext cx="1905000" cy="8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200" y="2370783"/>
            <a:ext cx="27305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3200" y="3712500"/>
            <a:ext cx="2997200" cy="9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0"/>
          <p:cNvSpPr txBox="1"/>
          <p:nvPr/>
        </p:nvSpPr>
        <p:spPr>
          <a:xfrm>
            <a:off x="267900" y="5130100"/>
            <a:ext cx="97779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latin typeface="Malgun Gothic"/>
                <a:ea typeface="Malgun Gothic"/>
                <a:cs typeface="Malgun Gothic"/>
                <a:sym typeface="Malgun Gothic"/>
              </a:rPr>
              <a:t>a 는 증가</a:t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latin typeface="Malgun Gothic"/>
                <a:ea typeface="Malgun Gothic"/>
                <a:cs typeface="Malgun Gothic"/>
                <a:sym typeface="Malgun Gothic"/>
              </a:rPr>
              <a:t>b 는 감소</a:t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1"/>
          <p:cNvSpPr/>
          <p:nvPr/>
        </p:nvSpPr>
        <p:spPr>
          <a:xfrm>
            <a:off x="0" y="6597352"/>
            <a:ext cx="12192000" cy="260700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7" name="Google Shape;417;p41" descr="텍스트, 클립아트, 벡터그래픽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2504" y="5854287"/>
            <a:ext cx="1487489" cy="77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00" y="1231900"/>
            <a:ext cx="8737600" cy="2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1"/>
          <p:cNvSpPr txBox="1"/>
          <p:nvPr/>
        </p:nvSpPr>
        <p:spPr>
          <a:xfrm>
            <a:off x="241100" y="241100"/>
            <a:ext cx="87375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latin typeface="Malgun Gothic"/>
                <a:ea typeface="Malgun Gothic"/>
                <a:cs typeface="Malgun Gothic"/>
                <a:sym typeface="Malgun Gothic"/>
              </a:rPr>
              <a:t>학습된 시그모이드 함수 시각화</a:t>
            </a:r>
            <a:endParaRPr sz="24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2"/>
          <p:cNvSpPr txBox="1"/>
          <p:nvPr/>
        </p:nvSpPr>
        <p:spPr>
          <a:xfrm>
            <a:off x="254500" y="254500"/>
            <a:ext cx="112917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학습된 시그모이드 함수 시각화</a:t>
            </a:r>
            <a:endParaRPr sz="2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5" name="Google Shape;4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50" y="1108625"/>
            <a:ext cx="2499350" cy="7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2"/>
          <p:cNvSpPr/>
          <p:nvPr/>
        </p:nvSpPr>
        <p:spPr>
          <a:xfrm>
            <a:off x="0" y="6597352"/>
            <a:ext cx="12192000" cy="260700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7" name="Google Shape;427;p42" descr="텍스트, 클립아트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32504" y="5854287"/>
            <a:ext cx="1487489" cy="77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200" y="2065050"/>
            <a:ext cx="614680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3"/>
          <p:cNvSpPr txBox="1"/>
          <p:nvPr/>
        </p:nvSpPr>
        <p:spPr>
          <a:xfrm>
            <a:off x="468800" y="468800"/>
            <a:ext cx="112113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00" b="1">
                <a:latin typeface="Malgun Gothic"/>
                <a:ea typeface="Malgun Gothic"/>
                <a:cs typeface="Malgun Gothic"/>
                <a:sym typeface="Malgun Gothic"/>
              </a:rPr>
              <a:t>에포크(epoch) 변화시켰을 때</a:t>
            </a:r>
            <a:endParaRPr sz="29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p43"/>
          <p:cNvSpPr/>
          <p:nvPr/>
        </p:nvSpPr>
        <p:spPr>
          <a:xfrm>
            <a:off x="0" y="6597352"/>
            <a:ext cx="12192000" cy="260700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5" name="Google Shape;435;p43" descr="텍스트, 클립아트, 벡터그래픽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2504" y="5854287"/>
            <a:ext cx="1487489" cy="77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00" y="1431367"/>
            <a:ext cx="2388597" cy="77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2300" y="2387100"/>
            <a:ext cx="5170740" cy="34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1701" y="1460000"/>
            <a:ext cx="2331393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3200" y="2412500"/>
            <a:ext cx="5435900" cy="3476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 descr="Image result for 공단기"/>
          <p:cNvSpPr/>
          <p:nvPr/>
        </p:nvSpPr>
        <p:spPr>
          <a:xfrm>
            <a:off x="1692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26" descr="Image result for 공단기"/>
          <p:cNvSpPr/>
          <p:nvPr/>
        </p:nvSpPr>
        <p:spPr>
          <a:xfrm>
            <a:off x="1844675" y="7938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26" descr="Image result for 공단기"/>
          <p:cNvSpPr/>
          <p:nvPr/>
        </p:nvSpPr>
        <p:spPr>
          <a:xfrm>
            <a:off x="1997075" y="160338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6" name="Google Shape;176;p26"/>
          <p:cNvGrpSpPr/>
          <p:nvPr/>
        </p:nvGrpSpPr>
        <p:grpSpPr>
          <a:xfrm>
            <a:off x="4642803" y="838309"/>
            <a:ext cx="2903834" cy="803663"/>
            <a:chOff x="3136516" y="999350"/>
            <a:chExt cx="2903834" cy="803663"/>
          </a:xfrm>
        </p:grpSpPr>
        <p:sp>
          <p:nvSpPr>
            <p:cNvPr id="177" name="Google Shape;177;p26"/>
            <p:cNvSpPr/>
            <p:nvPr/>
          </p:nvSpPr>
          <p:spPr>
            <a:xfrm>
              <a:off x="3136516" y="999350"/>
              <a:ext cx="2903834" cy="773466"/>
            </a:xfrm>
            <a:prstGeom prst="rect">
              <a:avLst/>
            </a:prstGeom>
            <a:gradFill>
              <a:gsLst>
                <a:gs pos="0">
                  <a:srgbClr val="FBC2EB"/>
                </a:gs>
                <a:gs pos="52999">
                  <a:srgbClr val="BFCFEC"/>
                </a:gs>
                <a:gs pos="100000">
                  <a:srgbClr val="A6C1EE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8" name="Google Shape;178;p26"/>
            <p:cNvSpPr txBox="1"/>
            <p:nvPr/>
          </p:nvSpPr>
          <p:spPr>
            <a:xfrm>
              <a:off x="3136516" y="1033572"/>
              <a:ext cx="2903834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Contents</a:t>
              </a:r>
              <a:endPara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26"/>
          <p:cNvGrpSpPr/>
          <p:nvPr/>
        </p:nvGrpSpPr>
        <p:grpSpPr>
          <a:xfrm>
            <a:off x="2420777" y="3251823"/>
            <a:ext cx="7419600" cy="984271"/>
            <a:chOff x="539550" y="3360667"/>
            <a:chExt cx="7419600" cy="984271"/>
          </a:xfrm>
        </p:grpSpPr>
        <p:sp>
          <p:nvSpPr>
            <p:cNvPr id="180" name="Google Shape;180;p26"/>
            <p:cNvSpPr/>
            <p:nvPr/>
          </p:nvSpPr>
          <p:spPr>
            <a:xfrm>
              <a:off x="690673" y="3360667"/>
              <a:ext cx="1639116" cy="667494"/>
            </a:xfrm>
            <a:prstGeom prst="flowChartTerminator">
              <a:avLst/>
            </a:prstGeom>
            <a:solidFill>
              <a:srgbClr val="CBDBF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539550" y="3760238"/>
              <a:ext cx="7419600" cy="584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rgbClr val="CBDBF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2" name="Google Shape;182;p26"/>
          <p:cNvGrpSpPr/>
          <p:nvPr/>
        </p:nvGrpSpPr>
        <p:grpSpPr>
          <a:xfrm>
            <a:off x="2420750" y="4685050"/>
            <a:ext cx="7419677" cy="985580"/>
            <a:chOff x="539548" y="5310569"/>
            <a:chExt cx="7419677" cy="985580"/>
          </a:xfrm>
        </p:grpSpPr>
        <p:sp>
          <p:nvSpPr>
            <p:cNvPr id="183" name="Google Shape;183;p26"/>
            <p:cNvSpPr/>
            <p:nvPr/>
          </p:nvSpPr>
          <p:spPr>
            <a:xfrm>
              <a:off x="690698" y="5310569"/>
              <a:ext cx="1639116" cy="777978"/>
            </a:xfrm>
            <a:prstGeom prst="flowChartTerminator">
              <a:avLst/>
            </a:prstGeom>
            <a:solidFill>
              <a:srgbClr val="FBC2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539548" y="5711304"/>
              <a:ext cx="7419677" cy="58484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rgbClr val="FBC2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5" name="Google Shape;185;p26"/>
          <p:cNvGrpSpPr/>
          <p:nvPr/>
        </p:nvGrpSpPr>
        <p:grpSpPr>
          <a:xfrm>
            <a:off x="2420740" y="1780225"/>
            <a:ext cx="7419600" cy="1020336"/>
            <a:chOff x="539551" y="1911069"/>
            <a:chExt cx="7419600" cy="1020336"/>
          </a:xfrm>
        </p:grpSpPr>
        <p:sp>
          <p:nvSpPr>
            <p:cNvPr id="186" name="Google Shape;186;p26"/>
            <p:cNvSpPr/>
            <p:nvPr/>
          </p:nvSpPr>
          <p:spPr>
            <a:xfrm>
              <a:off x="690711" y="1911069"/>
              <a:ext cx="1639170" cy="659448"/>
            </a:xfrm>
            <a:prstGeom prst="flowChartTerminator">
              <a:avLst/>
            </a:prstGeom>
            <a:solidFill>
              <a:srgbClr val="A6C1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539551" y="2346705"/>
              <a:ext cx="7419600" cy="584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rgbClr val="A6C1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8" name="Google Shape;188;p26"/>
          <p:cNvSpPr txBox="1"/>
          <p:nvPr/>
        </p:nvSpPr>
        <p:spPr>
          <a:xfrm>
            <a:off x="2571905" y="3789974"/>
            <a:ext cx="3956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로지스틱 회귀 실습코드 설명</a:t>
            </a:r>
            <a:endParaRPr b="1"/>
          </a:p>
        </p:txBody>
      </p:sp>
      <p:sp>
        <p:nvSpPr>
          <p:cNvPr id="189" name="Google Shape;189;p26"/>
          <p:cNvSpPr txBox="1"/>
          <p:nvPr/>
        </p:nvSpPr>
        <p:spPr>
          <a:xfrm>
            <a:off x="2637388" y="5186025"/>
            <a:ext cx="69864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실습코드 개조 및 토론 &amp; 로지스틱 회귀에서 퍼셉트론으로</a:t>
            </a:r>
            <a:endParaRPr b="1"/>
          </a:p>
        </p:txBody>
      </p:sp>
      <p:sp>
        <p:nvSpPr>
          <p:cNvPr id="190" name="Google Shape;190;p26"/>
          <p:cNvSpPr/>
          <p:nvPr/>
        </p:nvSpPr>
        <p:spPr>
          <a:xfrm>
            <a:off x="0" y="6597352"/>
            <a:ext cx="12191999" cy="260648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26"/>
          <p:cNvSpPr/>
          <p:nvPr/>
        </p:nvSpPr>
        <p:spPr>
          <a:xfrm>
            <a:off x="0" y="3789"/>
            <a:ext cx="12192000" cy="260648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2" name="Google Shape;192;p26" descr="텍스트, 클립아트, 벡터그래픽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2504" y="5854287"/>
            <a:ext cx="1487488" cy="77795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/>
        </p:nvSpPr>
        <p:spPr>
          <a:xfrm>
            <a:off x="2800350" y="1796500"/>
            <a:ext cx="12573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18 장윤정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2800350" y="3240775"/>
            <a:ext cx="12573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17 최태규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2800350" y="4687375"/>
            <a:ext cx="1343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17 김찬영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2571900" y="2291375"/>
            <a:ext cx="45291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/>
              <a:t>로지스틱 회귀에 관한 이론</a:t>
            </a:r>
            <a:endParaRPr sz="18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4"/>
          <p:cNvSpPr/>
          <p:nvPr/>
        </p:nvSpPr>
        <p:spPr>
          <a:xfrm rot="5400000" flipH="1">
            <a:off x="2653350" y="-2680651"/>
            <a:ext cx="6885300" cy="12192000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p44"/>
          <p:cNvSpPr txBox="1"/>
          <p:nvPr/>
        </p:nvSpPr>
        <p:spPr>
          <a:xfrm>
            <a:off x="1847526" y="1469400"/>
            <a:ext cx="3838800" cy="38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300">
                <a:solidFill>
                  <a:schemeClr val="lt1"/>
                </a:solidFill>
              </a:rPr>
              <a:t>3</a:t>
            </a:r>
            <a:endParaRPr sz="24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4"/>
          <p:cNvSpPr txBox="1"/>
          <p:nvPr/>
        </p:nvSpPr>
        <p:spPr>
          <a:xfrm>
            <a:off x="4513539" y="2252881"/>
            <a:ext cx="59280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800" b="1">
                <a:solidFill>
                  <a:schemeClr val="lt1"/>
                </a:solidFill>
              </a:rPr>
              <a:t>실습코드</a:t>
            </a:r>
            <a:endParaRPr sz="5800" b="1">
              <a:solidFill>
                <a:schemeClr val="lt1"/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sz="5400">
                <a:solidFill>
                  <a:schemeClr val="lt1"/>
                </a:solidFill>
              </a:rPr>
              <a:t>개조 및 토론</a:t>
            </a:r>
            <a:endParaRPr sz="5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" descr="Image result for 공단기"/>
          <p:cNvSpPr/>
          <p:nvPr/>
        </p:nvSpPr>
        <p:spPr>
          <a:xfrm>
            <a:off x="16922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p45" descr="Image result for 공단기"/>
          <p:cNvSpPr/>
          <p:nvPr/>
        </p:nvSpPr>
        <p:spPr>
          <a:xfrm>
            <a:off x="18446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45"/>
          <p:cNvSpPr/>
          <p:nvPr/>
        </p:nvSpPr>
        <p:spPr>
          <a:xfrm>
            <a:off x="571839" y="574088"/>
            <a:ext cx="1231524" cy="581094"/>
          </a:xfrm>
          <a:prstGeom prst="flowChartTerminator">
            <a:avLst/>
          </a:prstGeom>
          <a:solidFill>
            <a:srgbClr val="A6C1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200">
                <a:solidFill>
                  <a:schemeClr val="lt1"/>
                </a:solidFill>
              </a:rPr>
              <a:t>1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5"/>
          <p:cNvSpPr/>
          <p:nvPr/>
        </p:nvSpPr>
        <p:spPr>
          <a:xfrm>
            <a:off x="0" y="6597352"/>
            <a:ext cx="12192000" cy="260700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5" name="Google Shape;455;p45" descr="텍스트, 클립아트, 벡터그래픽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2504" y="5854287"/>
            <a:ext cx="1487488" cy="777956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5"/>
          <p:cNvSpPr txBox="1"/>
          <p:nvPr/>
        </p:nvSpPr>
        <p:spPr>
          <a:xfrm>
            <a:off x="1997075" y="579788"/>
            <a:ext cx="48828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 b="1"/>
              <a:t>Tensorflow 2.x</a:t>
            </a:r>
            <a:endParaRPr sz="2700" b="1"/>
          </a:p>
        </p:txBody>
      </p:sp>
      <p:pic>
        <p:nvPicPr>
          <p:cNvPr id="457" name="Google Shape;45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7913" y="1274650"/>
            <a:ext cx="6196176" cy="3485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5"/>
          <p:cNvSpPr txBox="1"/>
          <p:nvPr/>
        </p:nvSpPr>
        <p:spPr>
          <a:xfrm>
            <a:off x="2957725" y="4454825"/>
            <a:ext cx="66156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rgbClr val="0275D8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구글</a:t>
            </a:r>
            <a:r>
              <a:rPr lang="ko-KR" sz="1300" b="1">
                <a:solidFill>
                  <a:srgbClr val="373A3C"/>
                </a:solidFill>
                <a:highlight>
                  <a:srgbClr val="FFFFFF"/>
                </a:highlight>
              </a:rPr>
              <a:t>이 2011년에 개발을 시작하여 2015년에 </a:t>
            </a:r>
            <a:r>
              <a:rPr lang="ko-KR" sz="1300" b="1">
                <a:solidFill>
                  <a:srgbClr val="0275D8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오픈 소스</a:t>
            </a:r>
            <a:r>
              <a:rPr lang="ko-KR" sz="1300" b="1">
                <a:solidFill>
                  <a:srgbClr val="373A3C"/>
                </a:solidFill>
                <a:highlight>
                  <a:srgbClr val="FFFFFF"/>
                </a:highlight>
              </a:rPr>
              <a:t>로 공개한 </a:t>
            </a:r>
            <a:r>
              <a:rPr lang="ko-KR" sz="1300" b="1">
                <a:solidFill>
                  <a:srgbClr val="0275D8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기계학습</a:t>
            </a:r>
            <a:r>
              <a:rPr lang="ko-KR" sz="1300" b="1">
                <a:solidFill>
                  <a:srgbClr val="373A3C"/>
                </a:solidFill>
                <a:highlight>
                  <a:srgbClr val="FFFFFF"/>
                </a:highlight>
              </a:rPr>
              <a:t> 라이브러리.</a:t>
            </a:r>
            <a:endParaRPr sz="19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9875" y="1533786"/>
            <a:ext cx="4135293" cy="3433288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6" descr="Image result for 공단기"/>
          <p:cNvSpPr/>
          <p:nvPr/>
        </p:nvSpPr>
        <p:spPr>
          <a:xfrm>
            <a:off x="16922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p46" descr="Image result for 공단기"/>
          <p:cNvSpPr/>
          <p:nvPr/>
        </p:nvSpPr>
        <p:spPr>
          <a:xfrm>
            <a:off x="18446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p46"/>
          <p:cNvSpPr/>
          <p:nvPr/>
        </p:nvSpPr>
        <p:spPr>
          <a:xfrm>
            <a:off x="571839" y="574088"/>
            <a:ext cx="1231524" cy="581094"/>
          </a:xfrm>
          <a:prstGeom prst="flowChartTerminator">
            <a:avLst/>
          </a:prstGeom>
          <a:solidFill>
            <a:srgbClr val="A6C1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200">
                <a:solidFill>
                  <a:schemeClr val="lt1"/>
                </a:solidFill>
              </a:rPr>
              <a:t>1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6"/>
          <p:cNvSpPr/>
          <p:nvPr/>
        </p:nvSpPr>
        <p:spPr>
          <a:xfrm>
            <a:off x="0" y="6597352"/>
            <a:ext cx="12192000" cy="260700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8" name="Google Shape;468;p46" descr="텍스트, 클립아트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32504" y="5854287"/>
            <a:ext cx="1487488" cy="777956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6"/>
          <p:cNvSpPr txBox="1"/>
          <p:nvPr/>
        </p:nvSpPr>
        <p:spPr>
          <a:xfrm>
            <a:off x="1997075" y="579788"/>
            <a:ext cx="48828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 b="1"/>
              <a:t>Tensorflow 2.x</a:t>
            </a:r>
            <a:endParaRPr sz="2700" b="1"/>
          </a:p>
        </p:txBody>
      </p:sp>
      <p:sp>
        <p:nvSpPr>
          <p:cNvPr id="470" name="Google Shape;470;p46"/>
          <p:cNvSpPr txBox="1"/>
          <p:nvPr/>
        </p:nvSpPr>
        <p:spPr>
          <a:xfrm>
            <a:off x="1899300" y="5715800"/>
            <a:ext cx="94248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highlight>
                  <a:srgbClr val="FFFFFF"/>
                </a:highlight>
              </a:rPr>
              <a:t>MNIST NN using Numpy								</a:t>
            </a:r>
            <a:r>
              <a:rPr lang="ko-KR" sz="1300" b="1">
                <a:solidFill>
                  <a:schemeClr val="dk1"/>
                </a:solidFill>
                <a:highlight>
                  <a:srgbClr val="FFFFFF"/>
                </a:highlight>
              </a:rPr>
              <a:t>MNIST NN using Tensorflow 2.x</a:t>
            </a:r>
            <a:r>
              <a:rPr lang="ko-KR" sz="1300" b="1">
                <a:highlight>
                  <a:srgbClr val="FFFFFF"/>
                </a:highlight>
              </a:rPr>
              <a:t>	</a:t>
            </a:r>
            <a:endParaRPr sz="19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71" name="Google Shape;471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7200" y="1416550"/>
            <a:ext cx="1745013" cy="42992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6"/>
          <p:cNvSpPr/>
          <p:nvPr/>
        </p:nvSpPr>
        <p:spPr>
          <a:xfrm>
            <a:off x="4797275" y="2612525"/>
            <a:ext cx="1357500" cy="67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3" name="Google Shape;473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4675" y="3290832"/>
            <a:ext cx="1782401" cy="178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06850" y="3473050"/>
            <a:ext cx="2113150" cy="21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46"/>
          <p:cNvPicPr preferRelativeResize="0"/>
          <p:nvPr/>
        </p:nvPicPr>
        <p:blipFill rotWithShape="1">
          <a:blip r:embed="rId8">
            <a:alphaModFix/>
          </a:blip>
          <a:srcRect l="20036" t="20939" r="20364" b="20717"/>
          <a:stretch/>
        </p:blipFill>
        <p:spPr>
          <a:xfrm>
            <a:off x="10780975" y="4708050"/>
            <a:ext cx="652251" cy="35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5335" y="4056863"/>
            <a:ext cx="581075" cy="5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7"/>
          <p:cNvSpPr/>
          <p:nvPr/>
        </p:nvSpPr>
        <p:spPr>
          <a:xfrm>
            <a:off x="0" y="6597352"/>
            <a:ext cx="12192000" cy="260700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82" name="Google Shape;482;p47" descr="텍스트, 클립아트, 벡터그래픽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2504" y="5854287"/>
            <a:ext cx="1487488" cy="77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7"/>
          <p:cNvPicPr preferRelativeResize="0"/>
          <p:nvPr/>
        </p:nvPicPr>
        <p:blipFill rotWithShape="1">
          <a:blip r:embed="rId4">
            <a:alphaModFix/>
          </a:blip>
          <a:srcRect r="30162"/>
          <a:stretch/>
        </p:blipFill>
        <p:spPr>
          <a:xfrm>
            <a:off x="3332763" y="135425"/>
            <a:ext cx="5526475" cy="62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8"/>
          <p:cNvSpPr/>
          <p:nvPr/>
        </p:nvSpPr>
        <p:spPr>
          <a:xfrm>
            <a:off x="0" y="6597352"/>
            <a:ext cx="12192000" cy="260700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89" name="Google Shape;489;p48" descr="텍스트, 클립아트, 벡터그래픽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2504" y="5854287"/>
            <a:ext cx="1487488" cy="77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0525" y="1271375"/>
            <a:ext cx="10132800" cy="37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9"/>
          <p:cNvSpPr/>
          <p:nvPr/>
        </p:nvSpPr>
        <p:spPr>
          <a:xfrm>
            <a:off x="0" y="6597352"/>
            <a:ext cx="12192000" cy="260700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96" name="Google Shape;496;p49" descr="텍스트, 클립아트, 벡터그래픽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2504" y="5854287"/>
            <a:ext cx="1487488" cy="77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7313" y="344225"/>
            <a:ext cx="8777375" cy="58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0"/>
          <p:cNvSpPr/>
          <p:nvPr/>
        </p:nvSpPr>
        <p:spPr>
          <a:xfrm>
            <a:off x="0" y="6597352"/>
            <a:ext cx="12192000" cy="260700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03" name="Google Shape;503;p50" descr="텍스트, 클립아트, 벡터그래픽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2504" y="5854287"/>
            <a:ext cx="1487488" cy="77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95" y="1533750"/>
            <a:ext cx="521825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7776" y="1533738"/>
            <a:ext cx="637222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0"/>
          <p:cNvSpPr/>
          <p:nvPr/>
        </p:nvSpPr>
        <p:spPr>
          <a:xfrm>
            <a:off x="4951375" y="4863825"/>
            <a:ext cx="1595400" cy="11382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1"/>
          <p:cNvSpPr/>
          <p:nvPr/>
        </p:nvSpPr>
        <p:spPr>
          <a:xfrm>
            <a:off x="0" y="6597352"/>
            <a:ext cx="12192000" cy="260700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2" name="Google Shape;512;p51" descr="텍스트, 클립아트, 벡터그래픽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2504" y="5854287"/>
            <a:ext cx="1487488" cy="77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2038" y="401450"/>
            <a:ext cx="7967926" cy="54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0" y="192400"/>
            <a:ext cx="8710650" cy="58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2"/>
          <p:cNvSpPr/>
          <p:nvPr/>
        </p:nvSpPr>
        <p:spPr>
          <a:xfrm>
            <a:off x="0" y="6597352"/>
            <a:ext cx="12192000" cy="260700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20" name="Google Shape;520;p52" descr="텍스트, 클립아트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32504" y="5854287"/>
            <a:ext cx="1487488" cy="777956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52"/>
          <p:cNvSpPr/>
          <p:nvPr/>
        </p:nvSpPr>
        <p:spPr>
          <a:xfrm>
            <a:off x="3152700" y="4259875"/>
            <a:ext cx="2899200" cy="2076900"/>
          </a:xfrm>
          <a:prstGeom prst="ellipse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2" name="Google Shape;52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113550"/>
            <a:ext cx="3095900" cy="2483802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2"/>
          <p:cNvSpPr/>
          <p:nvPr/>
        </p:nvSpPr>
        <p:spPr>
          <a:xfrm>
            <a:off x="6450125" y="106075"/>
            <a:ext cx="1051200" cy="7374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2"/>
          <p:cNvSpPr txBox="1"/>
          <p:nvPr/>
        </p:nvSpPr>
        <p:spPr>
          <a:xfrm>
            <a:off x="7594700" y="383975"/>
            <a:ext cx="48828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lr 0.05 -&gt; 0.2</a:t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3"/>
          <p:cNvSpPr/>
          <p:nvPr/>
        </p:nvSpPr>
        <p:spPr>
          <a:xfrm>
            <a:off x="0" y="6597352"/>
            <a:ext cx="12192000" cy="260700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30" name="Google Shape;530;p53" descr="텍스트, 클립아트, 벡터그래픽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2504" y="5854287"/>
            <a:ext cx="1487488" cy="777956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53"/>
          <p:cNvSpPr txBox="1"/>
          <p:nvPr/>
        </p:nvSpPr>
        <p:spPr>
          <a:xfrm>
            <a:off x="982550" y="877500"/>
            <a:ext cx="106812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highlight>
                  <a:srgbClr val="FFFFFF"/>
                </a:highlight>
              </a:rPr>
              <a:t>1) 수식(이상)과 구현(현실)은 다르다.</a:t>
            </a:r>
            <a:endParaRPr sz="20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highlight>
                  <a:srgbClr val="FFFFFF"/>
                </a:highlight>
              </a:rPr>
              <a:t>결론 부터 말하자면,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rgbClr val="0075C8"/>
                </a:solidFill>
                <a:highlight>
                  <a:srgbClr val="FFFFFF"/>
                </a:highlight>
              </a:rPr>
              <a:t>가급적이면 수식을 직접 구현하지 말고, [tf.losses, tf.contrib.losses, tf.nn] 등에 미리 구현된 함수를 사용해야 한다.</a:t>
            </a:r>
            <a:endParaRPr sz="1700">
              <a:solidFill>
                <a:srgbClr val="0075C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highlight>
                  <a:srgbClr val="FFFFFF"/>
                </a:highlight>
              </a:rPr>
              <a:t>그 이유는, exp(x) 함수의 값이 지수적으로 증가하므로,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highlight>
                  <a:srgbClr val="FFFFFF"/>
                </a:highlight>
              </a:rPr>
              <a:t>x가 어느 정도만 ( e.g 800 ) 커져도 overflow를 일으키기 때문이다.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700">
                <a:solidFill>
                  <a:schemeClr val="dk1"/>
                </a:solidFill>
                <a:highlight>
                  <a:srgbClr val="FFFFFF"/>
                </a:highlight>
              </a:rPr>
              <a:t>위에서 </a:t>
            </a:r>
            <a:r>
              <a:rPr lang="ko-KR" sz="1700">
                <a:solidFill>
                  <a:srgbClr val="FF0000"/>
                </a:solidFill>
                <a:highlight>
                  <a:srgbClr val="FFFFFF"/>
                </a:highlight>
              </a:rPr>
              <a:t>sigmoid(z)</a:t>
            </a:r>
            <a:r>
              <a:rPr lang="ko-KR" sz="1700">
                <a:solidFill>
                  <a:schemeClr val="dk1"/>
                </a:solidFill>
                <a:highlight>
                  <a:srgbClr val="FFFFFF"/>
                </a:highlight>
              </a:rPr>
              <a:t> = (1 / (1 + exp(-z))) 이므로,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700">
                <a:solidFill>
                  <a:schemeClr val="dk1"/>
                </a:solidFill>
                <a:highlight>
                  <a:srgbClr val="FFFFFF"/>
                </a:highlight>
              </a:rPr>
              <a:t>z가 -800 만되도 exp(-z) 가 overflow를 발생 시켜버리는 것이다.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32" name="Google Shape;532;p53"/>
          <p:cNvPicPr preferRelativeResize="0"/>
          <p:nvPr/>
        </p:nvPicPr>
        <p:blipFill rotWithShape="1">
          <a:blip r:embed="rId4">
            <a:alphaModFix/>
          </a:blip>
          <a:srcRect t="66930"/>
          <a:stretch/>
        </p:blipFill>
        <p:spPr>
          <a:xfrm>
            <a:off x="881175" y="4641350"/>
            <a:ext cx="10132800" cy="12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53"/>
          <p:cNvSpPr/>
          <p:nvPr/>
        </p:nvSpPr>
        <p:spPr>
          <a:xfrm>
            <a:off x="9400325" y="4268350"/>
            <a:ext cx="1076700" cy="10857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/>
          <p:nvPr/>
        </p:nvSpPr>
        <p:spPr>
          <a:xfrm rot="5400000" flipH="1">
            <a:off x="2653306" y="-2680695"/>
            <a:ext cx="6885385" cy="12192003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1847528" y="1469390"/>
            <a:ext cx="5256584" cy="3831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4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5386450" y="2517450"/>
            <a:ext cx="5500800" cy="18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0" b="1">
                <a:solidFill>
                  <a:schemeClr val="lt1"/>
                </a:solidFill>
              </a:rPr>
              <a:t>이론 </a:t>
            </a:r>
            <a:endParaRPr sz="90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4"/>
          <p:cNvSpPr/>
          <p:nvPr/>
        </p:nvSpPr>
        <p:spPr>
          <a:xfrm>
            <a:off x="0" y="6597352"/>
            <a:ext cx="12192000" cy="260700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39" name="Google Shape;539;p54" descr="텍스트, 클립아트, 벡터그래픽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2504" y="5854287"/>
            <a:ext cx="1487488" cy="777956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54"/>
          <p:cNvSpPr txBox="1"/>
          <p:nvPr/>
        </p:nvSpPr>
        <p:spPr>
          <a:xfrm>
            <a:off x="821475" y="835125"/>
            <a:ext cx="110457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highlight>
                  <a:srgbClr val="FFFFFF"/>
                </a:highlight>
              </a:rPr>
              <a:t>2) SSE에 비해 너무 빠른 learning 으로 인한 </a:t>
            </a:r>
            <a:r>
              <a:rPr lang="ko-KR" sz="2000" b="1">
                <a:solidFill>
                  <a:srgbClr val="0000FF"/>
                </a:solidFill>
                <a:highlight>
                  <a:srgbClr val="FFFFFF"/>
                </a:highlight>
              </a:rPr>
              <a:t>oscillation</a:t>
            </a:r>
            <a:r>
              <a:rPr lang="ko-KR" sz="2000" b="1">
                <a:solidFill>
                  <a:schemeClr val="dk1"/>
                </a:solidFill>
                <a:highlight>
                  <a:srgbClr val="FFFFFF"/>
                </a:highlight>
              </a:rPr>
              <a:t> 문제</a:t>
            </a:r>
            <a:endParaRPr sz="20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700">
                <a:solidFill>
                  <a:srgbClr val="333333"/>
                </a:solidFill>
                <a:highlight>
                  <a:srgbClr val="FFFFFF"/>
                </a:highlight>
              </a:rPr>
              <a:t>cross entropy의 수렴속도는 SSE 에 비해 </a:t>
            </a:r>
            <a:r>
              <a:rPr lang="ko-KR" sz="1700">
                <a:solidFill>
                  <a:srgbClr val="4A86E8"/>
                </a:solidFill>
                <a:highlight>
                  <a:srgbClr val="FFFFFF"/>
                </a:highlight>
              </a:rPr>
              <a:t>훨씬 빠르기 때문에</a:t>
            </a:r>
            <a:r>
              <a:rPr lang="ko-KR" sz="1700">
                <a:solidFill>
                  <a:srgbClr val="333333"/>
                </a:solidFill>
                <a:highlight>
                  <a:srgbClr val="FFFFFF"/>
                </a:highlight>
              </a:rPr>
              <a:t>,</a:t>
            </a:r>
            <a:endParaRPr sz="17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700">
                <a:solidFill>
                  <a:srgbClr val="E06666"/>
                </a:solidFill>
                <a:highlight>
                  <a:srgbClr val="FFFFFF"/>
                </a:highlight>
              </a:rPr>
              <a:t>learning rate을 줄여주어야 한다.</a:t>
            </a:r>
            <a:endParaRPr sz="1700">
              <a:solidFill>
                <a:srgbClr val="E0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700">
                <a:solidFill>
                  <a:srgbClr val="333333"/>
                </a:solidFill>
                <a:highlight>
                  <a:srgbClr val="FFFFFF"/>
                </a:highlight>
              </a:rPr>
              <a:t>learning rate이 클 경우 </a:t>
            </a:r>
            <a:r>
              <a:rPr lang="ko-KR" sz="1700">
                <a:solidFill>
                  <a:schemeClr val="dk1"/>
                </a:solidFill>
                <a:highlight>
                  <a:srgbClr val="FFFFFF"/>
                </a:highlight>
              </a:rPr>
              <a:t>oscillation등의 이유로 수렴하지 않는 문제가 발생할 수 있다.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700">
                <a:solidFill>
                  <a:schemeClr val="dk1"/>
                </a:solidFill>
                <a:highlight>
                  <a:srgbClr val="FFFFFF"/>
                </a:highlight>
              </a:rPr>
              <a:t>oscillation 이 발생하는 지 알아보는 방법은, traning 시 loss 값을 출력해보는 것이다.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highlight>
                  <a:srgbClr val="FFFFFF"/>
                </a:highlight>
              </a:rPr>
              <a:t>loss는 항상 줄어들어야 하는데, loss가 다시 증가할 경우 oscillation 을 의심해볼 수 있다.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0075C8"/>
                </a:solidFill>
              </a:rPr>
              <a:t>따라서 cross entropy 를 쓸 경우 learning rate을 충분히 작게 해주어야 한다.</a:t>
            </a:r>
            <a:endParaRPr sz="1700" b="1">
              <a:solidFill>
                <a:srgbClr val="0075C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541" name="Google Shape;541;p54"/>
          <p:cNvPicPr preferRelativeResize="0"/>
          <p:nvPr/>
        </p:nvPicPr>
        <p:blipFill rotWithShape="1">
          <a:blip r:embed="rId4">
            <a:alphaModFix/>
          </a:blip>
          <a:srcRect l="6490" r="49413" b="84987"/>
          <a:stretch/>
        </p:blipFill>
        <p:spPr>
          <a:xfrm>
            <a:off x="1440325" y="4897250"/>
            <a:ext cx="3501051" cy="8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54"/>
          <p:cNvSpPr/>
          <p:nvPr/>
        </p:nvSpPr>
        <p:spPr>
          <a:xfrm>
            <a:off x="3941050" y="5107575"/>
            <a:ext cx="1076700" cy="10857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43" name="Google Shape;54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5725" y="4961550"/>
            <a:ext cx="36385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381849" y="4897250"/>
            <a:ext cx="1884074" cy="16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54"/>
          <p:cNvSpPr txBox="1"/>
          <p:nvPr/>
        </p:nvSpPr>
        <p:spPr>
          <a:xfrm>
            <a:off x="1051175" y="5680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>
                <a:solidFill>
                  <a:srgbClr val="4D5156"/>
                </a:solidFill>
                <a:highlight>
                  <a:srgbClr val="FFFFFF"/>
                </a:highlight>
              </a:rPr>
              <a:t>Sum of the Squared Errors</a:t>
            </a: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5"/>
          <p:cNvSpPr/>
          <p:nvPr/>
        </p:nvSpPr>
        <p:spPr>
          <a:xfrm rot="5400000" flipH="1">
            <a:off x="2653350" y="-2680651"/>
            <a:ext cx="6885300" cy="12192000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p55"/>
          <p:cNvSpPr txBox="1"/>
          <p:nvPr/>
        </p:nvSpPr>
        <p:spPr>
          <a:xfrm>
            <a:off x="1847526" y="1469400"/>
            <a:ext cx="3838800" cy="38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300">
                <a:solidFill>
                  <a:schemeClr val="lt1"/>
                </a:solidFill>
              </a:rPr>
              <a:t>4</a:t>
            </a:r>
            <a:endParaRPr sz="24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55"/>
          <p:cNvSpPr txBox="1"/>
          <p:nvPr/>
        </p:nvSpPr>
        <p:spPr>
          <a:xfrm>
            <a:off x="4513539" y="2481481"/>
            <a:ext cx="59280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200">
                <a:solidFill>
                  <a:schemeClr val="lt1"/>
                </a:solidFill>
              </a:rPr>
              <a:t>로지스틱 회귀에서</a:t>
            </a:r>
            <a:endParaRPr sz="4200">
              <a:solidFill>
                <a:schemeClr val="lt1"/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900" b="1">
                <a:solidFill>
                  <a:schemeClr val="lt1"/>
                </a:solidFill>
              </a:rPr>
              <a:t>퍼셉트론으로</a:t>
            </a:r>
            <a:endParaRPr sz="59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6" descr="Image result for 공단기"/>
          <p:cNvSpPr/>
          <p:nvPr/>
        </p:nvSpPr>
        <p:spPr>
          <a:xfrm>
            <a:off x="16922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8" name="Google Shape;558;p56" descr="Image result for 공단기"/>
          <p:cNvSpPr/>
          <p:nvPr/>
        </p:nvSpPr>
        <p:spPr>
          <a:xfrm>
            <a:off x="18446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" name="Google Shape;559;p56"/>
          <p:cNvSpPr/>
          <p:nvPr/>
        </p:nvSpPr>
        <p:spPr>
          <a:xfrm>
            <a:off x="571839" y="574088"/>
            <a:ext cx="1231524" cy="581094"/>
          </a:xfrm>
          <a:prstGeom prst="flowChartTerminator">
            <a:avLst/>
          </a:prstGeom>
          <a:solidFill>
            <a:srgbClr val="A6C1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200">
                <a:solidFill>
                  <a:schemeClr val="lt1"/>
                </a:solidFill>
              </a:rPr>
              <a:t>1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56"/>
          <p:cNvSpPr/>
          <p:nvPr/>
        </p:nvSpPr>
        <p:spPr>
          <a:xfrm>
            <a:off x="0" y="6597352"/>
            <a:ext cx="12192000" cy="260700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1" name="Google Shape;561;p56" descr="텍스트, 클립아트, 벡터그래픽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2504" y="5854287"/>
            <a:ext cx="1487488" cy="77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2416" y="3181900"/>
            <a:ext cx="3587175" cy="287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9000" y="2146475"/>
            <a:ext cx="2970100" cy="71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56"/>
          <p:cNvSpPr txBox="1"/>
          <p:nvPr/>
        </p:nvSpPr>
        <p:spPr>
          <a:xfrm>
            <a:off x="1997075" y="579788"/>
            <a:ext cx="48828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 b="1">
                <a:latin typeface="Impact"/>
                <a:ea typeface="Impact"/>
                <a:cs typeface="Impact"/>
                <a:sym typeface="Impact"/>
              </a:rPr>
              <a:t>퍼셉트론 개요</a:t>
            </a:r>
            <a:endParaRPr sz="2700" b="1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65" name="Google Shape;565;p56"/>
          <p:cNvSpPr txBox="1"/>
          <p:nvPr/>
        </p:nvSpPr>
        <p:spPr>
          <a:xfrm>
            <a:off x="4441200" y="1510500"/>
            <a:ext cx="48828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latin typeface="Malgun Gothic"/>
                <a:ea typeface="Malgun Gothic"/>
                <a:cs typeface="Malgun Gothic"/>
                <a:sym typeface="Malgun Gothic"/>
              </a:rPr>
              <a:t>출력 값		입력 값</a:t>
            </a: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6" name="Google Shape;566;p56"/>
          <p:cNvSpPr/>
          <p:nvPr/>
        </p:nvSpPr>
        <p:spPr>
          <a:xfrm rot="5397297">
            <a:off x="4649877" y="2035350"/>
            <a:ext cx="381600" cy="260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56"/>
          <p:cNvSpPr/>
          <p:nvPr/>
        </p:nvSpPr>
        <p:spPr>
          <a:xfrm rot="7149837">
            <a:off x="5598424" y="2035484"/>
            <a:ext cx="381687" cy="260412"/>
          </a:xfrm>
          <a:prstGeom prst="rightArrow">
            <a:avLst>
              <a:gd name="adj1" fmla="val 40344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56"/>
          <p:cNvSpPr/>
          <p:nvPr/>
        </p:nvSpPr>
        <p:spPr>
          <a:xfrm rot="4199859">
            <a:off x="6290102" y="2049219"/>
            <a:ext cx="381513" cy="21886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7" descr="Image result for 공단기"/>
          <p:cNvSpPr/>
          <p:nvPr/>
        </p:nvSpPr>
        <p:spPr>
          <a:xfrm>
            <a:off x="16922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4" name="Google Shape;574;p57" descr="Image result for 공단기"/>
          <p:cNvSpPr/>
          <p:nvPr/>
        </p:nvSpPr>
        <p:spPr>
          <a:xfrm>
            <a:off x="18446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5" name="Google Shape;575;p57"/>
          <p:cNvSpPr/>
          <p:nvPr/>
        </p:nvSpPr>
        <p:spPr>
          <a:xfrm>
            <a:off x="571839" y="574088"/>
            <a:ext cx="1231524" cy="581094"/>
          </a:xfrm>
          <a:prstGeom prst="flowChartTerminator">
            <a:avLst/>
          </a:prstGeom>
          <a:solidFill>
            <a:srgbClr val="A6C1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200">
                <a:solidFill>
                  <a:schemeClr val="lt1"/>
                </a:solidFill>
              </a:rPr>
              <a:t>1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57"/>
          <p:cNvSpPr/>
          <p:nvPr/>
        </p:nvSpPr>
        <p:spPr>
          <a:xfrm>
            <a:off x="0" y="6597352"/>
            <a:ext cx="12192000" cy="260700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77" name="Google Shape;577;p57" descr="텍스트, 클립아트, 벡터그래픽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2504" y="5854287"/>
            <a:ext cx="1487488" cy="77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1750" y="1307775"/>
            <a:ext cx="5156575" cy="23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9500" y="3884825"/>
            <a:ext cx="5208550" cy="26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57"/>
          <p:cNvSpPr txBox="1"/>
          <p:nvPr/>
        </p:nvSpPr>
        <p:spPr>
          <a:xfrm>
            <a:off x="1997075" y="579788"/>
            <a:ext cx="48828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 b="1">
                <a:latin typeface="Impact"/>
                <a:ea typeface="Impact"/>
                <a:cs typeface="Impact"/>
                <a:sym typeface="Impact"/>
              </a:rPr>
              <a:t>퍼셉트론 개요</a:t>
            </a:r>
            <a:endParaRPr sz="2700" b="1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81" name="Google Shape;581;p57"/>
          <p:cNvSpPr/>
          <p:nvPr/>
        </p:nvSpPr>
        <p:spPr>
          <a:xfrm rot="5397354">
            <a:off x="5757394" y="3509025"/>
            <a:ext cx="779400" cy="428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8"/>
          <p:cNvSpPr/>
          <p:nvPr/>
        </p:nvSpPr>
        <p:spPr>
          <a:xfrm rot="5400000" flipH="1">
            <a:off x="2653350" y="-2680651"/>
            <a:ext cx="6885300" cy="12192000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7" name="Google Shape;587;p58"/>
          <p:cNvSpPr txBox="1"/>
          <p:nvPr/>
        </p:nvSpPr>
        <p:spPr>
          <a:xfrm>
            <a:off x="1847526" y="1469400"/>
            <a:ext cx="3838800" cy="38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300">
                <a:solidFill>
                  <a:schemeClr val="lt1"/>
                </a:solidFill>
              </a:rPr>
              <a:t>5</a:t>
            </a:r>
            <a:endParaRPr sz="24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58"/>
          <p:cNvSpPr txBox="1"/>
          <p:nvPr/>
        </p:nvSpPr>
        <p:spPr>
          <a:xfrm>
            <a:off x="4734214" y="2608631"/>
            <a:ext cx="59280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100" b="1">
                <a:solidFill>
                  <a:schemeClr val="lt1"/>
                </a:solidFill>
              </a:rPr>
              <a:t>단원 정리</a:t>
            </a:r>
            <a:endParaRPr sz="88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9" descr="Image result for 공단기"/>
          <p:cNvSpPr/>
          <p:nvPr/>
        </p:nvSpPr>
        <p:spPr>
          <a:xfrm>
            <a:off x="16922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4" name="Google Shape;594;p59" descr="Image result for 공단기"/>
          <p:cNvSpPr/>
          <p:nvPr/>
        </p:nvSpPr>
        <p:spPr>
          <a:xfrm>
            <a:off x="18446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5" name="Google Shape;595;p59"/>
          <p:cNvSpPr/>
          <p:nvPr/>
        </p:nvSpPr>
        <p:spPr>
          <a:xfrm>
            <a:off x="571839" y="574088"/>
            <a:ext cx="1231524" cy="581094"/>
          </a:xfrm>
          <a:prstGeom prst="flowChartTerminator">
            <a:avLst/>
          </a:prstGeom>
          <a:solidFill>
            <a:srgbClr val="A6C1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200">
                <a:solidFill>
                  <a:schemeClr val="lt1"/>
                </a:solidFill>
              </a:rPr>
              <a:t>1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59"/>
          <p:cNvSpPr/>
          <p:nvPr/>
        </p:nvSpPr>
        <p:spPr>
          <a:xfrm>
            <a:off x="0" y="6597352"/>
            <a:ext cx="12192000" cy="260700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97" name="Google Shape;597;p59" descr="텍스트, 클립아트, 벡터그래픽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2504" y="5854287"/>
            <a:ext cx="1487488" cy="777956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59"/>
          <p:cNvSpPr txBox="1"/>
          <p:nvPr/>
        </p:nvSpPr>
        <p:spPr>
          <a:xfrm>
            <a:off x="1997075" y="579788"/>
            <a:ext cx="48828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 b="1">
                <a:latin typeface="Impact"/>
                <a:ea typeface="Impact"/>
                <a:cs typeface="Impact"/>
                <a:sym typeface="Impact"/>
              </a:rPr>
              <a:t>딥러닝의 동작 원리</a:t>
            </a:r>
            <a:endParaRPr sz="2700" b="1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99" name="Google Shape;599;p59"/>
          <p:cNvSpPr txBox="1"/>
          <p:nvPr/>
        </p:nvSpPr>
        <p:spPr>
          <a:xfrm>
            <a:off x="3953038" y="1561375"/>
            <a:ext cx="48828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딥러닝의 </a:t>
            </a:r>
            <a:r>
              <a:rPr lang="ko-KR" sz="1700" b="1">
                <a:solidFill>
                  <a:srgbClr val="3C7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기본적인 두 가지</a:t>
            </a: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 계산 원리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0" name="Google Shape;600;p59"/>
          <p:cNvSpPr txBox="1"/>
          <p:nvPr/>
        </p:nvSpPr>
        <p:spPr>
          <a:xfrm>
            <a:off x="3329813" y="2383450"/>
            <a:ext cx="63666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선형 회기(예측선)			   로지스틱 회기(분류)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Linear Regression			   Logistic Regression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01" name="Google Shape;60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5587" y="3245888"/>
            <a:ext cx="3286880" cy="2461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8438" y="3485600"/>
            <a:ext cx="2973855" cy="198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0" descr="Image result for 공단기"/>
          <p:cNvSpPr/>
          <p:nvPr/>
        </p:nvSpPr>
        <p:spPr>
          <a:xfrm>
            <a:off x="16922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8" name="Google Shape;608;p60" descr="Image result for 공단기"/>
          <p:cNvSpPr/>
          <p:nvPr/>
        </p:nvSpPr>
        <p:spPr>
          <a:xfrm>
            <a:off x="18446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9" name="Google Shape;609;p60"/>
          <p:cNvSpPr/>
          <p:nvPr/>
        </p:nvSpPr>
        <p:spPr>
          <a:xfrm>
            <a:off x="571839" y="574088"/>
            <a:ext cx="1231524" cy="581094"/>
          </a:xfrm>
          <a:prstGeom prst="flowChartTerminator">
            <a:avLst/>
          </a:prstGeom>
          <a:solidFill>
            <a:srgbClr val="A6C1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200">
                <a:solidFill>
                  <a:schemeClr val="lt1"/>
                </a:solidFill>
              </a:rPr>
              <a:t>2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60"/>
          <p:cNvSpPr/>
          <p:nvPr/>
        </p:nvSpPr>
        <p:spPr>
          <a:xfrm>
            <a:off x="0" y="6597352"/>
            <a:ext cx="12192000" cy="260700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1" name="Google Shape;611;p60" descr="텍스트, 클립아트, 벡터그래픽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2504" y="5854287"/>
            <a:ext cx="1487488" cy="77795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60"/>
          <p:cNvSpPr txBox="1"/>
          <p:nvPr/>
        </p:nvSpPr>
        <p:spPr>
          <a:xfrm>
            <a:off x="1997075" y="579788"/>
            <a:ext cx="48828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 b="1">
                <a:latin typeface="Impact"/>
                <a:ea typeface="Impact"/>
                <a:cs typeface="Impact"/>
                <a:sym typeface="Impact"/>
              </a:rPr>
              <a:t>가설함수 </a:t>
            </a:r>
            <a:r>
              <a:rPr lang="ko-KR" sz="2700" b="1"/>
              <a:t>(Hypothesis)</a:t>
            </a:r>
            <a:endParaRPr sz="2700" b="1"/>
          </a:p>
        </p:txBody>
      </p:sp>
      <p:sp>
        <p:nvSpPr>
          <p:cNvPr id="613" name="Google Shape;613;p60"/>
          <p:cNvSpPr txBox="1"/>
          <p:nvPr/>
        </p:nvSpPr>
        <p:spPr>
          <a:xfrm>
            <a:off x="5753388" y="2163025"/>
            <a:ext cx="63666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빨간 선을 예측하고 싶어요!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-&gt; 가설함수 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우리가 찾아내야 할 변수는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어떻게 		를 맞출 수 있을까? 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4" name="Google Shape;61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4955" y="1931930"/>
            <a:ext cx="4692225" cy="35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60"/>
          <p:cNvSpPr/>
          <p:nvPr/>
        </p:nvSpPr>
        <p:spPr>
          <a:xfrm rot="-1863140">
            <a:off x="1317305" y="3669460"/>
            <a:ext cx="3827493" cy="39565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6" name="Google Shape;616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1225" y="3114000"/>
            <a:ext cx="3952125" cy="70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52477" y="3970475"/>
            <a:ext cx="576600" cy="41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1027" y="4457125"/>
            <a:ext cx="576600" cy="4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1" descr="Image result for 공단기"/>
          <p:cNvSpPr/>
          <p:nvPr/>
        </p:nvSpPr>
        <p:spPr>
          <a:xfrm>
            <a:off x="16922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4" name="Google Shape;624;p61" descr="Image result for 공단기"/>
          <p:cNvSpPr/>
          <p:nvPr/>
        </p:nvSpPr>
        <p:spPr>
          <a:xfrm>
            <a:off x="18446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5" name="Google Shape;625;p61"/>
          <p:cNvSpPr/>
          <p:nvPr/>
        </p:nvSpPr>
        <p:spPr>
          <a:xfrm>
            <a:off x="571839" y="574088"/>
            <a:ext cx="1231524" cy="581094"/>
          </a:xfrm>
          <a:prstGeom prst="flowChartTerminator">
            <a:avLst/>
          </a:prstGeom>
          <a:solidFill>
            <a:srgbClr val="A6C1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200">
                <a:solidFill>
                  <a:schemeClr val="lt1"/>
                </a:solidFill>
              </a:rPr>
              <a:t>3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61"/>
          <p:cNvSpPr/>
          <p:nvPr/>
        </p:nvSpPr>
        <p:spPr>
          <a:xfrm>
            <a:off x="0" y="6597352"/>
            <a:ext cx="12192000" cy="260700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27" name="Google Shape;627;p61" descr="텍스트, 클립아트, 벡터그래픽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2504" y="5854287"/>
            <a:ext cx="1487488" cy="777956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61"/>
          <p:cNvSpPr txBox="1"/>
          <p:nvPr/>
        </p:nvSpPr>
        <p:spPr>
          <a:xfrm>
            <a:off x="1997075" y="579788"/>
            <a:ext cx="48828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 b="1"/>
              <a:t>Loss </a:t>
            </a:r>
            <a:r>
              <a:rPr lang="ko-KR" sz="2700" b="1">
                <a:latin typeface="Impact"/>
                <a:ea typeface="Impact"/>
                <a:cs typeface="Impact"/>
                <a:sym typeface="Impact"/>
              </a:rPr>
              <a:t>구하기</a:t>
            </a:r>
            <a:endParaRPr sz="2700" b="1"/>
          </a:p>
        </p:txBody>
      </p:sp>
      <p:sp>
        <p:nvSpPr>
          <p:cNvPr id="629" name="Google Shape;629;p61"/>
          <p:cNvSpPr txBox="1"/>
          <p:nvPr/>
        </p:nvSpPr>
        <p:spPr>
          <a:xfrm>
            <a:off x="5528688" y="1968050"/>
            <a:ext cx="63666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선형 회기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MSE를 사용해 예측한 선과 점들의 오차를 계산한다.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로지스틱 회기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두개의 log함수를 합친 Binary Cross Entropy를 사용해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오차를 계산한다. 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30" name="Google Shape;63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0138" y="1299300"/>
            <a:ext cx="3652726" cy="2739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7338" y="3687925"/>
            <a:ext cx="2918349" cy="26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2" descr="Image result for 공단기"/>
          <p:cNvSpPr/>
          <p:nvPr/>
        </p:nvSpPr>
        <p:spPr>
          <a:xfrm>
            <a:off x="16922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7" name="Google Shape;637;p62" descr="Image result for 공단기"/>
          <p:cNvSpPr/>
          <p:nvPr/>
        </p:nvSpPr>
        <p:spPr>
          <a:xfrm>
            <a:off x="18446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8" name="Google Shape;638;p62"/>
          <p:cNvSpPr/>
          <p:nvPr/>
        </p:nvSpPr>
        <p:spPr>
          <a:xfrm>
            <a:off x="571839" y="574088"/>
            <a:ext cx="1231524" cy="581094"/>
          </a:xfrm>
          <a:prstGeom prst="flowChartTerminator">
            <a:avLst/>
          </a:prstGeom>
          <a:solidFill>
            <a:srgbClr val="A6C1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200">
                <a:solidFill>
                  <a:schemeClr val="lt1"/>
                </a:solidFill>
              </a:rPr>
              <a:t>3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62"/>
          <p:cNvSpPr/>
          <p:nvPr/>
        </p:nvSpPr>
        <p:spPr>
          <a:xfrm>
            <a:off x="0" y="6597352"/>
            <a:ext cx="12192000" cy="260700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40" name="Google Shape;640;p62" descr="텍스트, 클립아트, 벡터그래픽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2504" y="5854287"/>
            <a:ext cx="1487488" cy="777956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62"/>
          <p:cNvSpPr txBox="1"/>
          <p:nvPr/>
        </p:nvSpPr>
        <p:spPr>
          <a:xfrm>
            <a:off x="1997075" y="579788"/>
            <a:ext cx="48828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700" b="1">
                <a:solidFill>
                  <a:schemeClr val="dk1"/>
                </a:solidFill>
              </a:rPr>
              <a:t>Loss </a:t>
            </a:r>
            <a:r>
              <a:rPr lang="ko-KR" sz="2700" b="1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구하기</a:t>
            </a:r>
            <a:endParaRPr sz="2700" b="1"/>
          </a:p>
        </p:txBody>
      </p:sp>
      <p:sp>
        <p:nvSpPr>
          <p:cNvPr id="642" name="Google Shape;642;p62"/>
          <p:cNvSpPr txBox="1"/>
          <p:nvPr/>
        </p:nvSpPr>
        <p:spPr>
          <a:xfrm>
            <a:off x="5579563" y="2163025"/>
            <a:ext cx="63666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그런데 이렇게 선을 </a:t>
            </a:r>
            <a:r>
              <a:rPr lang="ko-KR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잘못 </a:t>
            </a: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예측해 선과 점들 사이의 오차가 클 때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어떻게 해야 오차를 줄일 수 있을까?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43" name="Google Shape;64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550" y="1509625"/>
            <a:ext cx="3821950" cy="48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Google Shape;648;p63"/>
          <p:cNvPicPr preferRelativeResize="0"/>
          <p:nvPr/>
        </p:nvPicPr>
        <p:blipFill rotWithShape="1">
          <a:blip r:embed="rId3">
            <a:alphaModFix/>
          </a:blip>
          <a:srcRect l="7071"/>
          <a:stretch/>
        </p:blipFill>
        <p:spPr>
          <a:xfrm>
            <a:off x="6195974" y="3495475"/>
            <a:ext cx="4655501" cy="28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63" descr="Image result for 공단기"/>
          <p:cNvSpPr/>
          <p:nvPr/>
        </p:nvSpPr>
        <p:spPr>
          <a:xfrm>
            <a:off x="16922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0" name="Google Shape;650;p63" descr="Image result for 공단기"/>
          <p:cNvSpPr/>
          <p:nvPr/>
        </p:nvSpPr>
        <p:spPr>
          <a:xfrm>
            <a:off x="18446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1" name="Google Shape;651;p63"/>
          <p:cNvSpPr/>
          <p:nvPr/>
        </p:nvSpPr>
        <p:spPr>
          <a:xfrm>
            <a:off x="571839" y="574088"/>
            <a:ext cx="1231524" cy="581094"/>
          </a:xfrm>
          <a:prstGeom prst="flowChartTerminator">
            <a:avLst/>
          </a:prstGeom>
          <a:solidFill>
            <a:srgbClr val="A6C1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200">
                <a:solidFill>
                  <a:schemeClr val="lt1"/>
                </a:solidFill>
              </a:rPr>
              <a:t>4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63"/>
          <p:cNvSpPr/>
          <p:nvPr/>
        </p:nvSpPr>
        <p:spPr>
          <a:xfrm>
            <a:off x="0" y="6597352"/>
            <a:ext cx="12192000" cy="260700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53" name="Google Shape;653;p63" descr="텍스트, 클립아트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32504" y="5854287"/>
            <a:ext cx="1487488" cy="777956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3"/>
          <p:cNvSpPr txBox="1"/>
          <p:nvPr/>
        </p:nvSpPr>
        <p:spPr>
          <a:xfrm>
            <a:off x="1997075" y="579788"/>
            <a:ext cx="48828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 b="1">
                <a:solidFill>
                  <a:schemeClr val="dk1"/>
                </a:solidFill>
              </a:rPr>
              <a:t>Optimizer - </a:t>
            </a:r>
            <a:r>
              <a:rPr lang="ko-KR" sz="2700" b="1">
                <a:latin typeface="Impact"/>
                <a:ea typeface="Impact"/>
                <a:cs typeface="Impact"/>
                <a:sym typeface="Impact"/>
              </a:rPr>
              <a:t>경사하강법</a:t>
            </a:r>
            <a:r>
              <a:rPr lang="ko-KR" sz="2700" b="1"/>
              <a:t>(GD)</a:t>
            </a:r>
            <a:endParaRPr sz="2700" b="1"/>
          </a:p>
        </p:txBody>
      </p:sp>
      <p:pic>
        <p:nvPicPr>
          <p:cNvPr id="655" name="Google Shape;655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600" y="1568950"/>
            <a:ext cx="5451924" cy="2954278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63"/>
          <p:cNvSpPr txBox="1"/>
          <p:nvPr/>
        </p:nvSpPr>
        <p:spPr>
          <a:xfrm>
            <a:off x="5579563" y="2163025"/>
            <a:ext cx="63666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미분 기울기</a:t>
            </a: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를 이용하는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경사하강법을 통해 오차를 가장 작은 방향으로 이동시킨다!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-&gt;미분 값이 ‘0’인 지점 찾으면 정답! 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 descr="Image result for 공단기"/>
          <p:cNvSpPr/>
          <p:nvPr/>
        </p:nvSpPr>
        <p:spPr>
          <a:xfrm>
            <a:off x="1692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28" descr="Image result for 공단기"/>
          <p:cNvSpPr/>
          <p:nvPr/>
        </p:nvSpPr>
        <p:spPr>
          <a:xfrm>
            <a:off x="1844675" y="7938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28"/>
          <p:cNvSpPr/>
          <p:nvPr/>
        </p:nvSpPr>
        <p:spPr>
          <a:xfrm>
            <a:off x="571839" y="574088"/>
            <a:ext cx="1231511" cy="581116"/>
          </a:xfrm>
          <a:prstGeom prst="flowChartTerminator">
            <a:avLst/>
          </a:prstGeom>
          <a:solidFill>
            <a:srgbClr val="A6C1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8"/>
          <p:cNvSpPr/>
          <p:nvPr/>
        </p:nvSpPr>
        <p:spPr>
          <a:xfrm>
            <a:off x="0" y="6597352"/>
            <a:ext cx="12191999" cy="260648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2" name="Google Shape;212;p28" descr="텍스트, 클립아트, 벡터그래픽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2504" y="5854287"/>
            <a:ext cx="1487488" cy="77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1350" y="493175"/>
            <a:ext cx="253365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/>
        </p:nvSpPr>
        <p:spPr>
          <a:xfrm>
            <a:off x="1277075" y="1568950"/>
            <a:ext cx="39585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선형 회귀 (</a:t>
            </a:r>
            <a:r>
              <a:rPr lang="ko-KR" sz="2000" b="1"/>
              <a:t>Linear Regression</a:t>
            </a: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6295175" y="1551400"/>
            <a:ext cx="46347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로지스틱 회귀 (</a:t>
            </a:r>
            <a:r>
              <a:rPr lang="ko-KR" sz="2000" b="1"/>
              <a:t>Logistic Regression</a:t>
            </a: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2213" y="2410275"/>
            <a:ext cx="397192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8"/>
          <p:cNvSpPr txBox="1"/>
          <p:nvPr/>
        </p:nvSpPr>
        <p:spPr>
          <a:xfrm>
            <a:off x="1492250" y="5252825"/>
            <a:ext cx="38211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연속형 input        연속형 output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3025775" y="5414675"/>
            <a:ext cx="304800" cy="17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1250" y="2235850"/>
            <a:ext cx="413385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7650" y="2324525"/>
            <a:ext cx="404975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8"/>
          <p:cNvSpPr txBox="1"/>
          <p:nvPr/>
        </p:nvSpPr>
        <p:spPr>
          <a:xfrm>
            <a:off x="6930600" y="5252813"/>
            <a:ext cx="38211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연속형 input        이산형 output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8460125" y="5414675"/>
            <a:ext cx="304800" cy="17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12275" y="2225525"/>
            <a:ext cx="4133850" cy="24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4" descr="Image result for 공단기"/>
          <p:cNvSpPr/>
          <p:nvPr/>
        </p:nvSpPr>
        <p:spPr>
          <a:xfrm>
            <a:off x="1692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2" name="Google Shape;662;p64" descr="Image result for 공단기"/>
          <p:cNvSpPr/>
          <p:nvPr/>
        </p:nvSpPr>
        <p:spPr>
          <a:xfrm>
            <a:off x="1844675" y="7938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3" name="Google Shape;663;p64" descr="Image result for 공단기"/>
          <p:cNvSpPr/>
          <p:nvPr/>
        </p:nvSpPr>
        <p:spPr>
          <a:xfrm>
            <a:off x="1997075" y="160338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64" name="Google Shape;664;p64"/>
          <p:cNvGrpSpPr/>
          <p:nvPr/>
        </p:nvGrpSpPr>
        <p:grpSpPr>
          <a:xfrm>
            <a:off x="4201823" y="3734763"/>
            <a:ext cx="3666201" cy="523220"/>
            <a:chOff x="1619672" y="3953838"/>
            <a:chExt cx="5904656" cy="523220"/>
          </a:xfrm>
        </p:grpSpPr>
        <p:sp>
          <p:nvSpPr>
            <p:cNvPr id="665" name="Google Shape;665;p64"/>
            <p:cNvSpPr/>
            <p:nvPr/>
          </p:nvSpPr>
          <p:spPr>
            <a:xfrm>
              <a:off x="2011190" y="4005064"/>
              <a:ext cx="5121620" cy="432048"/>
            </a:xfrm>
            <a:prstGeom prst="rect">
              <a:avLst/>
            </a:prstGeom>
            <a:gradFill>
              <a:gsLst>
                <a:gs pos="0">
                  <a:srgbClr val="FBC2EB"/>
                </a:gs>
                <a:gs pos="52999">
                  <a:srgbClr val="BFCFEC"/>
                </a:gs>
                <a:gs pos="100000">
                  <a:srgbClr val="A6C1EE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6" name="Google Shape;666;p64"/>
            <p:cNvSpPr txBox="1"/>
            <p:nvPr/>
          </p:nvSpPr>
          <p:spPr>
            <a:xfrm>
              <a:off x="1619672" y="3953838"/>
              <a:ext cx="590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QnA</a:t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7" name="Google Shape;667;p64"/>
          <p:cNvSpPr/>
          <p:nvPr/>
        </p:nvSpPr>
        <p:spPr>
          <a:xfrm>
            <a:off x="0" y="6597352"/>
            <a:ext cx="12191999" cy="260648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8" name="Google Shape;668;p64"/>
          <p:cNvSpPr/>
          <p:nvPr/>
        </p:nvSpPr>
        <p:spPr>
          <a:xfrm>
            <a:off x="0" y="0"/>
            <a:ext cx="12191999" cy="260648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69" name="Google Shape;669;p64" descr="텍스트, 클립아트, 벡터그래픽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2504" y="5854287"/>
            <a:ext cx="1487488" cy="777956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64"/>
          <p:cNvSpPr txBox="1"/>
          <p:nvPr/>
        </p:nvSpPr>
        <p:spPr>
          <a:xfrm>
            <a:off x="5261700" y="2627675"/>
            <a:ext cx="16686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Single Day"/>
                <a:ea typeface="Single Day"/>
                <a:cs typeface="Single Day"/>
                <a:sym typeface="Single Day"/>
              </a:rPr>
              <a:t>Thank you</a:t>
            </a:r>
            <a:endParaRPr sz="3000">
              <a:latin typeface="Single Day"/>
              <a:ea typeface="Single Day"/>
              <a:cs typeface="Single Day"/>
              <a:sym typeface="Single D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 descr="Image result for 공단기"/>
          <p:cNvSpPr/>
          <p:nvPr/>
        </p:nvSpPr>
        <p:spPr>
          <a:xfrm>
            <a:off x="16922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29" descr="Image result for 공단기"/>
          <p:cNvSpPr/>
          <p:nvPr/>
        </p:nvSpPr>
        <p:spPr>
          <a:xfrm>
            <a:off x="18446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571839" y="574088"/>
            <a:ext cx="1231524" cy="581094"/>
          </a:xfrm>
          <a:prstGeom prst="flowChartTerminator">
            <a:avLst/>
          </a:prstGeom>
          <a:solidFill>
            <a:srgbClr val="A6C1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200">
                <a:solidFill>
                  <a:schemeClr val="lt1"/>
                </a:solidFill>
              </a:rPr>
              <a:t>1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0" y="6597352"/>
            <a:ext cx="12192000" cy="260700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2" name="Google Shape;232;p29" descr="텍스트, 클립아트, 벡터그래픽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2504" y="5854287"/>
            <a:ext cx="1487488" cy="77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1350" y="493175"/>
            <a:ext cx="253365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9"/>
          <p:cNvSpPr txBox="1"/>
          <p:nvPr/>
        </p:nvSpPr>
        <p:spPr>
          <a:xfrm>
            <a:off x="571850" y="1438300"/>
            <a:ext cx="3214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Char char="❏"/>
            </a:pP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로지스틱 회귀의 사용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910500" y="1989288"/>
            <a:ext cx="109845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범주형 적 의사결정을 필요로하는 모델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  ex) 제품이 불량인지 정상인지, 고객이 이탈고객인지 잔류고객인지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                     페이스북 피드를 보여줄지 숨길지, 메일이 스팸인지 햄인지 등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730475" y="3408638"/>
            <a:ext cx="1231500" cy="58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>
                <a:latin typeface="Malgun Gothic"/>
                <a:ea typeface="Malgun Gothic"/>
                <a:cs typeface="Malgun Gothic"/>
                <a:sym typeface="Malgun Gothic"/>
              </a:rPr>
              <a:t>How?</a:t>
            </a:r>
            <a:endParaRPr sz="2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500" y="4164475"/>
            <a:ext cx="1775825" cy="1792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7275" y="4172935"/>
            <a:ext cx="1775825" cy="17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24075" y="4078459"/>
            <a:ext cx="1775825" cy="17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450825" y="4078460"/>
            <a:ext cx="1775825" cy="177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9"/>
          <p:cNvSpPr txBox="1"/>
          <p:nvPr/>
        </p:nvSpPr>
        <p:spPr>
          <a:xfrm>
            <a:off x="730463" y="4693575"/>
            <a:ext cx="1935900" cy="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로지스틱 회귀 원리 이용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3637238" y="4468500"/>
            <a:ext cx="1935900" cy="11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참거짓 판단장치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모델 생성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6544025" y="4587075"/>
            <a:ext cx="1935900" cy="11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새로운 질문이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들어오면?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9370775" y="4587075"/>
            <a:ext cx="1935900" cy="11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모델의 범주 중 하나로 예측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2077035">
            <a:off x="2968465" y="4801958"/>
            <a:ext cx="660172" cy="517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2077035">
            <a:off x="5875265" y="4801958"/>
            <a:ext cx="660172" cy="517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2077035">
            <a:off x="8702015" y="4801958"/>
            <a:ext cx="660172" cy="5177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29"/>
          <p:cNvCxnSpPr/>
          <p:nvPr/>
        </p:nvCxnSpPr>
        <p:spPr>
          <a:xfrm>
            <a:off x="1471975" y="2359825"/>
            <a:ext cx="1271700" cy="600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49" name="Google Shape;249;p29"/>
          <p:cNvSpPr txBox="1"/>
          <p:nvPr/>
        </p:nvSpPr>
        <p:spPr>
          <a:xfrm>
            <a:off x="2815100" y="2755663"/>
            <a:ext cx="5286000" cy="60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AutoNum type="arabicPeriod"/>
            </a:pPr>
            <a:r>
              <a:rPr lang="ko-KR" sz="1300" dirty="0">
                <a:latin typeface="Malgun Gothic"/>
                <a:ea typeface="Malgun Gothic"/>
                <a:cs typeface="Malgun Gothic"/>
                <a:sym typeface="Malgun Gothic"/>
              </a:rPr>
              <a:t>이진변수  </a:t>
            </a:r>
            <a:r>
              <a:rPr lang="ko-KR" sz="1300" dirty="0" err="1">
                <a:latin typeface="Malgun Gothic"/>
                <a:ea typeface="Malgun Gothic"/>
                <a:cs typeface="Malgun Gothic"/>
                <a:sym typeface="Malgun Gothic"/>
              </a:rPr>
              <a:t>ex</a:t>
            </a:r>
            <a:r>
              <a:rPr lang="ko-KR" sz="1300" dirty="0">
                <a:latin typeface="Malgun Gothic"/>
                <a:ea typeface="Malgun Gothic"/>
                <a:cs typeface="Malgun Gothic"/>
                <a:sym typeface="Malgun Gothic"/>
              </a:rPr>
              <a:t>) 성공/실패, 사망/생존 -&gt; </a:t>
            </a:r>
            <a:r>
              <a:rPr lang="ko-KR" sz="1300" dirty="0" err="1"/>
              <a:t>binary</a:t>
            </a:r>
            <a:r>
              <a:rPr lang="ko-KR" sz="1300" dirty="0"/>
              <a:t> </a:t>
            </a:r>
            <a:r>
              <a:rPr lang="ko-KR" sz="1300" dirty="0" err="1"/>
              <a:t>classification</a:t>
            </a:r>
            <a:endParaRPr sz="1300"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AutoNum type="arabicPeriod"/>
            </a:pPr>
            <a:r>
              <a:rPr lang="ko-KR" altLang="en-US" sz="1300" dirty="0">
                <a:latin typeface="Malgun Gothic"/>
                <a:ea typeface="Malgun Gothic"/>
                <a:cs typeface="Malgun Gothic"/>
                <a:sym typeface="Malgun Gothic"/>
              </a:rPr>
              <a:t>다중</a:t>
            </a:r>
            <a:r>
              <a:rPr lang="ko-KR" sz="1300" dirty="0">
                <a:latin typeface="Malgun Gothic"/>
                <a:ea typeface="Malgun Gothic"/>
                <a:cs typeface="Malgun Gothic"/>
                <a:sym typeface="Malgun Gothic"/>
              </a:rPr>
              <a:t>변수  -&gt; </a:t>
            </a:r>
            <a:r>
              <a:rPr lang="ko-KR" sz="1300" dirty="0" err="1">
                <a:solidFill>
                  <a:schemeClr val="dk1"/>
                </a:solidFill>
                <a:highlight>
                  <a:srgbClr val="FFFFFF"/>
                </a:highlight>
              </a:rPr>
              <a:t>Multi-Class</a:t>
            </a:r>
            <a:r>
              <a:rPr lang="ko-KR" sz="13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ko-KR" sz="1300" dirty="0" err="1">
                <a:solidFill>
                  <a:schemeClr val="dk1"/>
                </a:solidFill>
                <a:highlight>
                  <a:srgbClr val="FFFFFF"/>
                </a:highlight>
              </a:rPr>
              <a:t>Classification</a:t>
            </a:r>
            <a:r>
              <a:rPr lang="en-US" altLang="ko-KR" sz="1300" dirty="0">
                <a:solidFill>
                  <a:schemeClr val="dk1"/>
                </a:solidFill>
                <a:highlight>
                  <a:srgbClr val="FFFFFF"/>
                </a:highlight>
              </a:rPr>
              <a:t>  (12</a:t>
            </a:r>
            <a:r>
              <a:rPr lang="ko-KR" altLang="en-US" sz="1300" dirty="0">
                <a:solidFill>
                  <a:schemeClr val="dk1"/>
                </a:solidFill>
                <a:highlight>
                  <a:srgbClr val="FFFFFF"/>
                </a:highlight>
              </a:rPr>
              <a:t>장 다중분류</a:t>
            </a:r>
            <a:r>
              <a:rPr lang="en-US" altLang="ko-KR" sz="13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3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 descr="Image result for 공단기"/>
          <p:cNvSpPr/>
          <p:nvPr/>
        </p:nvSpPr>
        <p:spPr>
          <a:xfrm>
            <a:off x="16922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30" descr="Image result for 공단기"/>
          <p:cNvSpPr/>
          <p:nvPr/>
        </p:nvSpPr>
        <p:spPr>
          <a:xfrm>
            <a:off x="18446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30"/>
          <p:cNvSpPr/>
          <p:nvPr/>
        </p:nvSpPr>
        <p:spPr>
          <a:xfrm>
            <a:off x="571839" y="574088"/>
            <a:ext cx="1231524" cy="581094"/>
          </a:xfrm>
          <a:prstGeom prst="flowChartTerminator">
            <a:avLst/>
          </a:prstGeom>
          <a:solidFill>
            <a:srgbClr val="A6C1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200">
                <a:solidFill>
                  <a:schemeClr val="lt1"/>
                </a:solidFill>
              </a:rPr>
              <a:t>1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0"/>
          <p:cNvSpPr/>
          <p:nvPr/>
        </p:nvSpPr>
        <p:spPr>
          <a:xfrm>
            <a:off x="0" y="6597352"/>
            <a:ext cx="12192000" cy="260700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8" name="Google Shape;258;p30" descr="텍스트, 클립아트, 벡터그래픽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2504" y="5854287"/>
            <a:ext cx="1487488" cy="77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8900" y="1236100"/>
            <a:ext cx="2895600" cy="127230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0" name="Google Shape;26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625" y="1416507"/>
            <a:ext cx="23241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0"/>
          <p:cNvSpPr txBox="1"/>
          <p:nvPr/>
        </p:nvSpPr>
        <p:spPr>
          <a:xfrm>
            <a:off x="3314725" y="2037400"/>
            <a:ext cx="1143000" cy="471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1 (Cat)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3314725" y="3680925"/>
            <a:ext cx="1686000" cy="471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0 (Non Cat)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3314725" y="5139138"/>
            <a:ext cx="1686000" cy="471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0 (Non Cat)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7410789">
            <a:off x="8064616" y="2613675"/>
            <a:ext cx="850841" cy="66732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 txBox="1"/>
          <p:nvPr/>
        </p:nvSpPr>
        <p:spPr>
          <a:xfrm>
            <a:off x="6461288" y="3486275"/>
            <a:ext cx="4057500" cy="178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Output은 0~1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ex) 0.78 -&gt; 고양이라고 판단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6" name="Google Shape;266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1350" y="493175"/>
            <a:ext cx="25336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 descr="Image result for 공단기"/>
          <p:cNvSpPr/>
          <p:nvPr/>
        </p:nvSpPr>
        <p:spPr>
          <a:xfrm>
            <a:off x="16922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31" descr="Image result for 공단기"/>
          <p:cNvSpPr/>
          <p:nvPr/>
        </p:nvSpPr>
        <p:spPr>
          <a:xfrm>
            <a:off x="18446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31"/>
          <p:cNvSpPr/>
          <p:nvPr/>
        </p:nvSpPr>
        <p:spPr>
          <a:xfrm>
            <a:off x="571839" y="574088"/>
            <a:ext cx="1231524" cy="581094"/>
          </a:xfrm>
          <a:prstGeom prst="flowChartTerminator">
            <a:avLst/>
          </a:prstGeom>
          <a:solidFill>
            <a:srgbClr val="A6C1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200">
                <a:solidFill>
                  <a:schemeClr val="lt1"/>
                </a:solidFill>
              </a:rPr>
              <a:t>1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1"/>
          <p:cNvSpPr/>
          <p:nvPr/>
        </p:nvSpPr>
        <p:spPr>
          <a:xfrm>
            <a:off x="0" y="6597352"/>
            <a:ext cx="12192000" cy="260700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5" name="Google Shape;275;p31" descr="텍스트, 클립아트, 벡터그래픽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2504" y="5854287"/>
            <a:ext cx="1487488" cy="77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1350" y="493175"/>
            <a:ext cx="253365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1"/>
          <p:cNvSpPr txBox="1"/>
          <p:nvPr/>
        </p:nvSpPr>
        <p:spPr>
          <a:xfrm>
            <a:off x="571850" y="1416550"/>
            <a:ext cx="92727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Char char="❏"/>
            </a:pP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교재 &lt;모두의 딥러닝&gt; 속 예시에 대한 의문점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8" name="Google Shape;27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200" y="2139975"/>
            <a:ext cx="7929575" cy="10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1"/>
          <p:cNvPicPr preferRelativeResize="0"/>
          <p:nvPr/>
        </p:nvPicPr>
        <p:blipFill rotWithShape="1">
          <a:blip r:embed="rId6">
            <a:alphaModFix/>
          </a:blip>
          <a:srcRect t="4970" b="-4970"/>
          <a:stretch/>
        </p:blipFill>
        <p:spPr>
          <a:xfrm>
            <a:off x="8072775" y="812449"/>
            <a:ext cx="3871575" cy="230105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0" name="Google Shape;280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91575" y="3704889"/>
            <a:ext cx="3969516" cy="230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1"/>
          <p:cNvSpPr txBox="1"/>
          <p:nvPr/>
        </p:nvSpPr>
        <p:spPr>
          <a:xfrm>
            <a:off x="6310300" y="3489225"/>
            <a:ext cx="4631700" cy="27324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endParaRPr sz="5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31"/>
          <p:cNvSpPr txBox="1"/>
          <p:nvPr/>
        </p:nvSpPr>
        <p:spPr>
          <a:xfrm>
            <a:off x="571838" y="3489225"/>
            <a:ext cx="4848573" cy="27324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 dirty="0">
                <a:latin typeface="Malgun Gothic"/>
                <a:ea typeface="Malgun Gothic"/>
                <a:cs typeface="Malgun Gothic"/>
                <a:sym typeface="Malgun Gothic"/>
              </a:rPr>
              <a:t>1.</a:t>
            </a:r>
            <a:endParaRPr sz="5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3" name="Google Shape;283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20800" y="3777488"/>
            <a:ext cx="3871575" cy="225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2FB275-D464-45B2-9A18-A22E38DB7E5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819" t="427" r="2837" b="-427"/>
          <a:stretch/>
        </p:blipFill>
        <p:spPr>
          <a:xfrm>
            <a:off x="1122331" y="3696590"/>
            <a:ext cx="4193921" cy="22558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 descr="Image result for 공단기"/>
          <p:cNvSpPr/>
          <p:nvPr/>
        </p:nvSpPr>
        <p:spPr>
          <a:xfrm>
            <a:off x="16922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32" descr="Image result for 공단기"/>
          <p:cNvSpPr/>
          <p:nvPr/>
        </p:nvSpPr>
        <p:spPr>
          <a:xfrm>
            <a:off x="18446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32"/>
          <p:cNvSpPr/>
          <p:nvPr/>
        </p:nvSpPr>
        <p:spPr>
          <a:xfrm>
            <a:off x="571839" y="574088"/>
            <a:ext cx="1231524" cy="581094"/>
          </a:xfrm>
          <a:prstGeom prst="flowChartTerminator">
            <a:avLst/>
          </a:prstGeom>
          <a:solidFill>
            <a:srgbClr val="A6C1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200">
                <a:solidFill>
                  <a:schemeClr val="lt1"/>
                </a:solidFill>
              </a:rPr>
              <a:t>2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2"/>
          <p:cNvSpPr/>
          <p:nvPr/>
        </p:nvSpPr>
        <p:spPr>
          <a:xfrm>
            <a:off x="0" y="6597352"/>
            <a:ext cx="12192000" cy="260700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2" name="Google Shape;292;p32" descr="텍스트, 클립아트, 벡터그래픽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2504" y="5854287"/>
            <a:ext cx="1487488" cy="77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6100" y="493157"/>
            <a:ext cx="28956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2"/>
          <p:cNvSpPr txBox="1"/>
          <p:nvPr/>
        </p:nvSpPr>
        <p:spPr>
          <a:xfrm>
            <a:off x="71475" y="1612550"/>
            <a:ext cx="9243900" cy="23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Sigmoid function  </a:t>
            </a:r>
            <a:r>
              <a:rPr lang="ko-KR" sz="1900"/>
              <a:t>≔</a:t>
            </a:r>
            <a:r>
              <a:rPr lang="ko-KR" sz="1800"/>
              <a:t>  Logistic function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input값에 대해 단조증가(or 단조감소) 하는 S자형 그래프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Squashing function (Large input(</a:t>
            </a:r>
            <a:r>
              <a:rPr lang="ko-KR" sz="2500"/>
              <a:t>-∞</a:t>
            </a:r>
            <a:r>
              <a:rPr lang="ko-KR" sz="2000"/>
              <a:t>~</a:t>
            </a:r>
            <a:r>
              <a:rPr lang="ko-KR" sz="2500"/>
              <a:t>∞</a:t>
            </a:r>
            <a:r>
              <a:rPr lang="ko-KR" sz="1800"/>
              <a:t>)       Small output(0~1))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1800">
                <a:solidFill>
                  <a:schemeClr val="dk1"/>
                </a:solidFill>
              </a:rPr>
              <a:t>밑을 자연상수 e로 갖는 지수함수가 분모에 포함되는 함수</a:t>
            </a:r>
            <a:endParaRPr sz="1800"/>
          </a:p>
        </p:txBody>
      </p:sp>
      <p:pic>
        <p:nvPicPr>
          <p:cNvPr id="295" name="Google Shape;29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4550" y="4422350"/>
            <a:ext cx="3258853" cy="143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077010">
            <a:off x="4551881" y="4736484"/>
            <a:ext cx="850841" cy="66732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2"/>
          <p:cNvSpPr txBox="1"/>
          <p:nvPr/>
        </p:nvSpPr>
        <p:spPr>
          <a:xfrm>
            <a:off x="5432300" y="4878950"/>
            <a:ext cx="3183000" cy="51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 b="1">
                <a:latin typeface="Malgun Gothic"/>
                <a:ea typeface="Malgun Gothic"/>
                <a:cs typeface="Malgun Gothic"/>
                <a:sym typeface="Malgun Gothic"/>
              </a:rPr>
              <a:t>a와 b값에 따라 오차 변화</a:t>
            </a:r>
            <a:endParaRPr sz="19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32"/>
          <p:cNvSpPr/>
          <p:nvPr/>
        </p:nvSpPr>
        <p:spPr>
          <a:xfrm>
            <a:off x="4749910" y="3238500"/>
            <a:ext cx="3048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9" name="Google Shape;299;p32"/>
          <p:cNvCxnSpPr/>
          <p:nvPr/>
        </p:nvCxnSpPr>
        <p:spPr>
          <a:xfrm rot="10800000" flipH="1">
            <a:off x="571839" y="2806339"/>
            <a:ext cx="5843400" cy="14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0" name="Google Shape;30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90025" y="747426"/>
            <a:ext cx="5001982" cy="38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5775" y="1322988"/>
            <a:ext cx="3133775" cy="17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3" descr="Image result for 공단기"/>
          <p:cNvSpPr/>
          <p:nvPr/>
        </p:nvSpPr>
        <p:spPr>
          <a:xfrm>
            <a:off x="16922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33" descr="Image result for 공단기"/>
          <p:cNvSpPr/>
          <p:nvPr/>
        </p:nvSpPr>
        <p:spPr>
          <a:xfrm>
            <a:off x="18446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630414" y="493138"/>
            <a:ext cx="1231524" cy="581094"/>
          </a:xfrm>
          <a:prstGeom prst="flowChartTerminator">
            <a:avLst/>
          </a:prstGeom>
          <a:solidFill>
            <a:srgbClr val="A6C1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200">
                <a:solidFill>
                  <a:schemeClr val="lt1"/>
                </a:solidFill>
              </a:rPr>
              <a:t>2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3"/>
          <p:cNvSpPr/>
          <p:nvPr/>
        </p:nvSpPr>
        <p:spPr>
          <a:xfrm>
            <a:off x="0" y="6597352"/>
            <a:ext cx="12192000" cy="260700"/>
          </a:xfrm>
          <a:prstGeom prst="rect">
            <a:avLst/>
          </a:prstGeom>
          <a:gradFill>
            <a:gsLst>
              <a:gs pos="0">
                <a:srgbClr val="FBC2EB"/>
              </a:gs>
              <a:gs pos="52999">
                <a:srgbClr val="BFCFEC"/>
              </a:gs>
              <a:gs pos="100000">
                <a:srgbClr val="A6C1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0" name="Google Shape;310;p33" descr="텍스트, 클립아트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32504" y="5854287"/>
            <a:ext cx="1487488" cy="77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7075" y="412207"/>
            <a:ext cx="28956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425" y="1397763"/>
            <a:ext cx="3070136" cy="15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3"/>
          <p:cNvPicPr preferRelativeResize="0"/>
          <p:nvPr/>
        </p:nvPicPr>
        <p:blipFill rotWithShape="1">
          <a:blip r:embed="rId7">
            <a:alphaModFix/>
          </a:blip>
          <a:srcRect t="-6129" b="6130"/>
          <a:stretch/>
        </p:blipFill>
        <p:spPr>
          <a:xfrm>
            <a:off x="4485088" y="1254913"/>
            <a:ext cx="2979025" cy="163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3"/>
          <p:cNvSpPr txBox="1"/>
          <p:nvPr/>
        </p:nvSpPr>
        <p:spPr>
          <a:xfrm>
            <a:off x="6267450" y="2032750"/>
            <a:ext cx="914400" cy="37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기준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33"/>
          <p:cNvSpPr txBox="1"/>
          <p:nvPr/>
        </p:nvSpPr>
        <p:spPr>
          <a:xfrm>
            <a:off x="2495550" y="2032738"/>
            <a:ext cx="1347900" cy="37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a값 작을 때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p33"/>
          <p:cNvSpPr txBox="1"/>
          <p:nvPr/>
        </p:nvSpPr>
        <p:spPr>
          <a:xfrm>
            <a:off x="9891625" y="2032738"/>
            <a:ext cx="1347900" cy="37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a값 클 때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7" name="Google Shape;317;p33"/>
          <p:cNvPicPr preferRelativeResize="0"/>
          <p:nvPr/>
        </p:nvPicPr>
        <p:blipFill rotWithShape="1">
          <a:blip r:embed="rId8">
            <a:alphaModFix/>
          </a:blip>
          <a:srcRect r="14741"/>
          <a:stretch/>
        </p:blipFill>
        <p:spPr>
          <a:xfrm>
            <a:off x="3386150" y="3371825"/>
            <a:ext cx="5419700" cy="316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771</Words>
  <Application>Microsoft Office PowerPoint</Application>
  <PresentationFormat>와이드스크린</PresentationFormat>
  <Paragraphs>172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Single Day</vt:lpstr>
      <vt:lpstr>Malgun Gothic</vt:lpstr>
      <vt:lpstr>Arial</vt:lpstr>
      <vt:lpstr>Impact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장 윤정</cp:lastModifiedBy>
  <cp:revision>8</cp:revision>
  <dcterms:modified xsi:type="dcterms:W3CDTF">2021-01-12T13:15:39Z</dcterms:modified>
</cp:coreProperties>
</file>