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3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68" y="1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9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4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1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5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32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3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3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3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7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7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0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0D8A-72D2-4BB7-8C32-3797103EA596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3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q=http://www.ncbi.nlm.nih.gov/pubmed/19786035&amp;sa=D&amp;usg=AFQjCNG62hCks3aj9PraTfwtwscaaJgkG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oogle.com/url?q=http://www.ncbi.nlm.nih.gov/pubmed/19786035&amp;sa=D&amp;usg=AFQjCNG62hCks3aj9PraTfwtwscaaJgkG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m/url?q=http://www.ncbi.nlm.nih.gov/pubmed/19786035&amp;sa=D&amp;usg=AFQjCNG62hCks3aj9PraTfwtwscaaJgkG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2067" y="1412776"/>
            <a:ext cx="7772400" cy="1470025"/>
          </a:xfrm>
        </p:spPr>
        <p:txBody>
          <a:bodyPr>
            <a:noAutofit/>
          </a:bodyPr>
          <a:lstStyle/>
          <a:p>
            <a:r>
              <a:rPr lang="ko-KR" altLang="en-US" sz="4800" b="1" dirty="0" err="1" smtClean="0"/>
              <a:t>유전체학개론</a:t>
            </a:r>
            <a:r>
              <a:rPr lang="ko-KR" altLang="en-US" sz="4800" b="1" dirty="0" smtClean="0"/>
              <a:t> 과제 </a:t>
            </a:r>
            <a:r>
              <a:rPr lang="en-US" altLang="ko-KR" sz="4800" b="1" smtClean="0"/>
              <a:t>4.</a:t>
            </a:r>
            <a:r>
              <a:rPr lang="en-US" altLang="ko-KR" sz="4800" b="1" dirty="0" smtClean="0"/>
              <a:t/>
            </a:r>
            <a:br>
              <a:rPr lang="en-US" altLang="ko-KR" sz="4800" b="1" dirty="0" smtClean="0"/>
            </a:br>
            <a:r>
              <a:rPr lang="en-US" altLang="ko-KR" sz="4800" b="1" dirty="0" smtClean="0"/>
              <a:t>(2015</a:t>
            </a:r>
            <a:r>
              <a:rPr lang="ko-KR" altLang="en-US" sz="4800" b="1" dirty="0" smtClean="0"/>
              <a:t>년 </a:t>
            </a:r>
            <a:r>
              <a:rPr lang="en-US" altLang="ko-KR" sz="4800" b="1" dirty="0" smtClean="0"/>
              <a:t>10</a:t>
            </a:r>
            <a:r>
              <a:rPr lang="ko-KR" altLang="en-US" sz="4800" b="1" dirty="0" smtClean="0"/>
              <a:t>월 </a:t>
            </a:r>
            <a:r>
              <a:rPr lang="en-US" altLang="ko-KR" sz="4800" b="1" dirty="0" smtClean="0"/>
              <a:t>20</a:t>
            </a:r>
            <a:r>
              <a:rPr lang="ko-KR" altLang="en-US" sz="4800" b="1" dirty="0" smtClean="0"/>
              <a:t>일 제출</a:t>
            </a:r>
            <a:r>
              <a:rPr lang="en-US" altLang="ko-KR" sz="4800" b="1" dirty="0" smtClean="0"/>
              <a:t>)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9368" y="4221088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20132650 </a:t>
            </a:r>
            <a:r>
              <a:rPr lang="ko-KR" altLang="en-US" dirty="0" smtClean="0"/>
              <a:t>오지혜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20608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9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88640"/>
            <a:ext cx="871296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rgbClr val="7030A0"/>
                </a:solidFill>
                <a:latin typeface="+mj-ea"/>
                <a:ea typeface="+mj-ea"/>
              </a:rPr>
              <a:t>문항 </a:t>
            </a:r>
            <a:r>
              <a:rPr lang="en-US" altLang="ko-KR" sz="4000" b="1" dirty="0" smtClean="0">
                <a:solidFill>
                  <a:srgbClr val="7030A0"/>
                </a:solidFill>
                <a:latin typeface="+mj-ea"/>
                <a:ea typeface="+mj-ea"/>
              </a:rPr>
              <a:t>1. NCBI</a:t>
            </a:r>
            <a:r>
              <a:rPr lang="ko-KR" altLang="en-US" sz="4000" b="1" dirty="0">
                <a:solidFill>
                  <a:srgbClr val="7030A0"/>
                </a:solidFill>
                <a:latin typeface="+mj-ea"/>
                <a:ea typeface="+mj-ea"/>
              </a:rPr>
              <a:t>의 </a:t>
            </a:r>
            <a:r>
              <a:rPr lang="en-US" altLang="ko-KR" sz="4000" b="1" dirty="0">
                <a:solidFill>
                  <a:srgbClr val="7030A0"/>
                </a:solidFill>
                <a:latin typeface="+mj-ea"/>
                <a:ea typeface="+mj-ea"/>
              </a:rPr>
              <a:t>nucleotide </a:t>
            </a:r>
            <a:r>
              <a:rPr lang="ko-KR" altLang="en-US" sz="4000" b="1" dirty="0">
                <a:solidFill>
                  <a:srgbClr val="7030A0"/>
                </a:solidFill>
                <a:latin typeface="+mj-ea"/>
                <a:ea typeface="+mj-ea"/>
              </a:rPr>
              <a:t>데이터베이스에서 </a:t>
            </a:r>
            <a:r>
              <a:rPr lang="en-US" altLang="ko-KR" sz="4000" b="1" dirty="0">
                <a:solidFill>
                  <a:srgbClr val="7030A0"/>
                </a:solidFill>
                <a:latin typeface="+mj-ea"/>
                <a:ea typeface="+mj-ea"/>
              </a:rPr>
              <a:t>NC_000913</a:t>
            </a:r>
            <a:r>
              <a:rPr lang="ko-KR" altLang="en-US" sz="4000" b="1" dirty="0">
                <a:solidFill>
                  <a:srgbClr val="7030A0"/>
                </a:solidFill>
                <a:latin typeface="+mj-ea"/>
                <a:ea typeface="+mj-ea"/>
              </a:rPr>
              <a:t>을 검색하고</a:t>
            </a:r>
            <a:r>
              <a:rPr lang="en-US" altLang="ko-KR" sz="4000" b="1" dirty="0">
                <a:solidFill>
                  <a:srgbClr val="7030A0"/>
                </a:solidFill>
                <a:latin typeface="+mj-ea"/>
                <a:ea typeface="+mj-ea"/>
              </a:rPr>
              <a:t>, “Change region shown”</a:t>
            </a:r>
            <a:r>
              <a:rPr lang="ko-KR" altLang="en-US" sz="4000" b="1" dirty="0">
                <a:solidFill>
                  <a:srgbClr val="7030A0"/>
                </a:solidFill>
                <a:latin typeface="+mj-ea"/>
                <a:ea typeface="+mj-ea"/>
              </a:rPr>
              <a:t>을 </a:t>
            </a:r>
            <a:r>
              <a:rPr lang="en-US" altLang="ko-KR" sz="4000" b="1" dirty="0">
                <a:solidFill>
                  <a:srgbClr val="7030A0"/>
                </a:solidFill>
                <a:latin typeface="+mj-ea"/>
                <a:ea typeface="+mj-ea"/>
              </a:rPr>
              <a:t>2,754,705~2,788,583</a:t>
            </a:r>
            <a:r>
              <a:rPr lang="ko-KR" altLang="en-US" sz="4000" b="1" dirty="0">
                <a:solidFill>
                  <a:srgbClr val="7030A0"/>
                </a:solidFill>
                <a:latin typeface="+mj-ea"/>
                <a:ea typeface="+mj-ea"/>
              </a:rPr>
              <a:t>로 변경한 후에</a:t>
            </a:r>
            <a:r>
              <a:rPr lang="en-US" altLang="ko-KR" sz="4000" b="1" dirty="0">
                <a:solidFill>
                  <a:srgbClr val="7030A0"/>
                </a:solidFill>
                <a:latin typeface="+mj-ea"/>
                <a:ea typeface="+mj-ea"/>
              </a:rPr>
              <a:t>, “Display Settings”</a:t>
            </a:r>
            <a:r>
              <a:rPr lang="ko-KR" altLang="en-US" sz="4000" b="1" dirty="0">
                <a:solidFill>
                  <a:srgbClr val="7030A0"/>
                </a:solidFill>
                <a:latin typeface="+mj-ea"/>
                <a:ea typeface="+mj-ea"/>
              </a:rPr>
              <a:t>를 “</a:t>
            </a:r>
            <a:r>
              <a:rPr lang="en-US" altLang="ko-KR" sz="4000" b="1" dirty="0">
                <a:solidFill>
                  <a:srgbClr val="7030A0"/>
                </a:solidFill>
                <a:latin typeface="+mj-ea"/>
                <a:ea typeface="+mj-ea"/>
              </a:rPr>
              <a:t>Graphics”</a:t>
            </a:r>
            <a:r>
              <a:rPr lang="ko-KR" altLang="en-US" sz="4000" b="1" dirty="0">
                <a:solidFill>
                  <a:srgbClr val="7030A0"/>
                </a:solidFill>
                <a:latin typeface="+mj-ea"/>
                <a:ea typeface="+mj-ea"/>
              </a:rPr>
              <a:t>로 변경하여 이 부위에 </a:t>
            </a:r>
            <a:r>
              <a:rPr lang="ko-KR" altLang="en-US" sz="4000" b="1" dirty="0" err="1">
                <a:solidFill>
                  <a:srgbClr val="7030A0"/>
                </a:solidFill>
                <a:latin typeface="+mj-ea"/>
                <a:ea typeface="+mj-ea"/>
              </a:rPr>
              <a:t>인코드되어</a:t>
            </a:r>
            <a:r>
              <a:rPr lang="ko-KR" altLang="en-US" sz="4000" b="1" dirty="0">
                <a:solidFill>
                  <a:srgbClr val="7030A0"/>
                </a:solidFill>
                <a:latin typeface="+mj-ea"/>
                <a:ea typeface="+mj-ea"/>
              </a:rPr>
              <a:t> 있는 유전자들을 찾아보시오</a:t>
            </a:r>
            <a:r>
              <a:rPr lang="en-US" altLang="ko-KR" sz="4000" b="1" dirty="0">
                <a:solidFill>
                  <a:srgbClr val="7030A0"/>
                </a:solidFill>
                <a:latin typeface="+mj-ea"/>
                <a:ea typeface="+mj-ea"/>
              </a:rPr>
              <a:t>. </a:t>
            </a:r>
            <a:endParaRPr lang="en-US" altLang="ko-KR" sz="4000" b="1" dirty="0" smtClean="0">
              <a:solidFill>
                <a:srgbClr val="7030A0"/>
              </a:solidFill>
              <a:latin typeface="+mj-ea"/>
              <a:ea typeface="+mj-ea"/>
            </a:endParaRPr>
          </a:p>
          <a:p>
            <a:endParaRPr lang="en-US" altLang="ko-KR" sz="4000" b="1" dirty="0" smtClean="0">
              <a:latin typeface="+mj-ea"/>
              <a:ea typeface="+mj-ea"/>
            </a:endParaRPr>
          </a:p>
          <a:p>
            <a:r>
              <a:rPr lang="ko-KR" altLang="en-US" sz="4000" b="1" dirty="0" smtClean="0">
                <a:solidFill>
                  <a:schemeClr val="accent1"/>
                </a:solidFill>
                <a:latin typeface="+mj-ea"/>
                <a:ea typeface="+mj-ea"/>
              </a:rPr>
              <a:t>문항 </a:t>
            </a:r>
            <a:r>
              <a:rPr lang="en-US" altLang="ko-KR" sz="4000" b="1" dirty="0" smtClean="0">
                <a:solidFill>
                  <a:schemeClr val="accent1"/>
                </a:solidFill>
                <a:latin typeface="+mj-ea"/>
                <a:ea typeface="+mj-ea"/>
              </a:rPr>
              <a:t>2. </a:t>
            </a:r>
            <a:r>
              <a:rPr lang="ko-KR" altLang="en-US" sz="4000" b="1" dirty="0" smtClean="0">
                <a:solidFill>
                  <a:schemeClr val="accent1"/>
                </a:solidFill>
                <a:latin typeface="+mj-ea"/>
                <a:ea typeface="+mj-ea"/>
              </a:rPr>
              <a:t>그 </a:t>
            </a:r>
            <a:r>
              <a:rPr lang="ko-KR" altLang="en-US" sz="4000" b="1" dirty="0">
                <a:solidFill>
                  <a:schemeClr val="accent1"/>
                </a:solidFill>
                <a:latin typeface="+mj-ea"/>
                <a:ea typeface="+mj-ea"/>
              </a:rPr>
              <a:t>중에</a:t>
            </a:r>
            <a:r>
              <a:rPr lang="en-US" altLang="ko-KR" sz="4000" b="1" dirty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4000" b="1" dirty="0">
                <a:solidFill>
                  <a:schemeClr val="accent1"/>
                </a:solidFill>
                <a:latin typeface="+mj-ea"/>
                <a:ea typeface="+mj-ea"/>
                <a:hlinkClick r:id="rId2"/>
              </a:rPr>
              <a:t>문헌</a:t>
            </a:r>
            <a:r>
              <a:rPr lang="ko-KR" altLang="en-US" sz="4000" b="1" dirty="0">
                <a:solidFill>
                  <a:schemeClr val="accent1"/>
                </a:solidFill>
                <a:latin typeface="+mj-ea"/>
                <a:ea typeface="+mj-ea"/>
              </a:rPr>
              <a:t>에 보고된 바 있는 “</a:t>
            </a:r>
            <a:r>
              <a:rPr lang="en-US" altLang="ko-KR" sz="4000" b="1" dirty="0" err="1">
                <a:solidFill>
                  <a:schemeClr val="accent1"/>
                </a:solidFill>
                <a:latin typeface="+mj-ea"/>
                <a:ea typeface="+mj-ea"/>
              </a:rPr>
              <a:t>ileY</a:t>
            </a:r>
            <a:r>
              <a:rPr lang="en-US" altLang="ko-KR" sz="4000" b="1" dirty="0">
                <a:solidFill>
                  <a:schemeClr val="accent1"/>
                </a:solidFill>
                <a:latin typeface="+mj-ea"/>
                <a:ea typeface="+mj-ea"/>
              </a:rPr>
              <a:t>”</a:t>
            </a:r>
            <a:r>
              <a:rPr lang="ko-KR" altLang="en-US" sz="4000" b="1" dirty="0">
                <a:solidFill>
                  <a:schemeClr val="accent1"/>
                </a:solidFill>
                <a:latin typeface="+mj-ea"/>
                <a:ea typeface="+mj-ea"/>
              </a:rPr>
              <a:t>가 존재하는지 답하시오</a:t>
            </a:r>
            <a:r>
              <a:rPr lang="en-US" altLang="ko-KR" sz="4000" b="1" dirty="0">
                <a:solidFill>
                  <a:schemeClr val="accent1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7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 smtClean="0">
                <a:solidFill>
                  <a:srgbClr val="7030A0"/>
                </a:solidFill>
                <a:latin typeface="+mj-ea"/>
              </a:rPr>
              <a:t>문항 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1. NCBI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의 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nucleotide 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데이터베이스에서 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NC_000913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을 검색하고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, “Change region shown”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을 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2,754,705~2,788,583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로 변경한 후에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, “Display Settings”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를 “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Graphics”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로 변경하여 이 부위에 </a:t>
            </a:r>
            <a:r>
              <a:rPr lang="ko-KR" altLang="en-US" sz="1800" b="1" dirty="0" err="1">
                <a:solidFill>
                  <a:srgbClr val="7030A0"/>
                </a:solidFill>
                <a:latin typeface="+mj-ea"/>
              </a:rPr>
              <a:t>인코드되어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 있는 유전자들을 찾아보시오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. </a:t>
            </a:r>
            <a:br>
              <a:rPr lang="en-US" altLang="ko-KR" sz="1800" b="1" dirty="0">
                <a:solidFill>
                  <a:srgbClr val="7030A0"/>
                </a:solidFill>
                <a:latin typeface="+mj-ea"/>
              </a:rPr>
            </a:br>
            <a:endParaRPr lang="ko-KR" altLang="en-US" sz="1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229600" cy="161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69096" y="13407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/>
              <a:t>1. </a:t>
            </a:r>
            <a:r>
              <a:rPr lang="ko-KR" altLang="en-US" sz="1800" b="1" dirty="0" smtClean="0"/>
              <a:t>먼저 </a:t>
            </a:r>
            <a:r>
              <a:rPr lang="en-US" altLang="ko-KR" sz="1800" b="1" dirty="0" smtClean="0"/>
              <a:t>NCBI</a:t>
            </a:r>
            <a:r>
              <a:rPr lang="ko-KR" altLang="en-US" sz="1800" b="1" dirty="0" smtClean="0"/>
              <a:t>의 </a:t>
            </a:r>
            <a:r>
              <a:rPr lang="en-US" altLang="ko-KR" sz="1800" b="1" dirty="0" smtClean="0"/>
              <a:t>Nucleotide database</a:t>
            </a:r>
            <a:r>
              <a:rPr lang="ko-KR" altLang="en-US" sz="1800" b="1" dirty="0" smtClean="0"/>
              <a:t>에서 </a:t>
            </a:r>
            <a:r>
              <a:rPr lang="en-US" altLang="ko-KR" sz="1800" b="1" dirty="0" smtClean="0"/>
              <a:t>NC_000913</a:t>
            </a:r>
            <a:r>
              <a:rPr lang="ko-KR" altLang="en-US" sz="1800" b="1" dirty="0" smtClean="0"/>
              <a:t>을 검색한다</a:t>
            </a:r>
            <a:r>
              <a:rPr lang="en-US" altLang="ko-KR" sz="1800" b="1" dirty="0" smtClean="0"/>
              <a:t>.</a:t>
            </a:r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ko-KR" altLang="en-US" sz="1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" y="4005064"/>
            <a:ext cx="711835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539552" y="34335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/>
              <a:t>2. </a:t>
            </a:r>
            <a:r>
              <a:rPr lang="ko-KR" altLang="en-US" sz="1800" b="1" dirty="0" smtClean="0"/>
              <a:t>다음과 같은 결과를 얻을 수 있다</a:t>
            </a:r>
            <a:r>
              <a:rPr lang="en-US" altLang="ko-KR" sz="1800" b="1" dirty="0" smtClean="0"/>
              <a:t>. </a:t>
            </a:r>
          </a:p>
          <a:p>
            <a:pPr algn="l"/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974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 smtClean="0">
                <a:solidFill>
                  <a:srgbClr val="7030A0"/>
                </a:solidFill>
                <a:latin typeface="+mj-ea"/>
              </a:rPr>
              <a:t>문항 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1. NCBI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의 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nucleotide 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데이터베이스에서 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NC_000913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을 검색하고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, “Change region shown”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을 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2,754,705~2,788,583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로 변경한 후에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, “Display Settings”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를 “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Graphics”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로 변경하여 이 부위에 </a:t>
            </a:r>
            <a:r>
              <a:rPr lang="ko-KR" altLang="en-US" sz="1800" b="1" dirty="0" err="1">
                <a:solidFill>
                  <a:srgbClr val="7030A0"/>
                </a:solidFill>
                <a:latin typeface="+mj-ea"/>
              </a:rPr>
              <a:t>인코드되어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 있는 유전자들을 찾아보시오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. </a:t>
            </a:r>
            <a:br>
              <a:rPr lang="en-US" altLang="ko-KR" sz="1800" b="1" dirty="0">
                <a:solidFill>
                  <a:srgbClr val="7030A0"/>
                </a:solidFill>
                <a:latin typeface="+mj-ea"/>
              </a:rPr>
            </a:br>
            <a:endParaRPr lang="ko-KR" altLang="en-US" sz="1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69096" y="13407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/>
              <a:t>3</a:t>
            </a:r>
            <a:r>
              <a:rPr lang="en-US" altLang="ko-KR" sz="1800" b="1" dirty="0" smtClean="0"/>
              <a:t>. </a:t>
            </a:r>
            <a:r>
              <a:rPr lang="en-US" altLang="ko-KR" sz="1800" b="1" dirty="0">
                <a:latin typeface="+mj-ea"/>
              </a:rPr>
              <a:t>“Change region shown”</a:t>
            </a:r>
            <a:r>
              <a:rPr lang="ko-KR" altLang="en-US" sz="1800" b="1" dirty="0">
                <a:latin typeface="+mj-ea"/>
              </a:rPr>
              <a:t>을 </a:t>
            </a:r>
            <a:r>
              <a:rPr lang="en-US" altLang="ko-KR" sz="1800" b="1" dirty="0">
                <a:latin typeface="+mj-ea"/>
              </a:rPr>
              <a:t>2,754,705~2,788,583</a:t>
            </a:r>
            <a:r>
              <a:rPr lang="ko-KR" altLang="en-US" sz="1800" b="1" dirty="0">
                <a:latin typeface="+mj-ea"/>
              </a:rPr>
              <a:t>로 </a:t>
            </a:r>
            <a:r>
              <a:rPr lang="ko-KR" altLang="en-US" sz="1800" b="1" dirty="0" smtClean="0">
                <a:latin typeface="+mj-ea"/>
              </a:rPr>
              <a:t>변경한다</a:t>
            </a:r>
            <a:r>
              <a:rPr lang="en-US" altLang="ko-KR" sz="1800" b="1" dirty="0" smtClean="0">
                <a:latin typeface="+mj-ea"/>
              </a:rPr>
              <a:t>.</a:t>
            </a:r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ko-KR" altLang="en-US" sz="180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39552" y="34335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/>
              <a:t>2. </a:t>
            </a:r>
            <a:r>
              <a:rPr lang="ko-KR" altLang="en-US" sz="1800" b="1" dirty="0" smtClean="0"/>
              <a:t>다음과 같은 결과를 얻을 수 있다</a:t>
            </a:r>
            <a:r>
              <a:rPr lang="en-US" altLang="ko-KR" sz="1800" b="1" dirty="0" smtClean="0"/>
              <a:t>. </a:t>
            </a:r>
          </a:p>
          <a:p>
            <a:pPr algn="l"/>
            <a:endParaRPr lang="ko-KR" altLang="en-US" sz="18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2" y="1776214"/>
            <a:ext cx="44958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442719" y="34335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/>
              <a:t>4</a:t>
            </a:r>
            <a:r>
              <a:rPr lang="en-US" altLang="ko-KR" sz="1800" b="1" dirty="0" smtClean="0"/>
              <a:t>. </a:t>
            </a:r>
            <a:r>
              <a:rPr lang="en-US" altLang="ko-KR" sz="1800" b="1" dirty="0">
                <a:latin typeface="+mj-ea"/>
              </a:rPr>
              <a:t>“Display Settings”</a:t>
            </a:r>
            <a:r>
              <a:rPr lang="ko-KR" altLang="en-US" sz="1800" b="1" dirty="0">
                <a:latin typeface="+mj-ea"/>
              </a:rPr>
              <a:t>를 “</a:t>
            </a:r>
            <a:r>
              <a:rPr lang="en-US" altLang="ko-KR" sz="1800" b="1" dirty="0">
                <a:latin typeface="+mj-ea"/>
              </a:rPr>
              <a:t>Graphics”</a:t>
            </a:r>
            <a:r>
              <a:rPr lang="ko-KR" altLang="en-US" sz="1800" b="1" dirty="0">
                <a:latin typeface="+mj-ea"/>
              </a:rPr>
              <a:t>로 </a:t>
            </a:r>
            <a:r>
              <a:rPr lang="ko-KR" altLang="en-US" sz="1800" b="1" dirty="0" smtClean="0">
                <a:latin typeface="+mj-ea"/>
              </a:rPr>
              <a:t>변경하고</a:t>
            </a:r>
            <a:r>
              <a:rPr lang="en-US" altLang="ko-KR" sz="1800" b="1" dirty="0" smtClean="0">
                <a:latin typeface="+mj-ea"/>
              </a:rPr>
              <a:t>, apply </a:t>
            </a:r>
            <a:r>
              <a:rPr lang="ko-KR" altLang="en-US" sz="1800" b="1" dirty="0" smtClean="0">
                <a:latin typeface="+mj-ea"/>
              </a:rPr>
              <a:t>누른다</a:t>
            </a:r>
            <a:r>
              <a:rPr lang="en-US" altLang="ko-KR" sz="1800" b="1" dirty="0" smtClean="0">
                <a:latin typeface="+mj-ea"/>
              </a:rPr>
              <a:t>. </a:t>
            </a:r>
            <a:endParaRPr lang="en-US" altLang="ko-KR" sz="1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609600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9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 smtClean="0">
                <a:solidFill>
                  <a:srgbClr val="7030A0"/>
                </a:solidFill>
                <a:latin typeface="+mj-ea"/>
              </a:rPr>
              <a:t>문항 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1. NCBI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의 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nucleotide 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데이터베이스에서 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NC_000913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을 검색하고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, “Change region shown”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을 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2,754,705~2,788,583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로 변경한 후에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, “Display Settings”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를 “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Graphics”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로 변경하여 이 부위에 </a:t>
            </a:r>
            <a:r>
              <a:rPr lang="ko-KR" altLang="en-US" sz="1800" b="1" dirty="0" err="1">
                <a:solidFill>
                  <a:srgbClr val="7030A0"/>
                </a:solidFill>
                <a:latin typeface="+mj-ea"/>
              </a:rPr>
              <a:t>인코드되어</a:t>
            </a:r>
            <a:r>
              <a:rPr lang="ko-KR" altLang="en-US" sz="1800" b="1" dirty="0">
                <a:solidFill>
                  <a:srgbClr val="7030A0"/>
                </a:solidFill>
                <a:latin typeface="+mj-ea"/>
              </a:rPr>
              <a:t> 있는 유전자들을 찾아보시오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</a:rPr>
              <a:t>. </a:t>
            </a:r>
            <a:br>
              <a:rPr lang="en-US" altLang="ko-KR" sz="1800" b="1" dirty="0">
                <a:solidFill>
                  <a:srgbClr val="7030A0"/>
                </a:solidFill>
                <a:latin typeface="+mj-ea"/>
              </a:rPr>
            </a:br>
            <a:endParaRPr lang="ko-KR" altLang="en-US" sz="1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69096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/>
              <a:t>5. </a:t>
            </a:r>
            <a:r>
              <a:rPr lang="ko-KR" altLang="en-US" sz="1800" b="1" dirty="0" smtClean="0"/>
              <a:t>다음과 같은 결과를 얻을 수 있다</a:t>
            </a:r>
            <a:r>
              <a:rPr lang="en-US" altLang="ko-KR" sz="1800" b="1" dirty="0" smtClean="0"/>
              <a:t>.</a:t>
            </a:r>
          </a:p>
          <a:p>
            <a:pPr algn="l"/>
            <a:endParaRPr lang="ko-KR" altLang="en-US" sz="1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1" y="2060848"/>
            <a:ext cx="86296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3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>
                <a:solidFill>
                  <a:schemeClr val="accent1"/>
                </a:solidFill>
                <a:latin typeface="+mj-ea"/>
              </a:rPr>
              <a:t>문항 </a:t>
            </a:r>
            <a:r>
              <a:rPr lang="en-US" altLang="ko-KR" sz="1800" b="1" dirty="0">
                <a:solidFill>
                  <a:schemeClr val="accent1"/>
                </a:solidFill>
                <a:latin typeface="+mj-ea"/>
              </a:rPr>
              <a:t>2. </a:t>
            </a:r>
            <a:r>
              <a:rPr lang="ko-KR" altLang="en-US" sz="1800" b="1" dirty="0">
                <a:solidFill>
                  <a:schemeClr val="accent1"/>
                </a:solidFill>
                <a:latin typeface="+mj-ea"/>
              </a:rPr>
              <a:t>그 중에</a:t>
            </a:r>
            <a:r>
              <a:rPr lang="en-US" altLang="ko-KR" sz="1800" b="1" dirty="0">
                <a:solidFill>
                  <a:schemeClr val="accent1"/>
                </a:solidFill>
                <a:latin typeface="+mj-ea"/>
              </a:rPr>
              <a:t>, </a:t>
            </a:r>
            <a:r>
              <a:rPr lang="ko-KR" altLang="en-US" sz="1800" b="1" dirty="0">
                <a:solidFill>
                  <a:schemeClr val="accent1"/>
                </a:solidFill>
                <a:latin typeface="+mj-ea"/>
                <a:hlinkClick r:id="rId2"/>
              </a:rPr>
              <a:t>문헌</a:t>
            </a:r>
            <a:r>
              <a:rPr lang="ko-KR" altLang="en-US" sz="1800" b="1" dirty="0">
                <a:solidFill>
                  <a:schemeClr val="accent1"/>
                </a:solidFill>
                <a:latin typeface="+mj-ea"/>
              </a:rPr>
              <a:t>에 보고된 바 있는 “</a:t>
            </a:r>
            <a:r>
              <a:rPr lang="en-US" altLang="ko-KR" sz="1800" b="1" dirty="0" err="1">
                <a:solidFill>
                  <a:schemeClr val="accent1"/>
                </a:solidFill>
                <a:latin typeface="+mj-ea"/>
              </a:rPr>
              <a:t>ileY</a:t>
            </a:r>
            <a:r>
              <a:rPr lang="en-US" altLang="ko-KR" sz="1800" b="1" dirty="0">
                <a:solidFill>
                  <a:schemeClr val="accent1"/>
                </a:solidFill>
                <a:latin typeface="+mj-ea"/>
              </a:rPr>
              <a:t>”</a:t>
            </a:r>
            <a:r>
              <a:rPr lang="ko-KR" altLang="en-US" sz="1800" b="1" dirty="0">
                <a:solidFill>
                  <a:schemeClr val="accent1"/>
                </a:solidFill>
                <a:latin typeface="+mj-ea"/>
              </a:rPr>
              <a:t>가 존재하는지 </a:t>
            </a:r>
            <a:r>
              <a:rPr lang="ko-KR" altLang="en-US" sz="1800" b="1" dirty="0" smtClean="0">
                <a:solidFill>
                  <a:schemeClr val="accent1"/>
                </a:solidFill>
                <a:latin typeface="+mj-ea"/>
              </a:rPr>
              <a:t>답하시오</a:t>
            </a:r>
            <a:r>
              <a:rPr lang="en-US" altLang="ko-KR" sz="1800" b="1" dirty="0" smtClean="0">
                <a:solidFill>
                  <a:schemeClr val="accent1"/>
                </a:solidFill>
                <a:latin typeface="+mj-ea"/>
              </a:rPr>
              <a:t>.</a:t>
            </a:r>
            <a:endParaRPr lang="ko-KR" altLang="en-US" sz="18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18810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/>
              <a:t>1. Display setting&gt; </a:t>
            </a:r>
            <a:r>
              <a:rPr lang="en-US" altLang="ko-KR" sz="1800" b="1" dirty="0" err="1" smtClean="0"/>
              <a:t>Grapics</a:t>
            </a:r>
            <a:r>
              <a:rPr lang="ko-KR" altLang="en-US" sz="1800" b="1" dirty="0" smtClean="0"/>
              <a:t>를 실행한다</a:t>
            </a:r>
            <a:r>
              <a:rPr lang="en-US" altLang="ko-KR" sz="1800" b="1" dirty="0" smtClean="0"/>
              <a:t>. </a:t>
            </a:r>
          </a:p>
          <a:p>
            <a:pPr algn="l"/>
            <a:endParaRPr lang="ko-KR" altLang="en-US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5" y="1340768"/>
            <a:ext cx="86296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24328" y="2636912"/>
            <a:ext cx="1512168" cy="864096"/>
          </a:xfrm>
          <a:prstGeom prst="rect">
            <a:avLst/>
          </a:prstGeom>
          <a:solidFill>
            <a:srgbClr val="FF0000">
              <a:alpha val="25882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1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accent1"/>
                </a:solidFill>
                <a:latin typeface="+mj-ea"/>
              </a:rPr>
              <a:t>문항 </a:t>
            </a:r>
            <a:r>
              <a:rPr lang="en-US" altLang="ko-KR" sz="1800" b="1" dirty="0">
                <a:solidFill>
                  <a:schemeClr val="accent1"/>
                </a:solidFill>
                <a:latin typeface="+mj-ea"/>
              </a:rPr>
              <a:t>2. </a:t>
            </a:r>
            <a:r>
              <a:rPr lang="ko-KR" altLang="en-US" sz="1800" b="1" dirty="0">
                <a:solidFill>
                  <a:schemeClr val="accent1"/>
                </a:solidFill>
                <a:latin typeface="+mj-ea"/>
              </a:rPr>
              <a:t>그 중에</a:t>
            </a:r>
            <a:r>
              <a:rPr lang="en-US" altLang="ko-KR" sz="1800" b="1" dirty="0">
                <a:solidFill>
                  <a:schemeClr val="accent1"/>
                </a:solidFill>
                <a:latin typeface="+mj-ea"/>
              </a:rPr>
              <a:t>, </a:t>
            </a:r>
            <a:r>
              <a:rPr lang="ko-KR" altLang="en-US" sz="1800" b="1" dirty="0">
                <a:solidFill>
                  <a:schemeClr val="accent1"/>
                </a:solidFill>
                <a:latin typeface="+mj-ea"/>
                <a:hlinkClick r:id="rId2"/>
              </a:rPr>
              <a:t>문헌</a:t>
            </a:r>
            <a:r>
              <a:rPr lang="ko-KR" altLang="en-US" sz="1800" b="1" dirty="0">
                <a:solidFill>
                  <a:schemeClr val="accent1"/>
                </a:solidFill>
                <a:latin typeface="+mj-ea"/>
              </a:rPr>
              <a:t>에 보고된 바 있는 “</a:t>
            </a:r>
            <a:r>
              <a:rPr lang="en-US" altLang="ko-KR" sz="1800" b="1" dirty="0" err="1">
                <a:solidFill>
                  <a:schemeClr val="accent1"/>
                </a:solidFill>
                <a:latin typeface="+mj-ea"/>
              </a:rPr>
              <a:t>ileY</a:t>
            </a:r>
            <a:r>
              <a:rPr lang="en-US" altLang="ko-KR" sz="1800" b="1" dirty="0">
                <a:solidFill>
                  <a:schemeClr val="accent1"/>
                </a:solidFill>
                <a:latin typeface="+mj-ea"/>
              </a:rPr>
              <a:t>”</a:t>
            </a:r>
            <a:r>
              <a:rPr lang="ko-KR" altLang="en-US" sz="1800" b="1" dirty="0">
                <a:solidFill>
                  <a:schemeClr val="accent1"/>
                </a:solidFill>
                <a:latin typeface="+mj-ea"/>
              </a:rPr>
              <a:t>가 존재하는지 답하시오</a:t>
            </a:r>
            <a:r>
              <a:rPr lang="en-US" altLang="ko-KR" sz="1800" b="1" dirty="0">
                <a:solidFill>
                  <a:schemeClr val="accent1"/>
                </a:solidFill>
                <a:latin typeface="+mj-ea"/>
              </a:rPr>
              <a:t>.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1552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AutoNum type="arabicPeriod"/>
            </a:pPr>
            <a:r>
              <a:rPr lang="ko-KR" altLang="en-US" sz="1800" b="1" dirty="0" smtClean="0"/>
              <a:t>우리가 제출한 염기서열 끝부분에 </a:t>
            </a:r>
            <a:r>
              <a:rPr lang="en-US" altLang="ko-KR" sz="1800" b="1" dirty="0" err="1" smtClean="0"/>
              <a:t>IleY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유전자를 </a:t>
            </a:r>
            <a:r>
              <a:rPr lang="en-US" altLang="ko-KR" sz="1800" b="1" dirty="0" smtClean="0"/>
              <a:t>coding</a:t>
            </a:r>
            <a:r>
              <a:rPr lang="ko-KR" altLang="en-US" sz="1800" b="1" dirty="0" smtClean="0"/>
              <a:t>하는 부위가 있다</a:t>
            </a:r>
            <a:r>
              <a:rPr lang="en-US" altLang="ko-KR" sz="1800" b="1" dirty="0" smtClean="0"/>
              <a:t>.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2. </a:t>
            </a:r>
            <a:r>
              <a:rPr lang="ko-KR" altLang="en-US" sz="1800" b="1" dirty="0" smtClean="0"/>
              <a:t>이것이 맞는지 확인하기 위해  </a:t>
            </a:r>
            <a:r>
              <a:rPr lang="en-US" altLang="ko-KR" sz="1800" b="1" dirty="0" smtClean="0"/>
              <a:t>NCBI</a:t>
            </a:r>
            <a:r>
              <a:rPr lang="ko-KR" altLang="en-US" sz="1800" b="1" dirty="0" smtClean="0"/>
              <a:t>에서 받은 </a:t>
            </a:r>
            <a:r>
              <a:rPr lang="en-US" altLang="ko-KR" sz="1800" b="1" dirty="0" smtClean="0"/>
              <a:t>K12</a:t>
            </a:r>
            <a:r>
              <a:rPr lang="ko-KR" altLang="en-US" sz="1800" b="1" dirty="0" smtClean="0"/>
              <a:t>의 </a:t>
            </a:r>
            <a:r>
              <a:rPr lang="en-US" altLang="ko-KR" sz="1800" b="1" dirty="0" err="1" smtClean="0"/>
              <a:t>gff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파일을 확인한다</a:t>
            </a:r>
            <a:r>
              <a:rPr lang="en-US" altLang="ko-KR" sz="1800" b="1" dirty="0" smtClean="0"/>
              <a:t>.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\</a:t>
            </a:r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r>
              <a:rPr lang="ko-KR" altLang="en-US" sz="2200" b="1" dirty="0" smtClean="0">
                <a:solidFill>
                  <a:srgbClr val="FF0000"/>
                </a:solidFill>
              </a:rPr>
              <a:t>따라서 우리가 제출한 서열 내에는 </a:t>
            </a:r>
            <a:r>
              <a:rPr lang="en-US" altLang="ko-KR" sz="2200" b="1" dirty="0" err="1" smtClean="0">
                <a:solidFill>
                  <a:srgbClr val="FF0000"/>
                </a:solidFill>
              </a:rPr>
              <a:t>IleY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200" b="1" dirty="0" smtClean="0">
                <a:solidFill>
                  <a:srgbClr val="FF0000"/>
                </a:solidFill>
              </a:rPr>
              <a:t>유전자가 존재한다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   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88" y="1916832"/>
            <a:ext cx="19716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7" y="4077072"/>
            <a:ext cx="8784976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6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326</Words>
  <Application>Microsoft Office PowerPoint</Application>
  <PresentationFormat>화면 슬라이드 쇼(4:3)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유전체학개론 과제 4. (2015년 10월 20일 제출)</vt:lpstr>
      <vt:lpstr>PowerPoint 프레젠테이션</vt:lpstr>
      <vt:lpstr>문항 1. NCBI의 nucleotide 데이터베이스에서 NC_000913을 검색하고, “Change region shown”을 2,754,705~2,788,583로 변경한 후에, “Display Settings”를 “Graphics”로 변경하여 이 부위에 인코드되어 있는 유전자들을 찾아보시오.  </vt:lpstr>
      <vt:lpstr>문항 1. NCBI의 nucleotide 데이터베이스에서 NC_000913을 검색하고, “Change region shown”을 2,754,705~2,788,583로 변경한 후에, “Display Settings”를 “Graphics”로 변경하여 이 부위에 인코드되어 있는 유전자들을 찾아보시오.  </vt:lpstr>
      <vt:lpstr>문항 1. NCBI의 nucleotide 데이터베이스에서 NC_000913을 검색하고, “Change region shown”을 2,754,705~2,788,583로 변경한 후에, “Display Settings”를 “Graphics”로 변경하여 이 부위에 인코드되어 있는 유전자들을 찾아보시오.  </vt:lpstr>
      <vt:lpstr>문항 2. 그 중에, 문헌에 보고된 바 있는 “ileY”가 존재하는지 답하시오.</vt:lpstr>
      <vt:lpstr>문항 2. 그 중에, 문헌에 보고된 바 있는 “ileY”가 존재하는지 답하시오.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유전체학개론 과제 2. (2015년 10월 12일 제출)</dc:title>
  <dc:creator>jihye</dc:creator>
  <cp:lastModifiedBy>jihye</cp:lastModifiedBy>
  <cp:revision>13</cp:revision>
  <dcterms:created xsi:type="dcterms:W3CDTF">2015-10-11T06:26:03Z</dcterms:created>
  <dcterms:modified xsi:type="dcterms:W3CDTF">2015-10-25T06:37:06Z</dcterms:modified>
</cp:coreProperties>
</file>