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8" r:id="rId2"/>
    <p:sldId id="257" r:id="rId3"/>
    <p:sldId id="259" r:id="rId4"/>
    <p:sldId id="282" r:id="rId5"/>
    <p:sldId id="283" r:id="rId6"/>
    <p:sldId id="287" r:id="rId7"/>
    <p:sldId id="288" r:id="rId8"/>
    <p:sldId id="289" r:id="rId9"/>
    <p:sldId id="291" r:id="rId10"/>
    <p:sldId id="292" r:id="rId11"/>
    <p:sldId id="293" r:id="rId12"/>
    <p:sldId id="295" r:id="rId13"/>
    <p:sldId id="296" r:id="rId14"/>
    <p:sldId id="297" r:id="rId15"/>
    <p:sldId id="299" r:id="rId16"/>
    <p:sldId id="300" r:id="rId17"/>
    <p:sldId id="301" r:id="rId18"/>
    <p:sldId id="302" r:id="rId19"/>
    <p:sldId id="303" r:id="rId20"/>
    <p:sldId id="304" r:id="rId21"/>
    <p:sldId id="308" r:id="rId22"/>
    <p:sldId id="305" r:id="rId23"/>
    <p:sldId id="307" r:id="rId24"/>
    <p:sldId id="310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7" autoAdjust="0"/>
    <p:restoredTop sz="94889" autoAdjust="0"/>
  </p:normalViewPr>
  <p:slideViewPr>
    <p:cSldViewPr>
      <p:cViewPr>
        <p:scale>
          <a:sx n="75" d="100"/>
          <a:sy n="75" d="100"/>
        </p:scale>
        <p:origin x="-968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17474D-4CEF-430B-BDF9-83F3432E1F5C}" type="datetimeFigureOut">
              <a:rPr lang="ko-KR" altLang="en-US" smtClean="0"/>
              <a:t>2015-11-17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A248B-6634-48B9-ABDA-0B10DE805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60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 smtClean="0"/>
              <a:t>(3,4</a:t>
            </a:r>
            <a:r>
              <a:rPr lang="ko-KR" altLang="en-US" sz="1200" b="1" dirty="0" smtClean="0"/>
              <a:t>번 힌트</a:t>
            </a:r>
            <a:r>
              <a:rPr lang="en-US" altLang="ko-KR" sz="1200" b="1" dirty="0" smtClean="0"/>
              <a:t>: "</a:t>
            </a:r>
            <a:r>
              <a:rPr lang="en-US" altLang="ko-KR" sz="1200" b="1" dirty="0" err="1" smtClean="0"/>
              <a:t>gene_biotype</a:t>
            </a:r>
            <a:r>
              <a:rPr lang="en-US" altLang="ko-KR" sz="1200" b="1" smtClean="0"/>
              <a:t>=' in the GFF file) </a:t>
            </a:r>
            <a:endParaRPr lang="en-US" altLang="ko-KR" sz="1200" b="1" u="sng" smtClean="0">
              <a:solidFill>
                <a:srgbClr val="7030A0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A248B-6634-48B9-ABDA-0B10DE805F8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01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A248B-6634-48B9-ABDA-0B10DE805F8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351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A248B-6634-48B9-ABDA-0B10DE805F8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351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0D8A-72D2-4BB7-8C32-3797103EA596}" type="datetimeFigureOut">
              <a:rPr lang="ko-KR" altLang="en-US" smtClean="0"/>
              <a:t>2015-11-17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2F592-F501-427B-8BDE-4FFBF18A4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98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0D8A-72D2-4BB7-8C32-3797103EA596}" type="datetimeFigureOut">
              <a:rPr lang="ko-KR" altLang="en-US" smtClean="0"/>
              <a:t>2015-11-17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2F592-F501-427B-8BDE-4FFBF18A4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342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0D8A-72D2-4BB7-8C32-3797103EA596}" type="datetimeFigureOut">
              <a:rPr lang="ko-KR" altLang="en-US" smtClean="0"/>
              <a:t>2015-11-17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2F592-F501-427B-8BDE-4FFBF18A4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91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0D8A-72D2-4BB7-8C32-3797103EA596}" type="datetimeFigureOut">
              <a:rPr lang="ko-KR" altLang="en-US" smtClean="0"/>
              <a:t>2015-11-17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2F592-F501-427B-8BDE-4FFBF18A4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651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0D8A-72D2-4BB7-8C32-3797103EA596}" type="datetimeFigureOut">
              <a:rPr lang="ko-KR" altLang="en-US" smtClean="0"/>
              <a:t>2015-11-17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2F592-F501-427B-8BDE-4FFBF18A4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324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0D8A-72D2-4BB7-8C32-3797103EA596}" type="datetimeFigureOut">
              <a:rPr lang="ko-KR" altLang="en-US" smtClean="0"/>
              <a:t>2015-11-17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2F592-F501-427B-8BDE-4FFBF18A4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63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0D8A-72D2-4BB7-8C32-3797103EA596}" type="datetimeFigureOut">
              <a:rPr lang="ko-KR" altLang="en-US" smtClean="0"/>
              <a:t>2015-11-17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2F592-F501-427B-8BDE-4FFBF18A4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238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0D8A-72D2-4BB7-8C32-3797103EA596}" type="datetimeFigureOut">
              <a:rPr lang="ko-KR" altLang="en-US" smtClean="0"/>
              <a:t>2015-11-17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2F592-F501-427B-8BDE-4FFBF18A4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63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0D8A-72D2-4BB7-8C32-3797103EA596}" type="datetimeFigureOut">
              <a:rPr lang="ko-KR" altLang="en-US" smtClean="0"/>
              <a:t>2015-11-17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2F592-F501-427B-8BDE-4FFBF18A4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979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0D8A-72D2-4BB7-8C32-3797103EA596}" type="datetimeFigureOut">
              <a:rPr lang="ko-KR" altLang="en-US" smtClean="0"/>
              <a:t>2015-11-17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2F592-F501-427B-8BDE-4FFBF18A4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979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0D8A-72D2-4BB7-8C32-3797103EA596}" type="datetimeFigureOut">
              <a:rPr lang="ko-KR" altLang="en-US" smtClean="0"/>
              <a:t>2015-11-17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2F592-F501-427B-8BDE-4FFBF18A4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304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B0D8A-72D2-4BB7-8C32-3797103EA596}" type="datetimeFigureOut">
              <a:rPr lang="ko-KR" altLang="en-US" smtClean="0"/>
              <a:t>2015-11-17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2F592-F501-427B-8BDE-4FFBF18A4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737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62067" y="1412776"/>
            <a:ext cx="7772400" cy="1470025"/>
          </a:xfrm>
        </p:spPr>
        <p:txBody>
          <a:bodyPr>
            <a:noAutofit/>
          </a:bodyPr>
          <a:lstStyle/>
          <a:p>
            <a:r>
              <a:rPr lang="ko-KR" altLang="en-US" sz="4800" b="1" dirty="0" err="1" smtClean="0"/>
              <a:t>유전체학개론</a:t>
            </a:r>
            <a:r>
              <a:rPr lang="ko-KR" altLang="en-US" sz="4800" b="1" dirty="0" smtClean="0"/>
              <a:t> 과제 </a:t>
            </a:r>
            <a:r>
              <a:rPr lang="en-US" altLang="ko-KR" sz="4800" b="1" dirty="0"/>
              <a:t>5</a:t>
            </a:r>
            <a:r>
              <a:rPr lang="en-US" altLang="ko-KR" sz="4800" b="1" dirty="0" smtClean="0"/>
              <a:t>.</a:t>
            </a:r>
            <a:br>
              <a:rPr lang="en-US" altLang="ko-KR" sz="4800" b="1" dirty="0" smtClean="0"/>
            </a:br>
            <a:r>
              <a:rPr lang="en-US" altLang="ko-KR" sz="4800" b="1" dirty="0" smtClean="0"/>
              <a:t>(2015</a:t>
            </a:r>
            <a:r>
              <a:rPr lang="ko-KR" altLang="en-US" sz="4800" b="1" dirty="0" smtClean="0"/>
              <a:t>년 </a:t>
            </a:r>
            <a:r>
              <a:rPr lang="en-US" altLang="ko-KR" sz="4800" b="1" dirty="0" smtClean="0"/>
              <a:t>11</a:t>
            </a:r>
            <a:r>
              <a:rPr lang="ko-KR" altLang="en-US" sz="4800" b="1" dirty="0" smtClean="0"/>
              <a:t>월 </a:t>
            </a:r>
            <a:r>
              <a:rPr lang="en-US" altLang="ko-KR" sz="4800" b="1" dirty="0" smtClean="0"/>
              <a:t>17</a:t>
            </a:r>
            <a:r>
              <a:rPr lang="ko-KR" altLang="en-US" sz="4800" b="1" dirty="0" smtClean="0"/>
              <a:t>일 제출</a:t>
            </a:r>
            <a:r>
              <a:rPr lang="en-US" altLang="ko-KR" sz="4800" b="1" dirty="0" smtClean="0"/>
              <a:t>)</a:t>
            </a:r>
            <a:endParaRPr lang="ko-KR" altLang="en-US" sz="48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69368" y="4221088"/>
            <a:ext cx="6400800" cy="1752600"/>
          </a:xfrm>
        </p:spPr>
        <p:txBody>
          <a:bodyPr/>
          <a:lstStyle/>
          <a:p>
            <a:r>
              <a:rPr lang="en-US" altLang="ko-KR" dirty="0" smtClean="0"/>
              <a:t>20132650 </a:t>
            </a:r>
            <a:r>
              <a:rPr lang="ko-KR" altLang="en-US" dirty="0" smtClean="0"/>
              <a:t>오지혜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3568" y="206084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291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60912"/>
            <a:ext cx="8229600" cy="114300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rgbClr val="7030A0"/>
                </a:solidFill>
              </a:rPr>
              <a:t>문항 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2-1. </a:t>
            </a:r>
            <a:r>
              <a:rPr lang="ko-KR" altLang="en-US" sz="2000" b="1" dirty="0"/>
              <a:t>문항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의 </a:t>
            </a:r>
            <a:r>
              <a:rPr lang="ko-KR" altLang="en-US" sz="2000" b="1" dirty="0" smtClean="0"/>
              <a:t>결과로 </a:t>
            </a:r>
            <a:r>
              <a:rPr lang="ko-KR" altLang="en-US" sz="2000" b="1" dirty="0"/>
              <a:t>예측된 유전자들을 단백질 길이에 따라 </a:t>
            </a:r>
            <a:r>
              <a:rPr lang="en-US" altLang="ko-KR" sz="2000" b="1" dirty="0" smtClean="0"/>
              <a:t>sort</a:t>
            </a:r>
            <a:r>
              <a:rPr lang="ko-KR" altLang="en-US" sz="2000" b="1" dirty="0" smtClean="0"/>
              <a:t>하고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이를 </a:t>
            </a:r>
            <a:r>
              <a:rPr lang="en-US" altLang="ko-KR" sz="2000" b="1" dirty="0"/>
              <a:t>line graph</a:t>
            </a:r>
            <a:r>
              <a:rPr lang="ko-KR" altLang="en-US" sz="2000" b="1" dirty="0"/>
              <a:t>로 나타내어 그 </a:t>
            </a:r>
            <a:r>
              <a:rPr lang="ko-KR" altLang="en-US" sz="2000" b="1" dirty="0" err="1"/>
              <a:t>중간값</a:t>
            </a:r>
            <a:r>
              <a:rPr lang="en-US" altLang="ko-KR" sz="2000" b="1" dirty="0"/>
              <a:t>, 25 </a:t>
            </a:r>
            <a:r>
              <a:rPr lang="ko-KR" altLang="en-US" sz="2000" b="1" dirty="0" err="1"/>
              <a:t>퍼센타일</a:t>
            </a:r>
            <a:r>
              <a:rPr lang="en-US" altLang="ko-KR" sz="2000" b="1" dirty="0"/>
              <a:t>, 75 </a:t>
            </a:r>
            <a:r>
              <a:rPr lang="ko-KR" altLang="en-US" sz="2000" b="1" dirty="0" err="1"/>
              <a:t>퍼센타일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최소값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최대값을 구하시오</a:t>
            </a:r>
            <a:br>
              <a:rPr lang="ko-KR" altLang="en-US" sz="2000" b="1" dirty="0"/>
            </a:b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41944" y="1582487"/>
            <a:ext cx="8344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r>
              <a:rPr lang="en-US" altLang="ko-KR" b="1" dirty="0" smtClean="0"/>
              <a:t>. Excel</a:t>
            </a:r>
            <a:r>
              <a:rPr lang="ko-KR" altLang="en-US" b="1" dirty="0" smtClean="0"/>
              <a:t>에서 </a:t>
            </a:r>
            <a:r>
              <a:rPr lang="en-US" altLang="ko-KR" b="1" dirty="0" smtClean="0"/>
              <a:t>aa column</a:t>
            </a:r>
            <a:r>
              <a:rPr lang="ko-KR" altLang="en-US" b="1" dirty="0" smtClean="0"/>
              <a:t>을 </a:t>
            </a:r>
            <a:r>
              <a:rPr lang="en-US" altLang="ko-KR" b="1" dirty="0" smtClean="0"/>
              <a:t>filter</a:t>
            </a:r>
            <a:r>
              <a:rPr lang="ko-KR" altLang="en-US" b="1" dirty="0" smtClean="0"/>
              <a:t>이용하여 </a:t>
            </a:r>
            <a:r>
              <a:rPr lang="ko-KR" altLang="en-US" b="1" dirty="0" err="1" smtClean="0"/>
              <a:t>크기별로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sorting </a:t>
            </a:r>
            <a:r>
              <a:rPr lang="ko-KR" altLang="en-US" b="1" dirty="0" smtClean="0"/>
              <a:t>한다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  </a:t>
            </a:r>
            <a:endParaRPr lang="ko-KR" altLang="en-US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69855"/>
            <a:ext cx="694372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22" y="2369855"/>
            <a:ext cx="6772275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10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60912"/>
            <a:ext cx="8229600" cy="114300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rgbClr val="7030A0"/>
                </a:solidFill>
              </a:rPr>
              <a:t>문항 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2-1. </a:t>
            </a:r>
            <a:r>
              <a:rPr lang="ko-KR" altLang="en-US" sz="2000" b="1" dirty="0"/>
              <a:t>문항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의 </a:t>
            </a:r>
            <a:r>
              <a:rPr lang="ko-KR" altLang="en-US" sz="2000" b="1" dirty="0" smtClean="0"/>
              <a:t>결과로 </a:t>
            </a:r>
            <a:r>
              <a:rPr lang="ko-KR" altLang="en-US" sz="2000" b="1" dirty="0"/>
              <a:t>예측된 유전자들을 단백질 길이에 따라 </a:t>
            </a:r>
            <a:r>
              <a:rPr lang="en-US" altLang="ko-KR" sz="2000" b="1" dirty="0" smtClean="0"/>
              <a:t>sort</a:t>
            </a:r>
            <a:r>
              <a:rPr lang="ko-KR" altLang="en-US" sz="2000" b="1" dirty="0" smtClean="0"/>
              <a:t>하고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이를 </a:t>
            </a:r>
            <a:r>
              <a:rPr lang="en-US" altLang="ko-KR" sz="2000" b="1" dirty="0"/>
              <a:t>line graph</a:t>
            </a:r>
            <a:r>
              <a:rPr lang="ko-KR" altLang="en-US" sz="2000" b="1" dirty="0"/>
              <a:t>로 나타내어 그 </a:t>
            </a:r>
            <a:r>
              <a:rPr lang="ko-KR" altLang="en-US" sz="2000" b="1" dirty="0" err="1"/>
              <a:t>중간값</a:t>
            </a:r>
            <a:r>
              <a:rPr lang="en-US" altLang="ko-KR" sz="2000" b="1" dirty="0"/>
              <a:t>, 25 </a:t>
            </a:r>
            <a:r>
              <a:rPr lang="ko-KR" altLang="en-US" sz="2000" b="1" dirty="0" err="1"/>
              <a:t>퍼센타일</a:t>
            </a:r>
            <a:r>
              <a:rPr lang="en-US" altLang="ko-KR" sz="2000" b="1" dirty="0"/>
              <a:t>, 75 </a:t>
            </a:r>
            <a:r>
              <a:rPr lang="ko-KR" altLang="en-US" sz="2000" b="1" dirty="0" err="1"/>
              <a:t>퍼센타일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최소값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최대값을 구하시오</a:t>
            </a:r>
            <a:br>
              <a:rPr lang="ko-KR" altLang="en-US" sz="2000" b="1" dirty="0"/>
            </a:b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41944" y="1582487"/>
            <a:ext cx="8344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이것을 </a:t>
            </a:r>
            <a:r>
              <a:rPr lang="en-US" altLang="ko-KR" b="1" dirty="0" smtClean="0"/>
              <a:t>line graph</a:t>
            </a:r>
            <a:r>
              <a:rPr lang="ko-KR" altLang="en-US" b="1" dirty="0" smtClean="0"/>
              <a:t>로 나타낸다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3"/>
          <a:stretch/>
        </p:blipFill>
        <p:spPr bwMode="auto">
          <a:xfrm>
            <a:off x="971600" y="2314765"/>
            <a:ext cx="6524625" cy="3454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254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60912"/>
            <a:ext cx="8229600" cy="114300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rgbClr val="7030A0"/>
                </a:solidFill>
              </a:rPr>
              <a:t>문항 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2-1. </a:t>
            </a:r>
            <a:r>
              <a:rPr lang="ko-KR" altLang="en-US" sz="2000" b="1" dirty="0"/>
              <a:t>문항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의 </a:t>
            </a:r>
            <a:r>
              <a:rPr lang="ko-KR" altLang="en-US" sz="2000" b="1" dirty="0" smtClean="0"/>
              <a:t>결과로 </a:t>
            </a:r>
            <a:r>
              <a:rPr lang="ko-KR" altLang="en-US" sz="2000" b="1" dirty="0"/>
              <a:t>예측된 유전자들을 단백질 길이에 따라 </a:t>
            </a:r>
            <a:r>
              <a:rPr lang="en-US" altLang="ko-KR" sz="2000" b="1" dirty="0" smtClean="0"/>
              <a:t>sort</a:t>
            </a:r>
            <a:r>
              <a:rPr lang="ko-KR" altLang="en-US" sz="2000" b="1" dirty="0" smtClean="0"/>
              <a:t>하고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이를 </a:t>
            </a:r>
            <a:r>
              <a:rPr lang="en-US" altLang="ko-KR" sz="2000" b="1" dirty="0"/>
              <a:t>line graph</a:t>
            </a:r>
            <a:r>
              <a:rPr lang="ko-KR" altLang="en-US" sz="2000" b="1" dirty="0"/>
              <a:t>로 나타내어 그 </a:t>
            </a:r>
            <a:r>
              <a:rPr lang="ko-KR" altLang="en-US" sz="2000" b="1" dirty="0" err="1"/>
              <a:t>중간값</a:t>
            </a:r>
            <a:r>
              <a:rPr lang="en-US" altLang="ko-KR" sz="2000" b="1" dirty="0"/>
              <a:t>, 25 </a:t>
            </a:r>
            <a:r>
              <a:rPr lang="ko-KR" altLang="en-US" sz="2000" b="1" dirty="0" err="1"/>
              <a:t>퍼센타일</a:t>
            </a:r>
            <a:r>
              <a:rPr lang="en-US" altLang="ko-KR" sz="2000" b="1" dirty="0"/>
              <a:t>, 75 </a:t>
            </a:r>
            <a:r>
              <a:rPr lang="ko-KR" altLang="en-US" sz="2000" b="1" dirty="0" err="1"/>
              <a:t>퍼센타일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최소값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최대값을 구하시오</a:t>
            </a:r>
            <a:br>
              <a:rPr lang="ko-KR" altLang="en-US" sz="2000" b="1" dirty="0"/>
            </a:b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41944" y="1582487"/>
            <a:ext cx="8344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3.</a:t>
            </a:r>
            <a:r>
              <a:rPr lang="ko-KR" altLang="en-US" b="1" dirty="0"/>
              <a:t> </a:t>
            </a:r>
            <a:r>
              <a:rPr lang="ko-KR" altLang="en-US" b="1" dirty="0" err="1"/>
              <a:t>중간값</a:t>
            </a:r>
            <a:r>
              <a:rPr lang="en-US" altLang="ko-KR" b="1" dirty="0"/>
              <a:t>, 25 </a:t>
            </a:r>
            <a:r>
              <a:rPr lang="ko-KR" altLang="en-US" b="1" dirty="0" err="1"/>
              <a:t>퍼센타일</a:t>
            </a:r>
            <a:r>
              <a:rPr lang="en-US" altLang="ko-KR" b="1" dirty="0"/>
              <a:t>, 75 </a:t>
            </a:r>
            <a:r>
              <a:rPr lang="ko-KR" altLang="en-US" b="1" dirty="0" err="1"/>
              <a:t>퍼센타일</a:t>
            </a:r>
            <a:r>
              <a:rPr lang="en-US" altLang="ko-KR" b="1" dirty="0"/>
              <a:t>, </a:t>
            </a:r>
            <a:r>
              <a:rPr lang="ko-KR" altLang="en-US" b="1" dirty="0"/>
              <a:t>최소값</a:t>
            </a:r>
            <a:r>
              <a:rPr lang="en-US" altLang="ko-KR" b="1" dirty="0"/>
              <a:t>, </a:t>
            </a:r>
            <a:r>
              <a:rPr lang="ko-KR" altLang="en-US" b="1" dirty="0"/>
              <a:t>최대값을 </a:t>
            </a:r>
            <a:r>
              <a:rPr lang="ko-KR" altLang="en-US" b="1" dirty="0" smtClean="0"/>
              <a:t>구하기 위해 엑셀의 </a:t>
            </a:r>
            <a:r>
              <a:rPr lang="en-US" altLang="ko-KR" b="1" dirty="0" smtClean="0"/>
              <a:t>QUARTILE.INC </a:t>
            </a:r>
            <a:r>
              <a:rPr lang="ko-KR" altLang="en-US" b="1" dirty="0" smtClean="0"/>
              <a:t>함수를 이용한다</a:t>
            </a:r>
            <a:r>
              <a:rPr lang="en-US" altLang="ko-KR" b="1" dirty="0" smtClean="0"/>
              <a:t>.  </a:t>
            </a:r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157008"/>
              </p:ext>
            </p:extLst>
          </p:nvPr>
        </p:nvGraphicFramePr>
        <p:xfrm>
          <a:off x="1187624" y="2996952"/>
          <a:ext cx="656497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8635"/>
                <a:gridCol w="1656184"/>
                <a:gridCol w="1440160"/>
              </a:tblGrid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함수이름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의미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값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QUARTILE.INC(C2:C4982,0)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최소 값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28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QUARTILE.INC(C2:C4982,1)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25 %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113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QUARTILE.INC(C2:C4982,2)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중간 값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211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QUARTILE.INC(C2:C4982,3)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75 %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326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QUARTILE.INC(C2:C4982,4)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최대 값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1522</a:t>
                      </a:r>
                      <a:endParaRPr lang="ko-KR" alt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863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60912"/>
            <a:ext cx="8229600" cy="114300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rgbClr val="7030A0"/>
                </a:solidFill>
              </a:rPr>
              <a:t>문항 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2-2. </a:t>
            </a:r>
            <a:r>
              <a:rPr lang="ko-KR" altLang="en-US" sz="2000" b="1" dirty="0" smtClean="0"/>
              <a:t>문항 </a:t>
            </a:r>
            <a:r>
              <a:rPr lang="en-US" altLang="ko-KR" sz="2000" b="1" dirty="0" smtClean="0"/>
              <a:t>2-1</a:t>
            </a:r>
            <a:r>
              <a:rPr lang="ko-KR" altLang="en-US" sz="2000" b="1" dirty="0" smtClean="0"/>
              <a:t>에서 구한 </a:t>
            </a:r>
            <a:r>
              <a:rPr lang="ko-KR" altLang="en-US" sz="2000" b="1" dirty="0"/>
              <a:t>값은 유전자가 </a:t>
            </a:r>
            <a:r>
              <a:rPr lang="en-US" altLang="ko-KR" sz="2000" b="1" dirty="0"/>
              <a:t>+ </a:t>
            </a:r>
            <a:r>
              <a:rPr lang="ko-KR" altLang="en-US" sz="2000" b="1" dirty="0"/>
              <a:t>방향으로 </a:t>
            </a:r>
            <a:r>
              <a:rPr lang="ko-KR" altLang="en-US" sz="2000" b="1" dirty="0" err="1"/>
              <a:t>코딩되어</a:t>
            </a:r>
            <a:r>
              <a:rPr lang="ko-KR" altLang="en-US" sz="2000" b="1" dirty="0"/>
              <a:t> 있느냐 혹은 </a:t>
            </a:r>
            <a:r>
              <a:rPr lang="en-US" altLang="ko-KR" sz="2000" b="1" dirty="0"/>
              <a:t>- </a:t>
            </a:r>
            <a:r>
              <a:rPr lang="ko-KR" altLang="en-US" sz="2000" b="1" dirty="0"/>
              <a:t>방향으로 </a:t>
            </a:r>
            <a:r>
              <a:rPr lang="ko-KR" altLang="en-US" sz="2000" b="1" dirty="0" err="1"/>
              <a:t>코딩되어</a:t>
            </a:r>
            <a:r>
              <a:rPr lang="ko-KR" altLang="en-US" sz="2000" b="1" dirty="0"/>
              <a:t> 있느냐에 따라 차이가 있는가</a:t>
            </a:r>
            <a:r>
              <a:rPr lang="en-US" altLang="ko-KR" sz="2000" b="1" dirty="0"/>
              <a:t>?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41944" y="1582487"/>
            <a:ext cx="8344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r>
              <a:rPr lang="en-US" altLang="ko-KR" b="1" dirty="0" smtClean="0"/>
              <a:t>. (+strand) Strand </a:t>
            </a:r>
            <a:r>
              <a:rPr lang="ko-KR" altLang="en-US" b="1" dirty="0" smtClean="0"/>
              <a:t>별로 </a:t>
            </a:r>
            <a:r>
              <a:rPr lang="en-US" altLang="ko-KR" b="1" dirty="0" smtClean="0"/>
              <a:t>filtering </a:t>
            </a:r>
            <a:r>
              <a:rPr lang="ko-KR" altLang="en-US" b="1" dirty="0" smtClean="0"/>
              <a:t>하고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이것을 새로운 </a:t>
            </a:r>
            <a:r>
              <a:rPr lang="en-US" altLang="ko-KR" b="1" dirty="0" smtClean="0"/>
              <a:t>sheet</a:t>
            </a:r>
            <a:r>
              <a:rPr lang="ko-KR" altLang="en-US" b="1" dirty="0" smtClean="0"/>
              <a:t>로 복사한다</a:t>
            </a:r>
            <a:r>
              <a:rPr lang="en-US" altLang="ko-KR" b="1" dirty="0" smtClean="0"/>
              <a:t>. </a:t>
            </a:r>
            <a:endParaRPr lang="ko-KR" altLang="en-US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185430"/>
            <a:ext cx="6231210" cy="3781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313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60912"/>
            <a:ext cx="8229600" cy="114300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rgbClr val="7030A0"/>
                </a:solidFill>
              </a:rPr>
              <a:t>문항 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2-2. </a:t>
            </a:r>
            <a:r>
              <a:rPr lang="ko-KR" altLang="en-US" sz="2000" b="1" dirty="0" smtClean="0"/>
              <a:t>문항 </a:t>
            </a:r>
            <a:r>
              <a:rPr lang="en-US" altLang="ko-KR" sz="2000" b="1" dirty="0" smtClean="0"/>
              <a:t>2-1</a:t>
            </a:r>
            <a:r>
              <a:rPr lang="ko-KR" altLang="en-US" sz="2000" b="1" dirty="0" smtClean="0"/>
              <a:t>에서 구한 </a:t>
            </a:r>
            <a:r>
              <a:rPr lang="ko-KR" altLang="en-US" sz="2000" b="1" dirty="0"/>
              <a:t>값은 유전자가 </a:t>
            </a:r>
            <a:r>
              <a:rPr lang="en-US" altLang="ko-KR" sz="2000" b="1" dirty="0"/>
              <a:t>+ </a:t>
            </a:r>
            <a:r>
              <a:rPr lang="ko-KR" altLang="en-US" sz="2000" b="1" dirty="0"/>
              <a:t>방향으로 </a:t>
            </a:r>
            <a:r>
              <a:rPr lang="ko-KR" altLang="en-US" sz="2000" b="1" dirty="0" err="1"/>
              <a:t>코딩되어</a:t>
            </a:r>
            <a:r>
              <a:rPr lang="ko-KR" altLang="en-US" sz="2000" b="1" dirty="0"/>
              <a:t> 있느냐 혹은 </a:t>
            </a:r>
            <a:r>
              <a:rPr lang="en-US" altLang="ko-KR" sz="2000" b="1" dirty="0"/>
              <a:t>- </a:t>
            </a:r>
            <a:r>
              <a:rPr lang="ko-KR" altLang="en-US" sz="2000" b="1" dirty="0"/>
              <a:t>방향으로 </a:t>
            </a:r>
            <a:r>
              <a:rPr lang="ko-KR" altLang="en-US" sz="2000" b="1" dirty="0" err="1"/>
              <a:t>코딩되어</a:t>
            </a:r>
            <a:r>
              <a:rPr lang="ko-KR" altLang="en-US" sz="2000" b="1" dirty="0"/>
              <a:t> 있느냐에 따라 차이가 있는가</a:t>
            </a:r>
            <a:r>
              <a:rPr lang="en-US" altLang="ko-KR" sz="2000" b="1" dirty="0"/>
              <a:t>?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41944" y="1582487"/>
            <a:ext cx="8344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2. (+strand)</a:t>
            </a:r>
            <a:r>
              <a:rPr lang="ko-KR" altLang="en-US" b="1" dirty="0" smtClean="0"/>
              <a:t>총 </a:t>
            </a:r>
            <a:r>
              <a:rPr lang="en-US" altLang="ko-KR" b="1" dirty="0" smtClean="0"/>
              <a:t>2478</a:t>
            </a:r>
            <a:r>
              <a:rPr lang="ko-KR" altLang="en-US" b="1" dirty="0" smtClean="0"/>
              <a:t>개의 </a:t>
            </a:r>
            <a:r>
              <a:rPr lang="en-US" altLang="ko-KR" b="1" dirty="0" smtClean="0"/>
              <a:t>hit</a:t>
            </a:r>
            <a:r>
              <a:rPr lang="ko-KR" altLang="en-US" b="1" dirty="0" smtClean="0"/>
              <a:t>들을 이용하여</a:t>
            </a:r>
            <a:r>
              <a:rPr lang="en-US" altLang="ko-KR" b="1" dirty="0" smtClean="0"/>
              <a:t>, Quartile</a:t>
            </a:r>
            <a:r>
              <a:rPr lang="ko-KR" altLang="en-US" b="1" dirty="0" smtClean="0"/>
              <a:t>을 구한다</a:t>
            </a:r>
            <a:r>
              <a:rPr lang="en-US" altLang="ko-KR" b="1" dirty="0" smtClean="0"/>
              <a:t>. </a:t>
            </a:r>
            <a:endParaRPr lang="ko-KR" altLang="en-US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231388"/>
              </p:ext>
            </p:extLst>
          </p:nvPr>
        </p:nvGraphicFramePr>
        <p:xfrm>
          <a:off x="1043608" y="2564904"/>
          <a:ext cx="656497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8635"/>
                <a:gridCol w="1656184"/>
                <a:gridCol w="1440160"/>
              </a:tblGrid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함수이름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의미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값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QUARTILE.INC(C2:C2479,0)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최소 값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28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QUARTILE.INC(C2:C2479,1)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25 %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109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QUARTILE.INC(C2:C2479,2)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중간 값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210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QUARTILE.INC(C2:C2479,3)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75 %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325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QUARTILE.INC(C2:C2479,4)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최대 값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1428</a:t>
                      </a:r>
                      <a:endParaRPr lang="ko-KR" alt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881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60912"/>
            <a:ext cx="8229600" cy="114300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rgbClr val="7030A0"/>
                </a:solidFill>
              </a:rPr>
              <a:t>문항 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2-2. </a:t>
            </a:r>
            <a:r>
              <a:rPr lang="ko-KR" altLang="en-US" sz="2000" b="1" dirty="0" smtClean="0"/>
              <a:t>문항 </a:t>
            </a:r>
            <a:r>
              <a:rPr lang="en-US" altLang="ko-KR" sz="2000" b="1" dirty="0" smtClean="0"/>
              <a:t>2-1</a:t>
            </a:r>
            <a:r>
              <a:rPr lang="ko-KR" altLang="en-US" sz="2000" b="1" dirty="0" smtClean="0"/>
              <a:t>에서 구한 </a:t>
            </a:r>
            <a:r>
              <a:rPr lang="ko-KR" altLang="en-US" sz="2000" b="1" dirty="0"/>
              <a:t>값은 유전자가 </a:t>
            </a:r>
            <a:r>
              <a:rPr lang="en-US" altLang="ko-KR" sz="2000" b="1" dirty="0"/>
              <a:t>+ </a:t>
            </a:r>
            <a:r>
              <a:rPr lang="ko-KR" altLang="en-US" sz="2000" b="1" dirty="0"/>
              <a:t>방향으로 </a:t>
            </a:r>
            <a:r>
              <a:rPr lang="ko-KR" altLang="en-US" sz="2000" b="1" dirty="0" err="1"/>
              <a:t>코딩되어</a:t>
            </a:r>
            <a:r>
              <a:rPr lang="ko-KR" altLang="en-US" sz="2000" b="1" dirty="0"/>
              <a:t> 있느냐 혹은 </a:t>
            </a:r>
            <a:r>
              <a:rPr lang="en-US" altLang="ko-KR" sz="2000" b="1" dirty="0"/>
              <a:t>- </a:t>
            </a:r>
            <a:r>
              <a:rPr lang="ko-KR" altLang="en-US" sz="2000" b="1" dirty="0"/>
              <a:t>방향으로 </a:t>
            </a:r>
            <a:r>
              <a:rPr lang="ko-KR" altLang="en-US" sz="2000" b="1" dirty="0" err="1"/>
              <a:t>코딩되어</a:t>
            </a:r>
            <a:r>
              <a:rPr lang="ko-KR" altLang="en-US" sz="2000" b="1" dirty="0"/>
              <a:t> 있느냐에 따라 차이가 있는가</a:t>
            </a:r>
            <a:r>
              <a:rPr lang="en-US" altLang="ko-KR" sz="2000" b="1" dirty="0"/>
              <a:t>?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41944" y="1582487"/>
            <a:ext cx="8344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1’. (-strand) Strand </a:t>
            </a:r>
            <a:r>
              <a:rPr lang="ko-KR" altLang="en-US" b="1" dirty="0" smtClean="0"/>
              <a:t>별로 </a:t>
            </a:r>
            <a:r>
              <a:rPr lang="en-US" altLang="ko-KR" b="1" dirty="0" smtClean="0"/>
              <a:t>filtering </a:t>
            </a:r>
            <a:r>
              <a:rPr lang="ko-KR" altLang="en-US" b="1" dirty="0" smtClean="0"/>
              <a:t>하고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이것을 새로운 </a:t>
            </a:r>
            <a:r>
              <a:rPr lang="en-US" altLang="ko-KR" b="1" dirty="0" smtClean="0"/>
              <a:t>sheet</a:t>
            </a:r>
            <a:r>
              <a:rPr lang="ko-KR" altLang="en-US" b="1" dirty="0" smtClean="0"/>
              <a:t>로 복사한다</a:t>
            </a:r>
            <a:r>
              <a:rPr lang="en-US" altLang="ko-KR" b="1" dirty="0" smtClean="0"/>
              <a:t>. </a:t>
            </a:r>
            <a:endParaRPr lang="ko-KR" altLang="en-US" b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276872"/>
            <a:ext cx="59721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791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60912"/>
            <a:ext cx="8229600" cy="114300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rgbClr val="7030A0"/>
                </a:solidFill>
              </a:rPr>
              <a:t>문항 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2-2. </a:t>
            </a:r>
            <a:r>
              <a:rPr lang="ko-KR" altLang="en-US" sz="2000" b="1" dirty="0" smtClean="0"/>
              <a:t>문항 </a:t>
            </a:r>
            <a:r>
              <a:rPr lang="en-US" altLang="ko-KR" sz="2000" b="1" dirty="0" smtClean="0"/>
              <a:t>2-1</a:t>
            </a:r>
            <a:r>
              <a:rPr lang="ko-KR" altLang="en-US" sz="2000" b="1" dirty="0" smtClean="0"/>
              <a:t>에서 구한 </a:t>
            </a:r>
            <a:r>
              <a:rPr lang="ko-KR" altLang="en-US" sz="2000" b="1" dirty="0"/>
              <a:t>값은 유전자가 </a:t>
            </a:r>
            <a:r>
              <a:rPr lang="en-US" altLang="ko-KR" sz="2000" b="1" dirty="0"/>
              <a:t>+ </a:t>
            </a:r>
            <a:r>
              <a:rPr lang="ko-KR" altLang="en-US" sz="2000" b="1" dirty="0"/>
              <a:t>방향으로 </a:t>
            </a:r>
            <a:r>
              <a:rPr lang="ko-KR" altLang="en-US" sz="2000" b="1" dirty="0" err="1"/>
              <a:t>코딩되어</a:t>
            </a:r>
            <a:r>
              <a:rPr lang="ko-KR" altLang="en-US" sz="2000" b="1" dirty="0"/>
              <a:t> 있느냐 혹은 </a:t>
            </a:r>
            <a:r>
              <a:rPr lang="en-US" altLang="ko-KR" sz="2000" b="1" dirty="0"/>
              <a:t>- </a:t>
            </a:r>
            <a:r>
              <a:rPr lang="ko-KR" altLang="en-US" sz="2000" b="1" dirty="0"/>
              <a:t>방향으로 </a:t>
            </a:r>
            <a:r>
              <a:rPr lang="ko-KR" altLang="en-US" sz="2000" b="1" dirty="0" err="1"/>
              <a:t>코딩되어</a:t>
            </a:r>
            <a:r>
              <a:rPr lang="ko-KR" altLang="en-US" sz="2000" b="1" dirty="0"/>
              <a:t> 있느냐에 따라 차이가 있는가</a:t>
            </a:r>
            <a:r>
              <a:rPr lang="en-US" altLang="ko-KR" sz="2000" b="1" dirty="0"/>
              <a:t>?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41944" y="1582487"/>
            <a:ext cx="8344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2’. (+strand)</a:t>
            </a:r>
            <a:r>
              <a:rPr lang="ko-KR" altLang="en-US" b="1" dirty="0" smtClean="0"/>
              <a:t>총 </a:t>
            </a:r>
            <a:r>
              <a:rPr lang="en-US" altLang="ko-KR" b="1" dirty="0" smtClean="0"/>
              <a:t>2478</a:t>
            </a:r>
            <a:r>
              <a:rPr lang="ko-KR" altLang="en-US" b="1" dirty="0" smtClean="0"/>
              <a:t>개의 </a:t>
            </a:r>
            <a:r>
              <a:rPr lang="en-US" altLang="ko-KR" b="1" dirty="0" smtClean="0"/>
              <a:t>hit</a:t>
            </a:r>
            <a:r>
              <a:rPr lang="ko-KR" altLang="en-US" b="1" dirty="0" smtClean="0"/>
              <a:t>들을 이용하여</a:t>
            </a:r>
            <a:r>
              <a:rPr lang="en-US" altLang="ko-KR" b="1" dirty="0" smtClean="0"/>
              <a:t>, Quartile</a:t>
            </a:r>
            <a:r>
              <a:rPr lang="ko-KR" altLang="en-US" b="1" dirty="0" smtClean="0"/>
              <a:t>을 구한다</a:t>
            </a:r>
            <a:r>
              <a:rPr lang="en-US" altLang="ko-KR" b="1" dirty="0" smtClean="0"/>
              <a:t>. </a:t>
            </a:r>
            <a:endParaRPr lang="ko-KR" altLang="en-US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86640"/>
              </p:ext>
            </p:extLst>
          </p:nvPr>
        </p:nvGraphicFramePr>
        <p:xfrm>
          <a:off x="1043608" y="2564904"/>
          <a:ext cx="656497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8635"/>
                <a:gridCol w="1656184"/>
                <a:gridCol w="1440160"/>
              </a:tblGrid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함수이름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의미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값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QUARTILE.INC(C2:C2504,0)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최소 값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28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QUARTILE.INC(C2:C2504,1)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25 %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117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QUARTILE.INC(C2:C2504,2)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중간 값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212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QUARTILE.INC(C2:C2504,3)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75 %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326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QUARTILE.INC(C2:C2504,4)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최대 값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1522</a:t>
                      </a:r>
                      <a:endParaRPr lang="ko-KR" alt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703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60912"/>
            <a:ext cx="8229600" cy="114300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rgbClr val="7030A0"/>
                </a:solidFill>
              </a:rPr>
              <a:t>문항 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2-2. </a:t>
            </a:r>
            <a:r>
              <a:rPr lang="ko-KR" altLang="en-US" sz="2000" b="1" dirty="0" smtClean="0"/>
              <a:t>문항 </a:t>
            </a:r>
            <a:r>
              <a:rPr lang="en-US" altLang="ko-KR" sz="2000" b="1" dirty="0" smtClean="0"/>
              <a:t>2-1</a:t>
            </a:r>
            <a:r>
              <a:rPr lang="ko-KR" altLang="en-US" sz="2000" b="1" dirty="0" smtClean="0"/>
              <a:t>에서 구한 </a:t>
            </a:r>
            <a:r>
              <a:rPr lang="ko-KR" altLang="en-US" sz="2000" b="1" dirty="0"/>
              <a:t>값은 유전자가 </a:t>
            </a:r>
            <a:r>
              <a:rPr lang="en-US" altLang="ko-KR" sz="2000" b="1" dirty="0"/>
              <a:t>+ </a:t>
            </a:r>
            <a:r>
              <a:rPr lang="ko-KR" altLang="en-US" sz="2000" b="1" dirty="0"/>
              <a:t>방향으로 </a:t>
            </a:r>
            <a:r>
              <a:rPr lang="ko-KR" altLang="en-US" sz="2000" b="1" dirty="0" err="1"/>
              <a:t>코딩되어</a:t>
            </a:r>
            <a:r>
              <a:rPr lang="ko-KR" altLang="en-US" sz="2000" b="1" dirty="0"/>
              <a:t> 있느냐 혹은 </a:t>
            </a:r>
            <a:r>
              <a:rPr lang="en-US" altLang="ko-KR" sz="2000" b="1" dirty="0"/>
              <a:t>- </a:t>
            </a:r>
            <a:r>
              <a:rPr lang="ko-KR" altLang="en-US" sz="2000" b="1" dirty="0"/>
              <a:t>방향으로 </a:t>
            </a:r>
            <a:r>
              <a:rPr lang="ko-KR" altLang="en-US" sz="2000" b="1" dirty="0" err="1"/>
              <a:t>코딩되어</a:t>
            </a:r>
            <a:r>
              <a:rPr lang="ko-KR" altLang="en-US" sz="2000" b="1" dirty="0"/>
              <a:t> 있느냐에 따라 차이가 있는가</a:t>
            </a:r>
            <a:r>
              <a:rPr lang="en-US" altLang="ko-KR" sz="2000" b="1" dirty="0"/>
              <a:t>?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41944" y="1582487"/>
            <a:ext cx="8344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3. 2-1 </a:t>
            </a:r>
            <a:r>
              <a:rPr lang="ko-KR" altLang="en-US" b="1" dirty="0" smtClean="0"/>
              <a:t>에서 얻은 결과와 </a:t>
            </a:r>
            <a:r>
              <a:rPr lang="en-US" altLang="ko-KR" b="1" dirty="0" smtClean="0"/>
              <a:t>2-2</a:t>
            </a:r>
            <a:r>
              <a:rPr lang="ko-KR" altLang="en-US" b="1" dirty="0" smtClean="0"/>
              <a:t>의 결과를 비교하여 본다</a:t>
            </a:r>
            <a:r>
              <a:rPr lang="en-US" altLang="ko-KR" b="1" dirty="0" smtClean="0"/>
              <a:t>. </a:t>
            </a:r>
            <a:endParaRPr lang="ko-KR" altLang="en-US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084022"/>
              </p:ext>
            </p:extLst>
          </p:nvPr>
        </p:nvGraphicFramePr>
        <p:xfrm>
          <a:off x="2032373" y="2204864"/>
          <a:ext cx="5070683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172"/>
                <a:gridCol w="1099168"/>
                <a:gridCol w="1208869"/>
                <a:gridCol w="1326474"/>
              </a:tblGrid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의미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+,-</a:t>
                      </a:r>
                      <a:r>
                        <a:rPr lang="en-US" altLang="ko-KR" b="1" baseline="0" dirty="0" smtClean="0"/>
                        <a:t> </a:t>
                      </a:r>
                      <a:r>
                        <a:rPr lang="ko-KR" altLang="en-US" b="1" baseline="0" dirty="0" smtClean="0"/>
                        <a:t>모두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+strand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-strand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최소 값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28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28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28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25 %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113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109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117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중간 값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211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210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212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75 %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326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325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326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최대 값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1522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1428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1522</a:t>
                      </a:r>
                      <a:endParaRPr lang="ko-KR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5536" y="4725144"/>
            <a:ext cx="8344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+,- </a:t>
            </a:r>
            <a:r>
              <a:rPr lang="ko-KR" altLang="en-US" b="1" dirty="0" smtClean="0"/>
              <a:t>경우와 </a:t>
            </a:r>
            <a:r>
              <a:rPr lang="en-US" altLang="ko-KR" b="1" dirty="0" smtClean="0"/>
              <a:t>2-1</a:t>
            </a:r>
            <a:r>
              <a:rPr lang="ko-KR" altLang="en-US" b="1" dirty="0" smtClean="0"/>
              <a:t>의 경우 큰 차이를 보이지는 않지만 </a:t>
            </a:r>
            <a:r>
              <a:rPr lang="en-US" altLang="ko-KR" b="1" dirty="0" smtClean="0"/>
              <a:t>+strand</a:t>
            </a:r>
            <a:r>
              <a:rPr lang="ko-KR" altLang="en-US" b="1" dirty="0" smtClean="0"/>
              <a:t>의 경우에는 기존 값보다 항상 작거나 같은 경향을 보이고</a:t>
            </a:r>
            <a:r>
              <a:rPr lang="en-US" altLang="ko-KR" b="1" dirty="0" smtClean="0"/>
              <a:t>, - strand </a:t>
            </a:r>
            <a:r>
              <a:rPr lang="ko-KR" altLang="en-US" b="1" dirty="0" smtClean="0"/>
              <a:t>의 경우에는 기존 값 보다 항상 크거나 같은 경향을 보인다</a:t>
            </a:r>
            <a:r>
              <a:rPr lang="en-US" altLang="ko-KR" b="1" dirty="0" smtClean="0"/>
              <a:t>.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3434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60912"/>
            <a:ext cx="8229600" cy="114300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rgbClr val="7030A0"/>
                </a:solidFill>
              </a:rPr>
              <a:t>문항 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2-3. </a:t>
            </a:r>
            <a:r>
              <a:rPr lang="ko-KR" altLang="en-US" sz="2000" b="1" dirty="0"/>
              <a:t>단백질 길이에 따른 분포를 알아보기 위해</a:t>
            </a:r>
            <a:r>
              <a:rPr lang="en-US" altLang="ko-KR" sz="2000" b="1" dirty="0"/>
              <a:t>, 100 </a:t>
            </a:r>
            <a:r>
              <a:rPr lang="ko-KR" altLang="en-US" sz="2000" b="1" dirty="0"/>
              <a:t>아미노산 간격으로 </a:t>
            </a:r>
            <a:r>
              <a:rPr lang="en-US" altLang="ko-KR" sz="2000" b="1" dirty="0"/>
              <a:t>bin</a:t>
            </a:r>
            <a:r>
              <a:rPr lang="ko-KR" altLang="en-US" sz="2000" b="1" dirty="0"/>
              <a:t>을 만든 후에 각 </a:t>
            </a:r>
            <a:r>
              <a:rPr lang="en-US" altLang="ko-KR" sz="2000" b="1" dirty="0"/>
              <a:t>bin</a:t>
            </a:r>
            <a:r>
              <a:rPr lang="ko-KR" altLang="en-US" sz="2000" b="1" dirty="0"/>
              <a:t>에 속하는 유전자의 개수를 파악하시오</a:t>
            </a:r>
            <a:r>
              <a:rPr lang="en-US" altLang="ko-KR" sz="2000" b="1" dirty="0"/>
              <a:t>. </a:t>
            </a:r>
            <a:r>
              <a:rPr lang="ko-KR" altLang="en-US" sz="2000" b="1" dirty="0"/>
              <a:t>단 이를 유전자가 </a:t>
            </a:r>
            <a:r>
              <a:rPr lang="ko-KR" altLang="en-US" sz="2000" b="1" dirty="0" err="1"/>
              <a:t>코딩되어</a:t>
            </a:r>
            <a:r>
              <a:rPr lang="ko-KR" altLang="en-US" sz="2000" b="1" dirty="0"/>
              <a:t> 있는 방향에 따라 각각 계산하여 차이가 있는지 확인하시오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1944" y="1582487"/>
            <a:ext cx="8344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AA </a:t>
            </a:r>
            <a:r>
              <a:rPr lang="ko-KR" altLang="en-US" b="1" dirty="0" smtClean="0"/>
              <a:t>길이 기준으로 </a:t>
            </a:r>
            <a:r>
              <a:rPr lang="en-US" altLang="ko-KR" b="1" dirty="0" smtClean="0"/>
              <a:t>bin</a:t>
            </a:r>
            <a:r>
              <a:rPr lang="ko-KR" altLang="en-US" b="1" dirty="0" smtClean="0"/>
              <a:t>을 만든다</a:t>
            </a:r>
            <a:r>
              <a:rPr lang="en-US" altLang="ko-KR" b="1" dirty="0" smtClean="0"/>
              <a:t>. </a:t>
            </a:r>
            <a:endParaRPr lang="ko-KR" altLang="en-US" b="1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55031"/>
            <a:ext cx="30575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5811" y="2758645"/>
            <a:ext cx="8344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Bin column</a:t>
            </a:r>
            <a:r>
              <a:rPr lang="ko-KR" altLang="en-US" b="1" dirty="0" smtClean="0"/>
              <a:t>을 만든다</a:t>
            </a:r>
            <a:r>
              <a:rPr lang="en-US" altLang="ko-KR" b="1" dirty="0" smtClean="0"/>
              <a:t>. </a:t>
            </a:r>
            <a:endParaRPr lang="ko-KR" altLang="en-US" b="1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796"/>
          <a:stretch/>
        </p:blipFill>
        <p:spPr bwMode="auto">
          <a:xfrm>
            <a:off x="567923" y="3356992"/>
            <a:ext cx="7820025" cy="2269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790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60912"/>
            <a:ext cx="8229600" cy="114300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rgbClr val="7030A0"/>
                </a:solidFill>
              </a:rPr>
              <a:t>문항 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2-3. </a:t>
            </a:r>
            <a:r>
              <a:rPr lang="ko-KR" altLang="en-US" sz="2000" b="1" dirty="0"/>
              <a:t>단백질 길이에 따른 분포를 알아보기 위해</a:t>
            </a:r>
            <a:r>
              <a:rPr lang="en-US" altLang="ko-KR" sz="2000" b="1" dirty="0"/>
              <a:t>, 100 </a:t>
            </a:r>
            <a:r>
              <a:rPr lang="ko-KR" altLang="en-US" sz="2000" b="1" dirty="0"/>
              <a:t>아미노산 간격으로 </a:t>
            </a:r>
            <a:r>
              <a:rPr lang="en-US" altLang="ko-KR" sz="2000" b="1" dirty="0"/>
              <a:t>bin</a:t>
            </a:r>
            <a:r>
              <a:rPr lang="ko-KR" altLang="en-US" sz="2000" b="1" dirty="0"/>
              <a:t>을 만든 후에 각 </a:t>
            </a:r>
            <a:r>
              <a:rPr lang="en-US" altLang="ko-KR" sz="2000" b="1" dirty="0"/>
              <a:t>bin</a:t>
            </a:r>
            <a:r>
              <a:rPr lang="ko-KR" altLang="en-US" sz="2000" b="1" dirty="0"/>
              <a:t>에 속하는 유전자의 개수를 파악하시오</a:t>
            </a:r>
            <a:r>
              <a:rPr lang="en-US" altLang="ko-KR" sz="2000" b="1" dirty="0"/>
              <a:t>. </a:t>
            </a:r>
            <a:r>
              <a:rPr lang="ko-KR" altLang="en-US" sz="2000" b="1" dirty="0"/>
              <a:t>단 이를 유전자가 </a:t>
            </a:r>
            <a:r>
              <a:rPr lang="ko-KR" altLang="en-US" sz="2000" b="1" dirty="0" err="1"/>
              <a:t>코딩되어</a:t>
            </a:r>
            <a:r>
              <a:rPr lang="ko-KR" altLang="en-US" sz="2000" b="1" dirty="0"/>
              <a:t> 있는 방향에 따라 각각 계산하여 차이가 있는지 확인하시오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1944" y="1582487"/>
            <a:ext cx="8344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3. Aa </a:t>
            </a:r>
            <a:r>
              <a:rPr lang="ko-KR" altLang="en-US" b="1" dirty="0" smtClean="0"/>
              <a:t>길이와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코딩 방향을 기준으로 </a:t>
            </a:r>
            <a:r>
              <a:rPr lang="en-US" altLang="ko-KR" b="1" dirty="0" smtClean="0"/>
              <a:t>pivot table </a:t>
            </a:r>
            <a:r>
              <a:rPr lang="ko-KR" altLang="en-US" b="1" dirty="0" smtClean="0"/>
              <a:t>만든다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584" y="1964395"/>
            <a:ext cx="4968552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778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0580" y="1628800"/>
            <a:ext cx="871296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b="1" dirty="0" smtClean="0"/>
              <a:t>문항 </a:t>
            </a:r>
            <a:r>
              <a:rPr lang="en-US" altLang="ko-KR" sz="4000" b="1" dirty="0" smtClean="0"/>
              <a:t>1. K-12</a:t>
            </a:r>
            <a:r>
              <a:rPr lang="ko-KR" altLang="en-US" sz="4000" b="1" dirty="0"/>
              <a:t>와 </a:t>
            </a:r>
            <a:r>
              <a:rPr lang="en-US" altLang="ko-KR" sz="4000" b="1" dirty="0" err="1"/>
              <a:t>BLASTp</a:t>
            </a:r>
            <a:r>
              <a:rPr lang="ko-KR" altLang="en-US" sz="4000" b="1" dirty="0"/>
              <a:t>한 결과를 이용하여</a:t>
            </a:r>
            <a:r>
              <a:rPr lang="en-US" altLang="ko-KR" sz="4000" b="1" dirty="0"/>
              <a:t>, </a:t>
            </a:r>
            <a:r>
              <a:rPr lang="ko-KR" altLang="en-US" sz="4000" b="1" dirty="0"/>
              <a:t>참일 것으로 예상되는 </a:t>
            </a:r>
            <a:r>
              <a:rPr lang="ko-KR" altLang="en-US" sz="4000" b="1" dirty="0" smtClean="0"/>
              <a:t>유전자를 찾아라</a:t>
            </a:r>
            <a:r>
              <a:rPr lang="en-US" altLang="ko-KR" sz="4000" b="1" dirty="0" smtClean="0"/>
              <a:t>.</a:t>
            </a:r>
          </a:p>
          <a:p>
            <a:endParaRPr lang="en-US" altLang="ko-KR" sz="4000" b="1" dirty="0" smtClean="0"/>
          </a:p>
          <a:p>
            <a:r>
              <a:rPr lang="ko-KR" altLang="en-US" sz="4000" b="1" dirty="0" smtClean="0"/>
              <a:t>문항 </a:t>
            </a:r>
            <a:r>
              <a:rPr lang="en-US" altLang="ko-KR" sz="4000" b="1" dirty="0" smtClean="0"/>
              <a:t>2. </a:t>
            </a:r>
            <a:r>
              <a:rPr lang="ko-KR" altLang="en-US" sz="4000" b="1" dirty="0" smtClean="0"/>
              <a:t>문항 </a:t>
            </a:r>
            <a:r>
              <a:rPr lang="en-US" altLang="ko-KR" sz="4000" b="1" dirty="0" smtClean="0"/>
              <a:t>1</a:t>
            </a:r>
            <a:r>
              <a:rPr lang="ko-KR" altLang="en-US" sz="4000" b="1" dirty="0" smtClean="0"/>
              <a:t>의 결과만으로 </a:t>
            </a:r>
            <a:r>
              <a:rPr lang="en-US" altLang="ko-KR" sz="4000" b="1" dirty="0" smtClean="0"/>
              <a:t>3~5</a:t>
            </a:r>
            <a:r>
              <a:rPr lang="ko-KR" altLang="en-US" sz="4000" b="1" dirty="0"/>
              <a:t>번의 계산을 반복하시오</a:t>
            </a:r>
          </a:p>
          <a:p>
            <a:endParaRPr lang="en-US" altLang="ko-KR" sz="4000" b="1" u="sng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72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60912"/>
            <a:ext cx="8229600" cy="114300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rgbClr val="7030A0"/>
                </a:solidFill>
              </a:rPr>
              <a:t>문항 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2-3. </a:t>
            </a:r>
            <a:r>
              <a:rPr lang="ko-KR" altLang="en-US" sz="2000" b="1" dirty="0"/>
              <a:t>단백질 길이에 따른 분포를 알아보기 위해</a:t>
            </a:r>
            <a:r>
              <a:rPr lang="en-US" altLang="ko-KR" sz="2000" b="1" dirty="0"/>
              <a:t>, 100 </a:t>
            </a:r>
            <a:r>
              <a:rPr lang="ko-KR" altLang="en-US" sz="2000" b="1" dirty="0"/>
              <a:t>아미노산 간격으로 </a:t>
            </a:r>
            <a:r>
              <a:rPr lang="en-US" altLang="ko-KR" sz="2000" b="1" dirty="0"/>
              <a:t>bin</a:t>
            </a:r>
            <a:r>
              <a:rPr lang="ko-KR" altLang="en-US" sz="2000" b="1" dirty="0"/>
              <a:t>을 만든 후에 각 </a:t>
            </a:r>
            <a:r>
              <a:rPr lang="en-US" altLang="ko-KR" sz="2000" b="1" dirty="0"/>
              <a:t>bin</a:t>
            </a:r>
            <a:r>
              <a:rPr lang="ko-KR" altLang="en-US" sz="2000" b="1" dirty="0"/>
              <a:t>에 속하는 유전자의 개수를 파악하시오</a:t>
            </a:r>
            <a:r>
              <a:rPr lang="en-US" altLang="ko-KR" sz="2000" b="1" dirty="0"/>
              <a:t>. </a:t>
            </a:r>
            <a:r>
              <a:rPr lang="ko-KR" altLang="en-US" sz="2000" b="1" dirty="0"/>
              <a:t>단 이를 유전자가 </a:t>
            </a:r>
            <a:r>
              <a:rPr lang="ko-KR" altLang="en-US" sz="2000" b="1" dirty="0" err="1"/>
              <a:t>코딩되어</a:t>
            </a:r>
            <a:r>
              <a:rPr lang="ko-KR" altLang="en-US" sz="2000" b="1" dirty="0"/>
              <a:t> 있는 방향에 따라 각각 계산하여 차이가 있는지 확인하시오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0704" y="1700808"/>
            <a:ext cx="83443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4.</a:t>
            </a:r>
            <a:r>
              <a:rPr lang="ko-KR" altLang="en-US" b="1" dirty="0"/>
              <a:t> 각 </a:t>
            </a:r>
            <a:r>
              <a:rPr lang="ko-KR" altLang="en-US" b="1" dirty="0" err="1"/>
              <a:t>콘티그</a:t>
            </a:r>
            <a:r>
              <a:rPr lang="ko-KR" altLang="en-US" b="1" dirty="0"/>
              <a:t> 별로 예측된 유전자의 개수를 계산하고</a:t>
            </a:r>
            <a:r>
              <a:rPr lang="en-US" altLang="ko-KR" b="1" dirty="0"/>
              <a:t>, </a:t>
            </a:r>
            <a:r>
              <a:rPr lang="ko-KR" altLang="en-US" b="1" dirty="0"/>
              <a:t>가장 유전자가 많이 예측된 </a:t>
            </a:r>
            <a:r>
              <a:rPr lang="ko-KR" altLang="en-US" b="1" dirty="0" err="1"/>
              <a:t>콘티그는</a:t>
            </a:r>
            <a:r>
              <a:rPr lang="en-US" altLang="ko-KR" b="1" dirty="0" smtClean="0"/>
              <a:t>?</a:t>
            </a:r>
          </a:p>
          <a:p>
            <a:endParaRPr lang="en-US" altLang="ko-KR" b="1" dirty="0"/>
          </a:p>
          <a:p>
            <a:r>
              <a:rPr lang="en-US" altLang="ko-KR" b="1" dirty="0" smtClean="0"/>
              <a:t>① </a:t>
            </a:r>
            <a:r>
              <a:rPr lang="ko-KR" altLang="en-US" b="1" dirty="0" smtClean="0"/>
              <a:t>참 유전자 </a:t>
            </a:r>
            <a:r>
              <a:rPr lang="en-US" altLang="ko-KR" b="1" dirty="0" smtClean="0"/>
              <a:t>4981 </a:t>
            </a:r>
            <a:r>
              <a:rPr lang="ko-KR" altLang="en-US" b="1" dirty="0" smtClean="0"/>
              <a:t>개에 해당하는 각각의 </a:t>
            </a:r>
            <a:r>
              <a:rPr lang="en-US" altLang="ko-KR" b="1" dirty="0" err="1" smtClean="0"/>
              <a:t>Contig</a:t>
            </a:r>
            <a:r>
              <a:rPr lang="ko-KR" altLang="en-US" b="1" dirty="0" smtClean="0"/>
              <a:t>를 얻기 위해 </a:t>
            </a:r>
            <a:r>
              <a:rPr lang="en-US" altLang="ko-KR" b="1" dirty="0" smtClean="0"/>
              <a:t>python </a:t>
            </a:r>
            <a:r>
              <a:rPr lang="ko-KR" altLang="en-US" b="1" dirty="0" smtClean="0"/>
              <a:t>언어를 이용하여 </a:t>
            </a:r>
            <a:r>
              <a:rPr lang="en-US" altLang="ko-KR" b="1" dirty="0" smtClean="0"/>
              <a:t>coding </a:t>
            </a:r>
            <a:r>
              <a:rPr lang="ko-KR" altLang="en-US" b="1" dirty="0" smtClean="0"/>
              <a:t>했다</a:t>
            </a:r>
            <a:r>
              <a:rPr lang="en-US" altLang="ko-KR" b="1" dirty="0" smtClean="0"/>
              <a:t>. </a:t>
            </a:r>
            <a:endParaRPr lang="ko-KR" altLang="en-US" b="1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188844"/>
            <a:ext cx="5084607" cy="3481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370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60912"/>
            <a:ext cx="8229600" cy="114300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rgbClr val="7030A0"/>
                </a:solidFill>
              </a:rPr>
              <a:t>문항 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2-3. </a:t>
            </a:r>
            <a:r>
              <a:rPr lang="ko-KR" altLang="en-US" sz="2000" b="1" dirty="0"/>
              <a:t>단백질 길이에 따른 분포를 알아보기 위해</a:t>
            </a:r>
            <a:r>
              <a:rPr lang="en-US" altLang="ko-KR" sz="2000" b="1" dirty="0"/>
              <a:t>, 100 </a:t>
            </a:r>
            <a:r>
              <a:rPr lang="ko-KR" altLang="en-US" sz="2000" b="1" dirty="0"/>
              <a:t>아미노산 간격으로 </a:t>
            </a:r>
            <a:r>
              <a:rPr lang="en-US" altLang="ko-KR" sz="2000" b="1" dirty="0"/>
              <a:t>bin</a:t>
            </a:r>
            <a:r>
              <a:rPr lang="ko-KR" altLang="en-US" sz="2000" b="1" dirty="0"/>
              <a:t>을 만든 후에 각 </a:t>
            </a:r>
            <a:r>
              <a:rPr lang="en-US" altLang="ko-KR" sz="2000" b="1" dirty="0"/>
              <a:t>bin</a:t>
            </a:r>
            <a:r>
              <a:rPr lang="ko-KR" altLang="en-US" sz="2000" b="1" dirty="0"/>
              <a:t>에 속하는 유전자의 개수를 파악하시오</a:t>
            </a:r>
            <a:r>
              <a:rPr lang="en-US" altLang="ko-KR" sz="2000" b="1" dirty="0"/>
              <a:t>. </a:t>
            </a:r>
            <a:r>
              <a:rPr lang="ko-KR" altLang="en-US" sz="2000" b="1" dirty="0"/>
              <a:t>단 이를 유전자가 </a:t>
            </a:r>
            <a:r>
              <a:rPr lang="ko-KR" altLang="en-US" sz="2000" b="1" dirty="0" err="1"/>
              <a:t>코딩되어</a:t>
            </a:r>
            <a:r>
              <a:rPr lang="ko-KR" altLang="en-US" sz="2000" b="1" dirty="0"/>
              <a:t> 있는 방향에 따라 각각 계산하여 차이가 있는지 확인하시오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0704" y="1700808"/>
            <a:ext cx="83443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4.</a:t>
            </a:r>
            <a:r>
              <a:rPr lang="ko-KR" altLang="en-US" b="1" dirty="0"/>
              <a:t> 각 </a:t>
            </a:r>
            <a:r>
              <a:rPr lang="ko-KR" altLang="en-US" b="1" dirty="0" err="1"/>
              <a:t>콘티그</a:t>
            </a:r>
            <a:r>
              <a:rPr lang="ko-KR" altLang="en-US" b="1" dirty="0"/>
              <a:t> 별로 예측된 유전자의 개수를 계산하고</a:t>
            </a:r>
            <a:r>
              <a:rPr lang="en-US" altLang="ko-KR" b="1" dirty="0"/>
              <a:t>, </a:t>
            </a:r>
            <a:r>
              <a:rPr lang="ko-KR" altLang="en-US" b="1" dirty="0"/>
              <a:t>가장 유전자가 많이 예측된 </a:t>
            </a:r>
            <a:r>
              <a:rPr lang="ko-KR" altLang="en-US" b="1" dirty="0" err="1"/>
              <a:t>콘티그는</a:t>
            </a:r>
            <a:r>
              <a:rPr lang="en-US" altLang="ko-KR" b="1" dirty="0" smtClean="0"/>
              <a:t>?</a:t>
            </a:r>
          </a:p>
          <a:p>
            <a:endParaRPr lang="en-US" altLang="ko-KR" b="1" dirty="0"/>
          </a:p>
          <a:p>
            <a:r>
              <a:rPr lang="en-US" altLang="ko-KR" b="1" dirty="0" err="1" smtClean="0"/>
              <a:t>Rf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파일을 열어보면 참 유전자 </a:t>
            </a:r>
            <a:r>
              <a:rPr lang="en-US" altLang="ko-KR" b="1" dirty="0" smtClean="0"/>
              <a:t>4981</a:t>
            </a:r>
            <a:r>
              <a:rPr lang="ko-KR" altLang="en-US" b="1" dirty="0" smtClean="0"/>
              <a:t>개에 해당하는 정보들이 나열되어있다</a:t>
            </a:r>
            <a:r>
              <a:rPr lang="en-US" altLang="ko-KR" b="1" dirty="0" smtClean="0"/>
              <a:t>.</a:t>
            </a:r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b="1" dirty="0" smtClean="0"/>
              <a:t>                             </a:t>
            </a:r>
            <a:r>
              <a:rPr lang="ko-KR" altLang="en-US" b="1" dirty="0" smtClean="0"/>
              <a:t>왼쪽의 </a:t>
            </a:r>
            <a:r>
              <a:rPr lang="en-US" altLang="ko-KR" b="1" dirty="0" smtClean="0"/>
              <a:t>data</a:t>
            </a:r>
            <a:r>
              <a:rPr lang="ko-KR" altLang="en-US" b="1" dirty="0" smtClean="0"/>
              <a:t>는 </a:t>
            </a:r>
            <a:r>
              <a:rPr lang="en-US" altLang="ko-KR" b="1" dirty="0" err="1" smtClean="0"/>
              <a:t>rf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파일에 있는 것이고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오른쪽의 </a:t>
            </a:r>
            <a:r>
              <a:rPr lang="en-US" altLang="ko-KR" b="1" dirty="0" smtClean="0"/>
              <a:t>data</a:t>
            </a:r>
            <a:r>
              <a:rPr lang="ko-KR" altLang="en-US" b="1" dirty="0" smtClean="0"/>
              <a:t>를 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b="1" dirty="0" smtClean="0"/>
              <a:t>                             </a:t>
            </a:r>
            <a:r>
              <a:rPr lang="ko-KR" altLang="en-US" b="1" dirty="0" smtClean="0"/>
              <a:t>통해 </a:t>
            </a:r>
            <a:r>
              <a:rPr lang="en-US" altLang="ko-KR" b="1" dirty="0" err="1" smtClean="0"/>
              <a:t>rf</a:t>
            </a:r>
            <a:r>
              <a:rPr lang="ko-KR" altLang="en-US" b="1" dirty="0" smtClean="0"/>
              <a:t>가 총 몇 줄로 되어있는지 알 수 있다</a:t>
            </a:r>
            <a:endParaRPr lang="ko-KR" altLang="en-US" b="1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885" y="2952598"/>
            <a:ext cx="90487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938" y="3330897"/>
            <a:ext cx="5953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135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60912"/>
            <a:ext cx="8229600" cy="114300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rgbClr val="7030A0"/>
                </a:solidFill>
              </a:rPr>
              <a:t>문항 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2-3. </a:t>
            </a:r>
            <a:r>
              <a:rPr lang="ko-KR" altLang="en-US" sz="2000" b="1" dirty="0"/>
              <a:t>단백질 길이에 따른 분포를 알아보기 위해</a:t>
            </a:r>
            <a:r>
              <a:rPr lang="en-US" altLang="ko-KR" sz="2000" b="1" dirty="0"/>
              <a:t>, 100 </a:t>
            </a:r>
            <a:r>
              <a:rPr lang="ko-KR" altLang="en-US" sz="2000" b="1" dirty="0"/>
              <a:t>아미노산 간격으로 </a:t>
            </a:r>
            <a:r>
              <a:rPr lang="en-US" altLang="ko-KR" sz="2000" b="1" dirty="0"/>
              <a:t>bin</a:t>
            </a:r>
            <a:r>
              <a:rPr lang="ko-KR" altLang="en-US" sz="2000" b="1" dirty="0"/>
              <a:t>을 만든 후에 각 </a:t>
            </a:r>
            <a:r>
              <a:rPr lang="en-US" altLang="ko-KR" sz="2000" b="1" dirty="0"/>
              <a:t>bin</a:t>
            </a:r>
            <a:r>
              <a:rPr lang="ko-KR" altLang="en-US" sz="2000" b="1" dirty="0"/>
              <a:t>에 속하는 유전자의 개수를 파악하시오</a:t>
            </a:r>
            <a:r>
              <a:rPr lang="en-US" altLang="ko-KR" sz="2000" b="1" dirty="0"/>
              <a:t>. </a:t>
            </a:r>
            <a:r>
              <a:rPr lang="ko-KR" altLang="en-US" sz="2000" b="1" dirty="0"/>
              <a:t>단 이를 유전자가 </a:t>
            </a:r>
            <a:r>
              <a:rPr lang="ko-KR" altLang="en-US" sz="2000" b="1" dirty="0" err="1"/>
              <a:t>코딩되어</a:t>
            </a:r>
            <a:r>
              <a:rPr lang="ko-KR" altLang="en-US" sz="2000" b="1" dirty="0"/>
              <a:t> 있는 방향에 따라 각각 계산하여 차이가 있는지 확인하시오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6759" y="1916832"/>
            <a:ext cx="83443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4.</a:t>
            </a:r>
            <a:r>
              <a:rPr lang="ko-KR" altLang="en-US" b="1" dirty="0"/>
              <a:t> 각 </a:t>
            </a:r>
            <a:r>
              <a:rPr lang="ko-KR" altLang="en-US" b="1" dirty="0" err="1"/>
              <a:t>콘티그</a:t>
            </a:r>
            <a:r>
              <a:rPr lang="ko-KR" altLang="en-US" b="1" dirty="0"/>
              <a:t> 별로 예측된 유전자의 개수를 계산하고</a:t>
            </a:r>
            <a:r>
              <a:rPr lang="en-US" altLang="ko-KR" b="1" dirty="0"/>
              <a:t>, </a:t>
            </a:r>
            <a:r>
              <a:rPr lang="ko-KR" altLang="en-US" b="1" dirty="0"/>
              <a:t>가장 유전자가 많이 예측된 </a:t>
            </a:r>
            <a:r>
              <a:rPr lang="ko-KR" altLang="en-US" b="1" dirty="0" err="1"/>
              <a:t>콘티그는</a:t>
            </a:r>
            <a:r>
              <a:rPr lang="en-US" altLang="ko-KR" b="1" dirty="0" smtClean="0"/>
              <a:t>?</a:t>
            </a:r>
          </a:p>
          <a:p>
            <a:endParaRPr lang="en-US" altLang="ko-KR" b="1" dirty="0"/>
          </a:p>
          <a:p>
            <a:r>
              <a:rPr lang="en-US" altLang="ko-KR" b="1" dirty="0" smtClean="0"/>
              <a:t>② </a:t>
            </a:r>
            <a:r>
              <a:rPr lang="ko-KR" altLang="en-US" b="1" dirty="0" smtClean="0"/>
              <a:t>앞에서 얻은 </a:t>
            </a:r>
            <a:r>
              <a:rPr lang="en-US" altLang="ko-KR" b="1" dirty="0" err="1" smtClean="0"/>
              <a:t>contig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파일을 </a:t>
            </a:r>
            <a:r>
              <a:rPr lang="en-US" altLang="ko-KR" b="1" dirty="0" smtClean="0"/>
              <a:t>excel</a:t>
            </a:r>
            <a:r>
              <a:rPr lang="ko-KR" altLang="en-US" b="1" dirty="0" smtClean="0"/>
              <a:t>로 열어 원래 파일에 덧붙인다</a:t>
            </a:r>
            <a:r>
              <a:rPr lang="en-US" altLang="ko-KR" b="1" dirty="0" smtClean="0"/>
              <a:t>. </a:t>
            </a:r>
            <a:endParaRPr lang="en-US" altLang="ko-KR" b="1" dirty="0"/>
          </a:p>
          <a:p>
            <a:endParaRPr lang="ko-KR" altLang="en-US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3284984"/>
            <a:ext cx="6934200" cy="3234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96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60912"/>
            <a:ext cx="8229600" cy="114300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rgbClr val="7030A0"/>
                </a:solidFill>
              </a:rPr>
              <a:t>문항 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2-3. </a:t>
            </a:r>
            <a:r>
              <a:rPr lang="ko-KR" altLang="en-US" sz="2000" b="1" dirty="0"/>
              <a:t>단백질 길이에 따른 분포를 알아보기 위해</a:t>
            </a:r>
            <a:r>
              <a:rPr lang="en-US" altLang="ko-KR" sz="2000" b="1" dirty="0"/>
              <a:t>, 100 </a:t>
            </a:r>
            <a:r>
              <a:rPr lang="ko-KR" altLang="en-US" sz="2000" b="1" dirty="0"/>
              <a:t>아미노산 간격으로 </a:t>
            </a:r>
            <a:r>
              <a:rPr lang="en-US" altLang="ko-KR" sz="2000" b="1" dirty="0"/>
              <a:t>bin</a:t>
            </a:r>
            <a:r>
              <a:rPr lang="ko-KR" altLang="en-US" sz="2000" b="1" dirty="0"/>
              <a:t>을 만든 후에 각 </a:t>
            </a:r>
            <a:r>
              <a:rPr lang="en-US" altLang="ko-KR" sz="2000" b="1" dirty="0"/>
              <a:t>bin</a:t>
            </a:r>
            <a:r>
              <a:rPr lang="ko-KR" altLang="en-US" sz="2000" b="1" dirty="0"/>
              <a:t>에 속하는 유전자의 개수를 파악하시오</a:t>
            </a:r>
            <a:r>
              <a:rPr lang="en-US" altLang="ko-KR" sz="2000" b="1" dirty="0"/>
              <a:t>. </a:t>
            </a:r>
            <a:r>
              <a:rPr lang="ko-KR" altLang="en-US" sz="2000" b="1" dirty="0"/>
              <a:t>단 이를 유전자가 </a:t>
            </a:r>
            <a:r>
              <a:rPr lang="ko-KR" altLang="en-US" sz="2000" b="1" dirty="0" err="1"/>
              <a:t>코딩되어</a:t>
            </a:r>
            <a:r>
              <a:rPr lang="ko-KR" altLang="en-US" sz="2000" b="1" dirty="0"/>
              <a:t> 있는 방향에 따라 각각 계산하여 차이가 있는지 확인하시오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2131" y="1700808"/>
            <a:ext cx="84997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4.</a:t>
            </a:r>
            <a:r>
              <a:rPr lang="ko-KR" altLang="en-US" b="1" dirty="0"/>
              <a:t> 각 </a:t>
            </a:r>
            <a:r>
              <a:rPr lang="ko-KR" altLang="en-US" b="1" dirty="0" err="1"/>
              <a:t>콘티그</a:t>
            </a:r>
            <a:r>
              <a:rPr lang="ko-KR" altLang="en-US" b="1" dirty="0"/>
              <a:t> 별로 예측된 유전자의 개수를 계산하고</a:t>
            </a:r>
            <a:r>
              <a:rPr lang="en-US" altLang="ko-KR" b="1" dirty="0"/>
              <a:t>, </a:t>
            </a:r>
            <a:r>
              <a:rPr lang="ko-KR" altLang="en-US" b="1" dirty="0"/>
              <a:t>가장 유전자가 많이 예측된 </a:t>
            </a:r>
            <a:r>
              <a:rPr lang="ko-KR" altLang="en-US" b="1" dirty="0" err="1"/>
              <a:t>콘티그는</a:t>
            </a:r>
            <a:r>
              <a:rPr lang="en-US" altLang="ko-KR" b="1" dirty="0" smtClean="0"/>
              <a:t>?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③ 총 </a:t>
            </a:r>
            <a:r>
              <a:rPr lang="en-US" altLang="ko-KR" b="1" dirty="0" smtClean="0"/>
              <a:t>4981</a:t>
            </a:r>
            <a:r>
              <a:rPr lang="ko-KR" altLang="en-US" b="1" dirty="0" smtClean="0"/>
              <a:t>개의 </a:t>
            </a:r>
            <a:r>
              <a:rPr lang="en-US" altLang="ko-KR" b="1" dirty="0" smtClean="0"/>
              <a:t>Hit </a:t>
            </a:r>
            <a:r>
              <a:rPr lang="ko-KR" altLang="en-US" b="1" dirty="0" smtClean="0"/>
              <a:t>들을 이용해 </a:t>
            </a:r>
            <a:r>
              <a:rPr lang="en-US" altLang="ko-KR" b="1" dirty="0" err="1" smtClean="0"/>
              <a:t>Contig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별 유전자 개수를 예측하면 다음과 같다</a:t>
            </a:r>
            <a:r>
              <a:rPr lang="en-US" altLang="ko-KR" b="1" dirty="0" smtClean="0"/>
              <a:t>. </a:t>
            </a: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60"/>
          <a:stretch/>
        </p:blipFill>
        <p:spPr bwMode="auto">
          <a:xfrm>
            <a:off x="619124" y="2996952"/>
            <a:ext cx="7905750" cy="3708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644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60912"/>
            <a:ext cx="8229600" cy="114300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rgbClr val="7030A0"/>
                </a:solidFill>
              </a:rPr>
              <a:t>문항 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2-3. </a:t>
            </a:r>
            <a:r>
              <a:rPr lang="ko-KR" altLang="en-US" sz="2000" b="1" dirty="0"/>
              <a:t>단백질 길이에 따른 분포를 알아보기 위해</a:t>
            </a:r>
            <a:r>
              <a:rPr lang="en-US" altLang="ko-KR" sz="2000" b="1" dirty="0"/>
              <a:t>, 100 </a:t>
            </a:r>
            <a:r>
              <a:rPr lang="ko-KR" altLang="en-US" sz="2000" b="1" dirty="0"/>
              <a:t>아미노산 간격으로 </a:t>
            </a:r>
            <a:r>
              <a:rPr lang="en-US" altLang="ko-KR" sz="2000" b="1" dirty="0"/>
              <a:t>bin</a:t>
            </a:r>
            <a:r>
              <a:rPr lang="ko-KR" altLang="en-US" sz="2000" b="1" dirty="0"/>
              <a:t>을 만든 후에 각 </a:t>
            </a:r>
            <a:r>
              <a:rPr lang="en-US" altLang="ko-KR" sz="2000" b="1" dirty="0"/>
              <a:t>bin</a:t>
            </a:r>
            <a:r>
              <a:rPr lang="ko-KR" altLang="en-US" sz="2000" b="1" dirty="0"/>
              <a:t>에 속하는 유전자의 개수를 파악하시오</a:t>
            </a:r>
            <a:r>
              <a:rPr lang="en-US" altLang="ko-KR" sz="2000" b="1" dirty="0"/>
              <a:t>. </a:t>
            </a:r>
            <a:r>
              <a:rPr lang="ko-KR" altLang="en-US" sz="2000" b="1" dirty="0"/>
              <a:t>단 이를 유전자가 </a:t>
            </a:r>
            <a:r>
              <a:rPr lang="ko-KR" altLang="en-US" sz="2000" b="1" dirty="0" err="1"/>
              <a:t>코딩되어</a:t>
            </a:r>
            <a:r>
              <a:rPr lang="ko-KR" altLang="en-US" sz="2000" b="1" dirty="0"/>
              <a:t> 있는 방향에 따라 각각 계산하여 차이가 있는지 확인하시오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2131" y="1700808"/>
            <a:ext cx="84997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5</a:t>
            </a:r>
            <a:r>
              <a:rPr lang="en-US" altLang="ko-KR" b="1" dirty="0" smtClean="0"/>
              <a:t>.</a:t>
            </a:r>
            <a:r>
              <a:rPr lang="ko-KR" altLang="en-US" b="1" dirty="0" smtClean="0"/>
              <a:t> 앞에서 구한 </a:t>
            </a:r>
            <a:r>
              <a:rPr lang="en-US" altLang="ko-KR" b="1" dirty="0" smtClean="0"/>
              <a:t>pivot </a:t>
            </a:r>
            <a:r>
              <a:rPr lang="en-US" altLang="ko-KR" b="1" dirty="0" smtClean="0"/>
              <a:t>table</a:t>
            </a:r>
            <a:r>
              <a:rPr lang="ko-KR" altLang="en-US" b="1" dirty="0" smtClean="0"/>
              <a:t>을 </a:t>
            </a:r>
            <a:r>
              <a:rPr lang="en-US" altLang="ko-KR" b="1" dirty="0" smtClean="0"/>
              <a:t>sorting </a:t>
            </a:r>
            <a:r>
              <a:rPr lang="ko-KR" altLang="en-US" b="1" dirty="0" smtClean="0"/>
              <a:t>하면 </a:t>
            </a:r>
            <a:r>
              <a:rPr lang="ko-KR" altLang="en-US" b="1" dirty="0" smtClean="0"/>
              <a:t>가장 </a:t>
            </a:r>
            <a:r>
              <a:rPr lang="ko-KR" altLang="en-US" b="1" dirty="0"/>
              <a:t>유전자가 많이 예측된 </a:t>
            </a:r>
            <a:r>
              <a:rPr lang="ko-KR" altLang="en-US" b="1" dirty="0" err="1"/>
              <a:t>콘티그는</a:t>
            </a:r>
            <a:r>
              <a:rPr lang="en-US" altLang="ko-KR" b="1" dirty="0" smtClean="0"/>
              <a:t>?</a:t>
            </a:r>
          </a:p>
          <a:p>
            <a:endParaRPr lang="en-US" altLang="ko-KR" b="1" dirty="0"/>
          </a:p>
          <a:p>
            <a:r>
              <a:rPr lang="en-US" altLang="ko-KR" b="1" dirty="0" smtClean="0"/>
              <a:t>Pivot table</a:t>
            </a:r>
            <a:r>
              <a:rPr lang="ko-KR" altLang="en-US" b="1" dirty="0" smtClean="0"/>
              <a:t>을 정렬하여 </a:t>
            </a:r>
            <a:r>
              <a:rPr lang="en-US" altLang="ko-KR" b="1" dirty="0" smtClean="0"/>
              <a:t>filtering</a:t>
            </a:r>
            <a:r>
              <a:rPr lang="ko-KR" altLang="en-US" b="1" dirty="0" smtClean="0"/>
              <a:t>하여 </a:t>
            </a:r>
            <a:r>
              <a:rPr lang="en-US" altLang="ko-KR" b="1" dirty="0" smtClean="0"/>
              <a:t>1027</a:t>
            </a:r>
            <a:r>
              <a:rPr lang="ko-KR" altLang="en-US" b="1" dirty="0" smtClean="0"/>
              <a:t>번 </a:t>
            </a:r>
            <a:r>
              <a:rPr lang="en-US" altLang="ko-KR" b="1" dirty="0" err="1" smtClean="0"/>
              <a:t>Contig</a:t>
            </a:r>
            <a:r>
              <a:rPr lang="ko-KR" altLang="en-US" b="1" dirty="0" smtClean="0"/>
              <a:t>가 </a:t>
            </a:r>
            <a:r>
              <a:rPr lang="en-US" altLang="ko-KR" b="1" dirty="0" smtClean="0"/>
              <a:t>37</a:t>
            </a:r>
            <a:r>
              <a:rPr lang="ko-KR" altLang="en-US" b="1" dirty="0" smtClean="0"/>
              <a:t>개의 유전자를 예측함을 알 수 있다</a:t>
            </a:r>
            <a:r>
              <a:rPr lang="en-US" altLang="ko-KR" b="1" dirty="0" smtClean="0"/>
              <a:t>.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479800"/>
            <a:ext cx="206692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138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rgbClr val="7030A0"/>
                </a:solidFill>
              </a:rPr>
              <a:t>문항 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1. </a:t>
            </a:r>
            <a:r>
              <a:rPr lang="en-US" altLang="ko-KR" sz="2000" b="1" dirty="0"/>
              <a:t>K-12</a:t>
            </a:r>
            <a:r>
              <a:rPr lang="ko-KR" altLang="en-US" sz="2000" b="1" dirty="0"/>
              <a:t>와 </a:t>
            </a:r>
            <a:r>
              <a:rPr lang="en-US" altLang="ko-KR" sz="2000" b="1" dirty="0" err="1"/>
              <a:t>BLASTp</a:t>
            </a:r>
            <a:r>
              <a:rPr lang="ko-KR" altLang="en-US" sz="2000" b="1" dirty="0"/>
              <a:t>한 결과를 이용하여</a:t>
            </a:r>
            <a:r>
              <a:rPr lang="en-US" altLang="ko-KR" sz="2000" b="1" dirty="0"/>
              <a:t>, </a:t>
            </a:r>
            <a:r>
              <a:rPr lang="en-US" altLang="ko-KR" sz="2000" b="1" dirty="0" smtClean="0"/>
              <a:t/>
            </a:r>
            <a:br>
              <a:rPr lang="en-US" altLang="ko-KR" sz="2000" b="1" dirty="0" smtClean="0"/>
            </a:br>
            <a:r>
              <a:rPr lang="ko-KR" altLang="en-US" sz="2000" b="1" dirty="0" smtClean="0"/>
              <a:t>참일 </a:t>
            </a:r>
            <a:r>
              <a:rPr lang="ko-KR" altLang="en-US" sz="2000" b="1" dirty="0"/>
              <a:t>것으로 예상되는 유전자를 찾아라</a:t>
            </a:r>
            <a:r>
              <a:rPr lang="en-US" altLang="ko-KR" sz="2000" b="1" dirty="0"/>
              <a:t>.</a:t>
            </a:r>
            <a:br>
              <a:rPr lang="en-US" altLang="ko-KR" sz="2000" b="1" dirty="0"/>
            </a:b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48121" y="1159137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우선 </a:t>
            </a:r>
            <a:r>
              <a:rPr lang="en-US" altLang="ko-KR" b="1" dirty="0" smtClean="0"/>
              <a:t>K-12</a:t>
            </a:r>
            <a:r>
              <a:rPr lang="ko-KR" altLang="en-US" b="1" dirty="0" smtClean="0"/>
              <a:t>와 </a:t>
            </a:r>
            <a:r>
              <a:rPr lang="en-US" altLang="ko-KR" b="1" dirty="0" err="1" smtClean="0"/>
              <a:t>BLASTp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한 결과는 다음과 같다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16" y="1700808"/>
            <a:ext cx="7835898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48121" y="5229200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위의 결과는 </a:t>
            </a:r>
            <a:r>
              <a:rPr lang="en-US" altLang="ko-KR" b="1" dirty="0" err="1" smtClean="0"/>
              <a:t>evalue</a:t>
            </a:r>
            <a:r>
              <a:rPr lang="ko-KR" altLang="en-US" b="1" dirty="0" smtClean="0"/>
              <a:t>나 </a:t>
            </a:r>
            <a:r>
              <a:rPr lang="en-US" altLang="ko-KR" b="1" dirty="0" smtClean="0"/>
              <a:t>, sequence identity</a:t>
            </a:r>
            <a:r>
              <a:rPr lang="ko-KR" altLang="en-US" b="1" dirty="0" smtClean="0"/>
              <a:t>가 낮은 것까지도 모두 고려하고 있으므로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우리는 이것을 </a:t>
            </a:r>
            <a:r>
              <a:rPr lang="en-US" altLang="ko-KR" b="1" dirty="0" smtClean="0"/>
              <a:t>filter</a:t>
            </a:r>
            <a:r>
              <a:rPr lang="ko-KR" altLang="en-US" b="1" dirty="0"/>
              <a:t> </a:t>
            </a:r>
            <a:r>
              <a:rPr lang="ko-KR" altLang="en-US" b="1" dirty="0" smtClean="0"/>
              <a:t>로 걸러내야 한다</a:t>
            </a:r>
            <a:r>
              <a:rPr lang="en-US" altLang="ko-KR" b="1" dirty="0" smtClean="0"/>
              <a:t>.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9861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rgbClr val="7030A0"/>
                </a:solidFill>
              </a:rPr>
              <a:t>문항 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1. </a:t>
            </a:r>
            <a:r>
              <a:rPr lang="en-US" altLang="ko-KR" sz="2000" b="1" dirty="0"/>
              <a:t>K-12</a:t>
            </a:r>
            <a:r>
              <a:rPr lang="ko-KR" altLang="en-US" sz="2000" b="1" dirty="0"/>
              <a:t>와 </a:t>
            </a:r>
            <a:r>
              <a:rPr lang="en-US" altLang="ko-KR" sz="2000" b="1" dirty="0" err="1"/>
              <a:t>BLASTp</a:t>
            </a:r>
            <a:r>
              <a:rPr lang="ko-KR" altLang="en-US" sz="2000" b="1" dirty="0"/>
              <a:t>한 결과를 이용하여</a:t>
            </a:r>
            <a:r>
              <a:rPr lang="en-US" altLang="ko-KR" sz="2000" b="1" dirty="0"/>
              <a:t>, </a:t>
            </a:r>
            <a:r>
              <a:rPr lang="en-US" altLang="ko-KR" sz="2000" b="1" dirty="0" smtClean="0"/>
              <a:t/>
            </a:r>
            <a:br>
              <a:rPr lang="en-US" altLang="ko-KR" sz="2000" b="1" dirty="0" smtClean="0"/>
            </a:br>
            <a:r>
              <a:rPr lang="ko-KR" altLang="en-US" sz="2000" b="1" dirty="0" smtClean="0"/>
              <a:t>참일 </a:t>
            </a:r>
            <a:r>
              <a:rPr lang="ko-KR" altLang="en-US" sz="2000" b="1" dirty="0"/>
              <a:t>것으로 예상되는 유전자를 찾아라</a:t>
            </a:r>
            <a:r>
              <a:rPr lang="en-US" altLang="ko-KR" sz="2000" b="1" dirty="0"/>
              <a:t>.</a:t>
            </a:r>
            <a:br>
              <a:rPr lang="en-US" altLang="ko-KR" sz="2000" b="1" dirty="0"/>
            </a:b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48121" y="1159137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2. Best-Hits filtering algorithm</a:t>
            </a:r>
            <a:r>
              <a:rPr lang="ko-KR" altLang="en-US" b="1" dirty="0" smtClean="0"/>
              <a:t>을 이용하여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두 개의 </a:t>
            </a:r>
            <a:r>
              <a:rPr lang="en-US" altLang="ko-KR" b="1" dirty="0" smtClean="0"/>
              <a:t>parameter</a:t>
            </a:r>
            <a:r>
              <a:rPr lang="ko-KR" altLang="en-US" b="1" dirty="0" smtClean="0"/>
              <a:t>를 추가시킨다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48121" y="5229200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위의 결과는 </a:t>
            </a:r>
            <a:r>
              <a:rPr lang="en-US" altLang="ko-KR" b="1" dirty="0" smtClean="0"/>
              <a:t>best-Hit filtering algorithm</a:t>
            </a:r>
            <a:r>
              <a:rPr lang="ko-KR" altLang="en-US" b="1" dirty="0" smtClean="0"/>
              <a:t>을 추가한 것으로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최상위 </a:t>
            </a:r>
            <a:r>
              <a:rPr lang="en-US" altLang="ko-KR" b="1" dirty="0" smtClean="0"/>
              <a:t>Hit</a:t>
            </a:r>
            <a:r>
              <a:rPr lang="ko-KR" altLang="en-US" b="1" dirty="0" smtClean="0"/>
              <a:t>들을 모아준 것이다</a:t>
            </a:r>
            <a:r>
              <a:rPr lang="en-US" altLang="ko-KR" b="1" dirty="0" smtClean="0"/>
              <a:t>. </a:t>
            </a:r>
            <a:endParaRPr lang="ko-KR" alt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1916832"/>
            <a:ext cx="8264979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8244408" y="2060848"/>
            <a:ext cx="792088" cy="3600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83566" y="2276872"/>
            <a:ext cx="1584177" cy="3600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420143" y="2276872"/>
            <a:ext cx="2655913" cy="36004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852936"/>
            <a:ext cx="7715250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542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rgbClr val="7030A0"/>
                </a:solidFill>
              </a:rPr>
              <a:t>문항 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1. </a:t>
            </a:r>
            <a:r>
              <a:rPr lang="en-US" altLang="ko-KR" sz="2000" b="1" dirty="0"/>
              <a:t>K-12</a:t>
            </a:r>
            <a:r>
              <a:rPr lang="ko-KR" altLang="en-US" sz="2000" b="1" dirty="0"/>
              <a:t>와 </a:t>
            </a:r>
            <a:r>
              <a:rPr lang="en-US" altLang="ko-KR" sz="2000" b="1" dirty="0" err="1"/>
              <a:t>BLASTp</a:t>
            </a:r>
            <a:r>
              <a:rPr lang="ko-KR" altLang="en-US" sz="2000" b="1" dirty="0"/>
              <a:t>한 결과를 이용하여</a:t>
            </a:r>
            <a:r>
              <a:rPr lang="en-US" altLang="ko-KR" sz="2000" b="1" dirty="0"/>
              <a:t>, </a:t>
            </a:r>
            <a:r>
              <a:rPr lang="en-US" altLang="ko-KR" sz="2000" b="1" dirty="0" smtClean="0"/>
              <a:t/>
            </a:r>
            <a:br>
              <a:rPr lang="en-US" altLang="ko-KR" sz="2000" b="1" dirty="0" smtClean="0"/>
            </a:br>
            <a:r>
              <a:rPr lang="ko-KR" altLang="en-US" sz="2000" b="1" dirty="0" smtClean="0"/>
              <a:t>참일 </a:t>
            </a:r>
            <a:r>
              <a:rPr lang="ko-KR" altLang="en-US" sz="2000" b="1" dirty="0"/>
              <a:t>것으로 예상되는 유전자를 찾아라</a:t>
            </a:r>
            <a:r>
              <a:rPr lang="en-US" altLang="ko-KR" sz="2000" b="1" dirty="0"/>
              <a:t>.</a:t>
            </a:r>
            <a:br>
              <a:rPr lang="en-US" altLang="ko-KR" sz="2000" b="1" dirty="0"/>
            </a:b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48120" y="1159137"/>
            <a:ext cx="8344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그러나 앞의 </a:t>
            </a:r>
            <a:r>
              <a:rPr lang="en-US" altLang="ko-KR" b="1" dirty="0" err="1" smtClean="0"/>
              <a:t>BestHit</a:t>
            </a:r>
            <a:r>
              <a:rPr lang="ko-KR" altLang="en-US" b="1" dirty="0" smtClean="0"/>
              <a:t>를 수행해준 결과들도 중복이 있음을 확인 할 수 있다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48121" y="3212976"/>
            <a:ext cx="79928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위의 두 </a:t>
            </a:r>
            <a:r>
              <a:rPr lang="en-US" altLang="ko-KR" b="1" dirty="0" smtClean="0"/>
              <a:t>Hit</a:t>
            </a:r>
            <a:r>
              <a:rPr lang="ko-KR" altLang="en-US" b="1" dirty="0" smtClean="0"/>
              <a:t>들은 모두 </a:t>
            </a:r>
            <a:r>
              <a:rPr lang="en-US" altLang="ko-KR" b="1" dirty="0" smtClean="0"/>
              <a:t>gene_48</a:t>
            </a:r>
            <a:r>
              <a:rPr lang="ko-KR" altLang="en-US" b="1" dirty="0" smtClean="0"/>
              <a:t>의 것이며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이것이 코딩 하는 길이는 </a:t>
            </a:r>
            <a:r>
              <a:rPr lang="en-US" altLang="ko-KR" b="1" dirty="0" smtClean="0"/>
              <a:t>89_aa</a:t>
            </a:r>
            <a:r>
              <a:rPr lang="ko-KR" altLang="en-US" b="1" dirty="0" smtClean="0"/>
              <a:t>로 같으므로 이것을 하나로 취급하도록 할 것이다</a:t>
            </a:r>
            <a:r>
              <a:rPr lang="en-US" altLang="ko-KR" b="1" dirty="0" smtClean="0"/>
              <a:t>.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즉</a:t>
            </a:r>
            <a:r>
              <a:rPr lang="en-US" altLang="ko-KR" b="1" dirty="0" smtClean="0"/>
              <a:t>, Sort –u</a:t>
            </a:r>
            <a:r>
              <a:rPr lang="ko-KR" altLang="en-US" b="1" dirty="0" smtClean="0"/>
              <a:t>를 사용하여 이것을 정렬할 것이다</a:t>
            </a:r>
            <a:r>
              <a:rPr lang="en-US" altLang="ko-KR" b="1" dirty="0" smtClean="0"/>
              <a:t>.  </a:t>
            </a:r>
          </a:p>
          <a:p>
            <a:endParaRPr lang="en-US" altLang="ko-KR" b="1" dirty="0" smtClean="0"/>
          </a:p>
          <a:p>
            <a:r>
              <a:rPr lang="ko-KR" altLang="en-US" b="1" dirty="0" smtClean="0"/>
              <a:t>위의 </a:t>
            </a:r>
            <a:r>
              <a:rPr lang="en-US" altLang="ko-KR" b="1" dirty="0" smtClean="0"/>
              <a:t>data</a:t>
            </a:r>
            <a:r>
              <a:rPr lang="ko-KR" altLang="en-US" b="1" dirty="0" smtClean="0"/>
              <a:t>의 이름은 </a:t>
            </a:r>
            <a:r>
              <a:rPr lang="en-US" altLang="ko-KR" b="1" dirty="0" smtClean="0"/>
              <a:t>K12.blastp.Ep001.bestHits.out</a:t>
            </a:r>
            <a:r>
              <a:rPr lang="ko-KR" altLang="en-US" b="1" dirty="0" smtClean="0"/>
              <a:t>이지만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다음의 과정들을 편리하게 하기 위해서 </a:t>
            </a:r>
            <a:r>
              <a:rPr lang="en-US" altLang="ko-KR" b="1" dirty="0" smtClean="0"/>
              <a:t>file </a:t>
            </a:r>
            <a:r>
              <a:rPr lang="ko-KR" altLang="en-US" b="1" dirty="0" smtClean="0"/>
              <a:t>이름을 </a:t>
            </a:r>
            <a:r>
              <a:rPr lang="en-US" altLang="ko-KR" b="1" dirty="0" smtClean="0"/>
              <a:t>K12</a:t>
            </a:r>
            <a:r>
              <a:rPr lang="ko-KR" altLang="en-US" b="1" dirty="0" smtClean="0"/>
              <a:t>로 바꾸도록 하겠다</a:t>
            </a:r>
            <a:r>
              <a:rPr lang="en-US" altLang="ko-KR" b="1" dirty="0" smtClean="0"/>
              <a:t>. </a:t>
            </a:r>
            <a:endParaRPr lang="ko-KR" alt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72816"/>
            <a:ext cx="7857441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887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rgbClr val="7030A0"/>
                </a:solidFill>
              </a:rPr>
              <a:t>문항 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1. </a:t>
            </a:r>
            <a:r>
              <a:rPr lang="en-US" altLang="ko-KR" sz="2000" b="1" dirty="0"/>
              <a:t>K-12</a:t>
            </a:r>
            <a:r>
              <a:rPr lang="ko-KR" altLang="en-US" sz="2000" b="1" dirty="0"/>
              <a:t>와 </a:t>
            </a:r>
            <a:r>
              <a:rPr lang="en-US" altLang="ko-KR" sz="2000" b="1" dirty="0" err="1"/>
              <a:t>BLASTp</a:t>
            </a:r>
            <a:r>
              <a:rPr lang="ko-KR" altLang="en-US" sz="2000" b="1" dirty="0"/>
              <a:t>한 결과를 이용하여</a:t>
            </a:r>
            <a:r>
              <a:rPr lang="en-US" altLang="ko-KR" sz="2000" b="1" dirty="0"/>
              <a:t>, </a:t>
            </a:r>
            <a:r>
              <a:rPr lang="en-US" altLang="ko-KR" sz="2000" b="1" dirty="0" smtClean="0"/>
              <a:t/>
            </a:r>
            <a:br>
              <a:rPr lang="en-US" altLang="ko-KR" sz="2000" b="1" dirty="0" smtClean="0"/>
            </a:br>
            <a:r>
              <a:rPr lang="ko-KR" altLang="en-US" sz="2000" b="1" dirty="0" smtClean="0"/>
              <a:t>참일 </a:t>
            </a:r>
            <a:r>
              <a:rPr lang="ko-KR" altLang="en-US" sz="2000" b="1" dirty="0"/>
              <a:t>것으로 예상되는 유전자를 찾아라</a:t>
            </a:r>
            <a:r>
              <a:rPr lang="en-US" altLang="ko-KR" sz="2000" b="1" dirty="0"/>
              <a:t>.</a:t>
            </a:r>
            <a:br>
              <a:rPr lang="en-US" altLang="ko-KR" sz="2000" b="1" dirty="0"/>
            </a:b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48120" y="1159137"/>
            <a:ext cx="8344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4. Sort –u</a:t>
            </a:r>
            <a:r>
              <a:rPr lang="ko-KR" altLang="en-US" b="1" dirty="0" smtClean="0"/>
              <a:t>를 사용하기 위해 다음의</a:t>
            </a:r>
            <a:r>
              <a:rPr lang="en-US" altLang="ko-KR" b="1" dirty="0"/>
              <a:t> </a:t>
            </a:r>
            <a:r>
              <a:rPr lang="en-US" altLang="ko-KR" b="1" dirty="0" smtClean="0"/>
              <a:t>vertical bar(|)</a:t>
            </a:r>
            <a:r>
              <a:rPr lang="ko-KR" altLang="en-US" b="1" dirty="0" smtClean="0"/>
              <a:t>로 구분되어 있는 </a:t>
            </a:r>
            <a:r>
              <a:rPr lang="en-US" altLang="ko-KR" b="1" dirty="0" smtClean="0"/>
              <a:t>data</a:t>
            </a:r>
            <a:r>
              <a:rPr lang="ko-KR" altLang="en-US" b="1" dirty="0" smtClean="0"/>
              <a:t>를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파일명 </a:t>
            </a:r>
            <a:r>
              <a:rPr lang="en-US" altLang="ko-KR" b="1" dirty="0" smtClean="0"/>
              <a:t>: K12)</a:t>
            </a:r>
            <a:r>
              <a:rPr lang="ko-KR" altLang="en-US" b="1" dirty="0" smtClean="0"/>
              <a:t> 변환하도록 하고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뒤의 불필요한 정보들을 잘라내기로 하겠다</a:t>
            </a:r>
            <a:r>
              <a:rPr lang="en-US" altLang="ko-KR" b="1" dirty="0" smtClean="0"/>
              <a:t>. </a:t>
            </a:r>
            <a:endParaRPr lang="ko-KR" alt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34647"/>
            <a:ext cx="7857441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20" y="3132790"/>
            <a:ext cx="8692559" cy="381124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711" y="4015267"/>
            <a:ext cx="6276975" cy="2224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아래쪽 화살표 2"/>
          <p:cNvSpPr/>
          <p:nvPr/>
        </p:nvSpPr>
        <p:spPr>
          <a:xfrm>
            <a:off x="4295098" y="3522059"/>
            <a:ext cx="502201" cy="493207"/>
          </a:xfrm>
          <a:prstGeom prst="down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78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rgbClr val="7030A0"/>
                </a:solidFill>
              </a:rPr>
              <a:t>문항 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1. </a:t>
            </a:r>
            <a:r>
              <a:rPr lang="en-US" altLang="ko-KR" sz="2000" b="1" dirty="0"/>
              <a:t>K-12</a:t>
            </a:r>
            <a:r>
              <a:rPr lang="ko-KR" altLang="en-US" sz="2000" b="1" dirty="0"/>
              <a:t>와 </a:t>
            </a:r>
            <a:r>
              <a:rPr lang="en-US" altLang="ko-KR" sz="2000" b="1" dirty="0" err="1"/>
              <a:t>BLASTp</a:t>
            </a:r>
            <a:r>
              <a:rPr lang="ko-KR" altLang="en-US" sz="2000" b="1" dirty="0"/>
              <a:t>한 결과를 이용하여</a:t>
            </a:r>
            <a:r>
              <a:rPr lang="en-US" altLang="ko-KR" sz="2000" b="1" dirty="0"/>
              <a:t>, </a:t>
            </a:r>
            <a:r>
              <a:rPr lang="en-US" altLang="ko-KR" sz="2000" b="1" dirty="0" smtClean="0"/>
              <a:t/>
            </a:r>
            <a:br>
              <a:rPr lang="en-US" altLang="ko-KR" sz="2000" b="1" dirty="0" smtClean="0"/>
            </a:br>
            <a:r>
              <a:rPr lang="ko-KR" altLang="en-US" sz="2000" b="1" dirty="0" smtClean="0"/>
              <a:t>참일 </a:t>
            </a:r>
            <a:r>
              <a:rPr lang="ko-KR" altLang="en-US" sz="2000" b="1" dirty="0"/>
              <a:t>것으로 예상되는 유전자를 찾아라</a:t>
            </a:r>
            <a:r>
              <a:rPr lang="en-US" altLang="ko-KR" sz="2000" b="1" dirty="0"/>
              <a:t>.</a:t>
            </a:r>
            <a:br>
              <a:rPr lang="en-US" altLang="ko-KR" sz="2000" b="1" dirty="0"/>
            </a:b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48120" y="1159137"/>
            <a:ext cx="8344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5.  </a:t>
            </a:r>
            <a:r>
              <a:rPr lang="ko-KR" altLang="en-US" b="1" dirty="0" smtClean="0"/>
              <a:t>이 상태에서 </a:t>
            </a:r>
            <a:r>
              <a:rPr lang="en-US" altLang="ko-KR" b="1" dirty="0" smtClean="0"/>
              <a:t>sort –u</a:t>
            </a:r>
            <a:r>
              <a:rPr lang="ko-KR" altLang="en-US" b="1" dirty="0" smtClean="0"/>
              <a:t>를 사용하면 </a:t>
            </a:r>
            <a:r>
              <a:rPr lang="en-US" altLang="ko-KR" b="1" dirty="0" smtClean="0"/>
              <a:t>gene_48</a:t>
            </a:r>
            <a:r>
              <a:rPr lang="ko-KR" altLang="en-US" b="1" dirty="0"/>
              <a:t> </a:t>
            </a:r>
            <a:r>
              <a:rPr lang="en-US" altLang="ko-KR" b="1" dirty="0" smtClean="0"/>
              <a:t>Hit</a:t>
            </a:r>
            <a:r>
              <a:rPr lang="ko-KR" altLang="en-US" b="1" dirty="0" smtClean="0"/>
              <a:t>가 여러 개 나오는 등의 문제를 해결할 수 있다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88" y="1988840"/>
            <a:ext cx="7857441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454772"/>
            <a:ext cx="6886575" cy="2667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96" y="4611795"/>
            <a:ext cx="70866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아래쪽 화살표 8"/>
          <p:cNvSpPr/>
          <p:nvPr/>
        </p:nvSpPr>
        <p:spPr>
          <a:xfrm>
            <a:off x="4167296" y="3770551"/>
            <a:ext cx="502201" cy="493207"/>
          </a:xfrm>
          <a:prstGeom prst="down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33395" y="5589240"/>
            <a:ext cx="8344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Sort –u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를 사용한 결과 얻게 된 위의 파일의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gene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이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참일것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으로 예상되는 유전자들을 모아놓은 것이다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. 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37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rgbClr val="7030A0"/>
                </a:solidFill>
              </a:rPr>
              <a:t>문항 </a:t>
            </a:r>
            <a:r>
              <a:rPr lang="en-US" altLang="ko-KR" sz="2000" b="1" dirty="0">
                <a:solidFill>
                  <a:srgbClr val="7030A0"/>
                </a:solidFill>
              </a:rPr>
              <a:t>2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. </a:t>
            </a:r>
            <a:r>
              <a:rPr lang="ko-KR" altLang="en-US" sz="2000" b="1" dirty="0"/>
              <a:t>문항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의 결과만으로 </a:t>
            </a:r>
            <a:r>
              <a:rPr lang="en-US" altLang="ko-KR" sz="2000" b="1" dirty="0"/>
              <a:t>3~5</a:t>
            </a:r>
            <a:r>
              <a:rPr lang="ko-KR" altLang="en-US" sz="2000" b="1" dirty="0"/>
              <a:t>번의 계산을 반복하시오</a:t>
            </a:r>
            <a:br>
              <a:rPr lang="ko-KR" altLang="en-US" sz="2000" b="1" dirty="0"/>
            </a:b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48120" y="1159137"/>
            <a:ext cx="8344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문항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에서 얻은 파일을 엑셀로 옮기기 위해 각 줄의 </a:t>
            </a:r>
            <a:r>
              <a:rPr lang="en-US" altLang="ko-KR" b="1" dirty="0" smtClean="0"/>
              <a:t>“gene_”, “_aa” </a:t>
            </a:r>
            <a:r>
              <a:rPr lang="ko-KR" altLang="en-US" b="1" dirty="0" smtClean="0"/>
              <a:t>부위를 없애도록 하겠다</a:t>
            </a:r>
            <a:r>
              <a:rPr lang="en-US" altLang="ko-KR" b="1" dirty="0" smtClean="0"/>
              <a:t>. </a:t>
            </a:r>
            <a:endParaRPr lang="ko-KR" altLang="en-US" b="1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96" y="2060848"/>
            <a:ext cx="70866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아래쪽 화살표 8"/>
          <p:cNvSpPr/>
          <p:nvPr/>
        </p:nvSpPr>
        <p:spPr>
          <a:xfrm>
            <a:off x="4085401" y="3623899"/>
            <a:ext cx="502201" cy="493207"/>
          </a:xfrm>
          <a:prstGeom prst="downArrow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33" y="4221088"/>
            <a:ext cx="656272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54" y="3382516"/>
            <a:ext cx="8829896" cy="232916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8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000" b="1" dirty="0">
                <a:solidFill>
                  <a:srgbClr val="7030A0"/>
                </a:solidFill>
              </a:rPr>
              <a:t>문항 </a:t>
            </a:r>
            <a:r>
              <a:rPr lang="en-US" altLang="ko-KR" sz="2000" b="1" dirty="0">
                <a:solidFill>
                  <a:srgbClr val="7030A0"/>
                </a:solidFill>
              </a:rPr>
              <a:t>2. </a:t>
            </a:r>
            <a:r>
              <a:rPr lang="ko-KR" altLang="en-US" sz="2000" b="1" dirty="0"/>
              <a:t>문항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의 결과만으로 </a:t>
            </a:r>
            <a:r>
              <a:rPr lang="en-US" altLang="ko-KR" sz="2000" b="1" dirty="0"/>
              <a:t>3~5</a:t>
            </a:r>
            <a:r>
              <a:rPr lang="ko-KR" altLang="en-US" sz="2000" b="1" dirty="0"/>
              <a:t>번의 계산을 반복하시오</a:t>
            </a:r>
            <a:br>
              <a:rPr lang="ko-KR" altLang="en-US" sz="2000" b="1" dirty="0"/>
            </a:b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41944" y="1159137"/>
            <a:ext cx="8344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앞에서 얻은 결과를 </a:t>
            </a:r>
            <a:r>
              <a:rPr lang="en-US" altLang="ko-KR" b="1" dirty="0" smtClean="0"/>
              <a:t>excel </a:t>
            </a:r>
            <a:r>
              <a:rPr lang="ko-KR" altLang="en-US" b="1" dirty="0" smtClean="0"/>
              <a:t>에</a:t>
            </a:r>
            <a:r>
              <a:rPr lang="en-US" altLang="ko-KR" b="1" dirty="0"/>
              <a:t> </a:t>
            </a:r>
            <a:r>
              <a:rPr lang="ko-KR" altLang="en-US" b="1" dirty="0" smtClean="0"/>
              <a:t>옮긴다</a:t>
            </a:r>
            <a:r>
              <a:rPr lang="en-US" altLang="ko-KR" b="1" dirty="0" smtClean="0"/>
              <a:t>.  </a:t>
            </a:r>
            <a:endParaRPr lang="ko-KR" altLang="en-US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00808"/>
            <a:ext cx="6743700" cy="4576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808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1290</Words>
  <Application>Microsoft Office PowerPoint</Application>
  <PresentationFormat>화면 슬라이드 쇼(4:3)</PresentationFormat>
  <Paragraphs>181</Paragraphs>
  <Slides>24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유전체학개론 과제 5. (2015년 11월 17일 제출)</vt:lpstr>
      <vt:lpstr>PowerPoint 프레젠테이션</vt:lpstr>
      <vt:lpstr>문항 1. K-12와 BLASTp한 결과를 이용하여,  참일 것으로 예상되는 유전자를 찾아라. </vt:lpstr>
      <vt:lpstr>문항 1. K-12와 BLASTp한 결과를 이용하여,  참일 것으로 예상되는 유전자를 찾아라. </vt:lpstr>
      <vt:lpstr>문항 1. K-12와 BLASTp한 결과를 이용하여,  참일 것으로 예상되는 유전자를 찾아라. </vt:lpstr>
      <vt:lpstr>문항 1. K-12와 BLASTp한 결과를 이용하여,  참일 것으로 예상되는 유전자를 찾아라. </vt:lpstr>
      <vt:lpstr>문항 1. K-12와 BLASTp한 결과를 이용하여,  참일 것으로 예상되는 유전자를 찾아라. </vt:lpstr>
      <vt:lpstr>문항 2. 문항 1의 결과만으로 3~5번의 계산을 반복하시오 </vt:lpstr>
      <vt:lpstr>문항 2. 문항 1의 결과만으로 3~5번의 계산을 반복하시오 </vt:lpstr>
      <vt:lpstr>문항 2-1. 문항 1의 결과로 예측된 유전자들을 단백질 길이에 따라 sort하고, 이를 line graph로 나타내어 그 중간값, 25 퍼센타일, 75 퍼센타일, 최소값, 최대값을 구하시오 </vt:lpstr>
      <vt:lpstr>문항 2-1. 문항 1의 결과로 예측된 유전자들을 단백질 길이에 따라 sort하고, 이를 line graph로 나타내어 그 중간값, 25 퍼센타일, 75 퍼센타일, 최소값, 최대값을 구하시오 </vt:lpstr>
      <vt:lpstr>문항 2-1. 문항 1의 결과로 예측된 유전자들을 단백질 길이에 따라 sort하고, 이를 line graph로 나타내어 그 중간값, 25 퍼센타일, 75 퍼센타일, 최소값, 최대값을 구하시오 </vt:lpstr>
      <vt:lpstr>문항 2-2. 문항 2-1에서 구한 값은 유전자가 + 방향으로 코딩되어 있느냐 혹은 - 방향으로 코딩되어 있느냐에 따라 차이가 있는가?</vt:lpstr>
      <vt:lpstr>문항 2-2. 문항 2-1에서 구한 값은 유전자가 + 방향으로 코딩되어 있느냐 혹은 - 방향으로 코딩되어 있느냐에 따라 차이가 있는가?</vt:lpstr>
      <vt:lpstr>문항 2-2. 문항 2-1에서 구한 값은 유전자가 + 방향으로 코딩되어 있느냐 혹은 - 방향으로 코딩되어 있느냐에 따라 차이가 있는가?</vt:lpstr>
      <vt:lpstr>문항 2-2. 문항 2-1에서 구한 값은 유전자가 + 방향으로 코딩되어 있느냐 혹은 - 방향으로 코딩되어 있느냐에 따라 차이가 있는가?</vt:lpstr>
      <vt:lpstr>문항 2-2. 문항 2-1에서 구한 값은 유전자가 + 방향으로 코딩되어 있느냐 혹은 - 방향으로 코딩되어 있느냐에 따라 차이가 있는가?</vt:lpstr>
      <vt:lpstr>문항 2-3. 단백질 길이에 따른 분포를 알아보기 위해, 100 아미노산 간격으로 bin을 만든 후에 각 bin에 속하는 유전자의 개수를 파악하시오. 단 이를 유전자가 코딩되어 있는 방향에 따라 각각 계산하여 차이가 있는지 확인하시오</vt:lpstr>
      <vt:lpstr>문항 2-3. 단백질 길이에 따른 분포를 알아보기 위해, 100 아미노산 간격으로 bin을 만든 후에 각 bin에 속하는 유전자의 개수를 파악하시오. 단 이를 유전자가 코딩되어 있는 방향에 따라 각각 계산하여 차이가 있는지 확인하시오</vt:lpstr>
      <vt:lpstr>문항 2-3. 단백질 길이에 따른 분포를 알아보기 위해, 100 아미노산 간격으로 bin을 만든 후에 각 bin에 속하는 유전자의 개수를 파악하시오. 단 이를 유전자가 코딩되어 있는 방향에 따라 각각 계산하여 차이가 있는지 확인하시오</vt:lpstr>
      <vt:lpstr>문항 2-3. 단백질 길이에 따른 분포를 알아보기 위해, 100 아미노산 간격으로 bin을 만든 후에 각 bin에 속하는 유전자의 개수를 파악하시오. 단 이를 유전자가 코딩되어 있는 방향에 따라 각각 계산하여 차이가 있는지 확인하시오</vt:lpstr>
      <vt:lpstr>문항 2-3. 단백질 길이에 따른 분포를 알아보기 위해, 100 아미노산 간격으로 bin을 만든 후에 각 bin에 속하는 유전자의 개수를 파악하시오. 단 이를 유전자가 코딩되어 있는 방향에 따라 각각 계산하여 차이가 있는지 확인하시오</vt:lpstr>
      <vt:lpstr>문항 2-3. 단백질 길이에 따른 분포를 알아보기 위해, 100 아미노산 간격으로 bin을 만든 후에 각 bin에 속하는 유전자의 개수를 파악하시오. 단 이를 유전자가 코딩되어 있는 방향에 따라 각각 계산하여 차이가 있는지 확인하시오</vt:lpstr>
      <vt:lpstr>문항 2-3. 단백질 길이에 따른 분포를 알아보기 위해, 100 아미노산 간격으로 bin을 만든 후에 각 bin에 속하는 유전자의 개수를 파악하시오. 단 이를 유전자가 코딩되어 있는 방향에 따라 각각 계산하여 차이가 있는지 확인하시오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유전체학개론 과제 2. (2015년 10월 12일 제출)</dc:title>
  <dc:creator>jihye</dc:creator>
  <cp:lastModifiedBy>jihye</cp:lastModifiedBy>
  <cp:revision>40</cp:revision>
  <dcterms:created xsi:type="dcterms:W3CDTF">2015-10-11T06:26:03Z</dcterms:created>
  <dcterms:modified xsi:type="dcterms:W3CDTF">2015-11-16T20:49:21Z</dcterms:modified>
</cp:coreProperties>
</file>