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270" r:id="rId3"/>
    <p:sldId id="275" r:id="rId4"/>
    <p:sldId id="317" r:id="rId5"/>
    <p:sldId id="312" r:id="rId6"/>
    <p:sldId id="311" r:id="rId7"/>
    <p:sldId id="300" r:id="rId8"/>
    <p:sldId id="294" r:id="rId9"/>
    <p:sldId id="295" r:id="rId10"/>
    <p:sldId id="281" r:id="rId11"/>
    <p:sldId id="302" r:id="rId12"/>
    <p:sldId id="303" r:id="rId13"/>
    <p:sldId id="276" r:id="rId14"/>
    <p:sldId id="277" r:id="rId15"/>
    <p:sldId id="285" r:id="rId16"/>
    <p:sldId id="318" r:id="rId17"/>
    <p:sldId id="319" r:id="rId18"/>
    <p:sldId id="320" r:id="rId19"/>
    <p:sldId id="321" r:id="rId20"/>
    <p:sldId id="322" r:id="rId21"/>
    <p:sldId id="323" r:id="rId22"/>
    <p:sldId id="29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6" r:id="rId31"/>
    <p:sldId id="278" r:id="rId32"/>
    <p:sldId id="313" r:id="rId33"/>
    <p:sldId id="314" r:id="rId34"/>
    <p:sldId id="315" r:id="rId35"/>
    <p:sldId id="287" r:id="rId36"/>
    <p:sldId id="298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C8"/>
    <a:srgbClr val="F3ECE8"/>
    <a:srgbClr val="C1D5CF"/>
    <a:srgbClr val="D0D3AA"/>
    <a:srgbClr val="B7CBDF"/>
    <a:srgbClr val="EBCECB"/>
    <a:srgbClr val="C3E4EA"/>
    <a:srgbClr val="9EB89A"/>
    <a:srgbClr val="DFCBD1"/>
    <a:srgbClr val="A9B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2D0FFA5-C0F3-4EAF-855A-A9C21244DD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8E2038-AD45-420D-AAC3-248DD032116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E7C9D-A35F-4A2A-81B8-882B58FD6897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D832A9C5-5F97-4617-9F8F-2FA7AEA2AC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C87C060-66A7-4FE9-959F-607CCE93C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2B38C0-16BE-44BA-9F1B-AEB3EC6CE5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9AA821-C035-46EC-B893-A14839DA4C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DD569-0363-44A3-8395-A54C88537D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94442-47EC-41B9-8866-9E7E2ED59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4572A1-1500-45CD-B404-C647C4E7A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404BA-0CF7-4A65-8D83-F3369965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CDF1-240D-4548-8937-21A483AD644F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9BF1F-B38B-4439-81C4-B433BE81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1B430-8E41-4963-B359-E0E033CD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9F99-CAEC-4352-8D5D-19A236EBF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36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58D19-0A7C-4CE7-96AF-73B1521D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ADBB57-6D01-41AB-83A4-46181F9BB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CBDE4-5A7C-44FA-9363-62443398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CDF1-240D-4548-8937-21A483AD644F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29C93-B824-4C41-A027-73556A43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AB910-137F-4A81-B62E-CC85D486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9F99-CAEC-4352-8D5D-19A236EBF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92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E061C2-222C-45AE-B5CB-F00588E19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DE747C-7A9F-4CA3-A5CF-ACE309422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AF164-0BA4-415D-B121-DE91D903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CDF1-240D-4548-8937-21A483AD644F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872E2-BB6F-4A30-9C50-8F58DEBA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290F1-B651-4770-B3DB-9CE94794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9F99-CAEC-4352-8D5D-19A236EBF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76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674B-0D66-41C4-AD38-5ED4775AF00E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A19-7067-4CC2-A96B-A12A67E99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964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674B-0D66-41C4-AD38-5ED4775AF00E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A19-7067-4CC2-A96B-A12A67E99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80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674B-0D66-41C4-AD38-5ED4775AF00E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A19-7067-4CC2-A96B-A12A67E99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819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674B-0D66-41C4-AD38-5ED4775AF00E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A19-7067-4CC2-A96B-A12A67E99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15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674B-0D66-41C4-AD38-5ED4775AF00E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A19-7067-4CC2-A96B-A12A67E99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040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674B-0D66-41C4-AD38-5ED4775AF00E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A19-7067-4CC2-A96B-A12A67E99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170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674B-0D66-41C4-AD38-5ED4775AF00E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A19-7067-4CC2-A96B-A12A67E99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85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674B-0D66-41C4-AD38-5ED4775AF00E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A19-7067-4CC2-A96B-A12A67E99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1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09BAB-D6AA-4081-A014-B58E1C9B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958AA-1662-40E9-87B2-60FD30069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2D4E3-DECD-40FE-AC6A-2404F7680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CDF1-240D-4548-8937-21A483AD644F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396E2-0685-4E1A-B137-AB595F49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4C071-3E52-434E-B1A3-C5F09C00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9F99-CAEC-4352-8D5D-19A236EBF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02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674B-0D66-41C4-AD38-5ED4775AF00E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A19-7067-4CC2-A96B-A12A67E99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537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674B-0D66-41C4-AD38-5ED4775AF00E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A19-7067-4CC2-A96B-A12A67E99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866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674B-0D66-41C4-AD38-5ED4775AF00E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EA19-7067-4CC2-A96B-A12A67E99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9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265D6-6F2D-44CD-8B74-2894A4E4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288AD0-9CA9-4376-9C8B-669798C06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317BA-540A-4383-B970-3B7810BC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CDF1-240D-4548-8937-21A483AD644F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24B9B-36D5-487E-9DB9-8073E40E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44868-94C9-48D1-9B26-C36DDBB1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9F99-CAEC-4352-8D5D-19A236EBF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80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2D110-EADA-43C1-8A17-197954CC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0A8A3-4648-4DE1-9DEC-F9D2C181F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814CB-C288-436F-9DBA-40AD2D9B1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F6A61-C6DA-4478-AC85-22606866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CDF1-240D-4548-8937-21A483AD644F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BC980-346D-4A81-9E63-8716E9D3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69338E-1BD2-4586-8197-FFF4CC81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9F99-CAEC-4352-8D5D-19A236EBF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6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133AC-F46E-4CD1-83CC-C03861BD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55861D-3D35-436A-92E2-94C3AAB06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EA16F3-C611-4027-B560-287DD77E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7F975E-4861-4375-A40C-6933316E8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E8872D-C7F3-4C3E-9EEE-E70F52F49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ED1307-E8A9-443D-8E89-FE1A86BF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CDF1-240D-4548-8937-21A483AD644F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D8159B-7BD6-420C-9798-B70865EC5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00156E-7E4E-480D-815D-D97FC60B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9F99-CAEC-4352-8D5D-19A236EBF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05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D54A6-0E43-4137-AD55-E838C7A4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D14864-FE7E-425E-863F-9BEF8A8B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CDF1-240D-4548-8937-21A483AD644F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80B731-08B3-4F85-99F4-5D489714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D87F37-99DF-49FC-ACBD-07E8D4B7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9F99-CAEC-4352-8D5D-19A236EBF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50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A31678-2532-4AC4-88E0-225EED74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CDF1-240D-4548-8937-21A483AD644F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986310-1441-4FBF-A099-EAEBDA96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C1C7C-CAA2-4C62-987A-4CFD39D8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9F99-CAEC-4352-8D5D-19A236EBF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77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2BE13-A740-4C5B-B4C0-3E1132828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6FA89-0DC7-4726-875E-A065A711E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4D3C17-77CF-4205-BC6C-1B6C20985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36FF43-3788-49A1-9E3D-D8A94C67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CDF1-240D-4548-8937-21A483AD644F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3628B-B9AA-43A9-9C1F-E385F395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4B1ED-C599-46D5-8A4E-5FBA2B20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9F99-CAEC-4352-8D5D-19A236EBF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25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CA2FC-A128-4288-A3E5-A0377557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978F26-F482-4C34-8553-DF28E588C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F56595-BBB9-45D1-A220-D48306CB3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B64F3E-8103-4E47-B036-13D6DD75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CDF1-240D-4548-8937-21A483AD644F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10C520-77EB-46FC-B44B-4E7355F0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C90E0F-24C7-40E7-A591-BE454DA8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9F99-CAEC-4352-8D5D-19A236EBF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54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DA7916-4390-4418-8754-FBE57414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F570EA-42B7-4B0A-B4FC-1EF20CEAE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BAD79-CF7A-49F5-9518-217747116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FCDF1-240D-4548-8937-21A483AD644F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9A9DA-E062-471E-90C0-41903DA67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1B429-57D4-4305-A998-2F4329E90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19F99-CAEC-4352-8D5D-19A236EBF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66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0674B-0D66-41C4-AD38-5ED4775AF00E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CEA19-7067-4CC2-A96B-A12A67E99FC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" y="0"/>
            <a:ext cx="162961" cy="809625"/>
          </a:xfrm>
          <a:prstGeom prst="rect">
            <a:avLst/>
          </a:prstGeom>
          <a:solidFill>
            <a:srgbClr val="405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1" y="809625"/>
            <a:ext cx="162961" cy="6048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13" idx="0"/>
          </p:cNvCxnSpPr>
          <p:nvPr userDrawn="1"/>
        </p:nvCxnSpPr>
        <p:spPr>
          <a:xfrm>
            <a:off x="81482" y="809625"/>
            <a:ext cx="1211051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89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083183" y="2266087"/>
            <a:ext cx="4118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383C4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5</a:t>
            </a:r>
            <a:r>
              <a:rPr lang="ko-KR" altLang="en-US" sz="5400" dirty="0">
                <a:solidFill>
                  <a:srgbClr val="383C4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조 </a:t>
            </a:r>
            <a:r>
              <a:rPr lang="en-US" altLang="ko-KR" sz="5400" dirty="0">
                <a:solidFill>
                  <a:srgbClr val="383C4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1</a:t>
            </a:r>
            <a:r>
              <a:rPr lang="ko-KR" altLang="en-US" sz="5400" dirty="0">
                <a:solidFill>
                  <a:srgbClr val="383C4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차 발표</a:t>
            </a:r>
            <a:endParaRPr lang="en-US" altLang="ko-KR" sz="5400" dirty="0">
              <a:solidFill>
                <a:schemeClr val="bg1">
                  <a:lumMod val="8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596459" y="4020413"/>
            <a:ext cx="5091886" cy="571500"/>
            <a:chOff x="3596459" y="4020413"/>
            <a:chExt cx="5091886" cy="571500"/>
          </a:xfrm>
        </p:grpSpPr>
        <p:sp>
          <p:nvSpPr>
            <p:cNvPr id="18" name="TextBox 17"/>
            <p:cNvSpPr txBox="1"/>
            <p:nvPr/>
          </p:nvSpPr>
          <p:spPr>
            <a:xfrm>
              <a:off x="4851383" y="4040630"/>
              <a:ext cx="2454518" cy="461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dirty="0" err="1">
                  <a:solidFill>
                    <a:schemeClr val="bg2">
                      <a:lumMod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장훈주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, </a:t>
              </a:r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최윤진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, </a:t>
              </a:r>
              <a:r>
                <a:rPr lang="ko-KR" altLang="en-US" dirty="0" err="1">
                  <a:solidFill>
                    <a:schemeClr val="bg2">
                      <a:lumMod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마혜민</a:t>
              </a:r>
              <a:endParaRPr lang="en-US" altLang="ko-KR" dirty="0">
                <a:solidFill>
                  <a:schemeClr val="bg2">
                    <a:lumMod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  <p:sp>
          <p:nvSpPr>
            <p:cNvPr id="19" name="액자 18"/>
            <p:cNvSpPr/>
            <p:nvPr/>
          </p:nvSpPr>
          <p:spPr>
            <a:xfrm>
              <a:off x="3596459" y="4020413"/>
              <a:ext cx="5091886" cy="571500"/>
            </a:xfrm>
            <a:prstGeom prst="frame">
              <a:avLst>
                <a:gd name="adj1" fmla="val 4167"/>
              </a:avLst>
            </a:prstGeom>
            <a:solidFill>
              <a:srgbClr val="405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10800000">
              <a:off x="7928788" y="4273153"/>
              <a:ext cx="142875" cy="72386"/>
            </a:xfrm>
            <a:prstGeom prst="triangle">
              <a:avLst/>
            </a:prstGeom>
            <a:solidFill>
              <a:srgbClr val="405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 rot="18900000">
              <a:off x="8229682" y="4144792"/>
              <a:ext cx="231829" cy="322739"/>
            </a:xfrm>
            <a:custGeom>
              <a:avLst/>
              <a:gdLst>
                <a:gd name="connsiteX0" fmla="*/ 757900 w 1019176"/>
                <a:gd name="connsiteY0" fmla="*/ 261275 h 1418838"/>
                <a:gd name="connsiteX1" fmla="*/ 261275 w 1019176"/>
                <a:gd name="connsiteY1" fmla="*/ 261275 h 1418838"/>
                <a:gd name="connsiteX2" fmla="*/ 261275 w 1019176"/>
                <a:gd name="connsiteY2" fmla="*/ 757900 h 1418838"/>
                <a:gd name="connsiteX3" fmla="*/ 757900 w 1019176"/>
                <a:gd name="connsiteY3" fmla="*/ 757900 h 1418838"/>
                <a:gd name="connsiteX4" fmla="*/ 757900 w 1019176"/>
                <a:gd name="connsiteY4" fmla="*/ 261275 h 1418838"/>
                <a:gd name="connsiteX5" fmla="*/ 869921 w 1019176"/>
                <a:gd name="connsiteY5" fmla="*/ 149255 h 1418838"/>
                <a:gd name="connsiteX6" fmla="*/ 869921 w 1019176"/>
                <a:gd name="connsiteY6" fmla="*/ 869921 h 1418838"/>
                <a:gd name="connsiteX7" fmla="*/ 701346 w 1019176"/>
                <a:gd name="connsiteY7" fmla="*/ 981862 h 1418838"/>
                <a:gd name="connsiteX8" fmla="*/ 630693 w 1019176"/>
                <a:gd name="connsiteY8" fmla="*/ 1002801 h 1418838"/>
                <a:gd name="connsiteX9" fmla="*/ 637555 w 1019176"/>
                <a:gd name="connsiteY9" fmla="*/ 1036792 h 1418838"/>
                <a:gd name="connsiteX10" fmla="*/ 637555 w 1019176"/>
                <a:gd name="connsiteY10" fmla="*/ 1306682 h 1418838"/>
                <a:gd name="connsiteX11" fmla="*/ 525399 w 1019176"/>
                <a:gd name="connsiteY11" fmla="*/ 1418838 h 1418838"/>
                <a:gd name="connsiteX12" fmla="*/ 516102 w 1019176"/>
                <a:gd name="connsiteY12" fmla="*/ 1418838 h 1418838"/>
                <a:gd name="connsiteX13" fmla="*/ 403946 w 1019176"/>
                <a:gd name="connsiteY13" fmla="*/ 1306682 h 1418838"/>
                <a:gd name="connsiteX14" fmla="*/ 403946 w 1019176"/>
                <a:gd name="connsiteY14" fmla="*/ 1036792 h 1418838"/>
                <a:gd name="connsiteX15" fmla="*/ 409548 w 1019176"/>
                <a:gd name="connsiteY15" fmla="*/ 1009044 h 1418838"/>
                <a:gd name="connsiteX16" fmla="*/ 317829 w 1019176"/>
                <a:gd name="connsiteY16" fmla="*/ 981862 h 1418838"/>
                <a:gd name="connsiteX17" fmla="*/ 149255 w 1019176"/>
                <a:gd name="connsiteY17" fmla="*/ 869921 h 1418838"/>
                <a:gd name="connsiteX18" fmla="*/ 149255 w 1019176"/>
                <a:gd name="connsiteY18" fmla="*/ 149255 h 1418838"/>
                <a:gd name="connsiteX19" fmla="*/ 869921 w 1019176"/>
                <a:gd name="connsiteY19" fmla="*/ 149255 h 1418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19176" h="1418838">
                  <a:moveTo>
                    <a:pt x="757900" y="261275"/>
                  </a:moveTo>
                  <a:cubicBezTo>
                    <a:pt x="620761" y="124136"/>
                    <a:pt x="398414" y="124136"/>
                    <a:pt x="261275" y="261275"/>
                  </a:cubicBezTo>
                  <a:cubicBezTo>
                    <a:pt x="124136" y="398414"/>
                    <a:pt x="124136" y="620761"/>
                    <a:pt x="261275" y="757900"/>
                  </a:cubicBezTo>
                  <a:cubicBezTo>
                    <a:pt x="398414" y="895039"/>
                    <a:pt x="620761" y="895039"/>
                    <a:pt x="757900" y="757900"/>
                  </a:cubicBezTo>
                  <a:cubicBezTo>
                    <a:pt x="895039" y="620761"/>
                    <a:pt x="895039" y="398414"/>
                    <a:pt x="757900" y="261275"/>
                  </a:cubicBezTo>
                  <a:close/>
                  <a:moveTo>
                    <a:pt x="869921" y="149255"/>
                  </a:moveTo>
                  <a:cubicBezTo>
                    <a:pt x="1068928" y="348261"/>
                    <a:pt x="1068928" y="670914"/>
                    <a:pt x="869921" y="869921"/>
                  </a:cubicBezTo>
                  <a:cubicBezTo>
                    <a:pt x="820169" y="919673"/>
                    <a:pt x="762690" y="956986"/>
                    <a:pt x="701346" y="981862"/>
                  </a:cubicBezTo>
                  <a:lnTo>
                    <a:pt x="630693" y="1002801"/>
                  </a:lnTo>
                  <a:lnTo>
                    <a:pt x="637555" y="1036792"/>
                  </a:lnTo>
                  <a:lnTo>
                    <a:pt x="637555" y="1306682"/>
                  </a:lnTo>
                  <a:cubicBezTo>
                    <a:pt x="637555" y="1368624"/>
                    <a:pt x="587341" y="1418838"/>
                    <a:pt x="525399" y="1418838"/>
                  </a:cubicBezTo>
                  <a:lnTo>
                    <a:pt x="516102" y="1418838"/>
                  </a:lnTo>
                  <a:cubicBezTo>
                    <a:pt x="454160" y="1418838"/>
                    <a:pt x="403946" y="1368624"/>
                    <a:pt x="403946" y="1306682"/>
                  </a:cubicBezTo>
                  <a:lnTo>
                    <a:pt x="403946" y="1036792"/>
                  </a:lnTo>
                  <a:lnTo>
                    <a:pt x="409548" y="1009044"/>
                  </a:lnTo>
                  <a:lnTo>
                    <a:pt x="317829" y="981862"/>
                  </a:lnTo>
                  <a:cubicBezTo>
                    <a:pt x="256486" y="956986"/>
                    <a:pt x="199006" y="919673"/>
                    <a:pt x="149255" y="869921"/>
                  </a:cubicBezTo>
                  <a:cubicBezTo>
                    <a:pt x="-49752" y="670914"/>
                    <a:pt x="-49752" y="348261"/>
                    <a:pt x="149255" y="149255"/>
                  </a:cubicBezTo>
                  <a:cubicBezTo>
                    <a:pt x="348261" y="-49752"/>
                    <a:pt x="670914" y="-49752"/>
                    <a:pt x="869921" y="149255"/>
                  </a:cubicBezTo>
                  <a:close/>
                </a:path>
              </a:pathLst>
            </a:custGeom>
            <a:solidFill>
              <a:srgbClr val="405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95987" y="200025"/>
            <a:ext cx="11790502" cy="6448426"/>
          </a:xfrm>
          <a:prstGeom prst="rect">
            <a:avLst/>
          </a:prstGeom>
          <a:noFill/>
          <a:ln w="25400">
            <a:solidFill>
              <a:srgbClr val="405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5233987" y="209549"/>
            <a:ext cx="1714501" cy="319723"/>
          </a:xfrm>
          <a:custGeom>
            <a:avLst/>
            <a:gdLst>
              <a:gd name="connsiteX0" fmla="*/ 1 w 1714501"/>
              <a:gd name="connsiteY0" fmla="*/ 0 h 319723"/>
              <a:gd name="connsiteX1" fmla="*/ 1714501 w 1714501"/>
              <a:gd name="connsiteY1" fmla="*/ 0 h 319723"/>
              <a:gd name="connsiteX2" fmla="*/ 1714501 w 1714501"/>
              <a:gd name="connsiteY2" fmla="*/ 174249 h 319723"/>
              <a:gd name="connsiteX3" fmla="*/ 1712577 w 1714501"/>
              <a:gd name="connsiteY3" fmla="*/ 174249 h 319723"/>
              <a:gd name="connsiteX4" fmla="*/ 1714500 w 1714501"/>
              <a:gd name="connsiteY4" fmla="*/ 183776 h 319723"/>
              <a:gd name="connsiteX5" fmla="*/ 1578553 w 1714501"/>
              <a:gd name="connsiteY5" fmla="*/ 319723 h 319723"/>
              <a:gd name="connsiteX6" fmla="*/ 135947 w 1714501"/>
              <a:gd name="connsiteY6" fmla="*/ 319723 h 319723"/>
              <a:gd name="connsiteX7" fmla="*/ 0 w 1714501"/>
              <a:gd name="connsiteY7" fmla="*/ 183776 h 319723"/>
              <a:gd name="connsiteX8" fmla="*/ 1924 w 1714501"/>
              <a:gd name="connsiteY8" fmla="*/ 174249 h 319723"/>
              <a:gd name="connsiteX9" fmla="*/ 1 w 1714501"/>
              <a:gd name="connsiteY9" fmla="*/ 174249 h 31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4501" h="319723">
                <a:moveTo>
                  <a:pt x="1" y="0"/>
                </a:moveTo>
                <a:lnTo>
                  <a:pt x="1714501" y="0"/>
                </a:lnTo>
                <a:lnTo>
                  <a:pt x="1714501" y="174249"/>
                </a:lnTo>
                <a:lnTo>
                  <a:pt x="1712577" y="174249"/>
                </a:lnTo>
                <a:lnTo>
                  <a:pt x="1714500" y="183776"/>
                </a:lnTo>
                <a:cubicBezTo>
                  <a:pt x="1714500" y="258857"/>
                  <a:pt x="1653634" y="319723"/>
                  <a:pt x="1578553" y="319723"/>
                </a:cubicBezTo>
                <a:lnTo>
                  <a:pt x="135947" y="319723"/>
                </a:lnTo>
                <a:cubicBezTo>
                  <a:pt x="60866" y="319723"/>
                  <a:pt x="0" y="258857"/>
                  <a:pt x="0" y="183776"/>
                </a:cubicBezTo>
                <a:lnTo>
                  <a:pt x="1924" y="174249"/>
                </a:lnTo>
                <a:lnTo>
                  <a:pt x="1" y="174249"/>
                </a:lnTo>
                <a:close/>
              </a:path>
            </a:pathLst>
          </a:custGeom>
          <a:solidFill>
            <a:srgbClr val="405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DF09A-99A0-44A7-BE1E-32F5678DEC75}"/>
              </a:ext>
            </a:extLst>
          </p:cNvPr>
          <p:cNvSpPr txBox="1"/>
          <p:nvPr/>
        </p:nvSpPr>
        <p:spPr>
          <a:xfrm>
            <a:off x="2459142" y="1435091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00206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Fantasy</a:t>
            </a:r>
            <a:r>
              <a:rPr lang="en-US" altLang="ko-KR" sz="4800" dirty="0">
                <a:solidFill>
                  <a:srgbClr val="00206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Village</a:t>
            </a:r>
            <a:endParaRPr lang="ko-KR" altLang="en-US" sz="4800" dirty="0">
              <a:solidFill>
                <a:srgbClr val="00206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75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45858" y="99730"/>
            <a:ext cx="2908168" cy="645102"/>
            <a:chOff x="177014" y="135673"/>
            <a:chExt cx="2908168" cy="645102"/>
          </a:xfrm>
        </p:grpSpPr>
        <p:sp>
          <p:nvSpPr>
            <p:cNvPr id="5" name="TextBox 4"/>
            <p:cNvSpPr txBox="1"/>
            <p:nvPr/>
          </p:nvSpPr>
          <p:spPr>
            <a:xfrm>
              <a:off x="177014" y="135673"/>
              <a:ext cx="29081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5.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화면설계서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(</a:t>
              </a:r>
              <a:r>
                <a:rPr kumimoji="0" lang="ko-KR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사이트맵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)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83C4F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014" y="472998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1CFDB38-2CFC-4972-994C-D70D12D72A97}"/>
              </a:ext>
            </a:extLst>
          </p:cNvPr>
          <p:cNvGrpSpPr/>
          <p:nvPr/>
        </p:nvGrpSpPr>
        <p:grpSpPr>
          <a:xfrm>
            <a:off x="1832256" y="991441"/>
            <a:ext cx="1896804" cy="1896804"/>
            <a:chOff x="4585326" y="1059379"/>
            <a:chExt cx="1896804" cy="1896804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3D0BE3B-9B41-438E-9EE0-7429D5C73AE3}"/>
                </a:ext>
              </a:extLst>
            </p:cNvPr>
            <p:cNvSpPr/>
            <p:nvPr/>
          </p:nvSpPr>
          <p:spPr>
            <a:xfrm>
              <a:off x="4585326" y="1059379"/>
              <a:ext cx="1896804" cy="1896804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83A1D8-F12D-454B-889E-C0C2C905B5B0}"/>
                </a:ext>
              </a:extLst>
            </p:cNvPr>
            <p:cNvSpPr txBox="1"/>
            <p:nvPr/>
          </p:nvSpPr>
          <p:spPr>
            <a:xfrm>
              <a:off x="4833240" y="1550779"/>
              <a:ext cx="14009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판타지</a:t>
              </a: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383C4F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9E6B54-8B6A-4AD2-8CA2-05F71D08BB43}"/>
                </a:ext>
              </a:extLst>
            </p:cNvPr>
            <p:cNvSpPr txBox="1"/>
            <p:nvPr/>
          </p:nvSpPr>
          <p:spPr>
            <a:xfrm>
              <a:off x="4585326" y="2135554"/>
              <a:ext cx="18968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해리포터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kumimoji="0" lang="ko-KR" alt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반지의제왕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마블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2744903-50EE-4F19-8F25-7C8482F2DA6A}"/>
              </a:ext>
            </a:extLst>
          </p:cNvPr>
          <p:cNvGrpSpPr/>
          <p:nvPr/>
        </p:nvGrpSpPr>
        <p:grpSpPr>
          <a:xfrm>
            <a:off x="4801419" y="2314904"/>
            <a:ext cx="1896804" cy="1390151"/>
            <a:chOff x="1750686" y="1155174"/>
            <a:chExt cx="1896804" cy="1896804"/>
          </a:xfrm>
          <a:solidFill>
            <a:schemeClr val="tx1"/>
          </a:solidFill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0363BDF-7C14-4E5A-ADFC-B5C7DA2756B5}"/>
                </a:ext>
              </a:extLst>
            </p:cNvPr>
            <p:cNvSpPr/>
            <p:nvPr/>
          </p:nvSpPr>
          <p:spPr>
            <a:xfrm>
              <a:off x="1750686" y="1155174"/>
              <a:ext cx="1896804" cy="1896804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287FAD-3BAB-4167-9AC7-40C3592196E3}"/>
                </a:ext>
              </a:extLst>
            </p:cNvPr>
            <p:cNvSpPr txBox="1"/>
            <p:nvPr/>
          </p:nvSpPr>
          <p:spPr>
            <a:xfrm>
              <a:off x="2182601" y="1811188"/>
              <a:ext cx="1032973" cy="7139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개인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103BA70-7659-4314-9ABA-4470BCB91A27}"/>
              </a:ext>
            </a:extLst>
          </p:cNvPr>
          <p:cNvGrpSpPr/>
          <p:nvPr/>
        </p:nvGrpSpPr>
        <p:grpSpPr>
          <a:xfrm>
            <a:off x="7514540" y="1068312"/>
            <a:ext cx="1896804" cy="1896804"/>
            <a:chOff x="4585326" y="1059379"/>
            <a:chExt cx="1896804" cy="1896804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5613639-D414-4CCD-BE84-B55D7DA98EB5}"/>
                </a:ext>
              </a:extLst>
            </p:cNvPr>
            <p:cNvSpPr/>
            <p:nvPr/>
          </p:nvSpPr>
          <p:spPr>
            <a:xfrm>
              <a:off x="4585326" y="1059379"/>
              <a:ext cx="1896804" cy="1896804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65A7BA-321C-4A2A-91EE-875C1C7E50E7}"/>
                </a:ext>
              </a:extLst>
            </p:cNvPr>
            <p:cNvSpPr txBox="1"/>
            <p:nvPr/>
          </p:nvSpPr>
          <p:spPr>
            <a:xfrm>
              <a:off x="4833240" y="1550779"/>
              <a:ext cx="14009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서비스</a:t>
              </a: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383C4F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66FDBF-01DC-426E-817B-6EAB75477132}"/>
                </a:ext>
              </a:extLst>
            </p:cNvPr>
            <p:cNvSpPr txBox="1"/>
            <p:nvPr/>
          </p:nvSpPr>
          <p:spPr>
            <a:xfrm>
              <a:off x="4585326" y="2135554"/>
              <a:ext cx="18968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재능기부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공상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이벤트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8026964-F3A3-4B3F-89F2-C634DEE475B0}"/>
              </a:ext>
            </a:extLst>
          </p:cNvPr>
          <p:cNvGrpSpPr/>
          <p:nvPr/>
        </p:nvGrpSpPr>
        <p:grpSpPr>
          <a:xfrm>
            <a:off x="4868977" y="4543096"/>
            <a:ext cx="1896804" cy="1896804"/>
            <a:chOff x="4585326" y="1059379"/>
            <a:chExt cx="1896804" cy="1896804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F046AE0-646D-478D-A4AD-7DC80028ED0C}"/>
                </a:ext>
              </a:extLst>
            </p:cNvPr>
            <p:cNvSpPr/>
            <p:nvPr/>
          </p:nvSpPr>
          <p:spPr>
            <a:xfrm>
              <a:off x="4585326" y="1059379"/>
              <a:ext cx="1896804" cy="1896804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0F72B2-BCBD-438A-B989-CB8E52DFCAA9}"/>
                </a:ext>
              </a:extLst>
            </p:cNvPr>
            <p:cNvSpPr txBox="1"/>
            <p:nvPr/>
          </p:nvSpPr>
          <p:spPr>
            <a:xfrm>
              <a:off x="4833240" y="1550779"/>
              <a:ext cx="14009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스토어</a:t>
              </a: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383C4F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A5B450-B7D8-4C47-BD53-5933027813BF}"/>
                </a:ext>
              </a:extLst>
            </p:cNvPr>
            <p:cNvSpPr txBox="1"/>
            <p:nvPr/>
          </p:nvSpPr>
          <p:spPr>
            <a:xfrm>
              <a:off x="4585326" y="2135554"/>
              <a:ext cx="18968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수직적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수평적 매매</a:t>
              </a:r>
            </a:p>
          </p:txBody>
        </p:sp>
      </p:grpSp>
      <p:sp>
        <p:nvSpPr>
          <p:cNvPr id="35" name="화살표: 위쪽/아래쪽 34">
            <a:extLst>
              <a:ext uri="{FF2B5EF4-FFF2-40B4-BE49-F238E27FC236}">
                <a16:creationId xmlns:a16="http://schemas.microsoft.com/office/drawing/2014/main" id="{87C9172C-043F-4565-8732-7FAFC9226324}"/>
              </a:ext>
            </a:extLst>
          </p:cNvPr>
          <p:cNvSpPr/>
          <p:nvPr/>
        </p:nvSpPr>
        <p:spPr>
          <a:xfrm>
            <a:off x="5715039" y="3810311"/>
            <a:ext cx="165766" cy="5254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화살표: 위쪽/아래쪽 35">
            <a:extLst>
              <a:ext uri="{FF2B5EF4-FFF2-40B4-BE49-F238E27FC236}">
                <a16:creationId xmlns:a16="http://schemas.microsoft.com/office/drawing/2014/main" id="{CF9BEECC-1711-4B03-9C2E-88A633CD653D}"/>
              </a:ext>
            </a:extLst>
          </p:cNvPr>
          <p:cNvSpPr/>
          <p:nvPr/>
        </p:nvSpPr>
        <p:spPr>
          <a:xfrm rot="18162229">
            <a:off x="4214039" y="2317561"/>
            <a:ext cx="165766" cy="5254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화살표: 위쪽/아래쪽 36">
            <a:extLst>
              <a:ext uri="{FF2B5EF4-FFF2-40B4-BE49-F238E27FC236}">
                <a16:creationId xmlns:a16="http://schemas.microsoft.com/office/drawing/2014/main" id="{085ECEB7-6182-41D2-BF75-ACADCC55D3B2}"/>
              </a:ext>
            </a:extLst>
          </p:cNvPr>
          <p:cNvSpPr/>
          <p:nvPr/>
        </p:nvSpPr>
        <p:spPr>
          <a:xfrm rot="3898860">
            <a:off x="6956028" y="2290751"/>
            <a:ext cx="165766" cy="5254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1233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45858" y="99730"/>
            <a:ext cx="2592376" cy="645102"/>
            <a:chOff x="177014" y="135673"/>
            <a:chExt cx="2592376" cy="645102"/>
          </a:xfrm>
        </p:grpSpPr>
        <p:sp>
          <p:nvSpPr>
            <p:cNvPr id="5" name="TextBox 4"/>
            <p:cNvSpPr txBox="1"/>
            <p:nvPr/>
          </p:nvSpPr>
          <p:spPr>
            <a:xfrm>
              <a:off x="177014" y="135673"/>
              <a:ext cx="2592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5.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화면설계서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(UI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설계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)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83C4F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014" y="472998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D5E40A5-709F-4349-B6A5-50B65310C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58" y="1775893"/>
            <a:ext cx="8675658" cy="4766950"/>
          </a:xfrm>
          <a:prstGeom prst="rect">
            <a:avLst/>
          </a:prstGeom>
        </p:spPr>
      </p:pic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C538664A-D439-4CA6-93B2-A6477A130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345681"/>
              </p:ext>
            </p:extLst>
          </p:nvPr>
        </p:nvGraphicFramePr>
        <p:xfrm>
          <a:off x="9267782" y="967714"/>
          <a:ext cx="2678360" cy="3819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262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Description</a:t>
                      </a: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2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아이디 입력</a:t>
                      </a:r>
                      <a:endParaRPr lang="en-US" altLang="ko-KR" sz="1400" dirty="0"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60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비밀번호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82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 시 </a:t>
                      </a:r>
                      <a:r>
                        <a:rPr lang="en-US" altLang="ko-KR" sz="140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ID</a:t>
                      </a:r>
                      <a:r>
                        <a:rPr lang="ko-KR" altLang="en-US" sz="140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찾기 </a:t>
                      </a:r>
                      <a:endParaRPr lang="en-US" altLang="ko-KR" sz="1400" dirty="0"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517492"/>
                  </a:ext>
                </a:extLst>
              </a:tr>
              <a:tr h="15474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 시 일치하는 </a:t>
                      </a:r>
                      <a:endParaRPr lang="en-US" altLang="ko-KR" sz="1400" dirty="0"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정보가 있으면 로그인 후 메인 페이지 이동</a:t>
                      </a:r>
                      <a:endParaRPr lang="en-US" altLang="ko-KR" sz="1400" dirty="0"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일치하는 정보가 없으면 </a:t>
                      </a:r>
                      <a:r>
                        <a:rPr lang="en-US" altLang="ko-KR" sz="140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alert</a:t>
                      </a:r>
                      <a:r>
                        <a:rPr lang="ko-KR" altLang="en-US" sz="140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창 출력</a:t>
                      </a:r>
                      <a:endParaRPr lang="en-US" altLang="ko-KR" sz="1400" dirty="0"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197874"/>
                  </a:ext>
                </a:extLst>
              </a:tr>
              <a:tr h="58782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 시 비밀번호 찾기</a:t>
                      </a:r>
                      <a:endParaRPr lang="en-US" altLang="ko-KR" sz="1400" dirty="0"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323297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01BA8922-E134-4F85-AC3B-DE444A4C9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57273"/>
              </p:ext>
            </p:extLst>
          </p:nvPr>
        </p:nvGraphicFramePr>
        <p:xfrm>
          <a:off x="245858" y="967714"/>
          <a:ext cx="8675659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1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5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12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488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6215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Page Title</a:t>
                      </a: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Screen ID</a:t>
                      </a: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UI-Login-001</a:t>
                      </a: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Author</a:t>
                      </a: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장훈주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Date</a:t>
                      </a: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2021-12-31</a:t>
                      </a: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0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Screen Path</a:t>
                      </a: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HOME&gt;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로그인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3E932820-B566-4E04-9C7D-5F3CAF7DDA69}"/>
              </a:ext>
            </a:extLst>
          </p:cNvPr>
          <p:cNvSpPr/>
          <p:nvPr/>
        </p:nvSpPr>
        <p:spPr>
          <a:xfrm>
            <a:off x="3323068" y="2921515"/>
            <a:ext cx="240632" cy="24865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3B5A0D8-49E5-446B-A8B4-D3B698DF1D1F}"/>
              </a:ext>
            </a:extLst>
          </p:cNvPr>
          <p:cNvSpPr/>
          <p:nvPr/>
        </p:nvSpPr>
        <p:spPr>
          <a:xfrm>
            <a:off x="3323068" y="3707582"/>
            <a:ext cx="240632" cy="24865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C288815-729C-4390-A85B-F7D935483391}"/>
              </a:ext>
            </a:extLst>
          </p:cNvPr>
          <p:cNvSpPr/>
          <p:nvPr/>
        </p:nvSpPr>
        <p:spPr>
          <a:xfrm>
            <a:off x="3082436" y="4976634"/>
            <a:ext cx="240632" cy="24865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B4F69DF-C557-4D1C-9BDA-50BC17E24AB9}"/>
              </a:ext>
            </a:extLst>
          </p:cNvPr>
          <p:cNvSpPr/>
          <p:nvPr/>
        </p:nvSpPr>
        <p:spPr>
          <a:xfrm>
            <a:off x="4189342" y="4968617"/>
            <a:ext cx="240632" cy="24865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1887D8D-D21F-49D6-90FF-61C2D782AA01}"/>
              </a:ext>
            </a:extLst>
          </p:cNvPr>
          <p:cNvSpPr/>
          <p:nvPr/>
        </p:nvSpPr>
        <p:spPr>
          <a:xfrm>
            <a:off x="5280206" y="4952577"/>
            <a:ext cx="240632" cy="24865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8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31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27710" y="99730"/>
            <a:ext cx="2667718" cy="645102"/>
            <a:chOff x="177014" y="135673"/>
            <a:chExt cx="2667718" cy="645102"/>
          </a:xfrm>
        </p:grpSpPr>
        <p:sp>
          <p:nvSpPr>
            <p:cNvPr id="5" name="TextBox 4"/>
            <p:cNvSpPr txBox="1"/>
            <p:nvPr/>
          </p:nvSpPr>
          <p:spPr>
            <a:xfrm>
              <a:off x="177014" y="135673"/>
              <a:ext cx="26677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5.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화면설계서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(UI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설계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)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83C4F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014" y="472998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19A93CF4-300D-482C-B976-49FC610C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9" y="2112564"/>
            <a:ext cx="8675658" cy="4457969"/>
          </a:xfrm>
          <a:prstGeom prst="rect">
            <a:avLst/>
          </a:prstGeom>
        </p:spPr>
      </p:pic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47AB64F9-85AB-4A26-ABB0-F9D161D92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709157"/>
              </p:ext>
            </p:extLst>
          </p:nvPr>
        </p:nvGraphicFramePr>
        <p:xfrm>
          <a:off x="9094555" y="925644"/>
          <a:ext cx="2678360" cy="36306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2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207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Description</a:t>
                      </a: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0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주소 입력</a:t>
                      </a:r>
                      <a:endParaRPr lang="en-US" altLang="ko-KR" sz="1400" dirty="0"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7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이메일 아이디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7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이메일 도메인을 </a:t>
                      </a:r>
                      <a:endParaRPr lang="en-US" altLang="ko-KR" sz="1400" dirty="0"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선택하는 셀렉트 박스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517492"/>
                  </a:ext>
                </a:extLst>
              </a:tr>
              <a:tr h="36087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성별을 선택하는 </a:t>
                      </a:r>
                      <a:endParaRPr lang="en-US" altLang="ko-KR" sz="1400" dirty="0"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라디오 버튼</a:t>
                      </a:r>
                      <a:endParaRPr lang="en-US" altLang="ko-KR" sz="1400" dirty="0"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Default: </a:t>
                      </a:r>
                      <a:r>
                        <a:rPr lang="ko-KR" altLang="en-US" sz="140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남자 </a:t>
                      </a:r>
                      <a:r>
                        <a:rPr lang="en-US" altLang="ko-KR" sz="140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check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197874"/>
                  </a:ext>
                </a:extLst>
              </a:tr>
              <a:tr h="36087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 시 데이터가 모두 입력되었다면 </a:t>
                      </a:r>
                      <a:endParaRPr lang="en-US" altLang="ko-KR" sz="1400" dirty="0"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회원가입 완료 후 </a:t>
                      </a:r>
                      <a:endParaRPr lang="en-US" altLang="ko-KR" sz="1400" dirty="0"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로그인 페이지 이동 </a:t>
                      </a:r>
                      <a:r>
                        <a:rPr lang="en-US" altLang="ko-KR" sz="140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</a:p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입력되지 않을 시</a:t>
                      </a:r>
                      <a:endParaRPr lang="en-US" altLang="ko-KR" sz="1400" dirty="0"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sz="140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alert</a:t>
                      </a:r>
                      <a:r>
                        <a:rPr lang="ko-KR" altLang="en-US" sz="140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창 출력</a:t>
                      </a:r>
                      <a:endParaRPr lang="en-US" altLang="ko-KR" sz="1400" dirty="0"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2711522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377CF9EF-6FA1-4C0E-8F09-B8E183612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668776"/>
              </p:ext>
            </p:extLst>
          </p:nvPr>
        </p:nvGraphicFramePr>
        <p:xfrm>
          <a:off x="227709" y="925644"/>
          <a:ext cx="8675659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4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2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7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2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4349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Page Title</a:t>
                      </a: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Screen ID</a:t>
                      </a: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UI-JoinMember-001</a:t>
                      </a: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Author</a:t>
                      </a: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장훈주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Date</a:t>
                      </a: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2021-12-31</a:t>
                      </a: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0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Screen Path</a:t>
                      </a: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HOME&gt;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회원가입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0D3089D6-3440-4D1D-A406-C160BEE9C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922879"/>
              </p:ext>
            </p:extLst>
          </p:nvPr>
        </p:nvGraphicFramePr>
        <p:xfrm>
          <a:off x="9094555" y="4658777"/>
          <a:ext cx="2678360" cy="19521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43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Policy</a:t>
                      </a: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045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7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Permission</a:t>
                      </a: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034490"/>
                  </a:ext>
                </a:extLst>
              </a:tr>
              <a:tr h="34969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전화번호는 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‘–’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없이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438075"/>
                  </a:ext>
                </a:extLst>
              </a:tr>
              <a:tr h="17143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Validation</a:t>
                      </a:r>
                      <a:endParaRPr lang="ko-KR" altLang="en-US" sz="1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152526"/>
                  </a:ext>
                </a:extLst>
              </a:tr>
              <a:tr h="37400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주민번호 앞 자리는 </a:t>
                      </a:r>
                      <a:r>
                        <a:rPr lang="en-US" altLang="ko-KR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</a:t>
                      </a:r>
                      <a:r>
                        <a:rPr lang="ko-KR" altLang="en-US" sz="1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자리 제한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57042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4ABF995D-3331-41EC-ABCA-94E22D1434C4}"/>
              </a:ext>
            </a:extLst>
          </p:cNvPr>
          <p:cNvSpPr/>
          <p:nvPr/>
        </p:nvSpPr>
        <p:spPr>
          <a:xfrm>
            <a:off x="3143042" y="4092897"/>
            <a:ext cx="240632" cy="24865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9BA885C-FAC3-473F-B5C6-DC6485B56798}"/>
              </a:ext>
            </a:extLst>
          </p:cNvPr>
          <p:cNvSpPr/>
          <p:nvPr/>
        </p:nvSpPr>
        <p:spPr>
          <a:xfrm>
            <a:off x="3143042" y="4425575"/>
            <a:ext cx="240632" cy="24865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420B256-741C-4FB2-B1E0-720D817DE097}"/>
              </a:ext>
            </a:extLst>
          </p:cNvPr>
          <p:cNvSpPr/>
          <p:nvPr/>
        </p:nvSpPr>
        <p:spPr>
          <a:xfrm>
            <a:off x="4642978" y="4410125"/>
            <a:ext cx="240632" cy="24865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4E7B0A3-539A-4FC0-8C9C-CDABBB9D4ECA}"/>
              </a:ext>
            </a:extLst>
          </p:cNvPr>
          <p:cNvSpPr/>
          <p:nvPr/>
        </p:nvSpPr>
        <p:spPr>
          <a:xfrm>
            <a:off x="3512616" y="4781627"/>
            <a:ext cx="240632" cy="24865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5AFBBDD-598F-4521-BDDE-13343A76E51B}"/>
              </a:ext>
            </a:extLst>
          </p:cNvPr>
          <p:cNvSpPr/>
          <p:nvPr/>
        </p:nvSpPr>
        <p:spPr>
          <a:xfrm>
            <a:off x="3940817" y="5279124"/>
            <a:ext cx="240632" cy="24865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8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789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45858" y="99730"/>
            <a:ext cx="1346844" cy="645102"/>
            <a:chOff x="177014" y="135673"/>
            <a:chExt cx="1346844" cy="645102"/>
          </a:xfrm>
        </p:grpSpPr>
        <p:sp>
          <p:nvSpPr>
            <p:cNvPr id="5" name="TextBox 4"/>
            <p:cNvSpPr txBox="1"/>
            <p:nvPr/>
          </p:nvSpPr>
          <p:spPr>
            <a:xfrm>
              <a:off x="177014" y="135673"/>
              <a:ext cx="1346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6. DB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설계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014" y="472998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- ERD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전체</a:t>
              </a:r>
            </a:p>
          </p:txBody>
        </p:sp>
      </p:grpSp>
      <p:cxnSp>
        <p:nvCxnSpPr>
          <p:cNvPr id="109" name="직선 연결선 108"/>
          <p:cNvCxnSpPr/>
          <p:nvPr/>
        </p:nvCxnSpPr>
        <p:spPr>
          <a:xfrm>
            <a:off x="6059803" y="2805216"/>
            <a:ext cx="504349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6059803" y="4479570"/>
            <a:ext cx="504349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65A078C0-0C59-47B3-B681-A7A27006F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5" y="985448"/>
            <a:ext cx="11001375" cy="543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20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FCF23892-AD77-4957-95D5-30046FDB0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40" y="1039069"/>
            <a:ext cx="7401958" cy="562903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245858" y="99730"/>
            <a:ext cx="1422184" cy="645102"/>
            <a:chOff x="177014" y="135673"/>
            <a:chExt cx="1422184" cy="645102"/>
          </a:xfrm>
        </p:grpSpPr>
        <p:sp>
          <p:nvSpPr>
            <p:cNvPr id="5" name="TextBox 4"/>
            <p:cNvSpPr txBox="1"/>
            <p:nvPr/>
          </p:nvSpPr>
          <p:spPr>
            <a:xfrm>
              <a:off x="177014" y="135673"/>
              <a:ext cx="1422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6. DB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설계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014" y="472998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- ERD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cxnSp>
        <p:nvCxnSpPr>
          <p:cNvPr id="109" name="직선 연결선 108"/>
          <p:cNvCxnSpPr/>
          <p:nvPr/>
        </p:nvCxnSpPr>
        <p:spPr>
          <a:xfrm>
            <a:off x="5888353" y="2757062"/>
            <a:ext cx="504349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6059803" y="4479570"/>
            <a:ext cx="504349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액자 15">
            <a:extLst>
              <a:ext uri="{FF2B5EF4-FFF2-40B4-BE49-F238E27FC236}">
                <a16:creationId xmlns:a16="http://schemas.microsoft.com/office/drawing/2014/main" id="{A8B31EA4-F434-49C5-A45A-E995ADF09F6C}"/>
              </a:ext>
            </a:extLst>
          </p:cNvPr>
          <p:cNvSpPr/>
          <p:nvPr/>
        </p:nvSpPr>
        <p:spPr>
          <a:xfrm>
            <a:off x="893951" y="947031"/>
            <a:ext cx="1266825" cy="4228912"/>
          </a:xfrm>
          <a:prstGeom prst="frame">
            <a:avLst>
              <a:gd name="adj1" fmla="val 69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80F48F-AA27-4DA9-B47D-A41AAF4ABE8B}"/>
              </a:ext>
            </a:extLst>
          </p:cNvPr>
          <p:cNvSpPr/>
          <p:nvPr/>
        </p:nvSpPr>
        <p:spPr>
          <a:xfrm>
            <a:off x="8891405" y="1259599"/>
            <a:ext cx="2947960" cy="41570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회원</a:t>
            </a:r>
            <a:endParaRPr lang="en-US" altLang="ko-KR" sz="2800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판타지 분류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3.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게시글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4.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고객지원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5.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서비스</a:t>
            </a:r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이벤트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6.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스토어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7.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결제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566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FCF23892-AD77-4957-95D5-30046FDB0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40" y="1039069"/>
            <a:ext cx="7401958" cy="562903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245858" y="99730"/>
            <a:ext cx="1422184" cy="645102"/>
            <a:chOff x="177014" y="135673"/>
            <a:chExt cx="1422184" cy="645102"/>
          </a:xfrm>
        </p:grpSpPr>
        <p:sp>
          <p:nvSpPr>
            <p:cNvPr id="5" name="TextBox 4"/>
            <p:cNvSpPr txBox="1"/>
            <p:nvPr/>
          </p:nvSpPr>
          <p:spPr>
            <a:xfrm>
              <a:off x="177014" y="135673"/>
              <a:ext cx="1422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6. DB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설계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014" y="472998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- ERD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cxnSp>
        <p:nvCxnSpPr>
          <p:cNvPr id="109" name="직선 연결선 108"/>
          <p:cNvCxnSpPr/>
          <p:nvPr/>
        </p:nvCxnSpPr>
        <p:spPr>
          <a:xfrm>
            <a:off x="5888353" y="2757062"/>
            <a:ext cx="504349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6059803" y="4479570"/>
            <a:ext cx="504349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80F48F-AA27-4DA9-B47D-A41AAF4ABE8B}"/>
              </a:ext>
            </a:extLst>
          </p:cNvPr>
          <p:cNvSpPr/>
          <p:nvPr/>
        </p:nvSpPr>
        <p:spPr>
          <a:xfrm>
            <a:off x="8891405" y="1259599"/>
            <a:ext cx="2947960" cy="41570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회원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</a:t>
            </a:r>
            <a:r>
              <a:rPr lang="ko-KR" altLang="en-US" sz="2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판타지 분류</a:t>
            </a:r>
            <a:endParaRPr lang="en-US" altLang="ko-KR" sz="2800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3.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게시글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4.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고객지원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5.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서비스</a:t>
            </a:r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이벤트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6.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스토어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7.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결제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177535F3-F2BD-4928-AF87-2E82E9D618F1}"/>
              </a:ext>
            </a:extLst>
          </p:cNvPr>
          <p:cNvSpPr/>
          <p:nvPr/>
        </p:nvSpPr>
        <p:spPr>
          <a:xfrm>
            <a:off x="911209" y="5765160"/>
            <a:ext cx="3365909" cy="902939"/>
          </a:xfrm>
          <a:prstGeom prst="frame">
            <a:avLst>
              <a:gd name="adj1" fmla="val 69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632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FCF23892-AD77-4957-95D5-30046FDB0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40" y="1039069"/>
            <a:ext cx="7401958" cy="562903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245858" y="99730"/>
            <a:ext cx="1422184" cy="645102"/>
            <a:chOff x="177014" y="135673"/>
            <a:chExt cx="1422184" cy="645102"/>
          </a:xfrm>
        </p:grpSpPr>
        <p:sp>
          <p:nvSpPr>
            <p:cNvPr id="5" name="TextBox 4"/>
            <p:cNvSpPr txBox="1"/>
            <p:nvPr/>
          </p:nvSpPr>
          <p:spPr>
            <a:xfrm>
              <a:off x="177014" y="135673"/>
              <a:ext cx="1422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6. DB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설계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014" y="472998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- ERD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cxnSp>
        <p:nvCxnSpPr>
          <p:cNvPr id="109" name="직선 연결선 108"/>
          <p:cNvCxnSpPr/>
          <p:nvPr/>
        </p:nvCxnSpPr>
        <p:spPr>
          <a:xfrm>
            <a:off x="5888353" y="2757062"/>
            <a:ext cx="504349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6059803" y="4479570"/>
            <a:ext cx="504349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80F48F-AA27-4DA9-B47D-A41AAF4ABE8B}"/>
              </a:ext>
            </a:extLst>
          </p:cNvPr>
          <p:cNvSpPr/>
          <p:nvPr/>
        </p:nvSpPr>
        <p:spPr>
          <a:xfrm>
            <a:off x="8891405" y="1259599"/>
            <a:ext cx="2947960" cy="41570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회원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판타지 분류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3. </a:t>
            </a:r>
            <a:r>
              <a:rPr lang="ko-KR" altLang="en-US" sz="2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게시글</a:t>
            </a:r>
            <a:endParaRPr lang="en-US" altLang="ko-KR" sz="2800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4.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고객지원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5.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서비스</a:t>
            </a:r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이벤트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6.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스토어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7.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결제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65376F2F-EB19-4E2E-BA0D-8885737A2F4D}"/>
              </a:ext>
            </a:extLst>
          </p:cNvPr>
          <p:cNvSpPr/>
          <p:nvPr/>
        </p:nvSpPr>
        <p:spPr>
          <a:xfrm>
            <a:off x="2197481" y="924392"/>
            <a:ext cx="3490913" cy="1403622"/>
          </a:xfrm>
          <a:prstGeom prst="frame">
            <a:avLst>
              <a:gd name="adj1" fmla="val 69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888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FCF23892-AD77-4957-95D5-30046FDB0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40" y="1039069"/>
            <a:ext cx="7401958" cy="562903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245858" y="99730"/>
            <a:ext cx="1422184" cy="645102"/>
            <a:chOff x="177014" y="135673"/>
            <a:chExt cx="1422184" cy="645102"/>
          </a:xfrm>
        </p:grpSpPr>
        <p:sp>
          <p:nvSpPr>
            <p:cNvPr id="5" name="TextBox 4"/>
            <p:cNvSpPr txBox="1"/>
            <p:nvPr/>
          </p:nvSpPr>
          <p:spPr>
            <a:xfrm>
              <a:off x="177014" y="135673"/>
              <a:ext cx="1422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6. DB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설계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014" y="472998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- ERD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cxnSp>
        <p:nvCxnSpPr>
          <p:cNvPr id="109" name="직선 연결선 108"/>
          <p:cNvCxnSpPr/>
          <p:nvPr/>
        </p:nvCxnSpPr>
        <p:spPr>
          <a:xfrm>
            <a:off x="5888353" y="2757062"/>
            <a:ext cx="504349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6059803" y="4479570"/>
            <a:ext cx="504349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80F48F-AA27-4DA9-B47D-A41AAF4ABE8B}"/>
              </a:ext>
            </a:extLst>
          </p:cNvPr>
          <p:cNvSpPr/>
          <p:nvPr/>
        </p:nvSpPr>
        <p:spPr>
          <a:xfrm>
            <a:off x="8891405" y="1259599"/>
            <a:ext cx="2947960" cy="41570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회원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판타지 분류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3.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게시글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4. </a:t>
            </a:r>
            <a:r>
              <a:rPr lang="ko-KR" altLang="en-US" sz="2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고객지원</a:t>
            </a:r>
            <a:endParaRPr lang="en-US" altLang="ko-KR" sz="2800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5.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서비스</a:t>
            </a:r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이벤트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6.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스토어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7.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결제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2E8BBE90-1A4A-453D-BA91-3E86FEF80498}"/>
              </a:ext>
            </a:extLst>
          </p:cNvPr>
          <p:cNvSpPr/>
          <p:nvPr/>
        </p:nvSpPr>
        <p:spPr>
          <a:xfrm>
            <a:off x="5651689" y="928771"/>
            <a:ext cx="2340179" cy="1348940"/>
          </a:xfrm>
          <a:prstGeom prst="frame">
            <a:avLst>
              <a:gd name="adj1" fmla="val 69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897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FCF23892-AD77-4957-95D5-30046FDB0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40" y="1039069"/>
            <a:ext cx="7401958" cy="562903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245858" y="99730"/>
            <a:ext cx="1422184" cy="645102"/>
            <a:chOff x="177014" y="135673"/>
            <a:chExt cx="1422184" cy="645102"/>
          </a:xfrm>
        </p:grpSpPr>
        <p:sp>
          <p:nvSpPr>
            <p:cNvPr id="5" name="TextBox 4"/>
            <p:cNvSpPr txBox="1"/>
            <p:nvPr/>
          </p:nvSpPr>
          <p:spPr>
            <a:xfrm>
              <a:off x="177014" y="135673"/>
              <a:ext cx="1422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6. DB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설계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014" y="472998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- ERD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cxnSp>
        <p:nvCxnSpPr>
          <p:cNvPr id="109" name="직선 연결선 108"/>
          <p:cNvCxnSpPr/>
          <p:nvPr/>
        </p:nvCxnSpPr>
        <p:spPr>
          <a:xfrm>
            <a:off x="5888353" y="2757062"/>
            <a:ext cx="504349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6059803" y="4479570"/>
            <a:ext cx="504349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80F48F-AA27-4DA9-B47D-A41AAF4ABE8B}"/>
              </a:ext>
            </a:extLst>
          </p:cNvPr>
          <p:cNvSpPr/>
          <p:nvPr/>
        </p:nvSpPr>
        <p:spPr>
          <a:xfrm>
            <a:off x="8891405" y="1259599"/>
            <a:ext cx="2947960" cy="41570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회원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판타지 분류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3.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게시글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4.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고객지원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5. </a:t>
            </a:r>
            <a:r>
              <a:rPr lang="ko-KR" altLang="en-US" sz="2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서비스</a:t>
            </a:r>
            <a:r>
              <a:rPr lang="en-US" altLang="ko-KR" sz="2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r>
              <a:rPr lang="ko-KR" altLang="en-US" sz="2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이벤트</a:t>
            </a:r>
            <a:endParaRPr lang="en-US" altLang="ko-KR" sz="2800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6.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스토어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7.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결제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E25F3159-1CC1-4C8F-AB76-0729D9C31897}"/>
              </a:ext>
            </a:extLst>
          </p:cNvPr>
          <p:cNvSpPr/>
          <p:nvPr/>
        </p:nvSpPr>
        <p:spPr>
          <a:xfrm>
            <a:off x="2160776" y="2287216"/>
            <a:ext cx="3636493" cy="994423"/>
          </a:xfrm>
          <a:prstGeom prst="frame">
            <a:avLst>
              <a:gd name="adj1" fmla="val 69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628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FCF23892-AD77-4957-95D5-30046FDB0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40" y="1039069"/>
            <a:ext cx="7401958" cy="562903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245858" y="99730"/>
            <a:ext cx="1422184" cy="645102"/>
            <a:chOff x="177014" y="135673"/>
            <a:chExt cx="1422184" cy="645102"/>
          </a:xfrm>
        </p:grpSpPr>
        <p:sp>
          <p:nvSpPr>
            <p:cNvPr id="5" name="TextBox 4"/>
            <p:cNvSpPr txBox="1"/>
            <p:nvPr/>
          </p:nvSpPr>
          <p:spPr>
            <a:xfrm>
              <a:off x="177014" y="135673"/>
              <a:ext cx="1422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6. DB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설계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014" y="472998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- ERD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cxnSp>
        <p:nvCxnSpPr>
          <p:cNvPr id="109" name="직선 연결선 108"/>
          <p:cNvCxnSpPr/>
          <p:nvPr/>
        </p:nvCxnSpPr>
        <p:spPr>
          <a:xfrm>
            <a:off x="5888353" y="2757062"/>
            <a:ext cx="504349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6059803" y="4479570"/>
            <a:ext cx="504349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80F48F-AA27-4DA9-B47D-A41AAF4ABE8B}"/>
              </a:ext>
            </a:extLst>
          </p:cNvPr>
          <p:cNvSpPr/>
          <p:nvPr/>
        </p:nvSpPr>
        <p:spPr>
          <a:xfrm>
            <a:off x="8891405" y="1259599"/>
            <a:ext cx="2947960" cy="41570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회원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판타지 분류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3.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게시글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4.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고객지원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5.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서비스</a:t>
            </a:r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이벤트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6. </a:t>
            </a:r>
            <a:r>
              <a:rPr lang="ko-KR" altLang="en-US" sz="2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스토어</a:t>
            </a:r>
            <a:endParaRPr lang="en-US" altLang="ko-KR" sz="2800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7.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결제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EEE58EDA-6D33-4656-99F0-5FAF54F719E9}"/>
              </a:ext>
            </a:extLst>
          </p:cNvPr>
          <p:cNvSpPr/>
          <p:nvPr/>
        </p:nvSpPr>
        <p:spPr>
          <a:xfrm>
            <a:off x="2169484" y="3146380"/>
            <a:ext cx="6347500" cy="1234032"/>
          </a:xfrm>
          <a:prstGeom prst="frame">
            <a:avLst>
              <a:gd name="adj1" fmla="val 437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91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642205" y="1316248"/>
            <a:ext cx="1168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83C4F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목차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srgbClr val="383C4F"/>
              </a:solidFill>
              <a:effectLst/>
              <a:uLnTx/>
              <a:uFillTx/>
              <a:latin typeface="에스코어 드림 6 Bold" panose="020B0703030302020204" pitchFamily="34" charset="-127"/>
              <a:ea typeface="에스코어 드림 6 Bold" panose="020B0703030302020204" pitchFamily="34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2410151" y="715108"/>
            <a:ext cx="1502334" cy="830997"/>
            <a:chOff x="5000625" y="2311704"/>
            <a:chExt cx="1502334" cy="830997"/>
          </a:xfrm>
        </p:grpSpPr>
        <p:sp>
          <p:nvSpPr>
            <p:cNvPr id="54" name="TextBox 53"/>
            <p:cNvSpPr txBox="1"/>
            <p:nvPr/>
          </p:nvSpPr>
          <p:spPr>
            <a:xfrm>
              <a:off x="5000625" y="2311704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Medium" panose="00000600000000000000" pitchFamily="50" charset="-127"/>
                </a:rPr>
                <a:t>1.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Medium" panose="00000600000000000000" pitchFamily="50" charset="-127"/>
                </a:rPr>
                <a:t> 개요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000625" y="2619481"/>
              <a:ext cx="15023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주제 선정 이유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핵심 프로세스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sp>
        <p:nvSpPr>
          <p:cNvPr id="86" name="자유형 85"/>
          <p:cNvSpPr/>
          <p:nvPr/>
        </p:nvSpPr>
        <p:spPr>
          <a:xfrm rot="5400000" flipV="1">
            <a:off x="-746260" y="1184397"/>
            <a:ext cx="2414515" cy="45721"/>
          </a:xfrm>
          <a:custGeom>
            <a:avLst/>
            <a:gdLst>
              <a:gd name="connsiteX0" fmla="*/ 0 w 1419225"/>
              <a:gd name="connsiteY0" fmla="*/ 36194 h 36194"/>
              <a:gd name="connsiteX1" fmla="*/ 1419225 w 1419225"/>
              <a:gd name="connsiteY1" fmla="*/ 36194 h 36194"/>
              <a:gd name="connsiteX2" fmla="*/ 1419225 w 1419225"/>
              <a:gd name="connsiteY2" fmla="*/ 0 h 36194"/>
              <a:gd name="connsiteX3" fmla="*/ 0 w 1419225"/>
              <a:gd name="connsiteY3" fmla="*/ 0 h 3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9225" h="36194">
                <a:moveTo>
                  <a:pt x="0" y="36194"/>
                </a:moveTo>
                <a:lnTo>
                  <a:pt x="1419225" y="36194"/>
                </a:lnTo>
                <a:lnTo>
                  <a:pt x="1419225" y="0"/>
                </a:lnTo>
                <a:lnTo>
                  <a:pt x="0" y="0"/>
                </a:lnTo>
                <a:close/>
              </a:path>
            </a:pathLst>
          </a:custGeom>
          <a:solidFill>
            <a:srgbClr val="405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자유형 152"/>
          <p:cNvSpPr/>
          <p:nvPr/>
        </p:nvSpPr>
        <p:spPr>
          <a:xfrm>
            <a:off x="1978132" y="569036"/>
            <a:ext cx="4814790" cy="45719"/>
          </a:xfrm>
          <a:custGeom>
            <a:avLst/>
            <a:gdLst>
              <a:gd name="connsiteX0" fmla="*/ 0 w 5476875"/>
              <a:gd name="connsiteY0" fmla="*/ 0 h 26669"/>
              <a:gd name="connsiteX1" fmla="*/ 5476875 w 5476875"/>
              <a:gd name="connsiteY1" fmla="*/ 0 h 26669"/>
              <a:gd name="connsiteX2" fmla="*/ 5476875 w 5476875"/>
              <a:gd name="connsiteY2" fmla="*/ 26669 h 26669"/>
              <a:gd name="connsiteX3" fmla="*/ 0 w 5476875"/>
              <a:gd name="connsiteY3" fmla="*/ 26669 h 2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6875" h="26669">
                <a:moveTo>
                  <a:pt x="0" y="0"/>
                </a:moveTo>
                <a:lnTo>
                  <a:pt x="5476875" y="0"/>
                </a:lnTo>
                <a:lnTo>
                  <a:pt x="5476875" y="26669"/>
                </a:lnTo>
                <a:lnTo>
                  <a:pt x="0" y="26669"/>
                </a:lnTo>
                <a:close/>
              </a:path>
            </a:pathLst>
          </a:custGeom>
          <a:solidFill>
            <a:srgbClr val="405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5" name="직선 연결선 154"/>
          <p:cNvCxnSpPr/>
          <p:nvPr/>
        </p:nvCxnSpPr>
        <p:spPr>
          <a:xfrm>
            <a:off x="1978131" y="1703095"/>
            <a:ext cx="479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그룹 156"/>
          <p:cNvGrpSpPr/>
          <p:nvPr/>
        </p:nvGrpSpPr>
        <p:grpSpPr>
          <a:xfrm>
            <a:off x="2410151" y="1901091"/>
            <a:ext cx="2593980" cy="615554"/>
            <a:chOff x="5000625" y="2311704"/>
            <a:chExt cx="2593980" cy="615554"/>
          </a:xfrm>
        </p:grpSpPr>
        <p:sp>
          <p:nvSpPr>
            <p:cNvPr id="158" name="TextBox 157"/>
            <p:cNvSpPr txBox="1"/>
            <p:nvPr/>
          </p:nvSpPr>
          <p:spPr>
            <a:xfrm>
              <a:off x="5000625" y="2311704"/>
              <a:ext cx="2593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Medium" panose="00000600000000000000" pitchFamily="50" charset="-127"/>
                </a:rPr>
                <a:t>2.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Medium" panose="00000600000000000000" pitchFamily="50" charset="-127"/>
                </a:rPr>
                <a:t> 일정계획 및 역할분담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000625" y="2619481"/>
              <a:ext cx="785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WBS</a:t>
              </a:r>
            </a:p>
          </p:txBody>
        </p:sp>
      </p:grpSp>
      <p:cxnSp>
        <p:nvCxnSpPr>
          <p:cNvPr id="160" name="직선 연결선 159"/>
          <p:cNvCxnSpPr/>
          <p:nvPr/>
        </p:nvCxnSpPr>
        <p:spPr>
          <a:xfrm>
            <a:off x="1978131" y="2917069"/>
            <a:ext cx="479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/>
          <p:cNvGrpSpPr/>
          <p:nvPr/>
        </p:nvGrpSpPr>
        <p:grpSpPr>
          <a:xfrm>
            <a:off x="2410151" y="3087074"/>
            <a:ext cx="1574470" cy="615554"/>
            <a:chOff x="5000625" y="2311704"/>
            <a:chExt cx="1574470" cy="615554"/>
          </a:xfrm>
        </p:grpSpPr>
        <p:sp>
          <p:nvSpPr>
            <p:cNvPr id="162" name="TextBox 161"/>
            <p:cNvSpPr txBox="1"/>
            <p:nvPr/>
          </p:nvSpPr>
          <p:spPr>
            <a:xfrm>
              <a:off x="5000625" y="2311704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Medium" panose="00000600000000000000" pitchFamily="50" charset="-127"/>
                </a:rPr>
                <a:t>3.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Medium" panose="00000600000000000000" pitchFamily="50" charset="-127"/>
                </a:rPr>
                <a:t> 피드백사항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000625" y="261948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cxnSp>
        <p:nvCxnSpPr>
          <p:cNvPr id="164" name="직선 연결선 163"/>
          <p:cNvCxnSpPr/>
          <p:nvPr/>
        </p:nvCxnSpPr>
        <p:spPr>
          <a:xfrm>
            <a:off x="1978131" y="4103052"/>
            <a:ext cx="479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그룹 164"/>
          <p:cNvGrpSpPr/>
          <p:nvPr/>
        </p:nvGrpSpPr>
        <p:grpSpPr>
          <a:xfrm>
            <a:off x="2410151" y="4273057"/>
            <a:ext cx="2016899" cy="615554"/>
            <a:chOff x="5000625" y="2311704"/>
            <a:chExt cx="2016899" cy="615554"/>
          </a:xfrm>
        </p:grpSpPr>
        <p:sp>
          <p:nvSpPr>
            <p:cNvPr id="166" name="TextBox 165"/>
            <p:cNvSpPr txBox="1"/>
            <p:nvPr/>
          </p:nvSpPr>
          <p:spPr>
            <a:xfrm>
              <a:off x="5000625" y="2311704"/>
              <a:ext cx="2016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Medium" panose="00000600000000000000" pitchFamily="50" charset="-127"/>
                </a:rPr>
                <a:t>4.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Medium" panose="00000600000000000000" pitchFamily="50" charset="-127"/>
                </a:rPr>
                <a:t>요구사항정의서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000625" y="261948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097B4D3-53E8-466F-BFF0-2E25C02532C4}"/>
              </a:ext>
            </a:extLst>
          </p:cNvPr>
          <p:cNvCxnSpPr/>
          <p:nvPr/>
        </p:nvCxnSpPr>
        <p:spPr>
          <a:xfrm>
            <a:off x="1978131" y="5311894"/>
            <a:ext cx="479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1560E92-FA3A-441B-B411-1D0F71BFE313}"/>
              </a:ext>
            </a:extLst>
          </p:cNvPr>
          <p:cNvGrpSpPr/>
          <p:nvPr/>
        </p:nvGrpSpPr>
        <p:grpSpPr>
          <a:xfrm>
            <a:off x="2410151" y="5420343"/>
            <a:ext cx="3012812" cy="1231106"/>
            <a:chOff x="5000625" y="2311704"/>
            <a:chExt cx="3012812" cy="123110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178DDF6-D04E-4BAD-A861-C4A9964344A2}"/>
                </a:ext>
              </a:extLst>
            </p:cNvPr>
            <p:cNvSpPr txBox="1"/>
            <p:nvPr/>
          </p:nvSpPr>
          <p:spPr>
            <a:xfrm>
              <a:off x="5000625" y="2311704"/>
              <a:ext cx="3012812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Medium" panose="00000600000000000000" pitchFamily="50" charset="-127"/>
                </a:rPr>
                <a:t>5.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Medium" panose="00000600000000000000" pitchFamily="50" charset="-127"/>
                </a:rPr>
                <a:t>화면설계서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83C4F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Medium" panose="00000600000000000000" pitchFamily="50" charset="-127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Medium" panose="00000600000000000000" pitchFamily="50" charset="-127"/>
                </a:rPr>
                <a:t>메뉴구조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Medium" panose="00000600000000000000" pitchFamily="50" charset="-127"/>
                </a:rPr>
                <a:t>(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Medium" panose="00000600000000000000" pitchFamily="50" charset="-127"/>
                </a:rPr>
                <a:t>사이트맵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Medium" panose="00000600000000000000" pitchFamily="50" charset="-127"/>
                </a:rPr>
                <a:t>)</a:t>
              </a: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Medium" panose="00000600000000000000" pitchFamily="50" charset="-127"/>
                </a:rPr>
                <a:t>UI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Medium" panose="00000600000000000000" pitchFamily="50" charset="-127"/>
                </a:rPr>
                <a:t>설계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383C4F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Medium" panose="00000600000000000000" pitchFamily="50" charset="-127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Medium" panose="00000600000000000000" pitchFamily="50" charset="-127"/>
                </a:rPr>
                <a:t>Policy, Permission, Validation</a:t>
              </a: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Medium" panose="00000600000000000000" pitchFamily="50" charset="-127"/>
                </a:rPr>
                <a:t>Flowchart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83C4F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CF535B-9A77-4018-8569-7FF880338BEE}"/>
                </a:ext>
              </a:extLst>
            </p:cNvPr>
            <p:cNvSpPr txBox="1"/>
            <p:nvPr/>
          </p:nvSpPr>
          <p:spPr>
            <a:xfrm>
              <a:off x="5000625" y="261948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E764A5D-37AD-4663-ACC1-EA33EAF84712}"/>
              </a:ext>
            </a:extLst>
          </p:cNvPr>
          <p:cNvGrpSpPr/>
          <p:nvPr/>
        </p:nvGrpSpPr>
        <p:grpSpPr>
          <a:xfrm>
            <a:off x="7187871" y="715108"/>
            <a:ext cx="1228221" cy="923330"/>
            <a:chOff x="5000625" y="2311704"/>
            <a:chExt cx="1228221" cy="9233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3BE522E-25C3-4C0F-809B-780F56AE5F8D}"/>
                </a:ext>
              </a:extLst>
            </p:cNvPr>
            <p:cNvSpPr txBox="1"/>
            <p:nvPr/>
          </p:nvSpPr>
          <p:spPr>
            <a:xfrm>
              <a:off x="5000625" y="2311704"/>
              <a:ext cx="122822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Medium" panose="00000600000000000000" pitchFamily="50" charset="-127"/>
                </a:rPr>
                <a:t>6. DB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Medium" panose="00000600000000000000" pitchFamily="50" charset="-127"/>
                </a:rPr>
                <a:t>설계</a:t>
              </a:r>
              <a:b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Medium" panose="00000600000000000000" pitchFamily="50" charset="-127"/>
                </a:rPr>
              </a:b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Medium" panose="00000600000000000000" pitchFamily="50" charset="-127"/>
                </a:rPr>
                <a:t>- ERD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Medium" panose="00000600000000000000" pitchFamily="50" charset="-127"/>
                </a:rPr>
                <a:t>- VO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Medium" panose="00000600000000000000" pitchFamily="50" charset="-127"/>
                </a:rPr>
                <a:t>객체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96081B-C74C-450D-B270-0190F85E5FD4}"/>
                </a:ext>
              </a:extLst>
            </p:cNvPr>
            <p:cNvSpPr txBox="1"/>
            <p:nvPr/>
          </p:nvSpPr>
          <p:spPr>
            <a:xfrm>
              <a:off x="5000625" y="261948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sp>
        <p:nvSpPr>
          <p:cNvPr id="31" name="자유형 152">
            <a:extLst>
              <a:ext uri="{FF2B5EF4-FFF2-40B4-BE49-F238E27FC236}">
                <a16:creationId xmlns:a16="http://schemas.microsoft.com/office/drawing/2014/main" id="{6ABC5888-7828-40BD-8EE3-FB6640FE8235}"/>
              </a:ext>
            </a:extLst>
          </p:cNvPr>
          <p:cNvSpPr/>
          <p:nvPr/>
        </p:nvSpPr>
        <p:spPr>
          <a:xfrm>
            <a:off x="6828148" y="569036"/>
            <a:ext cx="4814790" cy="45719"/>
          </a:xfrm>
          <a:custGeom>
            <a:avLst/>
            <a:gdLst>
              <a:gd name="connsiteX0" fmla="*/ 0 w 5476875"/>
              <a:gd name="connsiteY0" fmla="*/ 0 h 26669"/>
              <a:gd name="connsiteX1" fmla="*/ 5476875 w 5476875"/>
              <a:gd name="connsiteY1" fmla="*/ 0 h 26669"/>
              <a:gd name="connsiteX2" fmla="*/ 5476875 w 5476875"/>
              <a:gd name="connsiteY2" fmla="*/ 26669 h 26669"/>
              <a:gd name="connsiteX3" fmla="*/ 0 w 5476875"/>
              <a:gd name="connsiteY3" fmla="*/ 26669 h 2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6875" h="26669">
                <a:moveTo>
                  <a:pt x="0" y="0"/>
                </a:moveTo>
                <a:lnTo>
                  <a:pt x="5476875" y="0"/>
                </a:lnTo>
                <a:lnTo>
                  <a:pt x="5476875" y="26669"/>
                </a:lnTo>
                <a:lnTo>
                  <a:pt x="0" y="26669"/>
                </a:lnTo>
                <a:close/>
              </a:path>
            </a:pathLst>
          </a:custGeom>
          <a:solidFill>
            <a:srgbClr val="405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B2037AD-FB8B-42DF-9CF6-39504DA27855}"/>
              </a:ext>
            </a:extLst>
          </p:cNvPr>
          <p:cNvCxnSpPr/>
          <p:nvPr/>
        </p:nvCxnSpPr>
        <p:spPr>
          <a:xfrm>
            <a:off x="6828147" y="1703095"/>
            <a:ext cx="479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78FAC05-4D19-413A-8FAB-EB8C29700968}"/>
              </a:ext>
            </a:extLst>
          </p:cNvPr>
          <p:cNvGrpSpPr/>
          <p:nvPr/>
        </p:nvGrpSpPr>
        <p:grpSpPr>
          <a:xfrm>
            <a:off x="7187871" y="1901091"/>
            <a:ext cx="2275431" cy="830997"/>
            <a:chOff x="5000625" y="2311704"/>
            <a:chExt cx="2275431" cy="83099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F9774DC-4D7B-4D73-AC59-D8B2C09CE944}"/>
                </a:ext>
              </a:extLst>
            </p:cNvPr>
            <p:cNvSpPr txBox="1"/>
            <p:nvPr/>
          </p:nvSpPr>
          <p:spPr>
            <a:xfrm>
              <a:off x="5000625" y="2311704"/>
              <a:ext cx="2275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Medium" panose="00000600000000000000" pitchFamily="50" charset="-127"/>
                </a:rPr>
                <a:t>7. </a:t>
              </a:r>
              <a:r>
                <a:rPr lang="ko-KR" altLang="en-US" dirty="0">
                  <a:solidFill>
                    <a:srgbClr val="383C4F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Medium" panose="00000600000000000000" pitchFamily="50" charset="-127"/>
                </a:rPr>
                <a:t>화면구현</a:t>
              </a:r>
              <a:r>
                <a:rPr lang="en-US" altLang="ko-KR" dirty="0">
                  <a:solidFill>
                    <a:srgbClr val="383C4F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Medium" panose="00000600000000000000" pitchFamily="50" charset="-127"/>
                </a:rPr>
                <a:t>(FRONT)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1E6944-49EF-4473-9038-563B46021E04}"/>
                </a:ext>
              </a:extLst>
            </p:cNvPr>
            <p:cNvSpPr txBox="1"/>
            <p:nvPr/>
          </p:nvSpPr>
          <p:spPr>
            <a:xfrm>
              <a:off x="5000625" y="2619481"/>
              <a:ext cx="18868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공통 </a:t>
              </a:r>
              <a:r>
                <a:rPr lang="en-US" altLang="ko-KR" sz="1400" dirty="0">
                  <a:solidFill>
                    <a:srgbClr val="E7E6E6">
                      <a:lumMod val="25000"/>
                    </a:srgb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CSS / </a:t>
              </a:r>
              <a:r>
                <a:rPr lang="ko-KR" altLang="en-US" sz="1400" dirty="0">
                  <a:solidFill>
                    <a:srgbClr val="E7E6E6">
                      <a:lumMod val="25000"/>
                    </a:srgb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공통 </a:t>
              </a:r>
              <a:r>
                <a:rPr lang="en-US" altLang="ko-KR" sz="1400" dirty="0">
                  <a:solidFill>
                    <a:srgbClr val="E7E6E6">
                      <a:lumMod val="25000"/>
                    </a:srgb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UI</a:t>
              </a: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1400" dirty="0">
                  <a:solidFill>
                    <a:srgbClr val="E7E6E6">
                      <a:lumMod val="25000"/>
                    </a:srgb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부분별 상세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3FC568E-F859-49B0-96C9-29BC49F829FB}"/>
              </a:ext>
            </a:extLst>
          </p:cNvPr>
          <p:cNvCxnSpPr/>
          <p:nvPr/>
        </p:nvCxnSpPr>
        <p:spPr>
          <a:xfrm>
            <a:off x="6828147" y="2917069"/>
            <a:ext cx="479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F7ABDF8-1389-4EE0-A026-0E9B36E980C2}"/>
              </a:ext>
            </a:extLst>
          </p:cNvPr>
          <p:cNvGrpSpPr/>
          <p:nvPr/>
        </p:nvGrpSpPr>
        <p:grpSpPr>
          <a:xfrm>
            <a:off x="7187871" y="2977655"/>
            <a:ext cx="1132041" cy="615554"/>
            <a:chOff x="5000625" y="2311704"/>
            <a:chExt cx="1132041" cy="61555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61B2A6-835C-4CD9-A762-3862AB267D0F}"/>
                </a:ext>
              </a:extLst>
            </p:cNvPr>
            <p:cNvSpPr txBox="1"/>
            <p:nvPr/>
          </p:nvSpPr>
          <p:spPr>
            <a:xfrm>
              <a:off x="5000625" y="2311704"/>
              <a:ext cx="1132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Medium" panose="00000600000000000000" pitchFamily="50" charset="-127"/>
                </a:rPr>
                <a:t>8.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Medium" panose="00000600000000000000" pitchFamily="50" charset="-127"/>
                </a:rPr>
                <a:t>마무리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7191C46-1D7C-4A76-9D58-7C157D221EF9}"/>
                </a:ext>
              </a:extLst>
            </p:cNvPr>
            <p:cNvSpPr txBox="1"/>
            <p:nvPr/>
          </p:nvSpPr>
          <p:spPr>
            <a:xfrm>
              <a:off x="5000625" y="2619481"/>
              <a:ext cx="992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1400" dirty="0">
                  <a:solidFill>
                    <a:srgbClr val="E7E6E6">
                      <a:lumMod val="25000"/>
                    </a:srgb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회의록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AC006D6-E7BE-413B-B704-53E32C5BD748}"/>
              </a:ext>
            </a:extLst>
          </p:cNvPr>
          <p:cNvCxnSpPr/>
          <p:nvPr/>
        </p:nvCxnSpPr>
        <p:spPr>
          <a:xfrm>
            <a:off x="6828147" y="4103052"/>
            <a:ext cx="479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9BD3986-07E5-4D6F-B67E-048671B28BED}"/>
              </a:ext>
            </a:extLst>
          </p:cNvPr>
          <p:cNvCxnSpPr/>
          <p:nvPr/>
        </p:nvCxnSpPr>
        <p:spPr>
          <a:xfrm>
            <a:off x="6828147" y="5311894"/>
            <a:ext cx="479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879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FCF23892-AD77-4957-95D5-30046FDB0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81" y="1035134"/>
            <a:ext cx="7401958" cy="562903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245858" y="99730"/>
            <a:ext cx="1422184" cy="645102"/>
            <a:chOff x="177014" y="135673"/>
            <a:chExt cx="1422184" cy="645102"/>
          </a:xfrm>
        </p:grpSpPr>
        <p:sp>
          <p:nvSpPr>
            <p:cNvPr id="5" name="TextBox 4"/>
            <p:cNvSpPr txBox="1"/>
            <p:nvPr/>
          </p:nvSpPr>
          <p:spPr>
            <a:xfrm>
              <a:off x="177014" y="135673"/>
              <a:ext cx="1422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6. DB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설계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014" y="472998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- ERD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cxnSp>
        <p:nvCxnSpPr>
          <p:cNvPr id="109" name="직선 연결선 108"/>
          <p:cNvCxnSpPr/>
          <p:nvPr/>
        </p:nvCxnSpPr>
        <p:spPr>
          <a:xfrm>
            <a:off x="5888353" y="2757062"/>
            <a:ext cx="504349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6059803" y="4479570"/>
            <a:ext cx="504349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80F48F-AA27-4DA9-B47D-A41AAF4ABE8B}"/>
              </a:ext>
            </a:extLst>
          </p:cNvPr>
          <p:cNvSpPr/>
          <p:nvPr/>
        </p:nvSpPr>
        <p:spPr>
          <a:xfrm>
            <a:off x="8891405" y="1259599"/>
            <a:ext cx="2947960" cy="41570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회원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판타지 분류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3.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게시글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4.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고객지원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5.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서비스</a:t>
            </a:r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이벤트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6.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스토어</a:t>
            </a:r>
            <a:endParaRPr lang="en-US" altLang="ko-KR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7. </a:t>
            </a:r>
            <a:r>
              <a:rPr lang="ko-KR" altLang="en-US" sz="2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결제</a:t>
            </a:r>
            <a:endParaRPr lang="en-US" altLang="ko-KR" sz="2800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EEE58EDA-6D33-4656-99F0-5FAF54F719E9}"/>
              </a:ext>
            </a:extLst>
          </p:cNvPr>
          <p:cNvSpPr/>
          <p:nvPr/>
        </p:nvSpPr>
        <p:spPr>
          <a:xfrm>
            <a:off x="2160776" y="4252730"/>
            <a:ext cx="5589854" cy="1566201"/>
          </a:xfrm>
          <a:prstGeom prst="frame">
            <a:avLst>
              <a:gd name="adj1" fmla="val 437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814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45858" y="99730"/>
            <a:ext cx="1422184" cy="645102"/>
            <a:chOff x="177014" y="135673"/>
            <a:chExt cx="1422184" cy="645102"/>
          </a:xfrm>
        </p:grpSpPr>
        <p:sp>
          <p:nvSpPr>
            <p:cNvPr id="5" name="TextBox 4"/>
            <p:cNvSpPr txBox="1"/>
            <p:nvPr/>
          </p:nvSpPr>
          <p:spPr>
            <a:xfrm>
              <a:off x="177014" y="135673"/>
              <a:ext cx="1422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6. DB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설계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014" y="472998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- ERD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DA5F9EC-59E4-4521-8E20-99AF0A547A54}"/>
              </a:ext>
            </a:extLst>
          </p:cNvPr>
          <p:cNvSpPr txBox="1"/>
          <p:nvPr/>
        </p:nvSpPr>
        <p:spPr>
          <a:xfrm>
            <a:off x="10509202" y="920889"/>
            <a:ext cx="1515564" cy="1415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회원</a:t>
            </a:r>
            <a:b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2.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판타지 분류</a:t>
            </a:r>
            <a:b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3.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게시글</a:t>
            </a:r>
            <a:b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4.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고객지원</a:t>
            </a:r>
            <a:b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5.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서비스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/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이벤트</a:t>
            </a:r>
            <a:b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6.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스토어</a:t>
            </a:r>
            <a:b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7.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결제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6 Bold" panose="020B0703030302020204" pitchFamily="34" charset="-127"/>
              <a:ea typeface="에스코어 드림 6 Bold" panose="020B0703030302020204" pitchFamily="34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573C07D-1FEF-4433-9141-11D5A22FC7AD}"/>
              </a:ext>
            </a:extLst>
          </p:cNvPr>
          <p:cNvGrpSpPr/>
          <p:nvPr/>
        </p:nvGrpSpPr>
        <p:grpSpPr>
          <a:xfrm>
            <a:off x="458434" y="1253605"/>
            <a:ext cx="4352068" cy="5194819"/>
            <a:chOff x="408753" y="1082156"/>
            <a:chExt cx="4352068" cy="478221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E8C32E0-1AC0-49BB-8BD6-6486C0053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4555" y="1082156"/>
              <a:ext cx="2086266" cy="47822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B028421-A7E9-4185-ACC6-71C478A76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753" y="1082157"/>
              <a:ext cx="2124371" cy="47822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C6D0918-3030-436B-84DA-1B4636B68724}"/>
              </a:ext>
            </a:extLst>
          </p:cNvPr>
          <p:cNvGrpSpPr/>
          <p:nvPr/>
        </p:nvGrpSpPr>
        <p:grpSpPr>
          <a:xfrm>
            <a:off x="5352857" y="1253604"/>
            <a:ext cx="4666924" cy="5194819"/>
            <a:chOff x="5107734" y="1263156"/>
            <a:chExt cx="4666924" cy="4601217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6C25DF3-2757-478C-8539-D1CEE6952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7734" y="1263156"/>
              <a:ext cx="2191056" cy="46012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96A34DE-1B76-4A0E-944B-D7B707E16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31181" y="1263156"/>
              <a:ext cx="2343477" cy="45250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D279A298-ABED-4072-9655-481214C69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4566" y="2524282"/>
            <a:ext cx="1600201" cy="1266825"/>
          </a:xfrm>
          <a:prstGeom prst="rect">
            <a:avLst/>
          </a:prstGeom>
        </p:spPr>
      </p:pic>
      <p:sp>
        <p:nvSpPr>
          <p:cNvPr id="30" name="액자 29">
            <a:extLst>
              <a:ext uri="{FF2B5EF4-FFF2-40B4-BE49-F238E27FC236}">
                <a16:creationId xmlns:a16="http://schemas.microsoft.com/office/drawing/2014/main" id="{E5134744-0DC9-4DCE-9FF8-2FB008D2170D}"/>
              </a:ext>
            </a:extLst>
          </p:cNvPr>
          <p:cNvSpPr/>
          <p:nvPr/>
        </p:nvSpPr>
        <p:spPr>
          <a:xfrm>
            <a:off x="10313965" y="2428875"/>
            <a:ext cx="525485" cy="1000125"/>
          </a:xfrm>
          <a:prstGeom prst="frame">
            <a:avLst>
              <a:gd name="adj1" fmla="val 178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54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45858" y="99730"/>
            <a:ext cx="1422184" cy="645102"/>
            <a:chOff x="177014" y="135673"/>
            <a:chExt cx="1422184" cy="645102"/>
          </a:xfrm>
        </p:grpSpPr>
        <p:sp>
          <p:nvSpPr>
            <p:cNvPr id="5" name="TextBox 4"/>
            <p:cNvSpPr txBox="1"/>
            <p:nvPr/>
          </p:nvSpPr>
          <p:spPr>
            <a:xfrm>
              <a:off x="177014" y="135673"/>
              <a:ext cx="1422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6. DB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설계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014" y="472998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- ERD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9EA613B-650F-42E3-A6FA-68E8F5682DBB}"/>
              </a:ext>
            </a:extLst>
          </p:cNvPr>
          <p:cNvSpPr txBox="1"/>
          <p:nvPr/>
        </p:nvSpPr>
        <p:spPr>
          <a:xfrm>
            <a:off x="10004672" y="1095201"/>
            <a:ext cx="1895475" cy="1415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1.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회원</a:t>
            </a:r>
            <a:b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2.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판타지 분류</a:t>
            </a:r>
            <a:b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3.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게시글</a:t>
            </a:r>
            <a:b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4.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고객지원</a:t>
            </a:r>
            <a:b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5.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서비스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/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이벤트</a:t>
            </a:r>
            <a:b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6.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스토어</a:t>
            </a:r>
            <a:b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7.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결제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6 Bold" panose="020B0703030302020204" pitchFamily="34" charset="-127"/>
              <a:ea typeface="에스코어 드림 6 Bold" panose="020B0703030302020204" pitchFamily="34" charset="-127"/>
              <a:cs typeface="KoPubWorld돋움체_Pro Bold" panose="00000800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D247B5D-7BE5-474B-ACB2-A345F45B0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863" y="1095201"/>
            <a:ext cx="7335274" cy="249589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D4B7D89-A472-4327-ABAB-323ABF777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600" y="3924135"/>
            <a:ext cx="7249537" cy="236253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1F1BDA3-2095-4C15-8286-1763B3593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532" y="2689069"/>
            <a:ext cx="1600201" cy="1266825"/>
          </a:xfrm>
          <a:prstGeom prst="rect">
            <a:avLst/>
          </a:prstGeom>
        </p:spPr>
      </p:pic>
      <p:sp>
        <p:nvSpPr>
          <p:cNvPr id="27" name="액자 26">
            <a:extLst>
              <a:ext uri="{FF2B5EF4-FFF2-40B4-BE49-F238E27FC236}">
                <a16:creationId xmlns:a16="http://schemas.microsoft.com/office/drawing/2014/main" id="{293C7CAE-4E19-4851-851D-44C49E6701F6}"/>
              </a:ext>
            </a:extLst>
          </p:cNvPr>
          <p:cNvSpPr/>
          <p:nvPr/>
        </p:nvSpPr>
        <p:spPr>
          <a:xfrm>
            <a:off x="10004672" y="3584593"/>
            <a:ext cx="828675" cy="457026"/>
          </a:xfrm>
          <a:prstGeom prst="frame">
            <a:avLst>
              <a:gd name="adj1" fmla="val 2093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068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45858" y="99730"/>
            <a:ext cx="1422184" cy="645102"/>
            <a:chOff x="177014" y="135673"/>
            <a:chExt cx="1422184" cy="645102"/>
          </a:xfrm>
        </p:grpSpPr>
        <p:sp>
          <p:nvSpPr>
            <p:cNvPr id="5" name="TextBox 4"/>
            <p:cNvSpPr txBox="1"/>
            <p:nvPr/>
          </p:nvSpPr>
          <p:spPr>
            <a:xfrm>
              <a:off x="177014" y="135673"/>
              <a:ext cx="1422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6. DB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설계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014" y="472998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- ERD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9EA613B-650F-42E3-A6FA-68E8F5682DBB}"/>
              </a:ext>
            </a:extLst>
          </p:cNvPr>
          <p:cNvSpPr txBox="1"/>
          <p:nvPr/>
        </p:nvSpPr>
        <p:spPr>
          <a:xfrm>
            <a:off x="10111380" y="944313"/>
            <a:ext cx="1895475" cy="1415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1.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회원</a:t>
            </a:r>
            <a:b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2.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판타지 분류</a:t>
            </a:r>
            <a:b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3.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게시글</a:t>
            </a:r>
            <a:b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4.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고객지원</a:t>
            </a:r>
            <a:b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5.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서비스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/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이벤트</a:t>
            </a:r>
            <a:b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6.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스토어</a:t>
            </a:r>
            <a:b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7.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결제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6 Bold" panose="020B0703030302020204" pitchFamily="34" charset="-127"/>
              <a:ea typeface="에스코어 드림 6 Bold" panose="020B0703030302020204" pitchFamily="34" charset="-127"/>
              <a:cs typeface="KoPubWorld돋움체_Pro Bold" panose="000008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860C50-9D3E-4B4D-B112-C1C9929BC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82" y="3728620"/>
            <a:ext cx="8487960" cy="30296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EF0EC2-983F-487F-88A2-1406D5BDF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882" y="861134"/>
            <a:ext cx="8497486" cy="27583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A52BDEF-7117-4365-98CD-DFF91F3E0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240" y="2538181"/>
            <a:ext cx="1600201" cy="1266825"/>
          </a:xfrm>
          <a:prstGeom prst="rect">
            <a:avLst/>
          </a:prstGeom>
        </p:spPr>
      </p:pic>
      <p:sp>
        <p:nvSpPr>
          <p:cNvPr id="13" name="액자 12">
            <a:extLst>
              <a:ext uri="{FF2B5EF4-FFF2-40B4-BE49-F238E27FC236}">
                <a16:creationId xmlns:a16="http://schemas.microsoft.com/office/drawing/2014/main" id="{E2B8F403-D46F-4FFB-9319-F1397EB9793D}"/>
              </a:ext>
            </a:extLst>
          </p:cNvPr>
          <p:cNvSpPr/>
          <p:nvPr/>
        </p:nvSpPr>
        <p:spPr>
          <a:xfrm>
            <a:off x="10425705" y="2443105"/>
            <a:ext cx="828675" cy="533226"/>
          </a:xfrm>
          <a:prstGeom prst="frame">
            <a:avLst>
              <a:gd name="adj1" fmla="val 1558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869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45858" y="99730"/>
            <a:ext cx="1422184" cy="645102"/>
            <a:chOff x="177014" y="135673"/>
            <a:chExt cx="1422184" cy="645102"/>
          </a:xfrm>
        </p:grpSpPr>
        <p:sp>
          <p:nvSpPr>
            <p:cNvPr id="5" name="TextBox 4"/>
            <p:cNvSpPr txBox="1"/>
            <p:nvPr/>
          </p:nvSpPr>
          <p:spPr>
            <a:xfrm>
              <a:off x="177014" y="135673"/>
              <a:ext cx="1422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6. DB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설계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014" y="472998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- ERD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9EA613B-650F-42E3-A6FA-68E8F5682DBB}"/>
              </a:ext>
            </a:extLst>
          </p:cNvPr>
          <p:cNvSpPr txBox="1"/>
          <p:nvPr/>
        </p:nvSpPr>
        <p:spPr>
          <a:xfrm>
            <a:off x="10004672" y="988702"/>
            <a:ext cx="189547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1.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회원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2.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판타지 분류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3.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게시글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4.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고객지원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5.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서비스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이벤트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6.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스토어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7.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결제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05D030-03D7-429F-A35F-AEDE45801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833" y="926731"/>
            <a:ext cx="5477639" cy="26687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1FD8FC-12DF-49FB-913F-BED773B0C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778" y="3346041"/>
            <a:ext cx="5391902" cy="32944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2201D1-0148-49F0-AF07-CFFFF9B22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532" y="2582570"/>
            <a:ext cx="1600201" cy="1266825"/>
          </a:xfrm>
          <a:prstGeom prst="rect">
            <a:avLst/>
          </a:prstGeom>
        </p:spPr>
      </p:pic>
      <p:sp>
        <p:nvSpPr>
          <p:cNvPr id="13" name="액자 12">
            <a:extLst>
              <a:ext uri="{FF2B5EF4-FFF2-40B4-BE49-F238E27FC236}">
                <a16:creationId xmlns:a16="http://schemas.microsoft.com/office/drawing/2014/main" id="{A6BE40F1-1AE7-4C0B-A4DB-2A4D5DED783E}"/>
              </a:ext>
            </a:extLst>
          </p:cNvPr>
          <p:cNvSpPr/>
          <p:nvPr/>
        </p:nvSpPr>
        <p:spPr>
          <a:xfrm>
            <a:off x="10901632" y="2439550"/>
            <a:ext cx="828675" cy="457026"/>
          </a:xfrm>
          <a:prstGeom prst="frame">
            <a:avLst>
              <a:gd name="adj1" fmla="val 2093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782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45858" y="99730"/>
            <a:ext cx="1422184" cy="645102"/>
            <a:chOff x="177014" y="135673"/>
            <a:chExt cx="1422184" cy="645102"/>
          </a:xfrm>
        </p:grpSpPr>
        <p:sp>
          <p:nvSpPr>
            <p:cNvPr id="5" name="TextBox 4"/>
            <p:cNvSpPr txBox="1"/>
            <p:nvPr/>
          </p:nvSpPr>
          <p:spPr>
            <a:xfrm>
              <a:off x="177014" y="135673"/>
              <a:ext cx="1422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6. DB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설계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014" y="472998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- ERD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9EA613B-650F-42E3-A6FA-68E8F5682DBB}"/>
              </a:ext>
            </a:extLst>
          </p:cNvPr>
          <p:cNvSpPr txBox="1"/>
          <p:nvPr/>
        </p:nvSpPr>
        <p:spPr>
          <a:xfrm>
            <a:off x="10128959" y="1148500"/>
            <a:ext cx="1895475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1.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회원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2.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판타지 분류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3.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게시글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4.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고객지원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5.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서비스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/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이벤트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6.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스토어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7.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결제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8975AF-38CC-4F3E-AA2E-AE5A3AA4A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867" y="1495155"/>
            <a:ext cx="7811590" cy="19338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CB8CB9-ACA5-4594-AF96-FCA599A65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867" y="4076565"/>
            <a:ext cx="7849695" cy="19243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C1BABC-C2E1-4898-A257-A42775408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5819" y="2742368"/>
            <a:ext cx="1600201" cy="1266825"/>
          </a:xfrm>
          <a:prstGeom prst="rect">
            <a:avLst/>
          </a:prstGeom>
        </p:spPr>
      </p:pic>
      <p:sp>
        <p:nvSpPr>
          <p:cNvPr id="13" name="액자 12">
            <a:extLst>
              <a:ext uri="{FF2B5EF4-FFF2-40B4-BE49-F238E27FC236}">
                <a16:creationId xmlns:a16="http://schemas.microsoft.com/office/drawing/2014/main" id="{5C7C2398-CE13-41C7-AB96-B68124EF35D2}"/>
              </a:ext>
            </a:extLst>
          </p:cNvPr>
          <p:cNvSpPr/>
          <p:nvPr/>
        </p:nvSpPr>
        <p:spPr>
          <a:xfrm>
            <a:off x="10473469" y="2918754"/>
            <a:ext cx="884215" cy="457026"/>
          </a:xfrm>
          <a:prstGeom prst="frame">
            <a:avLst>
              <a:gd name="adj1" fmla="val 2093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4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45858" y="99730"/>
            <a:ext cx="1422184" cy="645102"/>
            <a:chOff x="177014" y="135673"/>
            <a:chExt cx="1422184" cy="645102"/>
          </a:xfrm>
        </p:grpSpPr>
        <p:sp>
          <p:nvSpPr>
            <p:cNvPr id="5" name="TextBox 4"/>
            <p:cNvSpPr txBox="1"/>
            <p:nvPr/>
          </p:nvSpPr>
          <p:spPr>
            <a:xfrm>
              <a:off x="177014" y="135673"/>
              <a:ext cx="1422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6. DB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설계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014" y="472998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- ERD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9EA613B-650F-42E3-A6FA-68E8F5682DBB}"/>
              </a:ext>
            </a:extLst>
          </p:cNvPr>
          <p:cNvSpPr txBox="1"/>
          <p:nvPr/>
        </p:nvSpPr>
        <p:spPr>
          <a:xfrm>
            <a:off x="10668000" y="1091953"/>
            <a:ext cx="15240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1.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회원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2.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판타지 분류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3.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게시글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4.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고객지원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5.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서비스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이벤트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6.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스토어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7.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결제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10636F-BE76-4B8D-AFD1-36DBDE825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58" y="3519604"/>
            <a:ext cx="10307842" cy="29037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D8D40B-E089-464B-BB2D-C4F722EDA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932154"/>
            <a:ext cx="10201275" cy="24968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C812F9-4772-472F-91C0-43B478E43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1799" y="2673103"/>
            <a:ext cx="1600201" cy="1266825"/>
          </a:xfrm>
          <a:prstGeom prst="rect">
            <a:avLst/>
          </a:prstGeom>
        </p:spPr>
      </p:pic>
      <p:sp>
        <p:nvSpPr>
          <p:cNvPr id="13" name="액자 12">
            <a:extLst>
              <a:ext uri="{FF2B5EF4-FFF2-40B4-BE49-F238E27FC236}">
                <a16:creationId xmlns:a16="http://schemas.microsoft.com/office/drawing/2014/main" id="{5C2E3239-6380-42AE-B8C6-0357F0558E6D}"/>
              </a:ext>
            </a:extLst>
          </p:cNvPr>
          <p:cNvSpPr/>
          <p:nvPr/>
        </p:nvSpPr>
        <p:spPr>
          <a:xfrm>
            <a:off x="10829924" y="3030464"/>
            <a:ext cx="1362076" cy="457026"/>
          </a:xfrm>
          <a:prstGeom prst="frame">
            <a:avLst>
              <a:gd name="adj1" fmla="val 1248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9184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45858" y="99730"/>
            <a:ext cx="1422184" cy="645102"/>
            <a:chOff x="177014" y="135673"/>
            <a:chExt cx="1422184" cy="645102"/>
          </a:xfrm>
        </p:grpSpPr>
        <p:sp>
          <p:nvSpPr>
            <p:cNvPr id="5" name="TextBox 4"/>
            <p:cNvSpPr txBox="1"/>
            <p:nvPr/>
          </p:nvSpPr>
          <p:spPr>
            <a:xfrm>
              <a:off x="177014" y="135673"/>
              <a:ext cx="1422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6. DB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설계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014" y="472998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- ERD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94E72822-A658-4CD4-A6D7-D2380948A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76" y="3429000"/>
            <a:ext cx="10044850" cy="313395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56AC041-F3F5-4B39-8193-01D0B4A28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76" y="1012054"/>
            <a:ext cx="10044850" cy="22738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323497-FC06-4238-8295-5C06F5E472F0}"/>
              </a:ext>
            </a:extLst>
          </p:cNvPr>
          <p:cNvSpPr txBox="1"/>
          <p:nvPr/>
        </p:nvSpPr>
        <p:spPr>
          <a:xfrm>
            <a:off x="10579223" y="1127464"/>
            <a:ext cx="15240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1.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회원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2.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판타지 분류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3.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게시글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4.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고객지원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5.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서비스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이벤트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6.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스토어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7.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결제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3D5629C-68E7-4FB7-AD6C-17CCD447B500}"/>
              </a:ext>
            </a:extLst>
          </p:cNvPr>
          <p:cNvGrpSpPr/>
          <p:nvPr/>
        </p:nvGrpSpPr>
        <p:grpSpPr>
          <a:xfrm>
            <a:off x="10503022" y="2708614"/>
            <a:ext cx="1600201" cy="1266825"/>
            <a:chOff x="10503022" y="2708614"/>
            <a:chExt cx="1600201" cy="1266825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0CEBD3E-C559-4F49-92F1-1F7FACD54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03022" y="2708614"/>
              <a:ext cx="1600201" cy="1266825"/>
            </a:xfrm>
            <a:prstGeom prst="rect">
              <a:avLst/>
            </a:prstGeom>
          </p:spPr>
        </p:pic>
        <p:sp>
          <p:nvSpPr>
            <p:cNvPr id="20" name="액자 19">
              <a:extLst>
                <a:ext uri="{FF2B5EF4-FFF2-40B4-BE49-F238E27FC236}">
                  <a16:creationId xmlns:a16="http://schemas.microsoft.com/office/drawing/2014/main" id="{60AF0A6A-075A-4B3D-9C0F-5140DF6A0417}"/>
                </a:ext>
              </a:extLst>
            </p:cNvPr>
            <p:cNvSpPr/>
            <p:nvPr/>
          </p:nvSpPr>
          <p:spPr>
            <a:xfrm>
              <a:off x="10679971" y="3342025"/>
              <a:ext cx="1270852" cy="500063"/>
            </a:xfrm>
            <a:prstGeom prst="frame">
              <a:avLst>
                <a:gd name="adj1" fmla="val 1248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5040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45858" y="99730"/>
            <a:ext cx="1422184" cy="645102"/>
            <a:chOff x="177014" y="135673"/>
            <a:chExt cx="1422184" cy="645102"/>
          </a:xfrm>
        </p:grpSpPr>
        <p:sp>
          <p:nvSpPr>
            <p:cNvPr id="5" name="TextBox 4"/>
            <p:cNvSpPr txBox="1"/>
            <p:nvPr/>
          </p:nvSpPr>
          <p:spPr>
            <a:xfrm>
              <a:off x="177014" y="135673"/>
              <a:ext cx="1422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6. DB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설계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014" y="472998"/>
              <a:ext cx="9152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- </a:t>
              </a:r>
              <a:r>
                <a:rPr lang="en-US" altLang="ko-KR" sz="1400" dirty="0">
                  <a:solidFill>
                    <a:prstClr val="white">
                      <a:lumMod val="75000"/>
                    </a:prst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VO</a:t>
              </a:r>
              <a:r>
                <a:rPr lang="ko-KR" altLang="en-US" sz="1400" dirty="0">
                  <a:solidFill>
                    <a:prstClr val="white">
                      <a:lumMod val="75000"/>
                    </a:prst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객체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4B6F24C-17DF-40A3-8427-3C25FE5493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02" t="44148" r="402" b="2241"/>
          <a:stretch/>
        </p:blipFill>
        <p:spPr>
          <a:xfrm>
            <a:off x="6546725" y="1425479"/>
            <a:ext cx="4257675" cy="45909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2B34ED-8CD4-4202-9BD5-DB61EFF1F4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560"/>
          <a:stretch/>
        </p:blipFill>
        <p:spPr>
          <a:xfrm>
            <a:off x="1257722" y="1474928"/>
            <a:ext cx="4387554" cy="45415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FE739B8-E702-4D5E-B3C9-66C9030A2562}"/>
              </a:ext>
            </a:extLst>
          </p:cNvPr>
          <p:cNvSpPr/>
          <p:nvPr/>
        </p:nvSpPr>
        <p:spPr>
          <a:xfrm>
            <a:off x="4375250" y="895719"/>
            <a:ext cx="3110208" cy="40855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9" name="그래픽 8" descr="확인 표시">
            <a:extLst>
              <a:ext uri="{FF2B5EF4-FFF2-40B4-BE49-F238E27FC236}">
                <a16:creationId xmlns:a16="http://schemas.microsoft.com/office/drawing/2014/main" id="{26022516-2841-4817-9841-6258D1A08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1444" y="774513"/>
            <a:ext cx="557566" cy="6509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9178AC-940C-408B-A1A0-706565CB7525}"/>
              </a:ext>
            </a:extLst>
          </p:cNvPr>
          <p:cNvSpPr txBox="1"/>
          <p:nvPr/>
        </p:nvSpPr>
        <p:spPr>
          <a:xfrm>
            <a:off x="4675698" y="915330"/>
            <a:ext cx="26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ECLIPSE – VO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객체 생성</a:t>
            </a:r>
          </a:p>
        </p:txBody>
      </p:sp>
    </p:spTree>
    <p:extLst>
      <p:ext uri="{BB962C8B-B14F-4D97-AF65-F5344CB8AC3E}">
        <p14:creationId xmlns:p14="http://schemas.microsoft.com/office/powerpoint/2010/main" val="453769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45858" y="99730"/>
            <a:ext cx="1422184" cy="645102"/>
            <a:chOff x="177014" y="135673"/>
            <a:chExt cx="1422184" cy="645102"/>
          </a:xfrm>
        </p:grpSpPr>
        <p:sp>
          <p:nvSpPr>
            <p:cNvPr id="5" name="TextBox 4"/>
            <p:cNvSpPr txBox="1"/>
            <p:nvPr/>
          </p:nvSpPr>
          <p:spPr>
            <a:xfrm>
              <a:off x="177014" y="135673"/>
              <a:ext cx="1422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6. DB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설계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014" y="472998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- ERD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89195A3-CA81-4C12-B0BA-107B54CD9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58" y="1045691"/>
            <a:ext cx="8646129" cy="553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3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45858" y="99730"/>
            <a:ext cx="1409360" cy="645102"/>
            <a:chOff x="177014" y="135673"/>
            <a:chExt cx="1409360" cy="645102"/>
          </a:xfrm>
        </p:grpSpPr>
        <p:sp>
          <p:nvSpPr>
            <p:cNvPr id="7" name="TextBox 6"/>
            <p:cNvSpPr txBox="1"/>
            <p:nvPr/>
          </p:nvSpPr>
          <p:spPr>
            <a:xfrm>
              <a:off x="177014" y="135673"/>
              <a:ext cx="9941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1.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개요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7014" y="472998"/>
              <a:ext cx="1409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-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 프로젝트 주제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1966A16-1B44-4E10-9650-60A47CE8ADF0}"/>
              </a:ext>
            </a:extLst>
          </p:cNvPr>
          <p:cNvGrpSpPr/>
          <p:nvPr/>
        </p:nvGrpSpPr>
        <p:grpSpPr>
          <a:xfrm>
            <a:off x="8048740" y="879263"/>
            <a:ext cx="3555413" cy="2651398"/>
            <a:chOff x="8177348" y="984445"/>
            <a:chExt cx="3141074" cy="286418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DE82D13-ABF3-4018-A2AF-6486950B9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348" y="984445"/>
              <a:ext cx="3141074" cy="232572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314677-92F1-4C0B-B5E7-07D34D5DDF47}"/>
                </a:ext>
              </a:extLst>
            </p:cNvPr>
            <p:cNvSpPr txBox="1"/>
            <p:nvPr/>
          </p:nvSpPr>
          <p:spPr>
            <a:xfrm>
              <a:off x="8684132" y="3325412"/>
              <a:ext cx="21275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&lt;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실제 사업을 한다고 </a:t>
              </a:r>
              <a:b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</a:b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가정하고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만들어본 로고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&gt;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D3DD0B-EA6D-4BC2-BD3E-166E0A19BB2E}"/>
              </a:ext>
            </a:extLst>
          </p:cNvPr>
          <p:cNvGrpSpPr/>
          <p:nvPr/>
        </p:nvGrpSpPr>
        <p:grpSpPr>
          <a:xfrm>
            <a:off x="742949" y="3595298"/>
            <a:ext cx="10978981" cy="2825647"/>
            <a:chOff x="710722" y="4032353"/>
            <a:chExt cx="10978981" cy="2825647"/>
          </a:xfrm>
        </p:grpSpPr>
        <p:pic>
          <p:nvPicPr>
            <p:cNvPr id="9" name="그림 8" descr="텍스트, 사람, 사람들, 그룹이(가) 표시된 사진&#10;&#10;자동 생성된 설명">
              <a:extLst>
                <a:ext uri="{FF2B5EF4-FFF2-40B4-BE49-F238E27FC236}">
                  <a16:creationId xmlns:a16="http://schemas.microsoft.com/office/drawing/2014/main" id="{55586A62-57AB-4933-A74D-C1FDD275E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5089" y="4041064"/>
              <a:ext cx="4043900" cy="2816936"/>
            </a:xfrm>
            <a:prstGeom prst="rect">
              <a:avLst/>
            </a:prstGeom>
          </p:spPr>
        </p:pic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:a16="http://schemas.microsoft.com/office/drawing/2014/main" id="{119B4039-966C-4485-B967-E8F2C765C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7238" y="4032353"/>
              <a:ext cx="3452465" cy="2816936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3CE25E5C-E492-4C43-BE93-F09AAAB13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22" y="4041064"/>
              <a:ext cx="3256281" cy="2816936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BB02DD-D10B-48BE-B0FA-2B2F05247DCF}"/>
              </a:ext>
            </a:extLst>
          </p:cNvPr>
          <p:cNvGrpSpPr/>
          <p:nvPr/>
        </p:nvGrpSpPr>
        <p:grpSpPr>
          <a:xfrm>
            <a:off x="245858" y="897843"/>
            <a:ext cx="4598217" cy="762001"/>
            <a:chOff x="596924" y="897843"/>
            <a:chExt cx="4598217" cy="762001"/>
          </a:xfrm>
        </p:grpSpPr>
        <p:pic>
          <p:nvPicPr>
            <p:cNvPr id="5" name="그래픽 4" descr="확인 표시">
              <a:extLst>
                <a:ext uri="{FF2B5EF4-FFF2-40B4-BE49-F238E27FC236}">
                  <a16:creationId xmlns:a16="http://schemas.microsoft.com/office/drawing/2014/main" id="{B0009C35-0B39-4B3C-9770-AC2C6A0AD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6924" y="897843"/>
              <a:ext cx="762001" cy="76200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DAB8CF-874E-4514-8EE6-3A1F95F9D5AE}"/>
                </a:ext>
              </a:extLst>
            </p:cNvPr>
            <p:cNvSpPr txBox="1"/>
            <p:nvPr/>
          </p:nvSpPr>
          <p:spPr>
            <a:xfrm>
              <a:off x="977924" y="1136623"/>
              <a:ext cx="42172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+mn-cs"/>
                </a:rPr>
                <a:t>판타지에 진심인 사람들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48D454C-2228-4A7B-B198-D2037D07F04B}"/>
              </a:ext>
            </a:extLst>
          </p:cNvPr>
          <p:cNvSpPr txBox="1"/>
          <p:nvPr/>
        </p:nvSpPr>
        <p:spPr>
          <a:xfrm>
            <a:off x="950538" y="1812855"/>
            <a:ext cx="3014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대안공간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인격분리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상상과 이야기</a:t>
            </a:r>
          </a:p>
        </p:txBody>
      </p:sp>
    </p:spTree>
    <p:extLst>
      <p:ext uri="{BB962C8B-B14F-4D97-AF65-F5344CB8AC3E}">
        <p14:creationId xmlns:p14="http://schemas.microsoft.com/office/powerpoint/2010/main" val="322959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7866" y="99730"/>
            <a:ext cx="1487908" cy="645102"/>
            <a:chOff x="177014" y="135673"/>
            <a:chExt cx="1487908" cy="645102"/>
          </a:xfrm>
        </p:grpSpPr>
        <p:sp>
          <p:nvSpPr>
            <p:cNvPr id="5" name="TextBox 4"/>
            <p:cNvSpPr txBox="1"/>
            <p:nvPr/>
          </p:nvSpPr>
          <p:spPr>
            <a:xfrm>
              <a:off x="177014" y="135673"/>
              <a:ext cx="1487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6.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화면구현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014" y="472998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52D79B0-8842-4608-8D8D-AE9401D0F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972632"/>
            <a:ext cx="5981700" cy="13560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894B57-5B88-4DCE-BC38-23E102BA5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4789793"/>
            <a:ext cx="5981700" cy="19012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B31C90-0916-43D6-8C47-2065760DF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132" y="907237"/>
            <a:ext cx="5641067" cy="57837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A13AAE-DFA2-4067-B8E0-B0BC7B3D0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" y="2328714"/>
            <a:ext cx="5981700" cy="246108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9AEE600-2C20-46F5-A6EE-B9D0141754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6132" y="645805"/>
            <a:ext cx="5658002" cy="6045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5B01F49-597F-49F9-956B-5F34D27E4074}"/>
              </a:ext>
            </a:extLst>
          </p:cNvPr>
          <p:cNvSpPr txBox="1"/>
          <p:nvPr/>
        </p:nvSpPr>
        <p:spPr>
          <a:xfrm>
            <a:off x="245858" y="437055"/>
            <a:ext cx="1019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rPr>
              <a:t>-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rPr>
              <a:t>공통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75187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7866" y="99730"/>
            <a:ext cx="1487908" cy="645102"/>
            <a:chOff x="177014" y="135673"/>
            <a:chExt cx="1487908" cy="645102"/>
          </a:xfrm>
        </p:grpSpPr>
        <p:sp>
          <p:nvSpPr>
            <p:cNvPr id="5" name="TextBox 4"/>
            <p:cNvSpPr txBox="1"/>
            <p:nvPr/>
          </p:nvSpPr>
          <p:spPr>
            <a:xfrm>
              <a:off x="177014" y="135673"/>
              <a:ext cx="1487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6.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화면구현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014" y="472998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123EC5C-A373-42AD-B8C1-E38B254E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66" y="837165"/>
            <a:ext cx="5385980" cy="58488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B808A3-3168-4E2C-BBE1-2E10442E6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014" y="912611"/>
            <a:ext cx="6152120" cy="56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86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7866" y="99730"/>
            <a:ext cx="1487908" cy="645102"/>
            <a:chOff x="177014" y="135673"/>
            <a:chExt cx="1487908" cy="645102"/>
          </a:xfrm>
        </p:grpSpPr>
        <p:sp>
          <p:nvSpPr>
            <p:cNvPr id="5" name="TextBox 4"/>
            <p:cNvSpPr txBox="1"/>
            <p:nvPr/>
          </p:nvSpPr>
          <p:spPr>
            <a:xfrm>
              <a:off x="177014" y="135673"/>
              <a:ext cx="1487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6.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화면구현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014" y="472998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E07A509-51FE-4ABC-9658-A10671EFB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31" y="844205"/>
            <a:ext cx="5562063" cy="54314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EEEDF3-BBF3-4D49-A484-283BC785C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608" y="844204"/>
            <a:ext cx="5659939" cy="549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84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7866" y="99730"/>
            <a:ext cx="1487908" cy="645102"/>
            <a:chOff x="177014" y="135673"/>
            <a:chExt cx="1487908" cy="645102"/>
          </a:xfrm>
        </p:grpSpPr>
        <p:sp>
          <p:nvSpPr>
            <p:cNvPr id="5" name="TextBox 4"/>
            <p:cNvSpPr txBox="1"/>
            <p:nvPr/>
          </p:nvSpPr>
          <p:spPr>
            <a:xfrm>
              <a:off x="177014" y="135673"/>
              <a:ext cx="1487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6.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화면구현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014" y="472998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CE1E572-C65D-4E9C-B1F6-83530DA6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03" y="1072730"/>
            <a:ext cx="5353797" cy="55618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EE40E5-E150-46E6-97E9-376E493E9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491" y="1072730"/>
            <a:ext cx="5182319" cy="556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70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245858" y="99730"/>
            <a:ext cx="925253" cy="645102"/>
            <a:chOff x="177014" y="135673"/>
            <a:chExt cx="925253" cy="645102"/>
          </a:xfrm>
        </p:grpSpPr>
        <p:sp>
          <p:nvSpPr>
            <p:cNvPr id="19" name="TextBox 18"/>
            <p:cNvSpPr txBox="1"/>
            <p:nvPr/>
          </p:nvSpPr>
          <p:spPr>
            <a:xfrm>
              <a:off x="177014" y="135673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회의록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7014" y="472998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8B51A75-78DD-461D-86F8-ACFE1AD31A39}"/>
              </a:ext>
            </a:extLst>
          </p:cNvPr>
          <p:cNvGraphicFramePr>
            <a:graphicFrameLocks noGrp="1"/>
          </p:cNvGraphicFramePr>
          <p:nvPr/>
        </p:nvGraphicFramePr>
        <p:xfrm>
          <a:off x="502837" y="1145218"/>
          <a:ext cx="11354529" cy="47699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1528">
                  <a:extLst>
                    <a:ext uri="{9D8B030D-6E8A-4147-A177-3AD203B41FA5}">
                      <a16:colId xmlns:a16="http://schemas.microsoft.com/office/drawing/2014/main" val="453525489"/>
                    </a:ext>
                  </a:extLst>
                </a:gridCol>
                <a:gridCol w="4744036">
                  <a:extLst>
                    <a:ext uri="{9D8B030D-6E8A-4147-A177-3AD203B41FA5}">
                      <a16:colId xmlns:a16="http://schemas.microsoft.com/office/drawing/2014/main" val="2960350875"/>
                    </a:ext>
                  </a:extLst>
                </a:gridCol>
                <a:gridCol w="1668926">
                  <a:extLst>
                    <a:ext uri="{9D8B030D-6E8A-4147-A177-3AD203B41FA5}">
                      <a16:colId xmlns:a16="http://schemas.microsoft.com/office/drawing/2014/main" val="3371330549"/>
                    </a:ext>
                  </a:extLst>
                </a:gridCol>
                <a:gridCol w="2112998">
                  <a:extLst>
                    <a:ext uri="{9D8B030D-6E8A-4147-A177-3AD203B41FA5}">
                      <a16:colId xmlns:a16="http://schemas.microsoft.com/office/drawing/2014/main" val="3038530543"/>
                    </a:ext>
                  </a:extLst>
                </a:gridCol>
                <a:gridCol w="1307041">
                  <a:extLst>
                    <a:ext uri="{9D8B030D-6E8A-4147-A177-3AD203B41FA5}">
                      <a16:colId xmlns:a16="http://schemas.microsoft.com/office/drawing/2014/main" val="1849080855"/>
                    </a:ext>
                  </a:extLst>
                </a:gridCol>
              </a:tblGrid>
              <a:tr h="351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주제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차 프로젝트 </a:t>
                      </a:r>
                      <a:r>
                        <a:rPr lang="en-US" altLang="ko-KR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– 1</a:t>
                      </a:r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작성자</a:t>
                      </a:r>
                      <a:r>
                        <a:rPr lang="en-US" altLang="ko-KR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pc="10" baseline="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마혜민</a:t>
                      </a:r>
                      <a:endParaRPr lang="ko-KR" altLang="en-US" spc="10" baseline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587458"/>
                  </a:ext>
                </a:extLst>
              </a:tr>
              <a:tr h="351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참석자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10" baseline="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마혜민</a:t>
                      </a:r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ko-KR" altLang="en-US" spc="10" baseline="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장훈주</a:t>
                      </a:r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최윤진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날짜</a:t>
                      </a:r>
                      <a:r>
                        <a:rPr lang="en-US" altLang="ko-KR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</a:t>
                      </a:r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시간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12/30-01/06</a:t>
                      </a:r>
                      <a:endParaRPr lang="ko-KR" altLang="en-US" spc="10" baseline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122993"/>
                  </a:ext>
                </a:extLst>
              </a:tr>
              <a:tr h="351041">
                <a:tc>
                  <a:txBody>
                    <a:bodyPr/>
                    <a:lstStyle/>
                    <a:p>
                      <a:pPr algn="ctr" latinLnBrk="1"/>
                      <a:endParaRPr lang="ko-KR" altLang="en-US" spc="10" baseline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할 일 목록</a:t>
                      </a:r>
                      <a:r>
                        <a:rPr lang="en-US" altLang="ko-KR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(To-do</a:t>
                      </a:r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List/</a:t>
                      </a:r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해결내용</a:t>
                      </a:r>
                      <a:r>
                        <a:rPr lang="en-US" altLang="ko-KR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담당자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기한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완료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394381"/>
                  </a:ext>
                </a:extLst>
              </a:tr>
              <a:tr h="351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pc="10" baseline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PPT </a:t>
                      </a:r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목차</a:t>
                      </a:r>
                      <a:r>
                        <a:rPr lang="en-US" altLang="ko-KR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</a:t>
                      </a:r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양식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12/30</a:t>
                      </a:r>
                      <a:endParaRPr lang="ko-KR" altLang="en-US" spc="10" baseline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653250"/>
                  </a:ext>
                </a:extLst>
              </a:tr>
              <a:tr h="351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pc="10" baseline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사이트 주제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12/30</a:t>
                      </a:r>
                      <a:endParaRPr lang="ko-KR" altLang="en-US" spc="10" baseline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197566"/>
                  </a:ext>
                </a:extLst>
              </a:tr>
              <a:tr h="351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pc="10" baseline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핵심 프로세스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01/01</a:t>
                      </a:r>
                      <a:endParaRPr lang="ko-KR" altLang="en-US" spc="10" baseline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548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pc="10" baseline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요구사항정의서</a:t>
                      </a:r>
                      <a:r>
                        <a:rPr lang="en-US" altLang="ko-KR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UI</a:t>
                      </a:r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설계서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01/02</a:t>
                      </a:r>
                      <a:endParaRPr lang="ko-KR" altLang="en-US" spc="10" baseline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15652"/>
                  </a:ext>
                </a:extLst>
              </a:tr>
              <a:tr h="131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pc="10" baseline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DB </a:t>
                      </a:r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01/02</a:t>
                      </a:r>
                      <a:endParaRPr lang="ko-KR" altLang="en-US" spc="10" baseline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042765"/>
                  </a:ext>
                </a:extLst>
              </a:tr>
              <a:tr h="1843842">
                <a:tc>
                  <a:txBody>
                    <a:bodyPr/>
                    <a:lstStyle/>
                    <a:p>
                      <a:pPr algn="ctr" latinLnBrk="1"/>
                      <a:endParaRPr lang="en-US" altLang="ko-KR" spc="10" baseline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ctr" latinLnBrk="1"/>
                      <a:endParaRPr lang="en-US" altLang="ko-KR" spc="10" baseline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ctr" latinLnBrk="1"/>
                      <a:endParaRPr lang="en-US" altLang="ko-KR" spc="10" baseline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회의내용</a:t>
                      </a:r>
                      <a:endParaRPr lang="en-US" altLang="ko-KR" spc="10" baseline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(Draft)</a:t>
                      </a:r>
                      <a:endParaRPr lang="ko-KR" altLang="en-US" spc="10" baseline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판타지 세부 항목 설정</a:t>
                      </a:r>
                      <a:endParaRPr lang="en-US" altLang="ko-KR" spc="10" baseline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1) </a:t>
                      </a:r>
                      <a:r>
                        <a:rPr lang="ko-KR" altLang="en-US" spc="10" baseline="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마혜민</a:t>
                      </a:r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: </a:t>
                      </a:r>
                      <a:r>
                        <a:rPr lang="ko-KR" altLang="en-US" spc="10" baseline="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마블</a:t>
                      </a:r>
                      <a:endParaRPr lang="en-US" altLang="ko-KR" spc="10" baseline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2) </a:t>
                      </a:r>
                      <a:r>
                        <a:rPr lang="ko-KR" altLang="en-US" spc="10" baseline="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장훈주</a:t>
                      </a:r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: </a:t>
                      </a:r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해리포터</a:t>
                      </a:r>
                      <a:endParaRPr lang="en-US" altLang="ko-KR" spc="10" baseline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3) </a:t>
                      </a:r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최윤진 </a:t>
                      </a:r>
                      <a:r>
                        <a:rPr lang="en-US" altLang="ko-KR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: </a:t>
                      </a:r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반지의 제왕</a:t>
                      </a:r>
                      <a:endParaRPr lang="en-US" altLang="ko-KR" spc="10" baseline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01/01</a:t>
                      </a:r>
                      <a:endParaRPr lang="ko-KR" altLang="en-US" spc="10" baseline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1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72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998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014611" y="2500908"/>
            <a:ext cx="4153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383C4F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Bold" panose="00000800000000000000" pitchFamily="50" charset="-127"/>
              </a:rPr>
              <a:t>THANK YOU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596459" y="4020413"/>
            <a:ext cx="5091886" cy="571500"/>
            <a:chOff x="3596459" y="4020413"/>
            <a:chExt cx="5091886" cy="571500"/>
          </a:xfrm>
        </p:grpSpPr>
        <p:sp>
          <p:nvSpPr>
            <p:cNvPr id="18" name="TextBox 17"/>
            <p:cNvSpPr txBox="1"/>
            <p:nvPr/>
          </p:nvSpPr>
          <p:spPr>
            <a:xfrm>
              <a:off x="4342647" y="4072727"/>
              <a:ext cx="3207929" cy="502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 경청해 주셔서 감사합니다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!</a:t>
              </a:r>
            </a:p>
          </p:txBody>
        </p:sp>
        <p:sp>
          <p:nvSpPr>
            <p:cNvPr id="19" name="액자 18"/>
            <p:cNvSpPr/>
            <p:nvPr/>
          </p:nvSpPr>
          <p:spPr>
            <a:xfrm>
              <a:off x="3596459" y="4020413"/>
              <a:ext cx="5091886" cy="571500"/>
            </a:xfrm>
            <a:prstGeom prst="frame">
              <a:avLst>
                <a:gd name="adj1" fmla="val 4167"/>
              </a:avLst>
            </a:prstGeom>
            <a:solidFill>
              <a:srgbClr val="405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10800000">
              <a:off x="7928788" y="4273153"/>
              <a:ext cx="142875" cy="72386"/>
            </a:xfrm>
            <a:prstGeom prst="triangle">
              <a:avLst/>
            </a:prstGeom>
            <a:solidFill>
              <a:srgbClr val="405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 rot="18900000">
              <a:off x="8229682" y="4144792"/>
              <a:ext cx="231829" cy="322739"/>
            </a:xfrm>
            <a:custGeom>
              <a:avLst/>
              <a:gdLst>
                <a:gd name="connsiteX0" fmla="*/ 757900 w 1019176"/>
                <a:gd name="connsiteY0" fmla="*/ 261275 h 1418838"/>
                <a:gd name="connsiteX1" fmla="*/ 261275 w 1019176"/>
                <a:gd name="connsiteY1" fmla="*/ 261275 h 1418838"/>
                <a:gd name="connsiteX2" fmla="*/ 261275 w 1019176"/>
                <a:gd name="connsiteY2" fmla="*/ 757900 h 1418838"/>
                <a:gd name="connsiteX3" fmla="*/ 757900 w 1019176"/>
                <a:gd name="connsiteY3" fmla="*/ 757900 h 1418838"/>
                <a:gd name="connsiteX4" fmla="*/ 757900 w 1019176"/>
                <a:gd name="connsiteY4" fmla="*/ 261275 h 1418838"/>
                <a:gd name="connsiteX5" fmla="*/ 869921 w 1019176"/>
                <a:gd name="connsiteY5" fmla="*/ 149255 h 1418838"/>
                <a:gd name="connsiteX6" fmla="*/ 869921 w 1019176"/>
                <a:gd name="connsiteY6" fmla="*/ 869921 h 1418838"/>
                <a:gd name="connsiteX7" fmla="*/ 701346 w 1019176"/>
                <a:gd name="connsiteY7" fmla="*/ 981862 h 1418838"/>
                <a:gd name="connsiteX8" fmla="*/ 630693 w 1019176"/>
                <a:gd name="connsiteY8" fmla="*/ 1002801 h 1418838"/>
                <a:gd name="connsiteX9" fmla="*/ 637555 w 1019176"/>
                <a:gd name="connsiteY9" fmla="*/ 1036792 h 1418838"/>
                <a:gd name="connsiteX10" fmla="*/ 637555 w 1019176"/>
                <a:gd name="connsiteY10" fmla="*/ 1306682 h 1418838"/>
                <a:gd name="connsiteX11" fmla="*/ 525399 w 1019176"/>
                <a:gd name="connsiteY11" fmla="*/ 1418838 h 1418838"/>
                <a:gd name="connsiteX12" fmla="*/ 516102 w 1019176"/>
                <a:gd name="connsiteY12" fmla="*/ 1418838 h 1418838"/>
                <a:gd name="connsiteX13" fmla="*/ 403946 w 1019176"/>
                <a:gd name="connsiteY13" fmla="*/ 1306682 h 1418838"/>
                <a:gd name="connsiteX14" fmla="*/ 403946 w 1019176"/>
                <a:gd name="connsiteY14" fmla="*/ 1036792 h 1418838"/>
                <a:gd name="connsiteX15" fmla="*/ 409548 w 1019176"/>
                <a:gd name="connsiteY15" fmla="*/ 1009044 h 1418838"/>
                <a:gd name="connsiteX16" fmla="*/ 317829 w 1019176"/>
                <a:gd name="connsiteY16" fmla="*/ 981862 h 1418838"/>
                <a:gd name="connsiteX17" fmla="*/ 149255 w 1019176"/>
                <a:gd name="connsiteY17" fmla="*/ 869921 h 1418838"/>
                <a:gd name="connsiteX18" fmla="*/ 149255 w 1019176"/>
                <a:gd name="connsiteY18" fmla="*/ 149255 h 1418838"/>
                <a:gd name="connsiteX19" fmla="*/ 869921 w 1019176"/>
                <a:gd name="connsiteY19" fmla="*/ 149255 h 1418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19176" h="1418838">
                  <a:moveTo>
                    <a:pt x="757900" y="261275"/>
                  </a:moveTo>
                  <a:cubicBezTo>
                    <a:pt x="620761" y="124136"/>
                    <a:pt x="398414" y="124136"/>
                    <a:pt x="261275" y="261275"/>
                  </a:cubicBezTo>
                  <a:cubicBezTo>
                    <a:pt x="124136" y="398414"/>
                    <a:pt x="124136" y="620761"/>
                    <a:pt x="261275" y="757900"/>
                  </a:cubicBezTo>
                  <a:cubicBezTo>
                    <a:pt x="398414" y="895039"/>
                    <a:pt x="620761" y="895039"/>
                    <a:pt x="757900" y="757900"/>
                  </a:cubicBezTo>
                  <a:cubicBezTo>
                    <a:pt x="895039" y="620761"/>
                    <a:pt x="895039" y="398414"/>
                    <a:pt x="757900" y="261275"/>
                  </a:cubicBezTo>
                  <a:close/>
                  <a:moveTo>
                    <a:pt x="869921" y="149255"/>
                  </a:moveTo>
                  <a:cubicBezTo>
                    <a:pt x="1068928" y="348261"/>
                    <a:pt x="1068928" y="670914"/>
                    <a:pt x="869921" y="869921"/>
                  </a:cubicBezTo>
                  <a:cubicBezTo>
                    <a:pt x="820169" y="919673"/>
                    <a:pt x="762690" y="956986"/>
                    <a:pt x="701346" y="981862"/>
                  </a:cubicBezTo>
                  <a:lnTo>
                    <a:pt x="630693" y="1002801"/>
                  </a:lnTo>
                  <a:lnTo>
                    <a:pt x="637555" y="1036792"/>
                  </a:lnTo>
                  <a:lnTo>
                    <a:pt x="637555" y="1306682"/>
                  </a:lnTo>
                  <a:cubicBezTo>
                    <a:pt x="637555" y="1368624"/>
                    <a:pt x="587341" y="1418838"/>
                    <a:pt x="525399" y="1418838"/>
                  </a:cubicBezTo>
                  <a:lnTo>
                    <a:pt x="516102" y="1418838"/>
                  </a:lnTo>
                  <a:cubicBezTo>
                    <a:pt x="454160" y="1418838"/>
                    <a:pt x="403946" y="1368624"/>
                    <a:pt x="403946" y="1306682"/>
                  </a:cubicBezTo>
                  <a:lnTo>
                    <a:pt x="403946" y="1036792"/>
                  </a:lnTo>
                  <a:lnTo>
                    <a:pt x="409548" y="1009044"/>
                  </a:lnTo>
                  <a:lnTo>
                    <a:pt x="317829" y="981862"/>
                  </a:lnTo>
                  <a:cubicBezTo>
                    <a:pt x="256486" y="956986"/>
                    <a:pt x="199006" y="919673"/>
                    <a:pt x="149255" y="869921"/>
                  </a:cubicBezTo>
                  <a:cubicBezTo>
                    <a:pt x="-49752" y="670914"/>
                    <a:pt x="-49752" y="348261"/>
                    <a:pt x="149255" y="149255"/>
                  </a:cubicBezTo>
                  <a:cubicBezTo>
                    <a:pt x="348261" y="-49752"/>
                    <a:pt x="670914" y="-49752"/>
                    <a:pt x="869921" y="149255"/>
                  </a:cubicBezTo>
                  <a:close/>
                </a:path>
              </a:pathLst>
            </a:custGeom>
            <a:solidFill>
              <a:srgbClr val="405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95987" y="200025"/>
            <a:ext cx="11790502" cy="6448426"/>
          </a:xfrm>
          <a:prstGeom prst="rect">
            <a:avLst/>
          </a:prstGeom>
          <a:noFill/>
          <a:ln w="25400">
            <a:solidFill>
              <a:srgbClr val="405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5233987" y="209549"/>
            <a:ext cx="1714501" cy="319723"/>
          </a:xfrm>
          <a:custGeom>
            <a:avLst/>
            <a:gdLst>
              <a:gd name="connsiteX0" fmla="*/ 1 w 1714501"/>
              <a:gd name="connsiteY0" fmla="*/ 0 h 319723"/>
              <a:gd name="connsiteX1" fmla="*/ 1714501 w 1714501"/>
              <a:gd name="connsiteY1" fmla="*/ 0 h 319723"/>
              <a:gd name="connsiteX2" fmla="*/ 1714501 w 1714501"/>
              <a:gd name="connsiteY2" fmla="*/ 174249 h 319723"/>
              <a:gd name="connsiteX3" fmla="*/ 1712577 w 1714501"/>
              <a:gd name="connsiteY3" fmla="*/ 174249 h 319723"/>
              <a:gd name="connsiteX4" fmla="*/ 1714500 w 1714501"/>
              <a:gd name="connsiteY4" fmla="*/ 183776 h 319723"/>
              <a:gd name="connsiteX5" fmla="*/ 1578553 w 1714501"/>
              <a:gd name="connsiteY5" fmla="*/ 319723 h 319723"/>
              <a:gd name="connsiteX6" fmla="*/ 135947 w 1714501"/>
              <a:gd name="connsiteY6" fmla="*/ 319723 h 319723"/>
              <a:gd name="connsiteX7" fmla="*/ 0 w 1714501"/>
              <a:gd name="connsiteY7" fmla="*/ 183776 h 319723"/>
              <a:gd name="connsiteX8" fmla="*/ 1924 w 1714501"/>
              <a:gd name="connsiteY8" fmla="*/ 174249 h 319723"/>
              <a:gd name="connsiteX9" fmla="*/ 1 w 1714501"/>
              <a:gd name="connsiteY9" fmla="*/ 174249 h 31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4501" h="319723">
                <a:moveTo>
                  <a:pt x="1" y="0"/>
                </a:moveTo>
                <a:lnTo>
                  <a:pt x="1714501" y="0"/>
                </a:lnTo>
                <a:lnTo>
                  <a:pt x="1714501" y="174249"/>
                </a:lnTo>
                <a:lnTo>
                  <a:pt x="1712577" y="174249"/>
                </a:lnTo>
                <a:lnTo>
                  <a:pt x="1714500" y="183776"/>
                </a:lnTo>
                <a:cubicBezTo>
                  <a:pt x="1714500" y="258857"/>
                  <a:pt x="1653634" y="319723"/>
                  <a:pt x="1578553" y="319723"/>
                </a:cubicBezTo>
                <a:lnTo>
                  <a:pt x="135947" y="319723"/>
                </a:lnTo>
                <a:cubicBezTo>
                  <a:pt x="60866" y="319723"/>
                  <a:pt x="0" y="258857"/>
                  <a:pt x="0" y="183776"/>
                </a:cubicBezTo>
                <a:lnTo>
                  <a:pt x="1924" y="174249"/>
                </a:lnTo>
                <a:lnTo>
                  <a:pt x="1" y="174249"/>
                </a:lnTo>
                <a:close/>
              </a:path>
            </a:pathLst>
          </a:custGeom>
          <a:solidFill>
            <a:srgbClr val="405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163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45858" y="99730"/>
            <a:ext cx="1462260" cy="645102"/>
            <a:chOff x="177014" y="135673"/>
            <a:chExt cx="1462260" cy="645102"/>
          </a:xfrm>
        </p:grpSpPr>
        <p:sp>
          <p:nvSpPr>
            <p:cNvPr id="7" name="TextBox 6"/>
            <p:cNvSpPr txBox="1"/>
            <p:nvPr/>
          </p:nvSpPr>
          <p:spPr>
            <a:xfrm>
              <a:off x="177014" y="135673"/>
              <a:ext cx="9941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1.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개요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7014" y="472998"/>
              <a:ext cx="1462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-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 주제 선정 이유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8528F9E-D0EA-4E05-9041-D71F0C11BF9F}"/>
              </a:ext>
            </a:extLst>
          </p:cNvPr>
          <p:cNvSpPr txBox="1"/>
          <p:nvPr/>
        </p:nvSpPr>
        <p:spPr>
          <a:xfrm>
            <a:off x="5614674" y="4195083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게시판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B8D9172-C6BA-487F-A1B4-6E0A47AF5D4D}"/>
              </a:ext>
            </a:extLst>
          </p:cNvPr>
          <p:cNvGrpSpPr/>
          <p:nvPr/>
        </p:nvGrpSpPr>
        <p:grpSpPr>
          <a:xfrm>
            <a:off x="1290348" y="2075247"/>
            <a:ext cx="9129470" cy="3515226"/>
            <a:chOff x="1490781" y="1507076"/>
            <a:chExt cx="9129470" cy="3515226"/>
          </a:xfrm>
        </p:grpSpPr>
        <p:sp>
          <p:nvSpPr>
            <p:cNvPr id="16" name="타원 15"/>
            <p:cNvSpPr/>
            <p:nvPr/>
          </p:nvSpPr>
          <p:spPr>
            <a:xfrm>
              <a:off x="1490781" y="1952576"/>
              <a:ext cx="3141520" cy="3069726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546DC39-1F5B-4178-B944-FCCF33F43E25}"/>
                </a:ext>
              </a:extLst>
            </p:cNvPr>
            <p:cNvSpPr txBox="1"/>
            <p:nvPr/>
          </p:nvSpPr>
          <p:spPr>
            <a:xfrm>
              <a:off x="2670667" y="4392466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결제</a:t>
              </a:r>
            </a:p>
          </p:txBody>
        </p:sp>
        <p:sp>
          <p:nvSpPr>
            <p:cNvPr id="19" name="타원 18"/>
            <p:cNvSpPr/>
            <p:nvPr/>
          </p:nvSpPr>
          <p:spPr>
            <a:xfrm>
              <a:off x="7478731" y="1952576"/>
              <a:ext cx="3141520" cy="3069726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4484756" y="1952576"/>
              <a:ext cx="3141520" cy="3069726"/>
            </a:xfrm>
            <a:prstGeom prst="ellipse">
              <a:avLst/>
            </a:prstGeom>
            <a:solidFill>
              <a:srgbClr val="405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" name="그래픽 2" descr="신용 카드">
              <a:extLst>
                <a:ext uri="{FF2B5EF4-FFF2-40B4-BE49-F238E27FC236}">
                  <a16:creationId xmlns:a16="http://schemas.microsoft.com/office/drawing/2014/main" id="{74A738D8-2A4E-4745-B45D-A2A95A109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91419" y="2174614"/>
              <a:ext cx="2333068" cy="2333068"/>
            </a:xfrm>
            <a:prstGeom prst="rect">
              <a:avLst/>
            </a:prstGeom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8F065F0-DF90-47D3-A748-2D3480381036}"/>
                </a:ext>
              </a:extLst>
            </p:cNvPr>
            <p:cNvGrpSpPr/>
            <p:nvPr/>
          </p:nvGrpSpPr>
          <p:grpSpPr>
            <a:xfrm>
              <a:off x="7920394" y="2208870"/>
              <a:ext cx="2258194" cy="2440260"/>
              <a:chOff x="4548600" y="5689793"/>
              <a:chExt cx="1051894" cy="1131473"/>
            </a:xfrm>
          </p:grpSpPr>
          <p:pic>
            <p:nvPicPr>
              <p:cNvPr id="5" name="그래픽 4" descr="브라우저 창">
                <a:extLst>
                  <a:ext uri="{FF2B5EF4-FFF2-40B4-BE49-F238E27FC236}">
                    <a16:creationId xmlns:a16="http://schemas.microsoft.com/office/drawing/2014/main" id="{F7850083-7679-4AC5-89F0-34C2CBEC51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48600" y="5689793"/>
                <a:ext cx="1051894" cy="1051894"/>
              </a:xfrm>
              <a:prstGeom prst="rect">
                <a:avLst/>
              </a:prstGeom>
            </p:spPr>
          </p:pic>
          <p:pic>
            <p:nvPicPr>
              <p:cNvPr id="8" name="그래픽 7" descr="커서">
                <a:extLst>
                  <a:ext uri="{FF2B5EF4-FFF2-40B4-BE49-F238E27FC236}">
                    <a16:creationId xmlns:a16="http://schemas.microsoft.com/office/drawing/2014/main" id="{775D24C9-47D5-449D-B113-CDF76C399E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49245" y="6199217"/>
                <a:ext cx="622049" cy="622049"/>
              </a:xfrm>
              <a:prstGeom prst="rect">
                <a:avLst/>
              </a:prstGeom>
            </p:spPr>
          </p:pic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CFA85EA-6059-4072-8052-D07BC45FAC73}"/>
                </a:ext>
              </a:extLst>
            </p:cNvPr>
            <p:cNvGrpSpPr/>
            <p:nvPr/>
          </p:nvGrpSpPr>
          <p:grpSpPr>
            <a:xfrm>
              <a:off x="4980492" y="2351579"/>
              <a:ext cx="2231016" cy="2271720"/>
              <a:chOff x="2121607" y="4891325"/>
              <a:chExt cx="1776267" cy="1776267"/>
            </a:xfrm>
            <a:solidFill>
              <a:schemeClr val="bg1"/>
            </a:solidFill>
          </p:grpSpPr>
          <p:pic>
            <p:nvPicPr>
              <p:cNvPr id="12" name="그래픽 11" descr="모니터">
                <a:extLst>
                  <a:ext uri="{FF2B5EF4-FFF2-40B4-BE49-F238E27FC236}">
                    <a16:creationId xmlns:a16="http://schemas.microsoft.com/office/drawing/2014/main" id="{C8EE9154-DAD7-4B60-960A-1BEC3A9CB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121607" y="4891325"/>
                <a:ext cx="1776267" cy="1776267"/>
              </a:xfrm>
              <a:prstGeom prst="rect">
                <a:avLst/>
              </a:prstGeom>
            </p:spPr>
          </p:pic>
          <p:pic>
            <p:nvPicPr>
              <p:cNvPr id="14" name="그래픽 13" descr="문서">
                <a:extLst>
                  <a:ext uri="{FF2B5EF4-FFF2-40B4-BE49-F238E27FC236}">
                    <a16:creationId xmlns:a16="http://schemas.microsoft.com/office/drawing/2014/main" id="{F835EF95-B909-4E47-BA21-AFA452E702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632946" y="5330646"/>
                <a:ext cx="753587" cy="668854"/>
              </a:xfrm>
              <a:prstGeom prst="rect">
                <a:avLst/>
              </a:prstGeom>
            </p:spPr>
          </p:pic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4C5AB2-A5E6-4162-83F8-E6F7E43528A7}"/>
                </a:ext>
              </a:extLst>
            </p:cNvPr>
            <p:cNvSpPr txBox="1"/>
            <p:nvPr/>
          </p:nvSpPr>
          <p:spPr>
            <a:xfrm>
              <a:off x="8662205" y="4389763"/>
              <a:ext cx="7745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신청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C15C0A-9D43-41E1-B434-83F1C80E3EAF}"/>
                </a:ext>
              </a:extLst>
            </p:cNvPr>
            <p:cNvSpPr txBox="1"/>
            <p:nvPr/>
          </p:nvSpPr>
          <p:spPr>
            <a:xfrm>
              <a:off x="2312930" y="1507076"/>
              <a:ext cx="16433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핵심기능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95A04C1-DA84-483B-BC40-0D58AF675980}"/>
                </a:ext>
              </a:extLst>
            </p:cNvPr>
            <p:cNvSpPr txBox="1"/>
            <p:nvPr/>
          </p:nvSpPr>
          <p:spPr>
            <a:xfrm>
              <a:off x="5327736" y="1507076"/>
              <a:ext cx="16434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핵심기능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2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73ADF8-FE89-46DB-BF3F-9D2232939A14}"/>
                </a:ext>
              </a:extLst>
            </p:cNvPr>
            <p:cNvSpPr txBox="1"/>
            <p:nvPr/>
          </p:nvSpPr>
          <p:spPr>
            <a:xfrm>
              <a:off x="8227790" y="1507076"/>
              <a:ext cx="164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핵심기능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3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F55661-1939-4513-A605-35341BDAB435}"/>
                </a:ext>
              </a:extLst>
            </p:cNvPr>
            <p:cNvSpPr txBox="1"/>
            <p:nvPr/>
          </p:nvSpPr>
          <p:spPr>
            <a:xfrm>
              <a:off x="5520754" y="4393449"/>
              <a:ext cx="1069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게시판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97397E2-F4F2-406D-89D7-AE66F862D27B}"/>
              </a:ext>
            </a:extLst>
          </p:cNvPr>
          <p:cNvGrpSpPr/>
          <p:nvPr/>
        </p:nvGrpSpPr>
        <p:grpSpPr>
          <a:xfrm>
            <a:off x="245858" y="1162903"/>
            <a:ext cx="6622020" cy="523220"/>
            <a:chOff x="389055" y="1049704"/>
            <a:chExt cx="6622020" cy="52322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80D8C8-9E27-4DD0-B470-2709C72D8807}"/>
                </a:ext>
              </a:extLst>
            </p:cNvPr>
            <p:cNvSpPr txBox="1"/>
            <p:nvPr/>
          </p:nvSpPr>
          <p:spPr>
            <a:xfrm>
              <a:off x="389055" y="1049704"/>
              <a:ext cx="66220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+mn-cs"/>
                </a:rPr>
                <a:t>팬덤이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+mn-cs"/>
                </a:rPr>
                <a:t> 많은 판타지와 핵심기능을 조합 </a:t>
              </a:r>
            </a:p>
          </p:txBody>
        </p:sp>
        <p:sp>
          <p:nvSpPr>
            <p:cNvPr id="29" name="화살표: 갈매기형 수장 28">
              <a:extLst>
                <a:ext uri="{FF2B5EF4-FFF2-40B4-BE49-F238E27FC236}">
                  <a16:creationId xmlns:a16="http://schemas.microsoft.com/office/drawing/2014/main" id="{48A34D75-904D-4EB8-94BB-965C286861E9}"/>
                </a:ext>
              </a:extLst>
            </p:cNvPr>
            <p:cNvSpPr/>
            <p:nvPr/>
          </p:nvSpPr>
          <p:spPr>
            <a:xfrm>
              <a:off x="433444" y="1200978"/>
              <a:ext cx="250086" cy="220671"/>
            </a:xfrm>
            <a:prstGeom prst="chevron">
              <a:avLst/>
            </a:prstGeom>
            <a:solidFill>
              <a:srgbClr val="405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62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45858" y="99730"/>
            <a:ext cx="3164592" cy="629407"/>
            <a:chOff x="177014" y="135673"/>
            <a:chExt cx="2959465" cy="645102"/>
          </a:xfrm>
        </p:grpSpPr>
        <p:sp>
          <p:nvSpPr>
            <p:cNvPr id="5" name="TextBox 4"/>
            <p:cNvSpPr txBox="1"/>
            <p:nvPr/>
          </p:nvSpPr>
          <p:spPr>
            <a:xfrm>
              <a:off x="177014" y="135673"/>
              <a:ext cx="29594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2.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일정계획 및 역할분담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014" y="472998"/>
              <a:ext cx="2342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- WBS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프로젝트 전체 일정 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1DD00B6-3DF9-4328-8A5A-8B477B5EB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58" y="1058255"/>
            <a:ext cx="11371186" cy="553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2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45858" y="99730"/>
            <a:ext cx="2959465" cy="645102"/>
            <a:chOff x="177014" y="135673"/>
            <a:chExt cx="2959465" cy="645102"/>
          </a:xfrm>
        </p:grpSpPr>
        <p:sp>
          <p:nvSpPr>
            <p:cNvPr id="5" name="TextBox 4"/>
            <p:cNvSpPr txBox="1"/>
            <p:nvPr/>
          </p:nvSpPr>
          <p:spPr>
            <a:xfrm>
              <a:off x="177014" y="135673"/>
              <a:ext cx="29594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2.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일정계획 및 역할분담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014" y="472998"/>
              <a:ext cx="1197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- WBS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_Pro Light" panose="00000300000000000000" pitchFamily="50" charset="-127"/>
                </a:rPr>
                <a:t>활용 </a:t>
              </a:r>
            </a:p>
          </p:txBody>
        </p:sp>
      </p:grpSp>
      <p:cxnSp>
        <p:nvCxnSpPr>
          <p:cNvPr id="109" name="직선 연결선 108"/>
          <p:cNvCxnSpPr/>
          <p:nvPr/>
        </p:nvCxnSpPr>
        <p:spPr>
          <a:xfrm>
            <a:off x="6059803" y="2805216"/>
            <a:ext cx="504349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6059803" y="4479570"/>
            <a:ext cx="504349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DB14593-F210-4853-B639-A496A5085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58691"/>
              </p:ext>
            </p:extLst>
          </p:nvPr>
        </p:nvGraphicFramePr>
        <p:xfrm>
          <a:off x="450088" y="927021"/>
          <a:ext cx="10653205" cy="569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937">
                  <a:extLst>
                    <a:ext uri="{9D8B030D-6E8A-4147-A177-3AD203B41FA5}">
                      <a16:colId xmlns:a16="http://schemas.microsoft.com/office/drawing/2014/main" val="4058214452"/>
                    </a:ext>
                  </a:extLst>
                </a:gridCol>
                <a:gridCol w="1870178">
                  <a:extLst>
                    <a:ext uri="{9D8B030D-6E8A-4147-A177-3AD203B41FA5}">
                      <a16:colId xmlns:a16="http://schemas.microsoft.com/office/drawing/2014/main" val="726997071"/>
                    </a:ext>
                  </a:extLst>
                </a:gridCol>
                <a:gridCol w="1229565">
                  <a:extLst>
                    <a:ext uri="{9D8B030D-6E8A-4147-A177-3AD203B41FA5}">
                      <a16:colId xmlns:a16="http://schemas.microsoft.com/office/drawing/2014/main" val="520946282"/>
                    </a:ext>
                  </a:extLst>
                </a:gridCol>
                <a:gridCol w="575864">
                  <a:extLst>
                    <a:ext uri="{9D8B030D-6E8A-4147-A177-3AD203B41FA5}">
                      <a16:colId xmlns:a16="http://schemas.microsoft.com/office/drawing/2014/main" val="128886476"/>
                    </a:ext>
                  </a:extLst>
                </a:gridCol>
                <a:gridCol w="524881">
                  <a:extLst>
                    <a:ext uri="{9D8B030D-6E8A-4147-A177-3AD203B41FA5}">
                      <a16:colId xmlns:a16="http://schemas.microsoft.com/office/drawing/2014/main" val="64116842"/>
                    </a:ext>
                  </a:extLst>
                </a:gridCol>
                <a:gridCol w="815540">
                  <a:extLst>
                    <a:ext uri="{9D8B030D-6E8A-4147-A177-3AD203B41FA5}">
                      <a16:colId xmlns:a16="http://schemas.microsoft.com/office/drawing/2014/main" val="61900837"/>
                    </a:ext>
                  </a:extLst>
                </a:gridCol>
                <a:gridCol w="815540">
                  <a:extLst>
                    <a:ext uri="{9D8B030D-6E8A-4147-A177-3AD203B41FA5}">
                      <a16:colId xmlns:a16="http://schemas.microsoft.com/office/drawing/2014/main" val="503471853"/>
                    </a:ext>
                  </a:extLst>
                </a:gridCol>
                <a:gridCol w="815540">
                  <a:extLst>
                    <a:ext uri="{9D8B030D-6E8A-4147-A177-3AD203B41FA5}">
                      <a16:colId xmlns:a16="http://schemas.microsoft.com/office/drawing/2014/main" val="2047267774"/>
                    </a:ext>
                  </a:extLst>
                </a:gridCol>
                <a:gridCol w="815540">
                  <a:extLst>
                    <a:ext uri="{9D8B030D-6E8A-4147-A177-3AD203B41FA5}">
                      <a16:colId xmlns:a16="http://schemas.microsoft.com/office/drawing/2014/main" val="2608635224"/>
                    </a:ext>
                  </a:extLst>
                </a:gridCol>
                <a:gridCol w="815540">
                  <a:extLst>
                    <a:ext uri="{9D8B030D-6E8A-4147-A177-3AD203B41FA5}">
                      <a16:colId xmlns:a16="http://schemas.microsoft.com/office/drawing/2014/main" val="47321623"/>
                    </a:ext>
                  </a:extLst>
                </a:gridCol>
                <a:gridCol w="815540">
                  <a:extLst>
                    <a:ext uri="{9D8B030D-6E8A-4147-A177-3AD203B41FA5}">
                      <a16:colId xmlns:a16="http://schemas.microsoft.com/office/drawing/2014/main" val="2769648865"/>
                    </a:ext>
                  </a:extLst>
                </a:gridCol>
                <a:gridCol w="815540">
                  <a:extLst>
                    <a:ext uri="{9D8B030D-6E8A-4147-A177-3AD203B41FA5}">
                      <a16:colId xmlns:a16="http://schemas.microsoft.com/office/drawing/2014/main" val="1932691011"/>
                    </a:ext>
                  </a:extLst>
                </a:gridCol>
              </a:tblGrid>
              <a:tr h="25222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분류</a:t>
                      </a:r>
                    </a:p>
                  </a:txBody>
                  <a:tcPr anchor="ctr">
                    <a:solidFill>
                      <a:srgbClr val="FFF3C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기능작업</a:t>
                      </a:r>
                    </a:p>
                  </a:txBody>
                  <a:tcPr anchor="ctr">
                    <a:solidFill>
                      <a:srgbClr val="FFF3C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담당자</a:t>
                      </a:r>
                    </a:p>
                  </a:txBody>
                  <a:tcPr anchor="ctr">
                    <a:solidFill>
                      <a:srgbClr val="FFF3C8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날짜</a:t>
                      </a:r>
                    </a:p>
                  </a:txBody>
                  <a:tcPr>
                    <a:solidFill>
                      <a:srgbClr val="FFF3C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45694"/>
                  </a:ext>
                </a:extLst>
              </a:tr>
              <a:tr h="252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12</a:t>
                      </a:r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월</a:t>
                      </a:r>
                    </a:p>
                  </a:txBody>
                  <a:tcPr>
                    <a:solidFill>
                      <a:srgbClr val="FFF3C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</a:t>
                      </a:r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월</a:t>
                      </a:r>
                    </a:p>
                  </a:txBody>
                  <a:tcPr>
                    <a:solidFill>
                      <a:srgbClr val="FFF3C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345554"/>
                  </a:ext>
                </a:extLst>
              </a:tr>
              <a:tr h="252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30</a:t>
                      </a:r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31</a:t>
                      </a:r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</a:t>
                      </a:r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</a:t>
                      </a:r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4</a:t>
                      </a:r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5</a:t>
                      </a:r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6</a:t>
                      </a:r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7</a:t>
                      </a:r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271943"/>
                  </a:ext>
                </a:extLst>
              </a:tr>
              <a:tr h="25222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기획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프로젝트 </a:t>
                      </a:r>
                      <a:endParaRPr lang="en-US" altLang="ko-KR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계획 수립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마혜민</a:t>
                      </a:r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E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E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8409998"/>
                  </a:ext>
                </a:extLst>
              </a:tr>
              <a:tr h="252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장훈주</a:t>
                      </a:r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CB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CB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6696467"/>
                  </a:ext>
                </a:extLst>
              </a:tr>
              <a:tr h="252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최윤진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3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3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6906089"/>
                  </a:ext>
                </a:extLst>
              </a:tr>
              <a:tr h="162483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데이터베이스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전원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5C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5C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5C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5758704"/>
                  </a:ext>
                </a:extLst>
              </a:tr>
              <a:tr h="2522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요구사항정리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마혜민</a:t>
                      </a:r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E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E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E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23402"/>
                  </a:ext>
                </a:extLst>
              </a:tr>
              <a:tr h="252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장훈주</a:t>
                      </a:r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CB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CB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CB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5138858"/>
                  </a:ext>
                </a:extLst>
              </a:tr>
              <a:tr h="252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최윤진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3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3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3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4985021"/>
                  </a:ext>
                </a:extLst>
              </a:tr>
              <a:tr h="2522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화면구성도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마혜민</a:t>
                      </a:r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E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E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E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8622220"/>
                  </a:ext>
                </a:extLst>
              </a:tr>
              <a:tr h="252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장훈주</a:t>
                      </a:r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CB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CB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CB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7432592"/>
                  </a:ext>
                </a:extLst>
              </a:tr>
              <a:tr h="252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최윤진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3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3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3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6562202"/>
                  </a:ext>
                </a:extLst>
              </a:tr>
              <a:tr h="2522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메뉴구조</a:t>
                      </a:r>
                      <a:r>
                        <a:rPr lang="en-US" altLang="ko-KR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100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사이트맵</a:t>
                      </a:r>
                      <a:r>
                        <a:rPr lang="en-US" altLang="ko-KR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마혜민</a:t>
                      </a:r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E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3862612"/>
                  </a:ext>
                </a:extLst>
              </a:tr>
              <a:tr h="25222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회원가입</a:t>
                      </a:r>
                      <a:r>
                        <a:rPr lang="en-US" altLang="ko-KR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/</a:t>
                      </a:r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마이페이지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장훈주</a:t>
                      </a:r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CB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CB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CB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CB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C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99346"/>
                  </a:ext>
                </a:extLst>
              </a:tr>
              <a:tr h="2522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ID/PW/</a:t>
                      </a:r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장훈주</a:t>
                      </a:r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CB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CB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CB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CB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C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095030"/>
                  </a:ext>
                </a:extLst>
              </a:tr>
              <a:tr h="2522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메인화면</a:t>
                      </a:r>
                      <a:r>
                        <a:rPr lang="en-US" altLang="ko-KR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/</a:t>
                      </a:r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고객센터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마혜민</a:t>
                      </a:r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E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E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E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E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584632"/>
                  </a:ext>
                </a:extLst>
              </a:tr>
              <a:tr h="2580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게시판</a:t>
                      </a:r>
                      <a:r>
                        <a:rPr lang="en-US" altLang="ko-KR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/</a:t>
                      </a:r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재능기부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최윤진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3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3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3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3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3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746283"/>
                  </a:ext>
                </a:extLst>
              </a:tr>
              <a:tr h="252222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결제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최윤진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3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3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3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3A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3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608996"/>
                  </a:ext>
                </a:extLst>
              </a:tr>
              <a:tr h="252222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공통</a:t>
                      </a:r>
                      <a:r>
                        <a:rPr lang="en-US" altLang="ko-KR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CSS</a:t>
                      </a:r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전원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5C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5C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5C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5C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1942847"/>
                  </a:ext>
                </a:extLst>
              </a:tr>
              <a:tr h="2522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PPT</a:t>
                      </a:r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제작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마혜민</a:t>
                      </a:r>
                      <a:r>
                        <a:rPr lang="en-US" altLang="ko-KR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</a:t>
                      </a:r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</a:t>
                      </a:r>
                      <a:r>
                        <a:rPr lang="ko-KR" altLang="en-US" sz="1100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장훈주</a:t>
                      </a:r>
                      <a:endParaRPr lang="ko-KR" altLang="en-US" sz="11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CBD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CE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168571"/>
                  </a:ext>
                </a:extLst>
              </a:tr>
              <a:tr h="252222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</a:t>
                      </a:r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차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최윤진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3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548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69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45858" y="99730"/>
            <a:ext cx="1810111" cy="645102"/>
            <a:chOff x="177014" y="135673"/>
            <a:chExt cx="1810111" cy="645102"/>
          </a:xfrm>
        </p:grpSpPr>
        <p:sp>
          <p:nvSpPr>
            <p:cNvPr id="5" name="TextBox 4"/>
            <p:cNvSpPr txBox="1"/>
            <p:nvPr/>
          </p:nvSpPr>
          <p:spPr>
            <a:xfrm>
              <a:off x="177014" y="135673"/>
              <a:ext cx="18101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3.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피드백 사항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014" y="472998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F20619F3-0CA5-4277-B52D-343A4EA2F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74991"/>
              </p:ext>
            </p:extLst>
          </p:nvPr>
        </p:nvGraphicFramePr>
        <p:xfrm>
          <a:off x="245857" y="1083076"/>
          <a:ext cx="11632010" cy="5473776"/>
        </p:xfrm>
        <a:graphic>
          <a:graphicData uri="http://schemas.openxmlformats.org/drawingml/2006/table">
            <a:tbl>
              <a:tblPr/>
              <a:tblGrid>
                <a:gridCol w="1338104">
                  <a:extLst>
                    <a:ext uri="{9D8B030D-6E8A-4147-A177-3AD203B41FA5}">
                      <a16:colId xmlns:a16="http://schemas.microsoft.com/office/drawing/2014/main" val="1553029288"/>
                    </a:ext>
                  </a:extLst>
                </a:gridCol>
                <a:gridCol w="1265012">
                  <a:extLst>
                    <a:ext uri="{9D8B030D-6E8A-4147-A177-3AD203B41FA5}">
                      <a16:colId xmlns:a16="http://schemas.microsoft.com/office/drawing/2014/main" val="4154411891"/>
                    </a:ext>
                  </a:extLst>
                </a:gridCol>
                <a:gridCol w="4514447">
                  <a:extLst>
                    <a:ext uri="{9D8B030D-6E8A-4147-A177-3AD203B41FA5}">
                      <a16:colId xmlns:a16="http://schemas.microsoft.com/office/drawing/2014/main" val="2265293851"/>
                    </a:ext>
                  </a:extLst>
                </a:gridCol>
                <a:gridCol w="4514447">
                  <a:extLst>
                    <a:ext uri="{9D8B030D-6E8A-4147-A177-3AD203B41FA5}">
                      <a16:colId xmlns:a16="http://schemas.microsoft.com/office/drawing/2014/main" val="1325112025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spc="10" baseline="0" dirty="0">
                          <a:solidFill>
                            <a:schemeClr val="bg1"/>
                          </a:solidFill>
                          <a:effectLst/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해당 주차</a:t>
                      </a:r>
                    </a:p>
                  </a:txBody>
                  <a:tcPr marL="6084" marR="6084" marT="4056" marB="40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spc="10" baseline="0" dirty="0" err="1">
                          <a:solidFill>
                            <a:schemeClr val="bg1"/>
                          </a:solidFill>
                          <a:effectLst/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제시자</a:t>
                      </a:r>
                      <a:endParaRPr lang="ko-KR" altLang="en-US" sz="1600" b="1" spc="10" baseline="0" dirty="0">
                        <a:solidFill>
                          <a:schemeClr val="bg1"/>
                        </a:solidFill>
                        <a:effectLst/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6084" marR="6084" marT="4056" marB="405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spc="10" baseline="0">
                          <a:solidFill>
                            <a:schemeClr val="bg1"/>
                          </a:solidFill>
                          <a:effectLst/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피드백 </a:t>
                      </a:r>
                      <a:r>
                        <a:rPr lang="ko-KR" altLang="en-US" sz="1600" b="1" spc="10" baseline="0" dirty="0">
                          <a:solidFill>
                            <a:schemeClr val="bg1"/>
                          </a:solidFill>
                          <a:effectLst/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사항</a:t>
                      </a:r>
                    </a:p>
                  </a:txBody>
                  <a:tcPr marL="6084" marR="6084" marT="4056" marB="405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10" baseline="0" dirty="0">
                          <a:solidFill>
                            <a:schemeClr val="bg1"/>
                          </a:solidFill>
                          <a:effectLst/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피드백 처리</a:t>
                      </a:r>
                      <a:endParaRPr lang="ko-KR" altLang="en-US" spc="10" baseline="0" dirty="0"/>
                    </a:p>
                  </a:txBody>
                  <a:tcPr marL="6084" marR="6084" marT="4056" marB="405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139329"/>
                  </a:ext>
                </a:extLst>
              </a:tr>
              <a:tr h="325625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spc="10" baseline="0" dirty="0">
                          <a:solidFill>
                            <a:schemeClr val="bg1"/>
                          </a:solidFill>
                          <a:effectLst/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</a:t>
                      </a:r>
                      <a:r>
                        <a:rPr lang="ko-KR" altLang="en-US" sz="1400" b="1" spc="10" baseline="0" dirty="0">
                          <a:solidFill>
                            <a:schemeClr val="bg1"/>
                          </a:solidFill>
                          <a:effectLst/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월 </a:t>
                      </a:r>
                      <a:r>
                        <a:rPr lang="en-US" altLang="ko-KR" sz="1400" b="1" spc="10" baseline="0" dirty="0">
                          <a:solidFill>
                            <a:schemeClr val="bg1"/>
                          </a:solidFill>
                          <a:effectLst/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</a:t>
                      </a:r>
                      <a:r>
                        <a:rPr lang="ko-KR" altLang="en-US" sz="1400" b="1" spc="10" baseline="0" dirty="0">
                          <a:solidFill>
                            <a:schemeClr val="bg1"/>
                          </a:solidFill>
                          <a:effectLst/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주차</a:t>
                      </a:r>
                    </a:p>
                  </a:txBody>
                  <a:tcPr marL="6084" marR="6084" marT="4056" marB="40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전체</a:t>
                      </a:r>
                      <a:endParaRPr lang="en-US" altLang="ko-KR" sz="1400" b="0" spc="10" baseline="0" dirty="0"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6084" marR="6084" marT="4056" marB="405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· </a:t>
                      </a:r>
                      <a:r>
                        <a:rPr lang="ko-KR" altLang="en-US" sz="1400" b="0" spc="10" baseline="0" dirty="0" err="1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깃허브</a:t>
                      </a:r>
                      <a:r>
                        <a:rPr lang="ko-KR" altLang="en-US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사용하여 코드 공유</a:t>
                      </a:r>
                      <a:endParaRPr lang="en-US" altLang="ko-KR" sz="1400" b="0" spc="10" baseline="0" dirty="0"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6084" marR="6084" marT="4056" marB="405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· </a:t>
                      </a:r>
                      <a:r>
                        <a:rPr lang="ko-KR" altLang="en-US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반영</a:t>
                      </a:r>
                    </a:p>
                  </a:txBody>
                  <a:tcPr marL="6084" marR="6084" marT="4056" marB="405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996767"/>
                  </a:ext>
                </a:extLst>
              </a:tr>
              <a:tr h="830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spc="10" baseline="0" dirty="0" err="1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장훈주</a:t>
                      </a:r>
                      <a:endParaRPr lang="en-US" altLang="ko-KR" sz="1400" b="0" spc="10" baseline="0" dirty="0"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6084" marR="6084" marT="4056" marB="405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· </a:t>
                      </a:r>
                      <a:r>
                        <a:rPr lang="ko-KR" altLang="en-US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로그인 화면 </a:t>
                      </a:r>
                      <a:r>
                        <a:rPr lang="en-US" altLang="ko-KR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Alert </a:t>
                      </a:r>
                      <a:r>
                        <a:rPr lang="ko-KR" altLang="en-US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창 페이지 구현</a:t>
                      </a:r>
                      <a:endParaRPr lang="en-US" altLang="ko-KR" sz="1400" b="0" spc="10" baseline="0" dirty="0"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6084" marR="6084" marT="4056" marB="405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· </a:t>
                      </a:r>
                      <a:r>
                        <a:rPr lang="ko-KR" altLang="en-US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반영</a:t>
                      </a:r>
                    </a:p>
                  </a:txBody>
                  <a:tcPr marL="6084" marR="6084" marT="4056" marB="405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864847"/>
                  </a:ext>
                </a:extLst>
              </a:tr>
              <a:tr h="830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최윤진</a:t>
                      </a:r>
                      <a:endParaRPr lang="en-US" altLang="ko-KR" sz="1400" b="0" spc="10" baseline="0" dirty="0"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6084" marR="6084" marT="4056" marB="405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· </a:t>
                      </a:r>
                      <a:r>
                        <a:rPr lang="ko-KR" altLang="en-US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카카오 오븐 툴을 사용하여 화면설계서 작성</a:t>
                      </a:r>
                      <a:endParaRPr lang="en-US" altLang="ko-KR" sz="1400" b="0" spc="10" baseline="0" dirty="0"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6084" marR="6084" marT="4056" marB="405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· </a:t>
                      </a:r>
                      <a:r>
                        <a:rPr lang="ko-KR" altLang="en-US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반영</a:t>
                      </a:r>
                      <a:endParaRPr lang="en-US" altLang="ko-KR" sz="1400" b="0" spc="10" baseline="0" dirty="0"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6084" marR="6084" marT="4056" marB="405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242622"/>
                  </a:ext>
                </a:extLst>
              </a:tr>
              <a:tr h="325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전체</a:t>
                      </a:r>
                      <a:endParaRPr lang="en-US" altLang="ko-KR" sz="1400" b="0" spc="10" baseline="0" dirty="0"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6084" marR="6084" marT="4056" marB="405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· WBS </a:t>
                      </a:r>
                      <a:r>
                        <a:rPr lang="ko-KR" altLang="en-US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개인별 상세계획</a:t>
                      </a:r>
                      <a:endParaRPr lang="en-US" altLang="ko-KR" sz="1400" b="0" spc="10" baseline="0" dirty="0"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6084" marR="6084" marT="4056" marB="405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· </a:t>
                      </a:r>
                      <a:r>
                        <a:rPr lang="ko-KR" altLang="en-US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반영</a:t>
                      </a:r>
                    </a:p>
                  </a:txBody>
                  <a:tcPr marL="6084" marR="6084" marT="4056" marB="405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54182"/>
                  </a:ext>
                </a:extLst>
              </a:tr>
              <a:tr h="593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spc="10" baseline="0" dirty="0" err="1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마헤민</a:t>
                      </a:r>
                      <a:endParaRPr lang="en-US" altLang="ko-KR" sz="1400" b="0" spc="10" baseline="0" dirty="0"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6084" marR="6084" marT="4056" marB="405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· </a:t>
                      </a:r>
                      <a:r>
                        <a:rPr lang="ko-KR" altLang="en-US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메뉴구조</a:t>
                      </a:r>
                      <a:r>
                        <a:rPr lang="en-US" altLang="ko-KR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ko-KR" altLang="en-US" sz="1400" b="0" spc="10" baseline="0" dirty="0" err="1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사이트맵</a:t>
                      </a:r>
                      <a:r>
                        <a:rPr lang="en-US" altLang="ko-KR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 </a:t>
                      </a:r>
                      <a:r>
                        <a:rPr lang="ko-KR" altLang="en-US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작성</a:t>
                      </a:r>
                      <a:endParaRPr lang="en-US" altLang="ko-KR" sz="1400" b="0" spc="10" baseline="0" dirty="0"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6084" marR="6084" marT="4056" marB="405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· </a:t>
                      </a:r>
                      <a:r>
                        <a:rPr lang="ko-KR" altLang="en-US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반영</a:t>
                      </a:r>
                    </a:p>
                  </a:txBody>
                  <a:tcPr marL="6084" marR="6084" marT="4056" marB="405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702205"/>
                  </a:ext>
                </a:extLst>
              </a:tr>
              <a:tr h="21973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선생님</a:t>
                      </a:r>
                      <a:endParaRPr lang="en-US" altLang="ko-KR" sz="1400" b="0" spc="10" baseline="0" dirty="0"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6084" marR="6084" marT="4056" marB="4056" anchor="ctr"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· </a:t>
                      </a:r>
                      <a:r>
                        <a:rPr lang="ko-KR" altLang="en-US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요구사항정의서 </a:t>
                      </a:r>
                      <a:r>
                        <a:rPr lang="en-US" altLang="ko-KR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: </a:t>
                      </a:r>
                      <a:r>
                        <a:rPr lang="ko-KR" altLang="en-US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진행단계 표시</a:t>
                      </a:r>
                      <a:endParaRPr lang="en-US" altLang="ko-KR" sz="1400" b="0" spc="10" baseline="0" dirty="0"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· ERD : </a:t>
                      </a:r>
                      <a:r>
                        <a:rPr lang="ko-KR" altLang="en-US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테이블명만 표시해서 </a:t>
                      </a:r>
                      <a:r>
                        <a:rPr lang="en-US" altLang="ko-KR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ppt</a:t>
                      </a:r>
                      <a:r>
                        <a:rPr lang="ko-KR" altLang="en-US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에 반영</a:t>
                      </a:r>
                      <a:endParaRPr lang="en-US" altLang="ko-KR" sz="1400" b="0" spc="10" baseline="0" dirty="0"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6084" marR="6084" marT="4056" marB="4056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· </a:t>
                      </a:r>
                      <a:r>
                        <a:rPr lang="ko-KR" altLang="en-US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반영</a:t>
                      </a:r>
                      <a:endParaRPr lang="en-US" altLang="ko-KR" sz="1400" b="0" spc="10" baseline="0" dirty="0"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· </a:t>
                      </a:r>
                      <a:r>
                        <a:rPr lang="ko-KR" altLang="en-US" sz="1400" b="0" spc="10" baseline="0" dirty="0"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반영</a:t>
                      </a:r>
                    </a:p>
                  </a:txBody>
                  <a:tcPr marL="6084" marR="6084" marT="4056" marB="405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084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50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4314" y="99730"/>
            <a:ext cx="2303836" cy="645102"/>
            <a:chOff x="177014" y="135673"/>
            <a:chExt cx="2303836" cy="645102"/>
          </a:xfrm>
        </p:grpSpPr>
        <p:sp>
          <p:nvSpPr>
            <p:cNvPr id="5" name="TextBox 4"/>
            <p:cNvSpPr txBox="1"/>
            <p:nvPr/>
          </p:nvSpPr>
          <p:spPr>
            <a:xfrm>
              <a:off x="177014" y="135673"/>
              <a:ext cx="2303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4.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요구사항 정의서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014" y="472998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D2B20B9-8ACD-45B1-9F5D-369E736F6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847842"/>
              </p:ext>
            </p:extLst>
          </p:nvPr>
        </p:nvGraphicFramePr>
        <p:xfrm>
          <a:off x="214314" y="984168"/>
          <a:ext cx="11806051" cy="5351294"/>
        </p:xfrm>
        <a:graphic>
          <a:graphicData uri="http://schemas.openxmlformats.org/drawingml/2006/table">
            <a:tbl>
              <a:tblPr/>
              <a:tblGrid>
                <a:gridCol w="598743">
                  <a:extLst>
                    <a:ext uri="{9D8B030D-6E8A-4147-A177-3AD203B41FA5}">
                      <a16:colId xmlns:a16="http://schemas.microsoft.com/office/drawing/2014/main" val="1047400701"/>
                    </a:ext>
                  </a:extLst>
                </a:gridCol>
                <a:gridCol w="742403">
                  <a:extLst>
                    <a:ext uri="{9D8B030D-6E8A-4147-A177-3AD203B41FA5}">
                      <a16:colId xmlns:a16="http://schemas.microsoft.com/office/drawing/2014/main" val="3361894308"/>
                    </a:ext>
                  </a:extLst>
                </a:gridCol>
                <a:gridCol w="716254">
                  <a:extLst>
                    <a:ext uri="{9D8B030D-6E8A-4147-A177-3AD203B41FA5}">
                      <a16:colId xmlns:a16="http://schemas.microsoft.com/office/drawing/2014/main" val="3452080453"/>
                    </a:ext>
                  </a:extLst>
                </a:gridCol>
                <a:gridCol w="1572644">
                  <a:extLst>
                    <a:ext uri="{9D8B030D-6E8A-4147-A177-3AD203B41FA5}">
                      <a16:colId xmlns:a16="http://schemas.microsoft.com/office/drawing/2014/main" val="449364144"/>
                    </a:ext>
                  </a:extLst>
                </a:gridCol>
                <a:gridCol w="1561081">
                  <a:extLst>
                    <a:ext uri="{9D8B030D-6E8A-4147-A177-3AD203B41FA5}">
                      <a16:colId xmlns:a16="http://schemas.microsoft.com/office/drawing/2014/main" val="2007751432"/>
                    </a:ext>
                  </a:extLst>
                </a:gridCol>
                <a:gridCol w="3983138">
                  <a:extLst>
                    <a:ext uri="{9D8B030D-6E8A-4147-A177-3AD203B41FA5}">
                      <a16:colId xmlns:a16="http://schemas.microsoft.com/office/drawing/2014/main" val="3811425896"/>
                    </a:ext>
                  </a:extLst>
                </a:gridCol>
                <a:gridCol w="571674">
                  <a:extLst>
                    <a:ext uri="{9D8B030D-6E8A-4147-A177-3AD203B41FA5}">
                      <a16:colId xmlns:a16="http://schemas.microsoft.com/office/drawing/2014/main" val="4284666181"/>
                    </a:ext>
                  </a:extLst>
                </a:gridCol>
                <a:gridCol w="675198">
                  <a:extLst>
                    <a:ext uri="{9D8B030D-6E8A-4147-A177-3AD203B41FA5}">
                      <a16:colId xmlns:a16="http://schemas.microsoft.com/office/drawing/2014/main" val="629630828"/>
                    </a:ext>
                  </a:extLst>
                </a:gridCol>
                <a:gridCol w="692458">
                  <a:extLst>
                    <a:ext uri="{9D8B030D-6E8A-4147-A177-3AD203B41FA5}">
                      <a16:colId xmlns:a16="http://schemas.microsoft.com/office/drawing/2014/main" val="3887796942"/>
                    </a:ext>
                  </a:extLst>
                </a:gridCol>
                <a:gridCol w="692458">
                  <a:extLst>
                    <a:ext uri="{9D8B030D-6E8A-4147-A177-3AD203B41FA5}">
                      <a16:colId xmlns:a16="http://schemas.microsoft.com/office/drawing/2014/main" val="486858191"/>
                    </a:ext>
                  </a:extLst>
                </a:gridCol>
              </a:tblGrid>
              <a:tr h="317619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페이지</a:t>
                      </a:r>
                    </a:p>
                  </a:txBody>
                  <a:tcPr marL="5029" marR="5029" marT="50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메뉴명</a:t>
                      </a:r>
                      <a:endParaRPr lang="ko-KR" alt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5029" marR="5029" marT="5029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화면명</a:t>
                      </a:r>
                      <a:endParaRPr lang="ko-KR" alt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5029" marR="5029" marT="5029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ID</a:t>
                      </a:r>
                    </a:p>
                  </a:txBody>
                  <a:tcPr marL="5029" marR="5029" marT="5029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요구사항명</a:t>
                      </a:r>
                    </a:p>
                  </a:txBody>
                  <a:tcPr marL="5029" marR="5029" marT="5029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상세설명</a:t>
                      </a:r>
                    </a:p>
                  </a:txBody>
                  <a:tcPr marL="5029" marR="5029" marT="5029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중요도</a:t>
                      </a:r>
                    </a:p>
                  </a:txBody>
                  <a:tcPr marL="5029" marR="5029" marT="5029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요청일</a:t>
                      </a:r>
                    </a:p>
                  </a:txBody>
                  <a:tcPr marL="5029" marR="5029" marT="5029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작성자</a:t>
                      </a:r>
                    </a:p>
                  </a:txBody>
                  <a:tcPr marL="5029" marR="5029" marT="5029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진행단계</a:t>
                      </a:r>
                    </a:p>
                  </a:txBody>
                  <a:tcPr marL="5029" marR="5029" marT="5029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911540"/>
                  </a:ext>
                </a:extLst>
              </a:tr>
              <a:tr h="105079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메인</a:t>
                      </a:r>
                    </a:p>
                  </a:txBody>
                  <a:tcPr marL="5029" marR="5029" marT="50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메인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메인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REQ-MAIN-001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메인페이지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[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공통헤더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]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정중앙에 링크가 있는 로고를 삽임하고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우측엔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서비스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스토어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이벤트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링크와 유저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장바구니 모양의 아이콘을 배치한다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공통 헤더의 제일 아래 공간에는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마블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해리포터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반지의 제왕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링크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상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01-01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최윤진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구현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820910"/>
                  </a:ext>
                </a:extLst>
              </a:tr>
              <a:tr h="7190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회원</a:t>
                      </a:r>
                    </a:p>
                  </a:txBody>
                  <a:tcPr marL="5029" marR="5029" marT="50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로그인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로그인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정보입력 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REQ-MEMBER -001</a:t>
                      </a:r>
                    </a:p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로그인 기능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아이디와 비밀번호를 입력하면 데이터 베이스의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조회를 통하여 진행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상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01-01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장훈주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[FRONT]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구현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192134"/>
                  </a:ext>
                </a:extLst>
              </a:tr>
              <a:tr h="7279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회원</a:t>
                      </a:r>
                    </a:p>
                  </a:txBody>
                  <a:tcPr marL="5029" marR="5029" marT="50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회원가입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회원가입정보 입력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REQ-MEMBER -002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회원가입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ID, PASSWORD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이름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주민등록번호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전화번호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닉네임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주소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이메일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성별 값을 입력 받는다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 </a:t>
                      </a:r>
                    </a:p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우측 하단에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[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회원가입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]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버튼을 누르면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DB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에 저장된다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상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01-01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장훈주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[FRONT]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구현</a:t>
                      </a:r>
                    </a:p>
                    <a:p>
                      <a:pPr algn="ctr" fontAlgn="b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45215"/>
                  </a:ext>
                </a:extLst>
              </a:tr>
              <a:tr h="7827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서비스</a:t>
                      </a:r>
                    </a:p>
                  </a:txBody>
                  <a:tcPr marL="5029" marR="5029" marT="50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재능 기부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재능 기부 정보 입력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REQ-SERVICE -001</a:t>
                      </a:r>
                    </a:p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재능 기부 신청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먼저 재능 기부를 원하는 회원에겐 시간대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원하는 재능을 작성할 수 있는 페이지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기부 참여자에게는 승인 버튼을 누르면 재능 기부를 매칭이 완료되도록 한다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중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01-01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최윤진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대기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526377"/>
                  </a:ext>
                </a:extLst>
              </a:tr>
              <a:tr h="7989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고객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지원</a:t>
                      </a:r>
                    </a:p>
                  </a:txBody>
                  <a:tcPr marL="5029" marR="5029" marT="50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고객지원 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1:1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질문 정보 입력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REQ-SUPPORT -001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고객센터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1:1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질문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작성자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질문유형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질문내용을 입력하고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[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질문하기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]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버튼을 클릭하면 서버로 데이터가 전송된다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중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01-01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마혜민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대기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442307"/>
                  </a:ext>
                </a:extLst>
              </a:tr>
              <a:tr h="8845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판타지</a:t>
                      </a:r>
                    </a:p>
                  </a:txBody>
                  <a:tcPr marL="5029" marR="5029" marT="50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반지의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ctr" fontAlgn="b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제왕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절대 반지 테스트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REQ-FANTASY -003</a:t>
                      </a:r>
                    </a:p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절대 반지 테스트 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몇 가지 질문을 통해 그 값의 조합이 절대 반지에 대한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탐욕 테스트를 실시한다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결과값은 반지의 제왕 속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캐릭터로 사용자에게 보여준다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. 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중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01-01</a:t>
                      </a:r>
                    </a:p>
                    <a:p>
                      <a:pPr algn="ctr" fontAlgn="b"/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최윤진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대기</a:t>
                      </a:r>
                    </a:p>
                  </a:txBody>
                  <a:tcPr marL="5029" marR="5029" marT="50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470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90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45858" y="99730"/>
            <a:ext cx="2908168" cy="645102"/>
            <a:chOff x="177014" y="135673"/>
            <a:chExt cx="2908168" cy="645102"/>
          </a:xfrm>
        </p:grpSpPr>
        <p:sp>
          <p:nvSpPr>
            <p:cNvPr id="5" name="TextBox 4"/>
            <p:cNvSpPr txBox="1"/>
            <p:nvPr/>
          </p:nvSpPr>
          <p:spPr>
            <a:xfrm>
              <a:off x="177014" y="135673"/>
              <a:ext cx="29081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5.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화면설계서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(</a:t>
              </a:r>
              <a:r>
                <a:rPr kumimoji="0" lang="ko-KR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사이트맵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83C4F"/>
                  </a:solidFill>
                  <a:effectLst/>
                  <a:uLnTx/>
                  <a:uFillTx/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KoPubWorld돋움체 Medium" panose="00000600000000000000" pitchFamily="2" charset="-127"/>
                </a:rPr>
                <a:t>)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83C4F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014" y="472998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KoPubWorld돋움체_Pro Light" panose="00000300000000000000" pitchFamily="50" charset="-127"/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062A177-90C7-45F1-9D4C-CBDEA0239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451092"/>
              </p:ext>
            </p:extLst>
          </p:nvPr>
        </p:nvGraphicFramePr>
        <p:xfrm>
          <a:off x="430589" y="5005535"/>
          <a:ext cx="10608887" cy="12870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6297">
                  <a:extLst>
                    <a:ext uri="{9D8B030D-6E8A-4147-A177-3AD203B41FA5}">
                      <a16:colId xmlns:a16="http://schemas.microsoft.com/office/drawing/2014/main" val="898586809"/>
                    </a:ext>
                  </a:extLst>
                </a:gridCol>
                <a:gridCol w="1794023">
                  <a:extLst>
                    <a:ext uri="{9D8B030D-6E8A-4147-A177-3AD203B41FA5}">
                      <a16:colId xmlns:a16="http://schemas.microsoft.com/office/drawing/2014/main" val="3323594417"/>
                    </a:ext>
                  </a:extLst>
                </a:gridCol>
                <a:gridCol w="1837214">
                  <a:extLst>
                    <a:ext uri="{9D8B030D-6E8A-4147-A177-3AD203B41FA5}">
                      <a16:colId xmlns:a16="http://schemas.microsoft.com/office/drawing/2014/main" val="1062444722"/>
                    </a:ext>
                  </a:extLst>
                </a:gridCol>
                <a:gridCol w="1445355">
                  <a:extLst>
                    <a:ext uri="{9D8B030D-6E8A-4147-A177-3AD203B41FA5}">
                      <a16:colId xmlns:a16="http://schemas.microsoft.com/office/drawing/2014/main" val="948986888"/>
                    </a:ext>
                  </a:extLst>
                </a:gridCol>
                <a:gridCol w="1910104">
                  <a:extLst>
                    <a:ext uri="{9D8B030D-6E8A-4147-A177-3AD203B41FA5}">
                      <a16:colId xmlns:a16="http://schemas.microsoft.com/office/drawing/2014/main" val="4204292332"/>
                    </a:ext>
                  </a:extLst>
                </a:gridCol>
                <a:gridCol w="2005894">
                  <a:extLst>
                    <a:ext uri="{9D8B030D-6E8A-4147-A177-3AD203B41FA5}">
                      <a16:colId xmlns:a16="http://schemas.microsoft.com/office/drawing/2014/main" val="1037686078"/>
                    </a:ext>
                  </a:extLst>
                </a:gridCol>
              </a:tblGrid>
              <a:tr h="3217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서비스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재능기부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나의 공상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독서 클럽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나의 </a:t>
                      </a:r>
                      <a:r>
                        <a:rPr lang="ko-KR" altLang="en-US" sz="1200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판타스틱</a:t>
                      </a:r>
                      <a:endParaRPr lang="ko-KR" altLang="en-US" sz="12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전체 게시판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46250664"/>
                  </a:ext>
                </a:extLst>
              </a:tr>
              <a:tr h="3217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스토어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공식스토어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렌탈</a:t>
                      </a:r>
                      <a:endParaRPr lang="ko-KR" altLang="en-US" sz="12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1:1 </a:t>
                      </a:r>
                      <a:r>
                        <a:rPr lang="ko-KR" altLang="en-US" sz="12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매매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강의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4029"/>
                  </a:ext>
                </a:extLst>
              </a:tr>
              <a:tr h="3217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이벤트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신춘문예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이달의 판타지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9654136"/>
                  </a:ext>
                </a:extLst>
              </a:tr>
              <a:tr h="3217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마이페이지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회원정보수정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나의 관심 상품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주문</a:t>
                      </a:r>
                      <a:r>
                        <a:rPr lang="en-US" altLang="ko-KR" sz="12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/</a:t>
                      </a:r>
                      <a:r>
                        <a:rPr lang="ko-KR" altLang="en-US" sz="12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배송 조회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나의 게시글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재능기부참여내역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78286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BD79695-7923-4118-8A83-B0683AD5D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667635"/>
              </p:ext>
            </p:extLst>
          </p:nvPr>
        </p:nvGraphicFramePr>
        <p:xfrm>
          <a:off x="430589" y="6420945"/>
          <a:ext cx="5262288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223">
                  <a:extLst>
                    <a:ext uri="{9D8B030D-6E8A-4147-A177-3AD203B41FA5}">
                      <a16:colId xmlns:a16="http://schemas.microsoft.com/office/drawing/2014/main" val="382896022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74873760"/>
                    </a:ext>
                  </a:extLst>
                </a:gridCol>
                <a:gridCol w="1228138">
                  <a:extLst>
                    <a:ext uri="{9D8B030D-6E8A-4147-A177-3AD203B41FA5}">
                      <a16:colId xmlns:a16="http://schemas.microsoft.com/office/drawing/2014/main" val="800890381"/>
                    </a:ext>
                  </a:extLst>
                </a:gridCol>
                <a:gridCol w="1382327">
                  <a:extLst>
                    <a:ext uri="{9D8B030D-6E8A-4147-A177-3AD203B41FA5}">
                      <a16:colId xmlns:a16="http://schemas.microsoft.com/office/drawing/2014/main" val="1708925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고객지원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공지사항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FAQ</a:t>
                      </a:r>
                      <a:endParaRPr lang="ko-KR" altLang="en-US" sz="12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1:1 </a:t>
                      </a:r>
                      <a:r>
                        <a:rPr lang="ko-KR" altLang="en-US" sz="12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문의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024354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3928FB2E-EC2E-458C-8C44-0A8B1D502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89" y="873179"/>
            <a:ext cx="10504112" cy="4004010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1483719-3470-4832-AFBB-95966E660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240006"/>
              </p:ext>
            </p:extLst>
          </p:nvPr>
        </p:nvGraphicFramePr>
        <p:xfrm>
          <a:off x="8285779" y="947209"/>
          <a:ext cx="3669888" cy="905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96">
                  <a:extLst>
                    <a:ext uri="{9D8B030D-6E8A-4147-A177-3AD203B41FA5}">
                      <a16:colId xmlns:a16="http://schemas.microsoft.com/office/drawing/2014/main" val="541661730"/>
                    </a:ext>
                  </a:extLst>
                </a:gridCol>
                <a:gridCol w="1223296">
                  <a:extLst>
                    <a:ext uri="{9D8B030D-6E8A-4147-A177-3AD203B41FA5}">
                      <a16:colId xmlns:a16="http://schemas.microsoft.com/office/drawing/2014/main" val="4069807942"/>
                    </a:ext>
                  </a:extLst>
                </a:gridCol>
                <a:gridCol w="1223296">
                  <a:extLst>
                    <a:ext uri="{9D8B030D-6E8A-4147-A177-3AD203B41FA5}">
                      <a16:colId xmlns:a16="http://schemas.microsoft.com/office/drawing/2014/main" val="17361909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상단메뉴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335128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서비스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스토어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이벤트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114420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마이페이지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장바구니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99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7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1343</Words>
  <Application>Microsoft Office PowerPoint</Application>
  <PresentationFormat>와이드스크린</PresentationFormat>
  <Paragraphs>458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KoPubWorld돋움체_Pro Medium</vt:lpstr>
      <vt:lpstr>맑은 고딕</vt:lpstr>
      <vt:lpstr>에스코어 드림 5 Medium</vt:lpstr>
      <vt:lpstr>에스코어 드림 6 Bold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LDCC</dc:creator>
  <cp:lastModifiedBy>최윤진</cp:lastModifiedBy>
  <cp:revision>34</cp:revision>
  <dcterms:created xsi:type="dcterms:W3CDTF">2022-01-05T23:12:37Z</dcterms:created>
  <dcterms:modified xsi:type="dcterms:W3CDTF">2022-01-06T07:29:24Z</dcterms:modified>
</cp:coreProperties>
</file>