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3"/>
  </p:notesMasterIdLst>
  <p:handoutMasterIdLst>
    <p:handoutMasterId r:id="rId44"/>
  </p:handoutMasterIdLst>
  <p:sldIdLst>
    <p:sldId id="328" r:id="rId2"/>
    <p:sldId id="329" r:id="rId3"/>
    <p:sldId id="330" r:id="rId4"/>
    <p:sldId id="360" r:id="rId5"/>
    <p:sldId id="326" r:id="rId6"/>
    <p:sldId id="331" r:id="rId7"/>
    <p:sldId id="361" r:id="rId8"/>
    <p:sldId id="332" r:id="rId9"/>
    <p:sldId id="333" r:id="rId10"/>
    <p:sldId id="334" r:id="rId11"/>
    <p:sldId id="335" r:id="rId12"/>
    <p:sldId id="336" r:id="rId13"/>
    <p:sldId id="337" r:id="rId14"/>
    <p:sldId id="363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64" r:id="rId24"/>
    <p:sldId id="346" r:id="rId25"/>
    <p:sldId id="347" r:id="rId26"/>
    <p:sldId id="348" r:id="rId27"/>
    <p:sldId id="349" r:id="rId28"/>
    <p:sldId id="350" r:id="rId29"/>
    <p:sldId id="365" r:id="rId30"/>
    <p:sldId id="351" r:id="rId31"/>
    <p:sldId id="367" r:id="rId32"/>
    <p:sldId id="352" r:id="rId33"/>
    <p:sldId id="354" r:id="rId34"/>
    <p:sldId id="353" r:id="rId35"/>
    <p:sldId id="355" r:id="rId36"/>
    <p:sldId id="356" r:id="rId37"/>
    <p:sldId id="357" r:id="rId38"/>
    <p:sldId id="358" r:id="rId39"/>
    <p:sldId id="359" r:id="rId40"/>
    <p:sldId id="366" r:id="rId41"/>
    <p:sldId id="258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646" autoAdjust="0"/>
  </p:normalViewPr>
  <p:slideViewPr>
    <p:cSldViewPr>
      <p:cViewPr>
        <p:scale>
          <a:sx n="90" d="100"/>
          <a:sy n="90" d="100"/>
        </p:scale>
        <p:origin x="-2286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0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3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2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/39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프로그램을 만들어봅시다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변수 더하기</a:t>
            </a:r>
            <a:endParaRPr lang="en-US" altLang="ko-K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39" y="2153747"/>
            <a:ext cx="64960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39" y="1384601"/>
            <a:ext cx="6496050" cy="5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39" y="5925647"/>
            <a:ext cx="101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47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프로그램을 만들어봅시다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</a:t>
            </a:r>
            <a:r>
              <a:rPr lang="ko-KR" altLang="en-US" dirty="0" smtClean="0"/>
              <a:t>를 사용한 </a:t>
            </a:r>
            <a:r>
              <a:rPr lang="ko-KR" altLang="en-US" dirty="0"/>
              <a:t>출력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69" y="1354982"/>
            <a:ext cx="6584551" cy="46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78" y="1896534"/>
            <a:ext cx="6568273" cy="45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69" y="2439572"/>
            <a:ext cx="6568273" cy="425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275" y="6169673"/>
            <a:ext cx="1276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73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프로그램을 만들어봅시다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계산기 </a:t>
            </a:r>
            <a:r>
              <a:rPr lang="ko-KR" altLang="en-US" dirty="0" smtClean="0"/>
              <a:t>전체 프로그램 완성</a:t>
            </a:r>
            <a:endParaRPr lang="en-US" altLang="ko-KR" dirty="0" smtClean="0"/>
          </a:p>
          <a:p>
            <a:pPr lvl="1"/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나누기도 계산해서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64" y="1924661"/>
            <a:ext cx="7477075" cy="205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29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프로그램을 만들어봅시다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2" y="961847"/>
            <a:ext cx="7785865" cy="475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2" y="5859270"/>
            <a:ext cx="1076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3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프로그램을 저장해봅시다</a:t>
            </a:r>
          </a:p>
        </p:txBody>
      </p:sp>
    </p:spTree>
    <p:extLst>
      <p:ext uri="{BB962C8B-B14F-4D97-AF65-F5344CB8AC3E}">
        <p14:creationId xmlns:p14="http://schemas.microsoft.com/office/powerpoint/2010/main" val="76998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사용했던 </a:t>
            </a:r>
            <a:r>
              <a:rPr lang="ko-KR" altLang="en-US" dirty="0" smtClean="0"/>
              <a:t>변수의 재사용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프로그램을 종료 후 </a:t>
            </a:r>
            <a:r>
              <a:rPr lang="en-US" altLang="ko-KR" dirty="0"/>
              <a:t>IDLE</a:t>
            </a:r>
            <a:r>
              <a:rPr lang="ko-KR" altLang="en-US" dirty="0"/>
              <a:t>을 다시 </a:t>
            </a:r>
            <a:r>
              <a:rPr lang="ko-KR" altLang="en-US" dirty="0" smtClean="0"/>
              <a:t>실행하여 앞에서 실습한 결과를 실행 시에 에러가 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변수가 메모리에 저장되는데 종료 시에 변수는 사라짐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따라서 프로그램을 하드디스크에 저장해야 함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18" y="2793404"/>
            <a:ext cx="7769020" cy="256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3" y="5544235"/>
            <a:ext cx="876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87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실습 폴더 생성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604963"/>
            <a:ext cx="65246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67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(*.</a:t>
            </a:r>
            <a:r>
              <a:rPr lang="en-US" altLang="ko-KR" dirty="0" err="1"/>
              <a:t>py</a:t>
            </a:r>
            <a:r>
              <a:rPr lang="en-US" altLang="ko-KR" dirty="0"/>
              <a:t>) </a:t>
            </a:r>
            <a:r>
              <a:rPr lang="ko-KR" altLang="en-US" dirty="0" smtClean="0"/>
              <a:t>저장	</a:t>
            </a:r>
            <a:endParaRPr lang="en-US" altLang="ko-KR" dirty="0" smtClean="0"/>
          </a:p>
          <a:p>
            <a:pPr lvl="1"/>
            <a:r>
              <a:rPr lang="en-US" altLang="ko-KR" dirty="0"/>
              <a:t>IDLE</a:t>
            </a:r>
            <a:r>
              <a:rPr lang="ko-KR" altLang="en-US" dirty="0"/>
              <a:t>의 </a:t>
            </a:r>
            <a:r>
              <a:rPr lang="en-US" altLang="ko-KR" dirty="0"/>
              <a:t>[File] [New File] </a:t>
            </a:r>
            <a:r>
              <a:rPr lang="ko-KR" altLang="en-US" dirty="0" smtClean="0"/>
              <a:t>메뉴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71675"/>
            <a:ext cx="77724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4286691"/>
            <a:ext cx="77057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5589240"/>
            <a:ext cx="1438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81890" y="1984152"/>
            <a:ext cx="438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case sensitive: </a:t>
            </a:r>
            <a:r>
              <a:rPr lang="ko-KR" altLang="en-US" dirty="0" smtClean="0"/>
              <a:t>대소문자 구분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23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소스 저장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6" y="1251051"/>
            <a:ext cx="7699916" cy="490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6" y="6166389"/>
            <a:ext cx="1622812" cy="47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523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	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443660"/>
            <a:ext cx="8206153" cy="311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4779150"/>
            <a:ext cx="12287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57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72464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일단 만들어보는 계산기와 </a:t>
            </a:r>
            <a:endParaRPr lang="en-US" altLang="ko-KR" sz="3600" dirty="0" smtClean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그림판</a:t>
            </a:r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 프로그램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계산기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프로그램을 만들어 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만든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파이썬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프로그램을 저장해봅시다 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제대로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된 계산기로 업그레이드합시다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그림판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프로그램도 만듭시다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열기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79" y="1345122"/>
            <a:ext cx="7641263" cy="467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79" y="5760973"/>
            <a:ext cx="1209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43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값을 </a:t>
            </a:r>
            <a:r>
              <a:rPr lang="en-US" altLang="ko-KR" dirty="0"/>
              <a:t>300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으로 고친 </a:t>
            </a:r>
            <a:r>
              <a:rPr lang="ko-KR" altLang="en-US" dirty="0" smtClean="0"/>
              <a:t>후 실행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90" y="1493785"/>
            <a:ext cx="7965885" cy="205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026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긴 </a:t>
            </a:r>
            <a:r>
              <a:rPr lang="ko-KR" altLang="en-US" dirty="0" smtClean="0"/>
              <a:t>코드를 </a:t>
            </a:r>
            <a:r>
              <a:rPr lang="ko-KR" altLang="en-US" dirty="0" err="1" smtClean="0"/>
              <a:t>코딩하는</a:t>
            </a:r>
            <a:r>
              <a:rPr lang="ko-KR" altLang="en-US" dirty="0" smtClean="0"/>
              <a:t> </a:t>
            </a:r>
            <a:r>
              <a:rPr lang="ko-KR" altLang="en-US" dirty="0"/>
              <a:t>방법</a:t>
            </a:r>
            <a:endParaRPr lang="en-US" altLang="ko-KR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7" y="1390127"/>
            <a:ext cx="7875875" cy="486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78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/>
              <a:t>제대로 된 계산기로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업그레이드합시다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069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제대로 </a:t>
            </a:r>
            <a:r>
              <a:rPr lang="ko-KR" altLang="en-US" dirty="0"/>
              <a:t>된 </a:t>
            </a:r>
            <a:r>
              <a:rPr lang="ko-KR" altLang="en-US" dirty="0" smtClean="0"/>
              <a:t>계산기로 업그레이드합시다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값을 </a:t>
            </a:r>
            <a:r>
              <a:rPr lang="ko-KR" altLang="en-US" dirty="0" smtClean="0"/>
              <a:t>키보드로 </a:t>
            </a:r>
            <a:r>
              <a:rPr lang="ko-KR" altLang="en-US" dirty="0" err="1" smtClean="0"/>
              <a:t>입력받기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15" y="1403775"/>
            <a:ext cx="77247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39" y="2452204"/>
            <a:ext cx="55721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15" y="5252554"/>
            <a:ext cx="1171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286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제대로 </a:t>
            </a:r>
            <a:r>
              <a:rPr lang="ko-KR" altLang="en-US" dirty="0"/>
              <a:t>된 </a:t>
            </a:r>
            <a:r>
              <a:rPr lang="ko-KR" altLang="en-US" dirty="0" smtClean="0"/>
              <a:t>계산기로 업그레이드합시다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input() </a:t>
            </a:r>
            <a:r>
              <a:rPr lang="ko-KR" altLang="en-US" dirty="0" smtClean="0"/>
              <a:t>함수로 값 </a:t>
            </a:r>
            <a:r>
              <a:rPr lang="ko-KR" altLang="en-US" dirty="0" err="1" smtClean="0"/>
              <a:t>입력받기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47" y="1493785"/>
            <a:ext cx="7590973" cy="328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47" y="4895014"/>
            <a:ext cx="1447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798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제대로 </a:t>
            </a:r>
            <a:r>
              <a:rPr lang="ko-KR" altLang="en-US" dirty="0"/>
              <a:t>된 </a:t>
            </a:r>
            <a:r>
              <a:rPr lang="ko-KR" altLang="en-US" dirty="0" smtClean="0"/>
              <a:t>계산기로 업그레이드합시다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실행 후 에러발행</a:t>
            </a:r>
            <a:endParaRPr lang="en-US" altLang="ko-KR" dirty="0" smtClean="0"/>
          </a:p>
          <a:p>
            <a:pPr lvl="1"/>
            <a:r>
              <a:rPr lang="en-US" altLang="ko-KR" dirty="0"/>
              <a:t>input() </a:t>
            </a:r>
            <a:r>
              <a:rPr lang="ko-KR" altLang="en-US" dirty="0"/>
              <a:t>함수는 값을 </a:t>
            </a:r>
            <a:r>
              <a:rPr lang="ko-KR" altLang="en-US" dirty="0" err="1"/>
              <a:t>입력받지만</a:t>
            </a:r>
            <a:r>
              <a:rPr lang="en-US" altLang="ko-KR" dirty="0"/>
              <a:t>, </a:t>
            </a:r>
            <a:r>
              <a:rPr lang="ko-KR" altLang="en-US" dirty="0"/>
              <a:t>모두 문자열로 취급하기 때문에 오류가 </a:t>
            </a:r>
            <a:r>
              <a:rPr lang="ko-KR" altLang="en-US" dirty="0" smtClean="0"/>
              <a:t>발생한 것임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898830"/>
            <a:ext cx="8037385" cy="242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124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제대로 </a:t>
            </a:r>
            <a:r>
              <a:rPr lang="ko-KR" altLang="en-US" dirty="0"/>
              <a:t>된 </a:t>
            </a:r>
            <a:r>
              <a:rPr lang="ko-KR" altLang="en-US" dirty="0" smtClean="0"/>
              <a:t>계산기로 업그레이드합시다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 smtClean="0"/>
              <a:t>함수를 이용해 정수로 변환하기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1" y="1399714"/>
            <a:ext cx="77343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1" y="2438890"/>
            <a:ext cx="77343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78" y="3479198"/>
            <a:ext cx="7719684" cy="215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78" y="5712191"/>
            <a:ext cx="9239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326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8603955" cy="474662"/>
          </a:xfrm>
        </p:spPr>
        <p:txBody>
          <a:bodyPr/>
          <a:lstStyle/>
          <a:p>
            <a:r>
              <a:rPr lang="ko-KR" altLang="en-US" dirty="0" smtClean="0"/>
              <a:t>제대로 </a:t>
            </a:r>
            <a:r>
              <a:rPr lang="ko-KR" altLang="en-US" dirty="0"/>
              <a:t>된 </a:t>
            </a:r>
            <a:r>
              <a:rPr lang="ko-KR" altLang="en-US" dirty="0" smtClean="0"/>
              <a:t>계산기로 업그레이드합시다</a:t>
            </a:r>
            <a:r>
              <a:rPr lang="en-US" altLang="ko-KR" dirty="0" smtClean="0"/>
              <a:t>(5</a:t>
            </a:r>
            <a:r>
              <a:rPr lang="en-US" altLang="ko-KR" dirty="0" smtClean="0"/>
              <a:t>)- </a:t>
            </a:r>
            <a:r>
              <a:rPr lang="ko-KR" altLang="en-US" dirty="0" smtClean="0"/>
              <a:t>소스코드 </a:t>
            </a:r>
            <a:r>
              <a:rPr lang="en-US" altLang="ko-KR" dirty="0" smtClean="0"/>
              <a:t>2-3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설명이 추가된 </a:t>
            </a:r>
            <a:r>
              <a:rPr lang="ko-KR" altLang="en-US" dirty="0" smtClean="0"/>
              <a:t>계산기의 </a:t>
            </a:r>
            <a:r>
              <a:rPr lang="ko-KR" altLang="en-US" dirty="0"/>
              <a:t>최종 버전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438696"/>
            <a:ext cx="7696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914165"/>
            <a:ext cx="1524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261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04 </a:t>
            </a:r>
            <a:r>
              <a:rPr lang="ko-KR" altLang="en-US" dirty="0" err="1" smtClean="0"/>
              <a:t>그림판</a:t>
            </a:r>
            <a:r>
              <a:rPr lang="ko-KR" altLang="en-US" dirty="0" smtClean="0"/>
              <a:t> </a:t>
            </a:r>
            <a:r>
              <a:rPr lang="ko-KR" altLang="en-US" dirty="0"/>
              <a:t>프로그램도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만듭시다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70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변수가 무엇인지 이해하게 됩니다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print</a:t>
            </a:r>
            <a:r>
              <a:rPr lang="en-US" altLang="ko-KR" dirty="0"/>
              <a:t>( ) </a:t>
            </a:r>
            <a:r>
              <a:rPr lang="ko-KR" altLang="en-US" dirty="0"/>
              <a:t>함수의 사용법을 알게 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작성한 </a:t>
            </a:r>
            <a:r>
              <a:rPr lang="ko-KR" altLang="en-US" dirty="0"/>
              <a:t>긴 프로그램을 파일로 저장하는 방법을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키보드로 </a:t>
            </a:r>
            <a:r>
              <a:rPr lang="ko-KR" altLang="en-US" dirty="0"/>
              <a:t>수를 입력해 계산 결과를 출력하는 간단한 계산기를 만듭니다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마우스로 </a:t>
            </a:r>
            <a:r>
              <a:rPr lang="ko-KR" altLang="en-US" dirty="0"/>
              <a:t>그림을 그릴 수 있는 멋진 </a:t>
            </a:r>
            <a:r>
              <a:rPr lang="ko-KR" altLang="en-US" dirty="0" err="1"/>
              <a:t>그림판</a:t>
            </a:r>
            <a:r>
              <a:rPr lang="ko-KR" altLang="en-US" dirty="0"/>
              <a:t> 프로그램을 만듭니다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프로그램은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이런 일도 할 수 있다는 예제임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축구 규칙을 다 안 다음에 축구를 시작할 수도 있지만 일단 공을 차보는 것도 한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코드의 상세한 동작을 몰라도 되니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부담가지지</a:t>
            </a:r>
            <a:r>
              <a:rPr lang="ko-KR" altLang="en-US" dirty="0" smtClean="0"/>
              <a:t> 말고 해봅시다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2090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</a:t>
            </a:r>
            <a:r>
              <a:rPr lang="ko-KR" altLang="en-US" dirty="0"/>
              <a:t>틀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프로그램 </a:t>
            </a:r>
            <a:r>
              <a:rPr lang="ko-KR" altLang="en-US" dirty="0" smtClean="0"/>
              <a:t>틀 상세 설명</a:t>
            </a:r>
            <a:endParaRPr lang="en-US" altLang="ko-KR" dirty="0" smtClean="0"/>
          </a:p>
          <a:p>
            <a:pPr lvl="1"/>
            <a:r>
              <a:rPr lang="ko-KR" altLang="en-US" sz="1900" b="1" dirty="0"/>
              <a:t>첫 번째 변수 선언 부분은 프로그램에서 사용할 변수를 미리 </a:t>
            </a:r>
            <a:r>
              <a:rPr lang="ko-KR" altLang="en-US" sz="1900" b="1" dirty="0" smtClean="0"/>
              <a:t>선언</a:t>
            </a:r>
            <a:endParaRPr lang="en-US" altLang="ko-KR" sz="1900" b="1" dirty="0" smtClean="0"/>
          </a:p>
          <a:p>
            <a:pPr lvl="1"/>
            <a:r>
              <a:rPr lang="ko-KR" altLang="en-US" sz="1900" b="1" dirty="0"/>
              <a:t>두 번째 함수 선언 부분은 프로그램에서 사용할 함수들을 만들어놓는 </a:t>
            </a:r>
            <a:r>
              <a:rPr lang="ko-KR" altLang="en-US" sz="1900" b="1" dirty="0" smtClean="0"/>
              <a:t>부분</a:t>
            </a:r>
            <a:endParaRPr lang="en-US" altLang="ko-KR" sz="1900" b="1" dirty="0" smtClean="0"/>
          </a:p>
          <a:p>
            <a:pPr lvl="1"/>
            <a:r>
              <a:rPr lang="ko-KR" altLang="en-US" sz="1900" b="1" dirty="0"/>
              <a:t>세 번째 메인</a:t>
            </a:r>
            <a:r>
              <a:rPr lang="en-US" altLang="ko-KR" sz="1900" b="1" dirty="0"/>
              <a:t>(main) </a:t>
            </a:r>
            <a:r>
              <a:rPr lang="ko-KR" altLang="en-US" sz="1900" b="1" dirty="0"/>
              <a:t>코드 부분은 실제로 프로그램이 처리되는 주요한 </a:t>
            </a:r>
            <a:r>
              <a:rPr lang="ko-KR" altLang="en-US" sz="1900" b="1" dirty="0" smtClean="0"/>
              <a:t>부분</a:t>
            </a:r>
            <a:endParaRPr lang="en-US" altLang="ko-KR" sz="1900" b="1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3" y="1448780"/>
            <a:ext cx="77438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290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윈도우 창 띄우기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52" y="1969433"/>
            <a:ext cx="7244340" cy="432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92" y="1453734"/>
            <a:ext cx="1438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66655" y="2255881"/>
            <a:ext cx="716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en-US" altLang="ko-KR" dirty="0" err="1" smtClean="0"/>
              <a:t>tkinter</a:t>
            </a:r>
            <a:r>
              <a:rPr lang="en-US" altLang="ko-KR" dirty="0" smtClean="0"/>
              <a:t> (toolkit interface): </a:t>
            </a:r>
            <a:r>
              <a:rPr lang="ko-KR" altLang="en-US" dirty="0" smtClean="0"/>
              <a:t>윈도우를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사용하는 라이브러리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85554" y="3055584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빈 변수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대소문자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6915" y="4684494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#</a:t>
            </a:r>
            <a:r>
              <a:rPr lang="ko-KR" altLang="en-US" sz="1600" dirty="0" smtClean="0"/>
              <a:t>윈도우를 만들고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427095" y="5023048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#</a:t>
            </a:r>
            <a:r>
              <a:rPr lang="ko-KR" altLang="en-US" sz="1600" dirty="0" smtClean="0"/>
              <a:t>제목을 만들고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370516" y="5403212"/>
            <a:ext cx="2300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#</a:t>
            </a:r>
            <a:r>
              <a:rPr lang="ko-KR" altLang="en-US" sz="1600" dirty="0" smtClean="0"/>
              <a:t>캔버스 크기 지정하고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805714" y="944834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#: </a:t>
            </a:r>
            <a:r>
              <a:rPr lang="ko-KR" altLang="en-US" dirty="0" smtClean="0">
                <a:solidFill>
                  <a:srgbClr val="FF0000"/>
                </a:solidFill>
              </a:rPr>
              <a:t>주석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설명문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실행되지 않음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2164" y="5927077"/>
            <a:ext cx="414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 13, 14</a:t>
            </a:r>
            <a:r>
              <a:rPr lang="ko-KR" altLang="en-US" dirty="0" smtClean="0"/>
              <a:t>줄은 윈도우 사용시 항상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177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행과 </a:t>
            </a:r>
            <a:r>
              <a:rPr lang="en-US" altLang="ko-KR" dirty="0"/>
              <a:t>5</a:t>
            </a:r>
            <a:r>
              <a:rPr lang="ko-KR" altLang="en-US" dirty="0"/>
              <a:t>행은 변수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행은 윈도우가 </a:t>
            </a:r>
            <a:r>
              <a:rPr lang="ko-KR" altLang="en-US" dirty="0" smtClean="0"/>
              <a:t>나옴</a:t>
            </a:r>
            <a:r>
              <a:rPr lang="en-US" altLang="ko-KR" dirty="0" smtClean="0"/>
              <a:t>. 11</a:t>
            </a:r>
            <a:r>
              <a:rPr lang="ko-KR" altLang="en-US" dirty="0"/>
              <a:t>행은 윈도우에 </a:t>
            </a:r>
            <a:r>
              <a:rPr lang="ko-KR" altLang="en-US" dirty="0" smtClean="0"/>
              <a:t>타이틀을 보여줌</a:t>
            </a:r>
            <a:endParaRPr lang="en-US" altLang="ko-KR" dirty="0" smtClean="0"/>
          </a:p>
          <a:p>
            <a:pPr lvl="1"/>
            <a:r>
              <a:rPr lang="en-US" altLang="ko-KR" dirty="0"/>
              <a:t>12</a:t>
            </a:r>
            <a:r>
              <a:rPr lang="ko-KR" altLang="en-US" dirty="0"/>
              <a:t>행은 윈도우 안의 </a:t>
            </a:r>
            <a:r>
              <a:rPr lang="ko-KR" altLang="en-US" dirty="0" smtClean="0"/>
              <a:t>캔버스를 만들어 줌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30" y="2540749"/>
            <a:ext cx="51244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667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마우스로 그림 그리기 기능 계획</a:t>
            </a:r>
            <a:endParaRPr lang="en-US" altLang="ko-KR" dirty="0" smtClean="0"/>
          </a:p>
          <a:p>
            <a:pPr lvl="1"/>
            <a:r>
              <a:rPr lang="ko-KR" altLang="en-US" dirty="0"/>
              <a:t>캔버스에서 마우스 왼쪽 버튼을 클릭</a:t>
            </a:r>
            <a:r>
              <a:rPr lang="en-US" altLang="ko-KR" dirty="0"/>
              <a:t>(Click)</a:t>
            </a:r>
            <a:r>
              <a:rPr lang="ko-KR" altLang="en-US" dirty="0"/>
              <a:t>한 상태로 드래그</a:t>
            </a:r>
            <a:r>
              <a:rPr lang="en-US" altLang="ko-KR" dirty="0"/>
              <a:t>(Drag)</a:t>
            </a:r>
            <a:r>
              <a:rPr lang="ko-KR" altLang="en-US" dirty="0"/>
              <a:t>한 후 </a:t>
            </a:r>
            <a:r>
              <a:rPr lang="ko-KR" altLang="en-US" dirty="0" smtClean="0"/>
              <a:t>마우스 </a:t>
            </a:r>
            <a:r>
              <a:rPr lang="ko-KR" altLang="en-US" dirty="0"/>
              <a:t>버튼을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놓는 </a:t>
            </a:r>
            <a:r>
              <a:rPr lang="ko-KR" altLang="en-US" dirty="0" err="1"/>
              <a:t>드롭</a:t>
            </a:r>
            <a:r>
              <a:rPr lang="en-US" altLang="ko-KR" dirty="0"/>
              <a:t>(Drop)</a:t>
            </a:r>
            <a:r>
              <a:rPr lang="ko-KR" altLang="en-US" dirty="0"/>
              <a:t>을 하면 두 점 사이에 선이 그려지도록 </a:t>
            </a:r>
            <a:r>
              <a:rPr lang="ko-KR" altLang="en-US" dirty="0" smtClean="0"/>
              <a:t>하려고 함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66" y="2618910"/>
            <a:ext cx="40290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906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ko-KR" altLang="en-US" dirty="0"/>
              <a:t>마우스를 </a:t>
            </a:r>
            <a:r>
              <a:rPr lang="ko-KR" altLang="en-US" dirty="0" smtClean="0"/>
              <a:t>①</a:t>
            </a:r>
            <a:r>
              <a:rPr lang="en-US" altLang="ko-KR" dirty="0" smtClean="0"/>
              <a:t> </a:t>
            </a:r>
            <a:r>
              <a:rPr lang="ko-KR" altLang="en-US" dirty="0"/>
              <a:t>클릭했을 때의 좌표</a:t>
            </a:r>
            <a:r>
              <a:rPr lang="en-US" altLang="ko-KR" dirty="0"/>
              <a:t>(x1, y1)</a:t>
            </a:r>
            <a:r>
              <a:rPr lang="ko-KR" altLang="en-US" dirty="0"/>
              <a:t>와 </a:t>
            </a:r>
            <a:r>
              <a:rPr lang="en-US" altLang="ko-KR" dirty="0"/>
              <a:t>③</a:t>
            </a:r>
            <a:r>
              <a:rPr lang="ko-KR" altLang="en-US" dirty="0" err="1" smtClean="0"/>
              <a:t>드롭했을</a:t>
            </a:r>
            <a:r>
              <a:rPr lang="ko-KR" altLang="en-US" dirty="0" smtClean="0"/>
              <a:t> </a:t>
            </a:r>
            <a:r>
              <a:rPr lang="ko-KR" altLang="en-US" dirty="0"/>
              <a:t>때의 좌표</a:t>
            </a:r>
            <a:r>
              <a:rPr lang="en-US" altLang="ko-KR" dirty="0"/>
              <a:t>(x2, y2) </a:t>
            </a:r>
            <a:r>
              <a:rPr lang="ko-KR" altLang="en-US" dirty="0" smtClean="0"/>
              <a:t>변수는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또는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943835"/>
            <a:ext cx="7677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056777"/>
            <a:ext cx="77057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237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클릭할 </a:t>
            </a:r>
            <a:r>
              <a:rPr lang="ko-KR" altLang="en-US" dirty="0" smtClean="0"/>
              <a:t>때 작동할 함수</a:t>
            </a:r>
            <a:endParaRPr lang="en-US" altLang="ko-KR" dirty="0" smtClean="0"/>
          </a:p>
          <a:p>
            <a:pPr lvl="1"/>
            <a:r>
              <a:rPr lang="ko-KR" altLang="en-US" dirty="0"/>
              <a:t>마우스를 </a:t>
            </a:r>
            <a:r>
              <a:rPr lang="en-US" altLang="ko-KR" dirty="0" smtClean="0"/>
              <a:t>① </a:t>
            </a:r>
            <a:r>
              <a:rPr lang="ko-KR" altLang="en-US" dirty="0"/>
              <a:t>클릭할 때 작동하는 </a:t>
            </a:r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def</a:t>
            </a:r>
            <a:r>
              <a:rPr lang="ko-KR" altLang="en-US" dirty="0"/>
              <a:t>는 함수를 선언하는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mouseClick</a:t>
            </a:r>
            <a:r>
              <a:rPr lang="en-US" altLang="ko-KR" dirty="0"/>
              <a:t>( )</a:t>
            </a:r>
            <a:r>
              <a:rPr lang="ko-KR" altLang="en-US" dirty="0"/>
              <a:t>이라는 함수가 </a:t>
            </a:r>
            <a:r>
              <a:rPr lang="ko-KR" altLang="en-US" dirty="0" smtClean="0"/>
              <a:t>만들어짐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 줄부터는 들여쓰기를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줄도 모두 맞춰서 </a:t>
            </a:r>
            <a:r>
              <a:rPr lang="ko-KR" altLang="en-US" dirty="0" err="1" smtClean="0"/>
              <a:t>써야함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들여쓰기가 끝나면 함수가 끝난 것으로 간주함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en-US" altLang="ko-KR" dirty="0"/>
              <a:t>global </a:t>
            </a:r>
            <a:r>
              <a:rPr lang="ko-KR" altLang="en-US" dirty="0" smtClean="0"/>
              <a:t>뒤의 변수는 해당 </a:t>
            </a:r>
            <a:r>
              <a:rPr lang="ko-KR" altLang="en-US" dirty="0"/>
              <a:t>변수들을 전역변수로 인정하겠다는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전역변수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지역변수는 나중에 나옴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신경쓰지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마삼</a:t>
            </a:r>
            <a:r>
              <a:rPr lang="en-US" altLang="ko-KR" dirty="0"/>
              <a:t>~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① </a:t>
            </a:r>
            <a:r>
              <a:rPr lang="ko-KR" altLang="en-US" dirty="0"/>
              <a:t>클릭한 지점의 </a:t>
            </a:r>
            <a:r>
              <a:rPr lang="ko-KR" altLang="en-US" dirty="0" smtClean="0"/>
              <a:t>좌표인 </a:t>
            </a:r>
            <a:r>
              <a:rPr lang="en-US" altLang="ko-KR" dirty="0"/>
              <a:t>x1, y1</a:t>
            </a:r>
            <a:r>
              <a:rPr lang="ko-KR" altLang="en-US" dirty="0"/>
              <a:t>에는 </a:t>
            </a:r>
            <a:r>
              <a:rPr lang="en-US" altLang="ko-KR" dirty="0"/>
              <a:t>event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값을 각각 뽑아서 </a:t>
            </a:r>
            <a:r>
              <a:rPr lang="ko-KR" altLang="en-US" dirty="0" smtClean="0"/>
              <a:t>넣음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1941535"/>
            <a:ext cx="76295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10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드롭할</a:t>
            </a:r>
            <a:r>
              <a:rPr lang="ko-KR" altLang="en-US" dirty="0"/>
              <a:t> </a:t>
            </a:r>
            <a:r>
              <a:rPr lang="ko-KR" altLang="en-US" dirty="0" smtClean="0"/>
              <a:t>때 작동할 함수</a:t>
            </a:r>
            <a:endParaRPr lang="en-US" altLang="ko-KR" dirty="0" smtClean="0"/>
          </a:p>
          <a:p>
            <a:pPr lvl="1"/>
            <a:r>
              <a:rPr lang="ko-KR" altLang="en-US" dirty="0"/>
              <a:t>마우스를 </a:t>
            </a:r>
            <a:r>
              <a:rPr lang="en-US" altLang="ko-KR" dirty="0" smtClean="0"/>
              <a:t>③ </a:t>
            </a:r>
            <a:r>
              <a:rPr lang="ko-KR" altLang="en-US" dirty="0" err="1" smtClean="0"/>
              <a:t>드롭할</a:t>
            </a:r>
            <a:r>
              <a:rPr lang="ko-KR" altLang="en-US" dirty="0" smtClean="0"/>
              <a:t> </a:t>
            </a:r>
            <a:r>
              <a:rPr lang="ko-KR" altLang="en-US" dirty="0"/>
              <a:t>때 작동하는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④ </a:t>
            </a:r>
            <a:r>
              <a:rPr lang="ko-KR" altLang="en-US" dirty="0" smtClean="0"/>
              <a:t>선 그려지기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sz="2000" dirty="0" err="1"/>
              <a:t>canvas.create_line</a:t>
            </a:r>
            <a:r>
              <a:rPr lang="en-US" altLang="ko-KR" sz="2000" dirty="0"/>
              <a:t>(</a:t>
            </a:r>
            <a:r>
              <a:rPr lang="ko-KR" altLang="en-US" sz="2000" dirty="0"/>
              <a:t>시작점</a:t>
            </a:r>
            <a:r>
              <a:rPr lang="en-US" altLang="ko-KR" sz="2000" dirty="0"/>
              <a:t>x, </a:t>
            </a:r>
            <a:r>
              <a:rPr lang="ko-KR" altLang="en-US" sz="2000" dirty="0"/>
              <a:t>시작점</a:t>
            </a:r>
            <a:r>
              <a:rPr lang="en-US" altLang="ko-KR" sz="2000" dirty="0"/>
              <a:t>y, </a:t>
            </a:r>
            <a:r>
              <a:rPr lang="ko-KR" altLang="en-US" sz="2000" dirty="0"/>
              <a:t>끝점</a:t>
            </a:r>
            <a:r>
              <a:rPr lang="en-US" altLang="ko-KR" sz="2000" dirty="0"/>
              <a:t>x, </a:t>
            </a:r>
            <a:r>
              <a:rPr lang="ko-KR" altLang="en-US" sz="2000" dirty="0"/>
              <a:t>끝점</a:t>
            </a:r>
            <a:r>
              <a:rPr lang="en-US" altLang="ko-KR" sz="2000" dirty="0"/>
              <a:t>y</a:t>
            </a:r>
            <a:r>
              <a:rPr lang="en-US" altLang="ko-KR" sz="2000" dirty="0" smtClean="0"/>
              <a:t>)</a:t>
            </a:r>
          </a:p>
          <a:p>
            <a:pPr marL="627063" lvl="2" indent="0">
              <a:buNone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	:</a:t>
            </a:r>
            <a:r>
              <a:rPr lang="ko-KR" altLang="en-US" sz="2000" dirty="0" smtClean="0"/>
              <a:t>캔버스에서 </a:t>
            </a:r>
            <a:r>
              <a:rPr lang="ko-KR" altLang="en-US" sz="2000" dirty="0"/>
              <a:t>시작점과 끝점까지 선을 </a:t>
            </a:r>
            <a:r>
              <a:rPr lang="ko-KR" altLang="en-US" sz="2000" dirty="0" smtClean="0"/>
              <a:t>그려줌</a:t>
            </a:r>
            <a:endParaRPr lang="en-US" altLang="ko-KR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889243"/>
            <a:ext cx="7581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4374105"/>
            <a:ext cx="77152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225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그림판</a:t>
            </a:r>
            <a:r>
              <a:rPr lang="ko-KR" altLang="en-US" dirty="0"/>
              <a:t> </a:t>
            </a:r>
            <a:r>
              <a:rPr lang="ko-KR" altLang="en-US" dirty="0" smtClean="0"/>
              <a:t>프로그램 최종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042557"/>
            <a:ext cx="73247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417423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946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43000"/>
            <a:ext cx="73437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6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장에서 만들 프로그램</a:t>
            </a:r>
          </a:p>
        </p:txBody>
      </p:sp>
    </p:spTree>
    <p:extLst>
      <p:ext uri="{BB962C8B-B14F-4D97-AF65-F5344CB8AC3E}">
        <p14:creationId xmlns:p14="http://schemas.microsoft.com/office/powerpoint/2010/main" val="3354651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sz="1800" dirty="0" smtClean="0"/>
              <a:t>계산기 프로그램을 </a:t>
            </a:r>
            <a:r>
              <a:rPr lang="ko-KR" altLang="en-US" sz="1800" dirty="0" err="1" smtClean="0"/>
              <a:t>코딩해서</a:t>
            </a:r>
            <a:r>
              <a:rPr lang="ko-KR" altLang="en-US" sz="1800" dirty="0" smtClean="0"/>
              <a:t> 결과를 확인해 봅시다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예제 </a:t>
            </a:r>
            <a:r>
              <a:rPr lang="en-US" altLang="ko-KR" sz="1800" dirty="0" smtClean="0"/>
              <a:t>2-3 </a:t>
            </a:r>
            <a:r>
              <a:rPr lang="ko-KR" altLang="en-US" sz="1800" dirty="0" smtClean="0"/>
              <a:t>소스코드</a:t>
            </a:r>
            <a:r>
              <a:rPr lang="en-US" altLang="ko-KR" sz="1800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</a:p>
          <a:p>
            <a:pPr lvl="1"/>
            <a:r>
              <a:rPr lang="ko-KR" altLang="en-US" sz="1800" dirty="0" err="1" smtClean="0"/>
              <a:t>그림판</a:t>
            </a:r>
            <a:r>
              <a:rPr lang="ko-KR" altLang="en-US" sz="1800" dirty="0" smtClean="0"/>
              <a:t> 프로그램을 </a:t>
            </a:r>
            <a:r>
              <a:rPr lang="ko-KR" altLang="en-US" sz="1800" dirty="0" err="1" smtClean="0"/>
              <a:t>코딩해서</a:t>
            </a:r>
            <a:r>
              <a:rPr lang="ko-KR" altLang="en-US" sz="1800" dirty="0" smtClean="0"/>
              <a:t> 결과를 확인해 봅시다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예제 </a:t>
            </a:r>
            <a:r>
              <a:rPr lang="en-US" altLang="ko-KR" sz="1800" dirty="0" smtClean="0"/>
              <a:t>2-5 </a:t>
            </a:r>
            <a:r>
              <a:rPr lang="ko-KR" altLang="en-US" sz="1800" dirty="0" smtClean="0"/>
              <a:t>소스코드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ko-KR" altLang="en-US" sz="1800" dirty="0" smtClean="0"/>
              <a:t>작동하는 걸 확인했으면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윈도우의 이름을 바꾸어 봅시다 </a:t>
            </a:r>
            <a:r>
              <a:rPr lang="en-US" altLang="ko-KR" sz="1800" dirty="0" smtClean="0"/>
              <a:t>(“</a:t>
            </a:r>
            <a:r>
              <a:rPr lang="ko-KR" altLang="en-US" sz="1800" dirty="0" smtClean="0"/>
              <a:t>홍길동의 </a:t>
            </a:r>
            <a:r>
              <a:rPr lang="ko-KR" altLang="en-US" sz="1800" dirty="0" err="1" smtClean="0"/>
              <a:t>그림판</a:t>
            </a:r>
            <a:r>
              <a:rPr lang="en-US" altLang="ko-KR" sz="1800" dirty="0" smtClean="0"/>
              <a:t>”)</a:t>
            </a:r>
          </a:p>
          <a:p>
            <a:pPr lvl="2"/>
            <a:r>
              <a:rPr lang="ko-KR" altLang="en-US" sz="1800" dirty="0" smtClean="0"/>
              <a:t>선의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두께를 바꾸어 봅시다 </a:t>
            </a:r>
            <a:r>
              <a:rPr lang="en-US" altLang="ko-KR" sz="1800" dirty="0" smtClean="0"/>
              <a:t>(width=7, 9, ….) </a:t>
            </a:r>
          </a:p>
          <a:p>
            <a:pPr lvl="2"/>
            <a:r>
              <a:rPr lang="ko-KR" altLang="en-US" sz="1800" dirty="0" smtClean="0"/>
              <a:t>선의 색깔을 바꾸어 봅시다  </a:t>
            </a:r>
            <a:r>
              <a:rPr lang="en-US" altLang="ko-KR" sz="1800" dirty="0" smtClean="0"/>
              <a:t>(fill=“blue”, “green”, …)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68440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계산기 프로그램 소개</a:t>
            </a:r>
            <a:endParaRPr lang="en-US" altLang="ko-KR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4" y="1605565"/>
            <a:ext cx="8055895" cy="216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4" y="3969060"/>
            <a:ext cx="10572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그림</a:t>
            </a:r>
            <a:r>
              <a:rPr lang="ko-KR" altLang="en-US" dirty="0" err="1"/>
              <a:t>판</a:t>
            </a:r>
            <a:r>
              <a:rPr lang="ko-KR" altLang="en-US" dirty="0" smtClean="0"/>
              <a:t> 프로그램 소개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745" y="1583795"/>
            <a:ext cx="4457642" cy="464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63" y="1722140"/>
            <a:ext cx="1200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27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계산기 프로그램을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만들어 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22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프로그램을 만들어봅시다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= </a:t>
            </a:r>
            <a:r>
              <a:rPr lang="ko-KR" altLang="en-US" dirty="0"/>
              <a:t>기호의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en-US" altLang="ko-KR" dirty="0"/>
              <a:t>= </a:t>
            </a:r>
            <a:r>
              <a:rPr lang="ko-KR" altLang="en-US" dirty="0"/>
              <a:t>기호는 ‘같다’는 의미가 아니라 ‘오른쪽의 것을 왼쪽으로 </a:t>
            </a:r>
            <a:r>
              <a:rPr lang="ko-KR" altLang="en-US" dirty="0" smtClean="0"/>
              <a:t>넣는다</a:t>
            </a:r>
            <a:r>
              <a:rPr lang="ko-KR" altLang="en-US" dirty="0"/>
              <a:t>’는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←100</a:t>
            </a:r>
            <a:r>
              <a:rPr lang="ko-KR" altLang="en-US" dirty="0"/>
              <a:t>과 같은 </a:t>
            </a:r>
            <a:r>
              <a:rPr lang="ko-KR" altLang="en-US" dirty="0" smtClean="0"/>
              <a:t>개념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627117"/>
            <a:ext cx="76771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6585" y="350657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= a + 50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90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프로그램을 만들어봅시다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그릇</a:t>
            </a:r>
            <a:r>
              <a:rPr lang="en-US" altLang="ko-KR" dirty="0"/>
              <a:t>)</a:t>
            </a:r>
            <a:r>
              <a:rPr lang="ko-KR" altLang="en-US" dirty="0" smtClean="0"/>
              <a:t>의 개념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782737"/>
            <a:ext cx="77628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3697010"/>
            <a:ext cx="16668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504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839</Words>
  <Application>Microsoft Office PowerPoint</Application>
  <PresentationFormat>화면 슬라이드 쇼(4:3)</PresentationFormat>
  <Paragraphs>159</Paragraphs>
  <Slides>41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프로그램(1)</vt:lpstr>
      <vt:lpstr>이번 장에서 만들 프로그램(2)</vt:lpstr>
      <vt:lpstr>Section 01 계산기 프로그램을  만들어 봅시다</vt:lpstr>
      <vt:lpstr>계산기 프로그램을 만들어봅시다(1)</vt:lpstr>
      <vt:lpstr>계산기 프로그램을 만들어봅시다(2)</vt:lpstr>
      <vt:lpstr>계산기 프로그램을 만들어봅시다(3)</vt:lpstr>
      <vt:lpstr>계산기 프로그램을 만들어봅시다(4)</vt:lpstr>
      <vt:lpstr>계산기 프로그램을 만들어봅시다(5)</vt:lpstr>
      <vt:lpstr>계산기 프로그램을 만들어봅시다(6)</vt:lpstr>
      <vt:lpstr>Section 02 만든 파이썬 프로그램을 저장해봅시다</vt:lpstr>
      <vt:lpstr>만든 파이썬 프로그램을 저장해봅시다(1)</vt:lpstr>
      <vt:lpstr>만든 파이썬 프로그램을 저장해봅시다(2)</vt:lpstr>
      <vt:lpstr>만든 파이썬 프로그램을 저장해봅시다(3)</vt:lpstr>
      <vt:lpstr>만든 파이썬 프로그램을 저장해봅시다(4)</vt:lpstr>
      <vt:lpstr>만든 파이썬 프로그램을 저장해봅시다(5)</vt:lpstr>
      <vt:lpstr>만든 파이썬 프로그램을 저장해봅시다(6)</vt:lpstr>
      <vt:lpstr>만든 파이썬 프로그램을 저장해봅시다(7)</vt:lpstr>
      <vt:lpstr>만든 파이썬 프로그램을 저장해봅시다(8)</vt:lpstr>
      <vt:lpstr>Section 03 제대로 된 계산기로  업그레이드합시다</vt:lpstr>
      <vt:lpstr>제대로 된 계산기로 업그레이드합시다(1)</vt:lpstr>
      <vt:lpstr>제대로 된 계산기로 업그레이드합시다(2)</vt:lpstr>
      <vt:lpstr>제대로 된 계산기로 업그레이드합시다(3)</vt:lpstr>
      <vt:lpstr>제대로 된 계산기로 업그레이드합시다(4)</vt:lpstr>
      <vt:lpstr>제대로 된 계산기로 업그레이드합시다(5)- 소스코드 2-3</vt:lpstr>
      <vt:lpstr>Section 04 그림판 프로그램도  만듭시다</vt:lpstr>
      <vt:lpstr>그림판 프로그램도 만듭시다(1)</vt:lpstr>
      <vt:lpstr>그림판 프로그램도 만듭시다(1)</vt:lpstr>
      <vt:lpstr>그림판 프로그램도 만듭시다(2)</vt:lpstr>
      <vt:lpstr>그림판 프로그램도 만듭시다(3)</vt:lpstr>
      <vt:lpstr>그림판 프로그램도 만듭시다(4)</vt:lpstr>
      <vt:lpstr>그림판 프로그램도 만듭시다(5)</vt:lpstr>
      <vt:lpstr>그림판 프로그램도 만듭시다(6)</vt:lpstr>
      <vt:lpstr>그림판 프로그램도 만듭시다(7)</vt:lpstr>
      <vt:lpstr>그림판 프로그램도 만듭시다(8)</vt:lpstr>
      <vt:lpstr>그림판 프로그램도 만듭시다(9)</vt:lpstr>
      <vt:lpstr>실습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sgrc-101</cp:lastModifiedBy>
  <cp:revision>195</cp:revision>
  <dcterms:created xsi:type="dcterms:W3CDTF">2012-07-23T02:34:37Z</dcterms:created>
  <dcterms:modified xsi:type="dcterms:W3CDTF">2018-09-06T02:31:40Z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