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7"/>
  </p:notesMasterIdLst>
  <p:handoutMasterIdLst>
    <p:handoutMasterId r:id="rId48"/>
  </p:handoutMasterIdLst>
  <p:sldIdLst>
    <p:sldId id="328" r:id="rId2"/>
    <p:sldId id="329" r:id="rId3"/>
    <p:sldId id="330" r:id="rId4"/>
    <p:sldId id="331" r:id="rId5"/>
    <p:sldId id="326" r:id="rId6"/>
    <p:sldId id="333" r:id="rId7"/>
    <p:sldId id="332" r:id="rId8"/>
    <p:sldId id="335" r:id="rId9"/>
    <p:sldId id="336" r:id="rId10"/>
    <p:sldId id="337" r:id="rId11"/>
    <p:sldId id="338" r:id="rId12"/>
    <p:sldId id="339" r:id="rId13"/>
    <p:sldId id="366" r:id="rId14"/>
    <p:sldId id="340" r:id="rId15"/>
    <p:sldId id="341" r:id="rId16"/>
    <p:sldId id="334" r:id="rId17"/>
    <p:sldId id="342" r:id="rId18"/>
    <p:sldId id="344" r:id="rId19"/>
    <p:sldId id="343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67" r:id="rId38"/>
    <p:sldId id="363" r:id="rId39"/>
    <p:sldId id="362" r:id="rId40"/>
    <p:sldId id="368" r:id="rId41"/>
    <p:sldId id="369" r:id="rId42"/>
    <p:sldId id="370" r:id="rId43"/>
    <p:sldId id="364" r:id="rId44"/>
    <p:sldId id="365" r:id="rId45"/>
    <p:sldId id="258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0899" autoAdjust="0"/>
  </p:normalViewPr>
  <p:slideViewPr>
    <p:cSldViewPr>
      <p:cViewPr>
        <p:scale>
          <a:sx n="90" d="100"/>
          <a:sy n="90" d="100"/>
        </p:scale>
        <p:origin x="-2286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0570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28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컴퓨팅 사고력을 키우는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SW </a:t>
            </a: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교육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600" b="1" dirty="0" err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파이썬</a:t>
            </a:r>
            <a:endParaRPr lang="en-US" altLang="ko-KR" sz="1600" b="1" dirty="0" smtClean="0">
              <a:solidFill>
                <a:srgbClr val="1F497D">
                  <a:lumMod val="60000"/>
                  <a:lumOff val="4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535" y="3474005"/>
            <a:ext cx="2745118" cy="25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/38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2018-09-20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5" r:id="rId2"/>
    <p:sldLayoutId id="2147483712" r:id="rId3"/>
    <p:sldLayoutId id="2147483696" r:id="rId4"/>
    <p:sldLayoutId id="2147483692" r:id="rId5"/>
    <p:sldLayoutId id="214748368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</a:t>
            </a:r>
            <a:r>
              <a:rPr lang="ko-KR" altLang="en-US" dirty="0" smtClean="0"/>
              <a:t>연산자를 알아봅시다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문자열과 </a:t>
            </a:r>
            <a:r>
              <a:rPr lang="ko-KR" altLang="en-US" dirty="0" smtClean="0"/>
              <a:t>숫자의 상호 변환</a:t>
            </a:r>
            <a:endParaRPr lang="en-US" altLang="ko-KR" dirty="0" smtClean="0"/>
          </a:p>
          <a:p>
            <a:pPr lvl="1"/>
            <a:r>
              <a:rPr lang="ko-KR" altLang="en-US" dirty="0"/>
              <a:t>문자열이 </a:t>
            </a:r>
            <a:r>
              <a:rPr lang="en-US" altLang="ko-KR" dirty="0" err="1"/>
              <a:t>int</a:t>
            </a:r>
            <a:r>
              <a:rPr lang="en-US" altLang="ko-KR" dirty="0"/>
              <a:t>() </a:t>
            </a:r>
            <a:r>
              <a:rPr lang="ko-KR" altLang="en-US" dirty="0"/>
              <a:t>함수에 의해서 정수로</a:t>
            </a:r>
            <a:r>
              <a:rPr lang="en-US" altLang="ko-KR" dirty="0"/>
              <a:t>, float() </a:t>
            </a:r>
            <a:r>
              <a:rPr lang="ko-KR" altLang="en-US" dirty="0"/>
              <a:t>함수에 의해서 실수로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숫자를 문자열로 변환하기 위해서는 </a:t>
            </a:r>
            <a:r>
              <a:rPr lang="en-US" altLang="ko-KR" dirty="0" err="1"/>
              <a:t>str</a:t>
            </a:r>
            <a:r>
              <a:rPr lang="en-US" altLang="ko-KR" dirty="0"/>
              <a:t>() </a:t>
            </a:r>
            <a:r>
              <a:rPr lang="ko-KR" altLang="en-US" dirty="0"/>
              <a:t>함수를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933574"/>
            <a:ext cx="7597621" cy="129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475" y="4352335"/>
            <a:ext cx="6705726" cy="7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22" y="5196628"/>
            <a:ext cx="7605879" cy="743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480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</a:t>
            </a:r>
            <a:r>
              <a:rPr lang="ko-KR" altLang="en-US" dirty="0" smtClean="0"/>
              <a:t>연산자를 알아봅시다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대입 연산자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27" y="1673805"/>
            <a:ext cx="7662815" cy="418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</a:t>
            </a:r>
            <a:r>
              <a:rPr lang="ko-KR" altLang="en-US" dirty="0" smtClean="0"/>
              <a:t>연산자를 알아봅시다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10</a:t>
            </a:r>
            <a:r>
              <a:rPr lang="ko-KR" altLang="en-US" dirty="0"/>
              <a:t>에서 시작하여 프로그램이 진행될수록 값이 </a:t>
            </a:r>
            <a:r>
              <a:rPr lang="ko-KR" altLang="en-US" dirty="0" smtClean="0"/>
              <a:t>누적됨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1403774"/>
            <a:ext cx="8277659" cy="4230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513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116505" y="1178750"/>
            <a:ext cx="8963994" cy="3600400"/>
          </a:xfrm>
        </p:spPr>
        <p:txBody>
          <a:bodyPr>
            <a:noAutofit/>
          </a:bodyPr>
          <a:lstStyle/>
          <a:p>
            <a:r>
              <a:rPr lang="ko-KR" altLang="en-US" sz="4400" dirty="0" smtClean="0"/>
              <a:t>키보드로부터 액수를 </a:t>
            </a:r>
            <a:r>
              <a:rPr lang="ko-KR" altLang="en-US" sz="4400" dirty="0" err="1" smtClean="0"/>
              <a:t>입력받아</a:t>
            </a:r>
            <a:r>
              <a:rPr lang="ko-KR" altLang="en-US" sz="4400" dirty="0" smtClean="0"/>
              <a:t> 가장 적은 수의 동전으로 바꾸는 코드를 작성해 봅시다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25293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</a:t>
            </a:r>
            <a:r>
              <a:rPr lang="ko-KR" altLang="en-US" dirty="0" smtClean="0"/>
              <a:t>연산자를 알아봅시다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동전 </a:t>
            </a:r>
            <a:r>
              <a:rPr lang="ko-KR" altLang="en-US" dirty="0" smtClean="0"/>
              <a:t>교환 프로그램 </a:t>
            </a:r>
            <a:r>
              <a:rPr lang="ko-KR" altLang="en-US" dirty="0"/>
              <a:t>완성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26" y="1403365"/>
            <a:ext cx="7962319" cy="499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4163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</a:t>
            </a:r>
            <a:r>
              <a:rPr lang="ko-KR" altLang="en-US" dirty="0" smtClean="0"/>
              <a:t>연산자를 알아봅시다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교환할 </a:t>
            </a:r>
            <a:r>
              <a:rPr lang="ko-KR" altLang="en-US" dirty="0"/>
              <a:t>돈</a:t>
            </a:r>
            <a:r>
              <a:rPr lang="en-US" altLang="ko-KR" dirty="0"/>
              <a:t>(money)</a:t>
            </a:r>
            <a:r>
              <a:rPr lang="ko-KR" altLang="en-US" dirty="0"/>
              <a:t>과 </a:t>
            </a:r>
            <a:r>
              <a:rPr lang="en-US" altLang="ko-KR" dirty="0"/>
              <a:t>500</a:t>
            </a:r>
            <a:r>
              <a:rPr lang="ko-KR" altLang="en-US" dirty="0"/>
              <a:t>원</a:t>
            </a:r>
            <a:r>
              <a:rPr lang="en-US" altLang="ko-KR" dirty="0"/>
              <a:t>, 100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, </a:t>
            </a:r>
            <a:r>
              <a:rPr lang="en-US" altLang="ko-KR" dirty="0"/>
              <a:t>50</a:t>
            </a:r>
            <a:r>
              <a:rPr lang="ko-KR" altLang="en-US" dirty="0"/>
              <a:t>원</a:t>
            </a:r>
            <a:r>
              <a:rPr lang="en-US" altLang="ko-KR" dirty="0"/>
              <a:t>, 10</a:t>
            </a:r>
            <a:r>
              <a:rPr lang="ko-KR" altLang="en-US" dirty="0"/>
              <a:t>원짜리 </a:t>
            </a:r>
            <a:r>
              <a:rPr lang="ko-KR" altLang="en-US" dirty="0" smtClean="0"/>
              <a:t>동전 </a:t>
            </a:r>
            <a:r>
              <a:rPr lang="ko-KR" altLang="en-US" dirty="0"/>
              <a:t>개수를 저장할 </a:t>
            </a:r>
            <a:r>
              <a:rPr lang="ko-KR" altLang="en-US" dirty="0" smtClean="0"/>
              <a:t>변수 초기화</a:t>
            </a:r>
            <a:endParaRPr lang="en-US" altLang="ko-KR" dirty="0" smtClean="0"/>
          </a:p>
          <a:p>
            <a:pPr lvl="1"/>
            <a:r>
              <a:rPr lang="en-US" altLang="ko-KR" dirty="0"/>
              <a:t>7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입력한 </a:t>
            </a:r>
            <a:r>
              <a:rPr lang="ko-KR" altLang="en-US" dirty="0"/>
              <a:t>값을 </a:t>
            </a:r>
            <a:r>
              <a:rPr lang="en-US" altLang="ko-KR" dirty="0"/>
              <a:t>500</a:t>
            </a:r>
            <a:r>
              <a:rPr lang="ko-KR" altLang="en-US" dirty="0"/>
              <a:t>으로 </a:t>
            </a:r>
            <a:r>
              <a:rPr lang="ko-KR" altLang="en-US" dirty="0" smtClean="0"/>
              <a:t>나눈 몫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500</a:t>
            </a:r>
            <a:r>
              <a:rPr lang="ko-KR" altLang="en-US" dirty="0"/>
              <a:t>원짜리 동전의 개수를 구하고</a:t>
            </a:r>
            <a:r>
              <a:rPr lang="en-US" altLang="ko-KR" dirty="0"/>
              <a:t>, 8</a:t>
            </a:r>
            <a:r>
              <a:rPr lang="ko-KR" altLang="en-US" dirty="0"/>
              <a:t>행에서 </a:t>
            </a:r>
            <a:r>
              <a:rPr lang="ko-KR" altLang="en-US" dirty="0" smtClean="0"/>
              <a:t>다시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 </a:t>
            </a:r>
            <a:r>
              <a:rPr lang="en-US" altLang="ko-KR" dirty="0" smtClean="0"/>
              <a:t>money</a:t>
            </a:r>
            <a:r>
              <a:rPr lang="ko-KR" altLang="en-US" dirty="0"/>
              <a:t>에 </a:t>
            </a:r>
            <a:r>
              <a:rPr lang="en-US" altLang="ko-KR" dirty="0"/>
              <a:t>500</a:t>
            </a:r>
            <a:r>
              <a:rPr lang="ko-KR" altLang="en-US" dirty="0"/>
              <a:t>으로 </a:t>
            </a:r>
            <a:r>
              <a:rPr lang="ko-KR" altLang="en-US" dirty="0" smtClean="0"/>
              <a:t>나눈 후의 </a:t>
            </a:r>
            <a:r>
              <a:rPr lang="ko-KR" altLang="en-US" dirty="0"/>
              <a:t>나머지 값을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. 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결국 </a:t>
            </a:r>
            <a:r>
              <a:rPr lang="ko-KR" altLang="en-US" dirty="0"/>
              <a:t>입력한 </a:t>
            </a:r>
            <a:r>
              <a:rPr lang="en-US" altLang="ko-KR" dirty="0"/>
              <a:t>money</a:t>
            </a:r>
            <a:r>
              <a:rPr lang="ko-KR" altLang="en-US" dirty="0"/>
              <a:t>의 값을 최대한 많이 </a:t>
            </a:r>
            <a:r>
              <a:rPr lang="en-US" altLang="ko-KR" dirty="0"/>
              <a:t>500</a:t>
            </a:r>
            <a:r>
              <a:rPr lang="ko-KR" altLang="en-US" dirty="0" smtClean="0"/>
              <a:t>원짜리로 </a:t>
            </a:r>
            <a:r>
              <a:rPr lang="ko-KR" altLang="en-US" dirty="0"/>
              <a:t>바꾸고 </a:t>
            </a:r>
            <a:r>
              <a:rPr lang="en-US" altLang="ko-KR" dirty="0"/>
              <a:t>500</a:t>
            </a:r>
            <a:r>
              <a:rPr lang="ko-KR" altLang="en-US" dirty="0"/>
              <a:t>원 미만의 나머지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돈을 </a:t>
            </a:r>
            <a:r>
              <a:rPr lang="ko-KR" altLang="en-US" dirty="0"/>
              <a:t>다시 </a:t>
            </a:r>
            <a:r>
              <a:rPr lang="en-US" altLang="ko-KR" dirty="0"/>
              <a:t>money</a:t>
            </a:r>
            <a:r>
              <a:rPr lang="ko-KR" altLang="en-US" dirty="0"/>
              <a:t>에 </a:t>
            </a:r>
            <a:r>
              <a:rPr lang="ko-KR" altLang="en-US" dirty="0" smtClean="0"/>
              <a:t>저장함</a:t>
            </a:r>
            <a:endParaRPr lang="en-US" altLang="ko-KR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7" y="1172062"/>
            <a:ext cx="68675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4344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02 </a:t>
            </a:r>
            <a:r>
              <a:rPr lang="ko-KR" altLang="en-US" dirty="0"/>
              <a:t>관계 </a:t>
            </a:r>
            <a:r>
              <a:rPr lang="ko-KR" altLang="en-US" dirty="0" smtClean="0"/>
              <a:t>연산자를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알아봅시다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721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</a:t>
            </a:r>
            <a:r>
              <a:rPr lang="ko-KR" altLang="en-US" dirty="0" smtClean="0"/>
              <a:t>연산자를 알아봅시다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관계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ko-KR" altLang="en-US" dirty="0"/>
              <a:t>어떤 것이 큰지</a:t>
            </a:r>
            <a:r>
              <a:rPr lang="en-US" altLang="ko-KR" dirty="0"/>
              <a:t>, </a:t>
            </a:r>
            <a:r>
              <a:rPr lang="ko-KR" altLang="en-US" dirty="0"/>
              <a:t>작은지</a:t>
            </a:r>
            <a:r>
              <a:rPr lang="en-US" altLang="ko-KR" dirty="0"/>
              <a:t>, </a:t>
            </a:r>
            <a:r>
              <a:rPr lang="ko-KR" altLang="en-US" dirty="0"/>
              <a:t>같은지를 비교하는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결과는 </a:t>
            </a:r>
            <a:r>
              <a:rPr lang="ko-KR" altLang="en-US" dirty="0"/>
              <a:t>참</a:t>
            </a:r>
            <a:r>
              <a:rPr lang="en-US" altLang="ko-KR" dirty="0"/>
              <a:t>(True)</a:t>
            </a:r>
            <a:r>
              <a:rPr lang="ko-KR" altLang="en-US" dirty="0"/>
              <a:t>이나 거짓</a:t>
            </a:r>
            <a:r>
              <a:rPr lang="en-US" altLang="ko-KR" dirty="0"/>
              <a:t>(False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smtClean="0"/>
              <a:t>주로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(</a:t>
            </a:r>
            <a:r>
              <a:rPr lang="en-US" altLang="ko-KR" dirty="0"/>
              <a:t>if )</a:t>
            </a:r>
            <a:r>
              <a:rPr lang="ko-KR" altLang="en-US" dirty="0"/>
              <a:t>이나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(</a:t>
            </a:r>
            <a:r>
              <a:rPr lang="en-US" altLang="ko-KR" dirty="0"/>
              <a:t>for, while)</a:t>
            </a:r>
            <a:r>
              <a:rPr lang="ko-KR" altLang="en-US" dirty="0"/>
              <a:t>에서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665" y="2497708"/>
            <a:ext cx="4635515" cy="95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665" y="3706829"/>
            <a:ext cx="6210690" cy="2602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638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</a:t>
            </a:r>
            <a:r>
              <a:rPr lang="ko-KR" altLang="en-US" dirty="0" smtClean="0"/>
              <a:t>연산자를 알아봅시다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관계 연산자 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비교하기 위한 관계 연산자 </a:t>
            </a:r>
            <a:r>
              <a:rPr lang="en-US" altLang="ko-KR" dirty="0"/>
              <a:t>==</a:t>
            </a:r>
            <a:r>
              <a:rPr lang="ko-KR" altLang="en-US" dirty="0"/>
              <a:t>를 </a:t>
            </a:r>
            <a:r>
              <a:rPr lang="ko-KR" altLang="en-US" dirty="0" smtClean="0"/>
              <a:t>사용시 </a:t>
            </a:r>
            <a:r>
              <a:rPr lang="en-US" altLang="ko-KR" dirty="0"/>
              <a:t>=</a:t>
            </a:r>
            <a:r>
              <a:rPr lang="ko-KR" altLang="en-US" dirty="0"/>
              <a:t>을 하나만 쓰는 </a:t>
            </a:r>
            <a:r>
              <a:rPr lang="ko-KR" altLang="en-US" dirty="0" smtClean="0"/>
              <a:t>경우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오류발생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/>
              <a:t>  a </a:t>
            </a:r>
            <a:r>
              <a:rPr lang="en-US" altLang="ko-KR" dirty="0"/>
              <a:t>=b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의 값을 </a:t>
            </a:r>
            <a:r>
              <a:rPr lang="en-US" altLang="ko-KR" dirty="0"/>
              <a:t>a</a:t>
            </a:r>
            <a:r>
              <a:rPr lang="ko-KR" altLang="en-US" dirty="0"/>
              <a:t>에 </a:t>
            </a:r>
            <a:r>
              <a:rPr lang="ko-KR" altLang="en-US" dirty="0" smtClean="0"/>
              <a:t>대입하라는 </a:t>
            </a:r>
            <a:r>
              <a:rPr lang="ko-KR" altLang="en-US" dirty="0"/>
              <a:t>의미이지 관계 연산자가 </a:t>
            </a:r>
            <a:r>
              <a:rPr lang="ko-KR" altLang="en-US" dirty="0" smtClean="0"/>
              <a:t>아님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5" y="1358770"/>
            <a:ext cx="8287410" cy="1444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51" y="4689140"/>
            <a:ext cx="7335814" cy="460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643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03 </a:t>
            </a:r>
            <a:r>
              <a:rPr lang="ko-KR" altLang="en-US" dirty="0"/>
              <a:t>논리 </a:t>
            </a:r>
            <a:r>
              <a:rPr lang="ko-KR" altLang="en-US" dirty="0" smtClean="0"/>
              <a:t>연산자를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알아봅시다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38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4243469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</a:t>
            </a: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연산자들</a:t>
            </a:r>
            <a:r>
              <a:rPr lang="en-US" altLang="ko-KR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3600" dirty="0" err="1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헤쳐모여</a:t>
            </a:r>
            <a:r>
              <a:rPr lang="en-US" altLang="ko-KR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!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26988" y="3686255"/>
            <a:ext cx="542048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산술 연산자를 알아봅시다 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관계 연산자를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알아봅시다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논리 연산자를 알아봅시다 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비트 연산자를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알아봅시다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05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연산자 우선순위를 알아볼까요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?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</a:t>
            </a:r>
            <a:r>
              <a:rPr lang="ko-KR" altLang="en-US" dirty="0"/>
              <a:t>리</a:t>
            </a:r>
            <a:r>
              <a:rPr lang="ko-KR" altLang="en-US" dirty="0" smtClean="0"/>
              <a:t> 연산자를 알아봅시다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47" y="1448780"/>
            <a:ext cx="8370930" cy="1470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3293985"/>
            <a:ext cx="577215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420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 연산자를 알아봅시다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논리 연산자 </a:t>
            </a:r>
            <a:r>
              <a:rPr lang="ko-KR" altLang="en-US" dirty="0"/>
              <a:t>예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91" y="1403775"/>
            <a:ext cx="8280920" cy="306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720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비트 연산자를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알아봅시다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568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연산자를 알아봅시다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비트 연산자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81" y="1627630"/>
            <a:ext cx="8362950" cy="3601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110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연산자를 알아봅시다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비트 논리곱</a:t>
            </a:r>
            <a:r>
              <a:rPr lang="en-US" altLang="ko-KR" dirty="0" smtClean="0"/>
              <a:t>(&amp;)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en-US" altLang="ko-KR" dirty="0"/>
              <a:t>10 </a:t>
            </a:r>
            <a:r>
              <a:rPr lang="en-US" altLang="ko-KR" dirty="0" smtClean="0"/>
              <a:t>&amp; 7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/>
              <a:t>10 &amp; 7</a:t>
            </a:r>
            <a:r>
              <a:rPr lang="ko-KR" altLang="en-US" dirty="0"/>
              <a:t>의 결과는 </a:t>
            </a:r>
            <a:r>
              <a:rPr lang="en-US" altLang="ko-KR" dirty="0" smtClean="0"/>
              <a:t>2</a:t>
            </a:r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 smtClean="0"/>
              <a:t>진수를 </a:t>
            </a:r>
            <a:r>
              <a:rPr lang="en-US" altLang="ko-KR" dirty="0"/>
              <a:t>2</a:t>
            </a:r>
            <a:r>
              <a:rPr lang="ko-KR" altLang="en-US" dirty="0"/>
              <a:t>진수로 변환한 다음 각 비트마다 </a:t>
            </a:r>
            <a:r>
              <a:rPr lang="en-US" altLang="ko-KR" dirty="0"/>
              <a:t>AND </a:t>
            </a:r>
            <a:r>
              <a:rPr lang="ko-KR" altLang="en-US" dirty="0"/>
              <a:t>연산을 수행하기 </a:t>
            </a:r>
            <a:r>
              <a:rPr lang="ko-KR" altLang="en-US" dirty="0" smtClean="0"/>
              <a:t>때문</a:t>
            </a:r>
            <a:r>
              <a:rPr lang="en-US" altLang="ko-KR" dirty="0" smtClean="0"/>
              <a:t>. </a:t>
            </a:r>
            <a:r>
              <a:rPr lang="ko-KR" altLang="en-US" dirty="0"/>
              <a:t>그 </a:t>
            </a:r>
            <a:r>
              <a:rPr lang="ko-KR" altLang="en-US" dirty="0" smtClean="0"/>
              <a:t>결과 </a:t>
            </a:r>
            <a:r>
              <a:rPr lang="en-US" altLang="ko-KR" dirty="0"/>
              <a:t>2</a:t>
            </a:r>
            <a:r>
              <a:rPr lang="ko-KR" altLang="en-US" dirty="0"/>
              <a:t>진수 </a:t>
            </a:r>
            <a:r>
              <a:rPr lang="en-US" altLang="ko-KR" dirty="0"/>
              <a:t>0010</a:t>
            </a:r>
            <a:r>
              <a:rPr lang="en-US" altLang="ko-KR" baseline="-25000" dirty="0"/>
              <a:t>2</a:t>
            </a:r>
            <a:r>
              <a:rPr lang="ko-KR" altLang="en-US" dirty="0"/>
              <a:t>이 되고 </a:t>
            </a:r>
            <a:r>
              <a:rPr lang="en-US" altLang="ko-KR" dirty="0"/>
              <a:t>10</a:t>
            </a:r>
            <a:r>
              <a:rPr lang="ko-KR" altLang="en-US" dirty="0"/>
              <a:t>진수로는 </a:t>
            </a:r>
            <a:r>
              <a:rPr lang="en-US" altLang="ko-KR" dirty="0"/>
              <a:t>2</a:t>
            </a:r>
            <a:r>
              <a:rPr lang="ko-KR" altLang="en-US" dirty="0"/>
              <a:t>가 </a:t>
            </a:r>
            <a:r>
              <a:rPr lang="ko-KR" altLang="en-US" dirty="0" smtClean="0"/>
              <a:t>됨</a:t>
            </a:r>
            <a:endParaRPr lang="en-US" altLang="ko-K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3" y="1875929"/>
            <a:ext cx="767715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150" y="4342904"/>
            <a:ext cx="11620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0171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연산자를 알아봅시다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비트 논리곱 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123 &amp; 456</a:t>
            </a:r>
            <a:r>
              <a:rPr lang="ko-KR" altLang="en-US" dirty="0"/>
              <a:t>은 </a:t>
            </a:r>
            <a:r>
              <a:rPr lang="en-US" altLang="ko-KR" dirty="0"/>
              <a:t>123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 smtClean="0"/>
              <a:t>진수인 </a:t>
            </a:r>
            <a:r>
              <a:rPr lang="en-US" altLang="ko-KR" dirty="0" smtClean="0"/>
              <a:t>1111011</a:t>
            </a:r>
            <a:r>
              <a:rPr lang="en-US" altLang="ko-KR" baseline="-25000" dirty="0" smtClean="0"/>
              <a:t>2</a:t>
            </a:r>
            <a:r>
              <a:rPr lang="ko-KR" altLang="en-US" dirty="0"/>
              <a:t>과 </a:t>
            </a:r>
            <a:r>
              <a:rPr lang="en-US" altLang="ko-KR" dirty="0"/>
              <a:t>456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진수인 </a:t>
            </a:r>
            <a:r>
              <a:rPr lang="en-US" altLang="ko-KR" dirty="0"/>
              <a:t>111001000</a:t>
            </a:r>
            <a:r>
              <a:rPr lang="en-US" altLang="ko-KR" baseline="-25000" dirty="0"/>
              <a:t>2</a:t>
            </a:r>
            <a:r>
              <a:rPr lang="ko-KR" altLang="en-US" dirty="0"/>
              <a:t>의 비트 논리곱</a:t>
            </a:r>
            <a:r>
              <a:rPr lang="en-US" altLang="ko-KR" dirty="0"/>
              <a:t>(&amp;) </a:t>
            </a:r>
            <a:r>
              <a:rPr lang="ko-KR" altLang="en-US" dirty="0"/>
              <a:t>결과는 </a:t>
            </a:r>
            <a:r>
              <a:rPr lang="en-US" altLang="ko-KR" dirty="0" smtClean="0"/>
              <a:t>1001000</a:t>
            </a:r>
            <a:r>
              <a:rPr lang="en-US" altLang="ko-KR" baseline="-25000" dirty="0" smtClean="0"/>
              <a:t>2</a:t>
            </a:r>
            <a:r>
              <a:rPr lang="ko-KR" altLang="en-US" dirty="0" smtClean="0"/>
              <a:t>이므로 </a:t>
            </a:r>
            <a:r>
              <a:rPr lang="en-US" altLang="ko-KR" dirty="0"/>
              <a:t>10</a:t>
            </a:r>
            <a:r>
              <a:rPr lang="ko-KR" altLang="en-US" dirty="0"/>
              <a:t>진수로 </a:t>
            </a:r>
            <a:r>
              <a:rPr lang="en-US" altLang="ko-KR" dirty="0"/>
              <a:t>72</a:t>
            </a:r>
            <a:r>
              <a:rPr lang="ko-KR" altLang="en-US" dirty="0"/>
              <a:t>가 </a:t>
            </a:r>
            <a:r>
              <a:rPr lang="ko-KR" altLang="en-US" dirty="0" smtClean="0"/>
              <a:t>나옴</a:t>
            </a:r>
            <a:endParaRPr lang="en-US" altLang="ko-KR" dirty="0" smtClean="0"/>
          </a:p>
          <a:p>
            <a:pPr lvl="1"/>
            <a:r>
              <a:rPr lang="en-US" altLang="ko-KR" dirty="0"/>
              <a:t>0xFFFF &amp; 0x0000</a:t>
            </a:r>
            <a:r>
              <a:rPr lang="ko-KR" altLang="en-US" dirty="0"/>
              <a:t>은 </a:t>
            </a:r>
            <a:r>
              <a:rPr lang="en-US" altLang="ko-KR" dirty="0"/>
              <a:t>16</a:t>
            </a:r>
            <a:r>
              <a:rPr lang="ko-KR" altLang="en-US" dirty="0"/>
              <a:t>진수 </a:t>
            </a:r>
            <a:r>
              <a:rPr lang="en-US" altLang="ko-KR" dirty="0"/>
              <a:t>FFFF(2</a:t>
            </a:r>
            <a:r>
              <a:rPr lang="ko-KR" altLang="en-US" dirty="0"/>
              <a:t>진수는 </a:t>
            </a:r>
            <a:r>
              <a:rPr lang="en-US" altLang="ko-KR" dirty="0"/>
              <a:t>1111 1111 1111 1111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</a:t>
            </a:r>
            <a:r>
              <a:rPr lang="en-US" altLang="ko-KR" dirty="0"/>
              <a:t>0000(2</a:t>
            </a:r>
            <a:r>
              <a:rPr lang="ko-KR" altLang="en-US" dirty="0"/>
              <a:t>진수는 </a:t>
            </a:r>
            <a:r>
              <a:rPr lang="en-US" altLang="ko-KR" dirty="0"/>
              <a:t>0000 0000 0000 0000)</a:t>
            </a:r>
            <a:r>
              <a:rPr lang="ko-KR" altLang="en-US" dirty="0"/>
              <a:t>의 비트 논리곱</a:t>
            </a:r>
            <a:r>
              <a:rPr lang="en-US" altLang="ko-KR" dirty="0"/>
              <a:t>(&amp;) </a:t>
            </a:r>
            <a:r>
              <a:rPr lang="ko-KR" altLang="en-US" dirty="0"/>
              <a:t>결과인 </a:t>
            </a:r>
            <a:r>
              <a:rPr lang="en-US" altLang="ko-KR" dirty="0"/>
              <a:t>0</a:t>
            </a:r>
            <a:r>
              <a:rPr lang="ko-KR" altLang="en-US" dirty="0"/>
              <a:t>이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. </a:t>
            </a:r>
            <a:r>
              <a:rPr lang="en-US" altLang="ko-KR" dirty="0"/>
              <a:t>0</a:t>
            </a:r>
            <a:r>
              <a:rPr lang="ko-KR" altLang="en-US" dirty="0"/>
              <a:t>과 비트 논리곱을 수행하면 어떤 수든 무조건 </a:t>
            </a:r>
            <a:r>
              <a:rPr lang="en-US" altLang="ko-KR" dirty="0"/>
              <a:t>0</a:t>
            </a:r>
            <a:r>
              <a:rPr lang="ko-KR" altLang="en-US" dirty="0"/>
              <a:t>이 </a:t>
            </a:r>
            <a:r>
              <a:rPr lang="ko-KR" altLang="en-US" dirty="0" smtClean="0"/>
              <a:t>나옴</a:t>
            </a:r>
            <a:endParaRPr lang="en-US" altLang="ko-K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24" y="1427010"/>
            <a:ext cx="8110822" cy="168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344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연산자를 알아봅시다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비트 논리합</a:t>
            </a:r>
            <a:r>
              <a:rPr lang="en-US" altLang="ko-KR" dirty="0" smtClean="0"/>
              <a:t>(|)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en-US" altLang="ko-KR" dirty="0"/>
              <a:t>10 | </a:t>
            </a:r>
            <a:r>
              <a:rPr lang="en-US" altLang="ko-KR" dirty="0" smtClean="0"/>
              <a:t>7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각 비트의 논리합 결과는 </a:t>
            </a:r>
            <a:r>
              <a:rPr lang="en-US" altLang="ko-KR" dirty="0"/>
              <a:t>11112</a:t>
            </a:r>
            <a:r>
              <a:rPr lang="ko-KR" altLang="en-US" dirty="0"/>
              <a:t>이며 이는 </a:t>
            </a:r>
            <a:r>
              <a:rPr lang="en-US" altLang="ko-KR" dirty="0"/>
              <a:t>10</a:t>
            </a:r>
            <a:r>
              <a:rPr lang="ko-KR" altLang="en-US" dirty="0"/>
              <a:t>진수 </a:t>
            </a:r>
            <a:r>
              <a:rPr lang="en-US" altLang="ko-KR" dirty="0"/>
              <a:t>15</a:t>
            </a:r>
            <a:r>
              <a:rPr lang="ko-KR" altLang="en-US" dirty="0"/>
              <a:t>가 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2123855"/>
            <a:ext cx="8511817" cy="225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005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연산자를 알아봅시다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0xFFFF|0x0000</a:t>
            </a:r>
            <a:r>
              <a:rPr lang="ko-KR" altLang="en-US" dirty="0"/>
              <a:t>을 보면 </a:t>
            </a:r>
            <a:r>
              <a:rPr lang="en-US" altLang="ko-KR" dirty="0"/>
              <a:t>0xFFFF</a:t>
            </a:r>
            <a:r>
              <a:rPr lang="ko-KR" altLang="en-US" dirty="0"/>
              <a:t>와 </a:t>
            </a:r>
            <a:r>
              <a:rPr lang="en-US" altLang="ko-KR" dirty="0"/>
              <a:t>0000</a:t>
            </a:r>
            <a:r>
              <a:rPr lang="ko-KR" altLang="en-US" dirty="0"/>
              <a:t>의 비트 논리합은 </a:t>
            </a:r>
            <a:r>
              <a:rPr lang="en-US" altLang="ko-KR" dirty="0" smtClean="0"/>
              <a:t>0xFFFF</a:t>
            </a:r>
            <a:r>
              <a:rPr lang="ko-KR" altLang="en-US" dirty="0"/>
              <a:t> 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 </a:t>
            </a:r>
            <a:r>
              <a:rPr lang="ko-KR" altLang="en-US" dirty="0"/>
              <a:t>그러므로 </a:t>
            </a:r>
            <a:r>
              <a:rPr lang="en-US" altLang="ko-KR" dirty="0"/>
              <a:t>16</a:t>
            </a:r>
            <a:r>
              <a:rPr lang="ko-KR" altLang="en-US" dirty="0"/>
              <a:t>진수 </a:t>
            </a:r>
            <a:r>
              <a:rPr lang="en-US" altLang="ko-KR" dirty="0"/>
              <a:t>FFFF16</a:t>
            </a:r>
            <a:r>
              <a:rPr lang="ko-KR" altLang="en-US" dirty="0"/>
              <a:t>는 </a:t>
            </a:r>
            <a:r>
              <a:rPr lang="en-US" altLang="ko-KR" dirty="0"/>
              <a:t>10</a:t>
            </a:r>
            <a:r>
              <a:rPr lang="ko-KR" altLang="en-US" dirty="0"/>
              <a:t>진수 </a:t>
            </a:r>
            <a:r>
              <a:rPr lang="en-US" altLang="ko-KR" dirty="0"/>
              <a:t>65535</a:t>
            </a:r>
            <a:r>
              <a:rPr lang="ko-KR" altLang="en-US" dirty="0"/>
              <a:t>가 됨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1133745"/>
            <a:ext cx="8321697" cy="1751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678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연산자를 알아봅시다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비트 </a:t>
            </a:r>
            <a:r>
              <a:rPr lang="ko-KR" altLang="en-US" dirty="0" smtClean="0"/>
              <a:t>배타적 논리합</a:t>
            </a:r>
            <a:r>
              <a:rPr lang="en-US" altLang="ko-KR" dirty="0"/>
              <a:t>(^)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(exclusive OR)</a:t>
            </a:r>
          </a:p>
          <a:p>
            <a:pPr lvl="1"/>
            <a:r>
              <a:rPr lang="ko-KR" altLang="en-US" dirty="0"/>
              <a:t>두 값이 다르면 </a:t>
            </a:r>
            <a:r>
              <a:rPr lang="en-US" altLang="ko-KR" dirty="0"/>
              <a:t>1, </a:t>
            </a:r>
            <a:r>
              <a:rPr lang="ko-KR" altLang="en-US" dirty="0"/>
              <a:t>같으면 </a:t>
            </a:r>
            <a:r>
              <a:rPr lang="en-US" altLang="ko-KR" dirty="0" smtClean="0"/>
              <a:t>0. </a:t>
            </a:r>
            <a:r>
              <a:rPr lang="ko-KR" altLang="en-US" dirty="0"/>
              <a:t>즉 참</a:t>
            </a:r>
            <a:r>
              <a:rPr lang="en-US" altLang="ko-KR" dirty="0"/>
              <a:t>(1)^</a:t>
            </a:r>
            <a:r>
              <a:rPr lang="ko-KR" altLang="en-US" dirty="0"/>
              <a:t>참</a:t>
            </a:r>
            <a:r>
              <a:rPr lang="en-US" altLang="ko-KR" dirty="0"/>
              <a:t>(1)</a:t>
            </a:r>
            <a:r>
              <a:rPr lang="ko-KR" altLang="en-US" dirty="0"/>
              <a:t>이나 거짓</a:t>
            </a:r>
            <a:r>
              <a:rPr lang="en-US" altLang="ko-KR" dirty="0"/>
              <a:t>(0)^</a:t>
            </a:r>
            <a:r>
              <a:rPr lang="ko-KR" altLang="en-US" dirty="0"/>
              <a:t>거짓</a:t>
            </a:r>
            <a:r>
              <a:rPr lang="en-US" altLang="ko-KR" dirty="0"/>
              <a:t>(0)</a:t>
            </a:r>
            <a:r>
              <a:rPr lang="ko-KR" altLang="en-US" dirty="0"/>
              <a:t>이면 결과는 거짓</a:t>
            </a:r>
            <a:r>
              <a:rPr lang="en-US" altLang="ko-KR" dirty="0"/>
              <a:t>(0)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참</a:t>
            </a:r>
            <a:r>
              <a:rPr lang="en-US" altLang="ko-KR" dirty="0"/>
              <a:t>(1)^</a:t>
            </a:r>
            <a:r>
              <a:rPr lang="ko-KR" altLang="en-US" dirty="0"/>
              <a:t>거짓</a:t>
            </a:r>
            <a:r>
              <a:rPr lang="en-US" altLang="ko-KR" dirty="0"/>
              <a:t>(0)</a:t>
            </a:r>
            <a:r>
              <a:rPr lang="ko-KR" altLang="en-US" dirty="0"/>
              <a:t>이나 거짓</a:t>
            </a:r>
            <a:r>
              <a:rPr lang="en-US" altLang="ko-KR" dirty="0"/>
              <a:t>(0)^</a:t>
            </a:r>
            <a:r>
              <a:rPr lang="ko-KR" altLang="en-US" dirty="0"/>
              <a:t>참</a:t>
            </a:r>
            <a:r>
              <a:rPr lang="en-US" altLang="ko-KR" dirty="0"/>
              <a:t>(1)</a:t>
            </a:r>
            <a:r>
              <a:rPr lang="ko-KR" altLang="en-US" dirty="0"/>
              <a:t>이면 </a:t>
            </a:r>
            <a:r>
              <a:rPr lang="ko-KR" altLang="en-US" dirty="0" smtClean="0"/>
              <a:t>그 결과는 </a:t>
            </a:r>
            <a:r>
              <a:rPr lang="ko-KR" altLang="en-US" dirty="0"/>
              <a:t>참</a:t>
            </a:r>
            <a:r>
              <a:rPr lang="en-US" altLang="ko-KR" dirty="0"/>
              <a:t>(1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/>
              <a:t>과 </a:t>
            </a:r>
            <a:r>
              <a:rPr lang="en-US" altLang="ko-KR" dirty="0"/>
              <a:t>7</a:t>
            </a:r>
            <a:r>
              <a:rPr lang="ko-KR" altLang="en-US" dirty="0"/>
              <a:t>의 각 비트 배타적 논리합 결과는 </a:t>
            </a:r>
            <a:r>
              <a:rPr lang="en-US" altLang="ko-KR" dirty="0"/>
              <a:t>1101</a:t>
            </a:r>
            <a:r>
              <a:rPr lang="en-US" altLang="ko-KR" baseline="-25000" dirty="0"/>
              <a:t>2</a:t>
            </a:r>
            <a:r>
              <a:rPr lang="ko-KR" altLang="en-US" dirty="0"/>
              <a:t>이며 이는 </a:t>
            </a:r>
            <a:r>
              <a:rPr lang="en-US" altLang="ko-KR" dirty="0"/>
              <a:t>10</a:t>
            </a:r>
            <a:r>
              <a:rPr lang="ko-KR" altLang="en-US" dirty="0"/>
              <a:t>진수로 </a:t>
            </a:r>
            <a:r>
              <a:rPr lang="en-US" altLang="ko-KR" dirty="0" smtClean="0"/>
              <a:t>13</a:t>
            </a:r>
            <a:r>
              <a:rPr lang="ko-KR" altLang="en-US" dirty="0"/>
              <a:t>임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2393885"/>
            <a:ext cx="7297055" cy="230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375" y="4714971"/>
            <a:ext cx="1647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473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연산자를 알아봅시다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비트 배타적 논리합 예</a:t>
            </a:r>
            <a:endParaRPr lang="en-US" altLang="ko-K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80" y="1390127"/>
            <a:ext cx="8386945" cy="17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064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더하기</a:t>
            </a:r>
            <a:r>
              <a:rPr lang="en-US" altLang="ko-KR" dirty="0"/>
              <a:t>/</a:t>
            </a:r>
            <a:r>
              <a:rPr lang="ko-KR" altLang="en-US" dirty="0"/>
              <a:t>빼기</a:t>
            </a:r>
            <a:r>
              <a:rPr lang="en-US" altLang="ko-KR" dirty="0"/>
              <a:t>/</a:t>
            </a:r>
            <a:r>
              <a:rPr lang="ko-KR" altLang="en-US" dirty="0"/>
              <a:t>곱하기</a:t>
            </a:r>
            <a:r>
              <a:rPr lang="en-US" altLang="ko-KR" dirty="0"/>
              <a:t>/</a:t>
            </a:r>
            <a:r>
              <a:rPr lang="ko-KR" altLang="en-US" dirty="0"/>
              <a:t>나누기 등 산술 연산자를 배웁니다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같다</a:t>
            </a:r>
            <a:r>
              <a:rPr lang="en-US" altLang="ko-KR" dirty="0"/>
              <a:t>/</a:t>
            </a:r>
            <a:r>
              <a:rPr lang="ko-KR" altLang="en-US" dirty="0"/>
              <a:t>크다</a:t>
            </a:r>
            <a:r>
              <a:rPr lang="en-US" altLang="ko-KR" dirty="0"/>
              <a:t>/</a:t>
            </a:r>
            <a:r>
              <a:rPr lang="ko-KR" altLang="en-US" dirty="0"/>
              <a:t>작다 등의 관계 연산자를 배웁니다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and/or/not </a:t>
            </a:r>
            <a:r>
              <a:rPr lang="ko-KR" altLang="en-US" dirty="0"/>
              <a:t>등의 논리 연산자를 배웁니다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2</a:t>
            </a:r>
            <a:r>
              <a:rPr lang="ko-KR" altLang="en-US" dirty="0"/>
              <a:t>진수 값으로 처리되는 비트 연산자를 배웁니다</a:t>
            </a:r>
            <a:r>
              <a:rPr lang="en-US" altLang="ko-KR" dirty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연산자를 알아봅시다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비트 부정</a:t>
            </a:r>
            <a:r>
              <a:rPr lang="en-US" altLang="ko-KR" dirty="0" smtClean="0"/>
              <a:t>(~)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ko-KR" altLang="en-US" dirty="0"/>
              <a:t>두 수에 대해 연산하는 것이 아니라</a:t>
            </a:r>
            <a:r>
              <a:rPr lang="en-US" altLang="ko-KR" dirty="0"/>
              <a:t>,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</a:t>
            </a:r>
            <a:r>
              <a:rPr lang="ko-KR" altLang="en-US" dirty="0"/>
              <a:t>반대로 만드는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ko-KR" altLang="en-US" dirty="0"/>
              <a:t>즉 각 비트에 대해 </a:t>
            </a:r>
            <a:r>
              <a:rPr lang="en-US" altLang="ko-KR" dirty="0"/>
              <a:t>0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로</a:t>
            </a:r>
            <a:r>
              <a:rPr lang="en-US" altLang="ko-KR" dirty="0"/>
              <a:t>, 1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ko-KR" altLang="en-US" dirty="0" smtClean="0"/>
              <a:t>바꿈</a:t>
            </a:r>
            <a:r>
              <a:rPr lang="en-US" altLang="ko-KR" dirty="0" smtClean="0"/>
              <a:t>. </a:t>
            </a:r>
            <a:r>
              <a:rPr lang="ko-KR" altLang="en-US" dirty="0"/>
              <a:t>예로 </a:t>
            </a:r>
            <a:r>
              <a:rPr lang="en-US" altLang="ko-KR" dirty="0"/>
              <a:t>0000</a:t>
            </a:r>
            <a:r>
              <a:rPr lang="ko-KR" altLang="en-US" dirty="0"/>
              <a:t>을 비트 부정 연산하면 </a:t>
            </a:r>
            <a:r>
              <a:rPr lang="en-US" altLang="ko-KR" dirty="0"/>
              <a:t>1111</a:t>
            </a:r>
            <a:r>
              <a:rPr lang="ko-KR" altLang="en-US" dirty="0"/>
              <a:t>이 </a:t>
            </a:r>
            <a:r>
              <a:rPr lang="ko-KR" altLang="en-US" dirty="0" smtClean="0"/>
              <a:t>되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고</a:t>
            </a:r>
            <a:r>
              <a:rPr lang="en-US" altLang="ko-KR" dirty="0"/>
              <a:t>, 0101</a:t>
            </a:r>
            <a:r>
              <a:rPr lang="ko-KR" altLang="en-US" dirty="0"/>
              <a:t>을 비트 부정 </a:t>
            </a:r>
            <a:r>
              <a:rPr lang="ko-KR" altLang="en-US" dirty="0" smtClean="0"/>
              <a:t>연산 하면 </a:t>
            </a:r>
            <a:r>
              <a:rPr lang="en-US" altLang="ko-KR" dirty="0" smtClean="0"/>
              <a:t>1010. </a:t>
            </a:r>
            <a:r>
              <a:rPr lang="ko-KR" altLang="en-US" sz="1800" b="1" dirty="0">
                <a:solidFill>
                  <a:srgbClr val="FF0000"/>
                </a:solidFill>
              </a:rPr>
              <a:t>이렇게 반전된 값을 ‘</a:t>
            </a:r>
            <a:r>
              <a:rPr lang="en-US" altLang="ko-KR" sz="1800" b="1" dirty="0">
                <a:solidFill>
                  <a:srgbClr val="FF0000"/>
                </a:solidFill>
              </a:rPr>
              <a:t>1</a:t>
            </a:r>
            <a:r>
              <a:rPr lang="ko-KR" altLang="en-US" sz="1800" b="1" dirty="0">
                <a:solidFill>
                  <a:srgbClr val="FF0000"/>
                </a:solidFill>
              </a:rPr>
              <a:t>의 보수’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라 함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en-US" altLang="ko-KR" sz="1800" b="1" dirty="0">
                <a:solidFill>
                  <a:srgbClr val="FF0000"/>
                </a:solidFill>
              </a:rPr>
              <a:t>	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*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음수의 표현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/>
              <a:t>비트 부정 연산자는 어떤 값의 반대 부호의 값을 찾고자 할 때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52" y="3568076"/>
            <a:ext cx="7906177" cy="137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206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연산자를 알아봅시다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왼쪽 시프트</a:t>
            </a:r>
            <a:r>
              <a:rPr lang="en-US" altLang="ko-KR" dirty="0" smtClean="0"/>
              <a:t>(&lt;&lt;)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ko-KR" altLang="en-US" dirty="0"/>
              <a:t>나열된 </a:t>
            </a:r>
            <a:r>
              <a:rPr lang="ko-KR" altLang="en-US" dirty="0" err="1"/>
              <a:t>비트를</a:t>
            </a:r>
            <a:r>
              <a:rPr lang="ko-KR" altLang="en-US" dirty="0"/>
              <a:t> 왼쪽으로 시프트</a:t>
            </a:r>
            <a:r>
              <a:rPr lang="en-US" altLang="ko-KR" dirty="0"/>
              <a:t>(Shift)</a:t>
            </a:r>
            <a:r>
              <a:rPr lang="ko-KR" altLang="en-US" dirty="0"/>
              <a:t>해주는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앞의 두 </a:t>
            </a:r>
            <a:r>
              <a:rPr lang="en-US" altLang="ko-KR" dirty="0"/>
              <a:t>00</a:t>
            </a:r>
            <a:r>
              <a:rPr lang="ko-KR" altLang="en-US" dirty="0"/>
              <a:t>은 떨어져나가고</a:t>
            </a:r>
            <a:r>
              <a:rPr lang="en-US" altLang="ko-KR" dirty="0"/>
              <a:t>, </a:t>
            </a:r>
            <a:r>
              <a:rPr lang="ko-KR" altLang="en-US" dirty="0"/>
              <a:t>뒤에 빈 두 </a:t>
            </a:r>
            <a:r>
              <a:rPr lang="ko-KR" altLang="en-US" dirty="0" smtClean="0"/>
              <a:t>칸에는 </a:t>
            </a:r>
            <a:r>
              <a:rPr lang="en-US" altLang="ko-KR" dirty="0" smtClean="0"/>
              <a:t>00</a:t>
            </a:r>
            <a:r>
              <a:rPr lang="ko-KR" altLang="en-US" dirty="0"/>
              <a:t>이 </a:t>
            </a:r>
            <a:r>
              <a:rPr lang="ko-KR" altLang="en-US" dirty="0" smtClean="0"/>
              <a:t>채움</a:t>
            </a:r>
            <a:r>
              <a:rPr lang="en-US" altLang="ko-KR" dirty="0" smtClean="0"/>
              <a:t>. </a:t>
            </a:r>
            <a:r>
              <a:rPr lang="ko-KR" altLang="en-US" dirty="0"/>
              <a:t>결과는 </a:t>
            </a:r>
            <a:r>
              <a:rPr lang="en-US" altLang="ko-KR" dirty="0"/>
              <a:t>26</a:t>
            </a:r>
            <a:r>
              <a:rPr lang="ko-KR" altLang="en-US" dirty="0"/>
              <a:t>에서 </a:t>
            </a:r>
            <a:r>
              <a:rPr lang="en-US" altLang="ko-KR" dirty="0"/>
              <a:t>104</a:t>
            </a:r>
            <a:r>
              <a:rPr lang="ko-KR" altLang="en-US" dirty="0"/>
              <a:t>로 바뀌었는데</a:t>
            </a:r>
            <a:r>
              <a:rPr lang="en-US" altLang="ko-KR" dirty="0"/>
              <a:t>, </a:t>
            </a:r>
            <a:r>
              <a:rPr lang="ko-KR" altLang="en-US" dirty="0"/>
              <a:t>이는 왼쪽으로 </a:t>
            </a:r>
            <a:r>
              <a:rPr lang="ko-KR" altLang="en-US" dirty="0" smtClean="0"/>
              <a:t>시프트 할 때마다 </a:t>
            </a:r>
            <a:r>
              <a:rPr lang="en-US" altLang="ko-KR" dirty="0"/>
              <a:t>2</a:t>
            </a:r>
            <a:r>
              <a:rPr lang="en-US" altLang="ko-KR" baseline="30000" dirty="0"/>
              <a:t>n</a:t>
            </a:r>
            <a:r>
              <a:rPr lang="ko-KR" altLang="en-US" dirty="0"/>
              <a:t>을 곱한 효과가 나기 </a:t>
            </a:r>
            <a:r>
              <a:rPr lang="ko-KR" altLang="en-US" dirty="0" smtClean="0"/>
              <a:t>때문임</a:t>
            </a:r>
            <a:r>
              <a:rPr lang="en-US" altLang="ko-KR" dirty="0" smtClean="0"/>
              <a:t>(</a:t>
            </a:r>
            <a:r>
              <a:rPr lang="en-US" altLang="ko-KR" dirty="0"/>
              <a:t>26 ×22 =104).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즉 </a:t>
            </a:r>
            <a:r>
              <a:rPr lang="ko-KR" altLang="en-US" dirty="0"/>
              <a:t>왼쪽으로 </a:t>
            </a:r>
            <a:r>
              <a:rPr lang="en-US" altLang="ko-KR" dirty="0"/>
              <a:t>1</a:t>
            </a:r>
            <a:r>
              <a:rPr lang="ko-KR" altLang="en-US" dirty="0"/>
              <a:t>회 </a:t>
            </a:r>
            <a:r>
              <a:rPr lang="ko-KR" altLang="en-US" dirty="0" smtClean="0"/>
              <a:t>시프트 할 </a:t>
            </a:r>
            <a:r>
              <a:rPr lang="ko-KR" altLang="en-US" dirty="0"/>
              <a:t>때는 </a:t>
            </a:r>
            <a:r>
              <a:rPr lang="en-US" altLang="ko-KR" dirty="0"/>
              <a:t>2</a:t>
            </a:r>
            <a:r>
              <a:rPr lang="en-US" altLang="ko-KR" baseline="30000" dirty="0"/>
              <a:t>1</a:t>
            </a:r>
            <a:r>
              <a:rPr lang="ko-KR" altLang="en-US" dirty="0"/>
              <a:t>을</a:t>
            </a:r>
            <a:r>
              <a:rPr lang="en-US" altLang="ko-KR" dirty="0"/>
              <a:t>, 2</a:t>
            </a:r>
            <a:r>
              <a:rPr lang="ko-KR" altLang="en-US" dirty="0"/>
              <a:t>회에는 </a:t>
            </a:r>
            <a:r>
              <a:rPr lang="en-US" altLang="ko-KR" dirty="0"/>
              <a:t>2</a:t>
            </a:r>
            <a:r>
              <a:rPr lang="en-US" altLang="ko-KR" baseline="30000" dirty="0"/>
              <a:t>2</a:t>
            </a:r>
            <a:r>
              <a:rPr lang="ko-KR" altLang="en-US" dirty="0"/>
              <a:t>을</a:t>
            </a:r>
            <a:r>
              <a:rPr lang="en-US" altLang="ko-KR" dirty="0"/>
              <a:t>, 3</a:t>
            </a:r>
            <a:r>
              <a:rPr lang="ko-KR" altLang="en-US" dirty="0"/>
              <a:t>회에는 </a:t>
            </a:r>
            <a:r>
              <a:rPr lang="en-US" altLang="ko-KR" dirty="0"/>
              <a:t>2</a:t>
            </a:r>
            <a:r>
              <a:rPr lang="en-US" altLang="ko-KR" baseline="30000" dirty="0"/>
              <a:t>3</a:t>
            </a:r>
            <a:r>
              <a:rPr lang="ko-KR" altLang="en-US" dirty="0"/>
              <a:t>을 곱한 효과가 남</a:t>
            </a:r>
            <a:endParaRPr lang="en-US" altLang="ko-KR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1924661"/>
            <a:ext cx="69342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3940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연산자를 알아봅시다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왼쪽 </a:t>
            </a:r>
            <a:r>
              <a:rPr lang="ko-KR" altLang="en-US" dirty="0" smtClean="0"/>
              <a:t>시프트</a:t>
            </a:r>
            <a:r>
              <a:rPr lang="en-US" altLang="ko-KR" dirty="0" smtClean="0"/>
              <a:t>(&lt;&lt;)  </a:t>
            </a:r>
            <a:r>
              <a:rPr lang="ko-KR" altLang="en-US" dirty="0" smtClean="0"/>
              <a:t>연산자 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시프트 할 </a:t>
            </a:r>
            <a:r>
              <a:rPr lang="ko-KR" altLang="en-US" dirty="0"/>
              <a:t>때마다 </a:t>
            </a:r>
            <a:r>
              <a:rPr lang="en-US" altLang="ko-KR" dirty="0"/>
              <a:t>10×2</a:t>
            </a:r>
            <a:r>
              <a:rPr lang="en-US" altLang="ko-KR" baseline="30000" dirty="0"/>
              <a:t>1</a:t>
            </a:r>
            <a:r>
              <a:rPr lang="en-US" altLang="ko-KR" dirty="0"/>
              <a:t>=20, 10×2</a:t>
            </a:r>
            <a:r>
              <a:rPr lang="en-US" altLang="ko-KR" baseline="30000" dirty="0"/>
              <a:t>2</a:t>
            </a:r>
            <a:r>
              <a:rPr lang="en-US" altLang="ko-KR" dirty="0"/>
              <a:t>=40, 10×2</a:t>
            </a:r>
            <a:r>
              <a:rPr lang="en-US" altLang="ko-KR" baseline="30000" dirty="0"/>
              <a:t>3</a:t>
            </a:r>
            <a:r>
              <a:rPr lang="en-US" altLang="ko-KR" dirty="0"/>
              <a:t>=80, 10×2</a:t>
            </a:r>
            <a:r>
              <a:rPr lang="en-US" altLang="ko-KR" baseline="30000" dirty="0"/>
              <a:t>4</a:t>
            </a:r>
            <a:r>
              <a:rPr lang="en-US" altLang="ko-KR" dirty="0"/>
              <a:t>=160</a:t>
            </a:r>
            <a:r>
              <a:rPr lang="ko-KR" altLang="en-US" dirty="0"/>
              <a:t>의 </a:t>
            </a:r>
            <a:r>
              <a:rPr lang="ko-KR" altLang="en-US" dirty="0" smtClean="0"/>
              <a:t>결과가</a:t>
            </a:r>
            <a:r>
              <a:rPr lang="en-US" altLang="ko-KR" dirty="0"/>
              <a:t> </a:t>
            </a:r>
            <a:r>
              <a:rPr lang="ko-KR" altLang="en-US" dirty="0" smtClean="0"/>
              <a:t>나옴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49" y="1448780"/>
            <a:ext cx="8145905" cy="14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4606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연산자를 알아봅시다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오른쪽 시프트</a:t>
            </a:r>
            <a:r>
              <a:rPr lang="en-US" altLang="ko-KR" dirty="0" smtClean="0"/>
              <a:t>(&gt;&gt;)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ko-KR" altLang="en-US" dirty="0"/>
              <a:t>나열된 </a:t>
            </a:r>
            <a:r>
              <a:rPr lang="ko-KR" altLang="en-US" dirty="0" err="1"/>
              <a:t>비트를</a:t>
            </a:r>
            <a:r>
              <a:rPr lang="ko-KR" altLang="en-US" dirty="0"/>
              <a:t> 오른쪽으로 시프트</a:t>
            </a:r>
            <a:r>
              <a:rPr lang="en-US" altLang="ko-KR" dirty="0"/>
              <a:t>(Shift)</a:t>
            </a:r>
            <a:r>
              <a:rPr lang="ko-KR" altLang="en-US" dirty="0"/>
              <a:t>해주는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오른쪽의 두 비트는 떨어져나가고 왼쪽의 두 비트에는 부호 비트</a:t>
            </a:r>
            <a:r>
              <a:rPr lang="en-US" altLang="ko-KR" dirty="0"/>
              <a:t>(</a:t>
            </a:r>
            <a:r>
              <a:rPr lang="ko-KR" altLang="en-US" dirty="0" smtClean="0"/>
              <a:t>양수는 </a:t>
            </a:r>
            <a:r>
              <a:rPr lang="en-US" altLang="ko-KR" dirty="0"/>
              <a:t>0</a:t>
            </a:r>
            <a:r>
              <a:rPr lang="ko-KR" altLang="en-US" dirty="0"/>
              <a:t>이</a:t>
            </a:r>
            <a:r>
              <a:rPr lang="en-US" altLang="ko-KR" dirty="0"/>
              <a:t>, </a:t>
            </a:r>
            <a:r>
              <a:rPr lang="ko-KR" altLang="en-US" dirty="0"/>
              <a:t>음수는 </a:t>
            </a:r>
            <a:r>
              <a:rPr lang="en-US" altLang="ko-KR" dirty="0"/>
              <a:t>1)</a:t>
            </a:r>
            <a:r>
              <a:rPr lang="ko-KR" altLang="en-US" dirty="0"/>
              <a:t>가 </a:t>
            </a:r>
            <a:r>
              <a:rPr lang="ko-KR" altLang="en-US" dirty="0" smtClean="0"/>
              <a:t>채워짐</a:t>
            </a:r>
            <a:r>
              <a:rPr lang="en-US" altLang="ko-KR" dirty="0" smtClean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2</a:t>
            </a:r>
            <a:r>
              <a:rPr lang="en-US" altLang="ko-KR" baseline="30000" dirty="0"/>
              <a:t>n</a:t>
            </a:r>
            <a:r>
              <a:rPr lang="ko-KR" altLang="en-US" dirty="0"/>
              <a:t>으로 나눈 </a:t>
            </a:r>
            <a:r>
              <a:rPr lang="ko-KR" altLang="en-US" dirty="0" smtClean="0"/>
              <a:t>효과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또한 시프트 연산은 </a:t>
            </a:r>
            <a:r>
              <a:rPr lang="ko-KR" altLang="en-US" dirty="0"/>
              <a:t>정수만 연산하므로 몫만 </a:t>
            </a:r>
            <a:r>
              <a:rPr lang="ko-KR" altLang="en-US" dirty="0" smtClean="0"/>
              <a:t>남음</a:t>
            </a:r>
            <a:r>
              <a:rPr lang="en-US" altLang="ko-KR" dirty="0" smtClean="0"/>
              <a:t>(</a:t>
            </a:r>
            <a:r>
              <a:rPr lang="en-US" altLang="ko-KR" dirty="0"/>
              <a:t>26 /2</a:t>
            </a:r>
            <a:r>
              <a:rPr lang="en-US" altLang="ko-KR" baseline="30000" dirty="0"/>
              <a:t>2</a:t>
            </a:r>
            <a:r>
              <a:rPr lang="en-US" altLang="ko-KR" dirty="0"/>
              <a:t> =6). </a:t>
            </a:r>
            <a:r>
              <a:rPr lang="ko-KR" altLang="en-US" dirty="0"/>
              <a:t>즉 오른쪽으로 </a:t>
            </a:r>
            <a:r>
              <a:rPr lang="en-US" altLang="ko-KR" dirty="0"/>
              <a:t>1</a:t>
            </a:r>
            <a:r>
              <a:rPr lang="ko-KR" altLang="en-US" dirty="0"/>
              <a:t>회 </a:t>
            </a:r>
            <a:r>
              <a:rPr lang="ko-KR" altLang="en-US" dirty="0" smtClean="0"/>
              <a:t>시프트 할 때는 </a:t>
            </a:r>
            <a:r>
              <a:rPr lang="en-US" altLang="ko-KR" dirty="0" smtClean="0"/>
              <a:t>2</a:t>
            </a:r>
            <a:r>
              <a:rPr lang="en-US" altLang="ko-KR" baseline="30000" dirty="0" smtClean="0"/>
              <a:t>1</a:t>
            </a:r>
            <a:r>
              <a:rPr lang="en-US" altLang="ko-KR" dirty="0" smtClean="0"/>
              <a:t>, </a:t>
            </a:r>
            <a:r>
              <a:rPr lang="en-US" altLang="ko-KR" dirty="0"/>
              <a:t>2</a:t>
            </a:r>
            <a:r>
              <a:rPr lang="ko-KR" altLang="en-US" dirty="0"/>
              <a:t>회에는 </a:t>
            </a:r>
            <a:r>
              <a:rPr lang="en-US" altLang="ko-KR" dirty="0" smtClean="0"/>
              <a:t>2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, </a:t>
            </a:r>
            <a:r>
              <a:rPr lang="en-US" altLang="ko-KR" dirty="0"/>
              <a:t>3</a:t>
            </a:r>
            <a:r>
              <a:rPr lang="ko-KR" altLang="en-US" dirty="0"/>
              <a:t>회에는 </a:t>
            </a:r>
            <a:r>
              <a:rPr lang="en-US" altLang="ko-KR" dirty="0"/>
              <a:t>2</a:t>
            </a:r>
            <a:r>
              <a:rPr lang="en-US" altLang="ko-KR" baseline="30000" dirty="0"/>
              <a:t>3</a:t>
            </a:r>
            <a:r>
              <a:rPr lang="ko-KR" altLang="en-US" dirty="0"/>
              <a:t>으로 나누는 효과가 </a:t>
            </a:r>
            <a:r>
              <a:rPr lang="ko-KR" altLang="en-US" dirty="0" smtClean="0"/>
              <a:t>남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35" y="1898830"/>
            <a:ext cx="73818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23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연산자를 알아봅시다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오른쪽 시프트</a:t>
            </a:r>
            <a:r>
              <a:rPr lang="en-US" altLang="ko-KR" dirty="0"/>
              <a:t>(&gt;&gt;) </a:t>
            </a:r>
            <a:r>
              <a:rPr lang="ko-KR" altLang="en-US" dirty="0" smtClean="0"/>
              <a:t>연산자 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시프트 할 </a:t>
            </a:r>
            <a:r>
              <a:rPr lang="ko-KR" altLang="en-US" dirty="0"/>
              <a:t>때마다 </a:t>
            </a:r>
            <a:r>
              <a:rPr lang="en-US" altLang="ko-KR" dirty="0"/>
              <a:t>10/2</a:t>
            </a:r>
            <a:r>
              <a:rPr lang="en-US" altLang="ko-KR" baseline="30000" dirty="0"/>
              <a:t>1</a:t>
            </a:r>
            <a:r>
              <a:rPr lang="en-US" altLang="ko-KR" dirty="0"/>
              <a:t>=5, 10/2</a:t>
            </a:r>
            <a:r>
              <a:rPr lang="en-US" altLang="ko-KR" baseline="30000" dirty="0"/>
              <a:t>2</a:t>
            </a:r>
            <a:r>
              <a:rPr lang="en-US" altLang="ko-KR" dirty="0"/>
              <a:t>=2, 10/2</a:t>
            </a:r>
            <a:r>
              <a:rPr lang="en-US" altLang="ko-KR" baseline="30000" dirty="0"/>
              <a:t>3</a:t>
            </a:r>
            <a:r>
              <a:rPr lang="en-US" altLang="ko-KR" dirty="0"/>
              <a:t>=1, 10/2</a:t>
            </a:r>
            <a:r>
              <a:rPr lang="en-US" altLang="ko-KR" baseline="30000" dirty="0"/>
              <a:t>4</a:t>
            </a:r>
            <a:r>
              <a:rPr lang="en-US" altLang="ko-KR" dirty="0"/>
              <a:t>=0</a:t>
            </a:r>
            <a:r>
              <a:rPr lang="ko-KR" altLang="en-US" dirty="0"/>
              <a:t>의 결과가 </a:t>
            </a:r>
            <a:r>
              <a:rPr lang="ko-KR" altLang="en-US" dirty="0" smtClean="0"/>
              <a:t>나옴</a:t>
            </a:r>
            <a:endParaRPr lang="en-US" altLang="ko-KR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1403775"/>
            <a:ext cx="8159792" cy="1486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619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연산자를 알아봅시다</a:t>
            </a:r>
            <a:r>
              <a:rPr lang="en-US" altLang="ko-KR" dirty="0" smtClean="0"/>
              <a:t>(13)</a:t>
            </a:r>
            <a:endParaRPr lang="ko-KR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76" y="851468"/>
            <a:ext cx="7923196" cy="3243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25" y="4102219"/>
            <a:ext cx="7711331" cy="234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182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연산자를 알아봅시다</a:t>
            </a:r>
            <a:r>
              <a:rPr lang="en-US" altLang="ko-KR" dirty="0" smtClean="0"/>
              <a:t>(14)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z="3600" dirty="0"/>
              <a:t>윤년 </a:t>
            </a:r>
            <a:r>
              <a:rPr lang="ko-KR" altLang="en-US" sz="3600" dirty="0" smtClean="0"/>
              <a:t>계산 프로그램 코</a:t>
            </a:r>
            <a:r>
              <a:rPr lang="ko-KR" altLang="en-US" sz="3600" dirty="0"/>
              <a:t>딩</a:t>
            </a:r>
            <a:endParaRPr lang="en-US" altLang="ko-KR" sz="3600" dirty="0" smtClean="0"/>
          </a:p>
          <a:p>
            <a:pPr lvl="1"/>
            <a:r>
              <a:rPr lang="ko-KR" altLang="en-US" sz="3600" dirty="0" smtClean="0"/>
              <a:t>윤년은 </a:t>
            </a:r>
            <a:endParaRPr lang="en-US" altLang="ko-KR" sz="3600" dirty="0" smtClean="0"/>
          </a:p>
          <a:p>
            <a:pPr lvl="2"/>
            <a:r>
              <a:rPr lang="ko-KR" altLang="en-US" sz="3400" dirty="0" smtClean="0"/>
              <a:t> </a:t>
            </a:r>
            <a:r>
              <a:rPr lang="en-US" altLang="ko-KR" sz="3400" dirty="0"/>
              <a:t>4</a:t>
            </a:r>
            <a:r>
              <a:rPr lang="ko-KR" altLang="en-US" sz="3400" dirty="0"/>
              <a:t>로는 </a:t>
            </a:r>
            <a:r>
              <a:rPr lang="ko-KR" altLang="en-US" sz="3400" dirty="0" smtClean="0"/>
              <a:t>나눠 떨어져야 </a:t>
            </a:r>
            <a:r>
              <a:rPr lang="ko-KR" altLang="en-US" sz="3400" dirty="0"/>
              <a:t>하고</a:t>
            </a:r>
            <a:r>
              <a:rPr lang="en-US" altLang="ko-KR" sz="3400" dirty="0"/>
              <a:t>, </a:t>
            </a:r>
            <a:endParaRPr lang="en-US" altLang="ko-KR" sz="3400" dirty="0" smtClean="0"/>
          </a:p>
          <a:p>
            <a:pPr lvl="2"/>
            <a:r>
              <a:rPr lang="en-US" altLang="ko-KR" sz="3400" dirty="0"/>
              <a:t>	</a:t>
            </a:r>
            <a:r>
              <a:rPr lang="en-US" altLang="ko-KR" sz="3400" dirty="0" smtClean="0"/>
              <a:t>100</a:t>
            </a:r>
            <a:r>
              <a:rPr lang="ko-KR" altLang="en-US" sz="3400" dirty="0"/>
              <a:t>으로 </a:t>
            </a:r>
            <a:r>
              <a:rPr lang="ko-KR" altLang="en-US" sz="3400" dirty="0" smtClean="0"/>
              <a:t>나눠 떨어지면 </a:t>
            </a:r>
            <a:r>
              <a:rPr lang="ko-KR" altLang="en-US" sz="3400" dirty="0"/>
              <a:t>안 됨</a:t>
            </a:r>
            <a:r>
              <a:rPr lang="en-US" altLang="ko-KR" sz="3400" dirty="0" smtClean="0"/>
              <a:t>. </a:t>
            </a:r>
          </a:p>
          <a:p>
            <a:pPr lvl="2"/>
            <a:r>
              <a:rPr lang="ko-KR" altLang="en-US" sz="3400" dirty="0" smtClean="0"/>
              <a:t> </a:t>
            </a:r>
            <a:r>
              <a:rPr lang="en-US" altLang="ko-KR" sz="3400" dirty="0" smtClean="0"/>
              <a:t>400</a:t>
            </a:r>
            <a:r>
              <a:rPr lang="ko-KR" altLang="en-US" sz="3400" dirty="0"/>
              <a:t>으로 </a:t>
            </a:r>
            <a:r>
              <a:rPr lang="ko-KR" altLang="en-US" sz="3400" dirty="0" smtClean="0"/>
              <a:t>나눠 떨어지는 것도 윤년</a:t>
            </a:r>
            <a:r>
              <a:rPr lang="en-US" altLang="ko-KR" sz="3400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04674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연산자를 알아봅시다</a:t>
            </a:r>
            <a:r>
              <a:rPr lang="en-US" altLang="ko-KR" dirty="0" smtClean="0"/>
              <a:t>(14)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81" y="852517"/>
            <a:ext cx="8334375" cy="5051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2627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05 </a:t>
            </a:r>
            <a:r>
              <a:rPr lang="ko-KR" altLang="en-US" dirty="0"/>
              <a:t>연산자 우선순위를</a:t>
            </a:r>
            <a:br>
              <a:rPr lang="ko-KR" altLang="en-US" dirty="0"/>
            </a:br>
            <a:r>
              <a:rPr lang="ko-KR" altLang="en-US" dirty="0"/>
              <a:t>알아볼까요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1473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</a:t>
            </a:r>
            <a:r>
              <a:rPr lang="ko-KR" altLang="en-US" dirty="0" smtClean="0"/>
              <a:t>우선순위를 알아볼까요</a:t>
            </a:r>
            <a:r>
              <a:rPr lang="en-US" altLang="ko-KR" dirty="0" smtClean="0"/>
              <a:t>?(1)</a:t>
            </a:r>
            <a:endParaRPr lang="ko-KR" alt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266" y="773113"/>
            <a:ext cx="5708041" cy="567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822" y="6412978"/>
            <a:ext cx="5800725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46" y="796457"/>
            <a:ext cx="10191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212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이번 </a:t>
            </a:r>
            <a:r>
              <a:rPr lang="ko-KR" altLang="en-US" dirty="0" smtClean="0"/>
              <a:t>장에서 만들 </a:t>
            </a:r>
            <a:r>
              <a:rPr lang="ko-KR" altLang="en-US" dirty="0"/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21943043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4618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코딩 실습 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동전교환 프</a:t>
            </a:r>
            <a:r>
              <a:rPr lang="ko-KR" altLang="en-US" dirty="0" smtClean="0"/>
              <a:t>로그램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동전 </a:t>
            </a:r>
            <a:r>
              <a:rPr lang="ko-KR" altLang="en-US" dirty="0" smtClean="0"/>
              <a:t>교환 프로그램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소스코드 </a:t>
            </a:r>
            <a:r>
              <a:rPr lang="en-US" altLang="ko-KR" dirty="0" smtClean="0"/>
              <a:t>4-1)</a:t>
            </a:r>
            <a:endParaRPr lang="en-US" altLang="ko-KR" dirty="0" smtClean="0"/>
          </a:p>
          <a:p>
            <a:pPr lvl="1"/>
            <a:r>
              <a:rPr lang="ko-KR" altLang="en-US" dirty="0"/>
              <a:t>입력한 값이 얼마든지 모두 </a:t>
            </a:r>
            <a:r>
              <a:rPr lang="ko-KR" altLang="en-US" dirty="0" smtClean="0"/>
              <a:t>동전으로 교환하지만 </a:t>
            </a:r>
            <a:r>
              <a:rPr lang="ko-KR" altLang="en-US" dirty="0"/>
              <a:t>동전의 개수는 </a:t>
            </a:r>
            <a:r>
              <a:rPr lang="ko-KR" altLang="en-US" dirty="0" smtClean="0"/>
              <a:t>최소화 함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32" y="1890708"/>
            <a:ext cx="77533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82" y="4599130"/>
            <a:ext cx="12954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51820" y="4919289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* </a:t>
            </a:r>
            <a:r>
              <a:rPr lang="ko-KR" altLang="en-US" b="1" dirty="0" smtClean="0">
                <a:solidFill>
                  <a:srgbClr val="FF0000"/>
                </a:solidFill>
              </a:rPr>
              <a:t>알고리즘을 생각해 봅시다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2066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코딩 실습 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윤년계산 프로그램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윤년 </a:t>
            </a:r>
            <a:r>
              <a:rPr lang="ko-KR" altLang="en-US" dirty="0" smtClean="0"/>
              <a:t>계산 프로그램 </a:t>
            </a:r>
            <a:r>
              <a:rPr lang="ko-KR" altLang="en-US" dirty="0" smtClean="0"/>
              <a:t>소개 </a:t>
            </a:r>
            <a:r>
              <a:rPr lang="en-US" altLang="ko-KR" dirty="0"/>
              <a:t>(</a:t>
            </a:r>
            <a:r>
              <a:rPr lang="ko-KR" altLang="en-US" dirty="0"/>
              <a:t>소스코드 </a:t>
            </a:r>
            <a:r>
              <a:rPr lang="en-US" altLang="ko-KR" dirty="0" smtClean="0"/>
              <a:t>4-3)</a:t>
            </a:r>
            <a:endParaRPr lang="en-US" altLang="ko-KR" dirty="0" smtClean="0"/>
          </a:p>
          <a:p>
            <a:pPr lvl="1"/>
            <a:r>
              <a:rPr lang="ko-KR" altLang="en-US" dirty="0"/>
              <a:t>윤년이란 태양년에 </a:t>
            </a:r>
            <a:r>
              <a:rPr lang="ko-KR" altLang="en-US" dirty="0" smtClean="0"/>
              <a:t>맞추기 위해서 </a:t>
            </a:r>
            <a:r>
              <a:rPr lang="en-US" altLang="ko-KR" dirty="0"/>
              <a:t>4</a:t>
            </a:r>
            <a:r>
              <a:rPr lang="ko-KR" altLang="en-US" dirty="0"/>
              <a:t>년에 한 번씩 </a:t>
            </a:r>
            <a:r>
              <a:rPr lang="ko-KR" altLang="en-US" dirty="0" smtClean="0"/>
              <a:t>윤 날</a:t>
            </a:r>
            <a:r>
              <a:rPr lang="en-US" altLang="ko-KR" dirty="0"/>
              <a:t>(2</a:t>
            </a:r>
            <a:r>
              <a:rPr lang="ko-KR" altLang="en-US" dirty="0"/>
              <a:t>월</a:t>
            </a:r>
            <a:r>
              <a:rPr lang="en-US" altLang="ko-KR" dirty="0"/>
              <a:t>29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r>
              <a:rPr lang="ko-KR" altLang="en-US" dirty="0"/>
              <a:t>을 추가하는 해를 </a:t>
            </a:r>
            <a:r>
              <a:rPr lang="ko-KR" altLang="en-US" dirty="0" smtClean="0"/>
              <a:t>말함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17" y="2076450"/>
            <a:ext cx="77533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770" y="3647151"/>
            <a:ext cx="12954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51820" y="4919289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* </a:t>
            </a:r>
            <a:r>
              <a:rPr lang="ko-KR" altLang="en-US" b="1" dirty="0" smtClean="0">
                <a:solidFill>
                  <a:srgbClr val="FF0000"/>
                </a:solidFill>
              </a:rPr>
              <a:t>알고리즘을 생각해 봅시다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6628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확장실습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1,000</a:t>
            </a:r>
            <a:r>
              <a:rPr lang="ko-KR" altLang="en-US" dirty="0" smtClean="0"/>
              <a:t>원짜리 동전이 있다고 가정하고 계산하는 코드를 작성하시오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실행 결과는 다음과 같음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78849"/>
            <a:ext cx="5535615" cy="3993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775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확장실습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확장 실습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마치면 </a:t>
            </a:r>
            <a:r>
              <a:rPr lang="ko-KR" altLang="en-US" dirty="0" err="1" smtClean="0"/>
              <a:t>오십원짜리</a:t>
            </a:r>
            <a:r>
              <a:rPr lang="ko-KR" altLang="en-US" dirty="0" smtClean="0"/>
              <a:t> 동전이 없다고 가정하고 </a:t>
            </a:r>
            <a:r>
              <a:rPr lang="ko-KR" altLang="en-US" dirty="0" err="1" smtClean="0"/>
              <a:t>코딩해보시오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93662" indent="0" algn="ctr">
              <a:buNone/>
            </a:pPr>
            <a:r>
              <a:rPr lang="en-US" altLang="ko-KR" sz="9600" dirty="0" smtClean="0"/>
              <a:t>??? 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6974500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 </a:t>
            </a:r>
            <a:r>
              <a:rPr lang="ko-KR" altLang="en-US" dirty="0" smtClean="0"/>
              <a:t>장에서 만들 </a:t>
            </a:r>
            <a:r>
              <a:rPr lang="ko-KR" altLang="en-US" dirty="0"/>
              <a:t>프로그램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동전 </a:t>
            </a:r>
            <a:r>
              <a:rPr lang="ko-KR" altLang="en-US" dirty="0" smtClean="0"/>
              <a:t>교환 프로그램 소개</a:t>
            </a:r>
            <a:endParaRPr lang="en-US" altLang="ko-KR" dirty="0" smtClean="0"/>
          </a:p>
          <a:p>
            <a:pPr lvl="1"/>
            <a:r>
              <a:rPr lang="ko-KR" altLang="en-US" dirty="0"/>
              <a:t>입력한 값이 얼마든지 모두 </a:t>
            </a:r>
            <a:r>
              <a:rPr lang="ko-KR" altLang="en-US" dirty="0" smtClean="0"/>
              <a:t>동전으로 교환하지만 </a:t>
            </a:r>
            <a:r>
              <a:rPr lang="ko-KR" altLang="en-US" dirty="0"/>
              <a:t>동전의 개수는 </a:t>
            </a:r>
            <a:r>
              <a:rPr lang="ko-KR" altLang="en-US" dirty="0" smtClean="0"/>
              <a:t>최소화 함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32" y="1890708"/>
            <a:ext cx="77533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82" y="4599130"/>
            <a:ext cx="12954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51820" y="4919289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* </a:t>
            </a:r>
            <a:r>
              <a:rPr lang="ko-KR" altLang="en-US" b="1" dirty="0" smtClean="0">
                <a:solidFill>
                  <a:srgbClr val="FF0000"/>
                </a:solidFill>
              </a:rPr>
              <a:t>알고리즘을 생각해 봅시다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 </a:t>
            </a:r>
            <a:r>
              <a:rPr lang="ko-KR" altLang="en-US" dirty="0" smtClean="0"/>
              <a:t>장에서 만들 </a:t>
            </a:r>
            <a:r>
              <a:rPr lang="ko-KR" altLang="en-US" dirty="0"/>
              <a:t>프로그램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윤년 </a:t>
            </a:r>
            <a:r>
              <a:rPr lang="ko-KR" altLang="en-US" dirty="0" smtClean="0"/>
              <a:t>계산 프로그램 소개</a:t>
            </a:r>
            <a:endParaRPr lang="en-US" altLang="ko-KR" dirty="0" smtClean="0"/>
          </a:p>
          <a:p>
            <a:pPr lvl="1"/>
            <a:r>
              <a:rPr lang="ko-KR" altLang="en-US" dirty="0"/>
              <a:t>윤년이란 태양년에 </a:t>
            </a:r>
            <a:r>
              <a:rPr lang="ko-KR" altLang="en-US" dirty="0" smtClean="0"/>
              <a:t>맞추기 위해서 </a:t>
            </a:r>
            <a:r>
              <a:rPr lang="en-US" altLang="ko-KR" dirty="0"/>
              <a:t>4</a:t>
            </a:r>
            <a:r>
              <a:rPr lang="ko-KR" altLang="en-US" dirty="0"/>
              <a:t>년에 한 번씩 </a:t>
            </a:r>
            <a:r>
              <a:rPr lang="ko-KR" altLang="en-US" dirty="0" smtClean="0"/>
              <a:t>윤 날</a:t>
            </a:r>
            <a:r>
              <a:rPr lang="en-US" altLang="ko-KR" dirty="0"/>
              <a:t>(2</a:t>
            </a:r>
            <a:r>
              <a:rPr lang="ko-KR" altLang="en-US" dirty="0"/>
              <a:t>월</a:t>
            </a:r>
            <a:r>
              <a:rPr lang="en-US" altLang="ko-KR" dirty="0"/>
              <a:t>29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r>
              <a:rPr lang="ko-KR" altLang="en-US" dirty="0"/>
              <a:t>을 추가하는 해를 </a:t>
            </a:r>
            <a:r>
              <a:rPr lang="ko-KR" altLang="en-US" dirty="0" smtClean="0"/>
              <a:t>말함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17" y="2076450"/>
            <a:ext cx="77533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770" y="3647151"/>
            <a:ext cx="12954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51820" y="4919289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* </a:t>
            </a:r>
            <a:r>
              <a:rPr lang="ko-KR" altLang="en-US" b="1" dirty="0" smtClean="0">
                <a:solidFill>
                  <a:srgbClr val="FF0000"/>
                </a:solidFill>
              </a:rPr>
              <a:t>알고리즘을 생각해 봅시다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831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01 </a:t>
            </a:r>
            <a:r>
              <a:rPr lang="ko-KR" altLang="en-US" dirty="0"/>
              <a:t>산술 </a:t>
            </a:r>
            <a:r>
              <a:rPr lang="ko-KR" altLang="en-US" dirty="0" smtClean="0"/>
              <a:t>연산자를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알아봅시다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18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</a:t>
            </a:r>
            <a:r>
              <a:rPr lang="ko-KR" altLang="en-US" dirty="0" smtClean="0"/>
              <a:t>연산자를 알아봅시다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산술 연산자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54" y="1375014"/>
            <a:ext cx="7242525" cy="3291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379" y="781086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37" y="4959170"/>
            <a:ext cx="7591142" cy="1299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434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</a:t>
            </a:r>
            <a:r>
              <a:rPr lang="ko-KR" altLang="en-US" dirty="0" smtClean="0"/>
              <a:t>연산자를 알아봅시다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우선순위</a:t>
            </a:r>
            <a:endParaRPr lang="en-US" altLang="ko-KR" dirty="0" smtClean="0"/>
          </a:p>
          <a:p>
            <a:pPr lvl="1"/>
            <a:r>
              <a:rPr lang="ko-KR" altLang="en-US" dirty="0"/>
              <a:t>산술 연산자의 우선순위는 괄호가 가장 </a:t>
            </a:r>
            <a:r>
              <a:rPr lang="ko-KR" altLang="en-US" dirty="0" smtClean="0"/>
              <a:t>우선</a:t>
            </a:r>
            <a:r>
              <a:rPr lang="en-US" altLang="ko-KR" dirty="0" smtClean="0"/>
              <a:t>, </a:t>
            </a:r>
            <a:r>
              <a:rPr lang="ko-KR" altLang="en-US" dirty="0"/>
              <a:t>곱셈</a:t>
            </a:r>
            <a:r>
              <a:rPr lang="en-US" altLang="ko-KR" dirty="0"/>
              <a:t>(</a:t>
            </a:r>
            <a:r>
              <a:rPr lang="ko-KR" altLang="en-US" dirty="0"/>
              <a:t>또는 나눗셈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ko-KR" altLang="en-US" dirty="0" smtClean="0"/>
              <a:t>그 다음</a:t>
            </a:r>
            <a:r>
              <a:rPr lang="en-US" altLang="ko-KR" dirty="0"/>
              <a:t>, </a:t>
            </a:r>
            <a:r>
              <a:rPr lang="ko-KR" altLang="en-US" dirty="0"/>
              <a:t>덧셈</a:t>
            </a:r>
            <a:r>
              <a:rPr lang="en-US" altLang="ko-KR" dirty="0"/>
              <a:t>(</a:t>
            </a:r>
            <a:r>
              <a:rPr lang="ko-KR" altLang="en-US" dirty="0"/>
              <a:t>또는 뺄셈</a:t>
            </a:r>
            <a:r>
              <a:rPr lang="en-US" altLang="ko-KR" dirty="0"/>
              <a:t>)</a:t>
            </a:r>
            <a:r>
              <a:rPr lang="ko-KR" altLang="en-US" dirty="0"/>
              <a:t>이 가장 마지막으로 </a:t>
            </a:r>
            <a:r>
              <a:rPr lang="ko-KR" altLang="en-US" dirty="0" smtClean="0"/>
              <a:t>수행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덧셈</a:t>
            </a:r>
            <a:r>
              <a:rPr lang="en-US" altLang="ko-KR" dirty="0"/>
              <a:t>(</a:t>
            </a:r>
            <a:r>
              <a:rPr lang="ko-KR" altLang="en-US" dirty="0"/>
              <a:t>또는 뺄셈</a:t>
            </a:r>
            <a:r>
              <a:rPr lang="en-US" altLang="ko-KR" dirty="0"/>
              <a:t>)</a:t>
            </a:r>
            <a:r>
              <a:rPr lang="ko-KR" altLang="en-US" dirty="0"/>
              <a:t>끼리 나오거나 곱셈</a:t>
            </a:r>
            <a:r>
              <a:rPr lang="en-US" altLang="ko-KR" dirty="0"/>
              <a:t>(</a:t>
            </a:r>
            <a:r>
              <a:rPr lang="ko-KR" altLang="en-US" dirty="0"/>
              <a:t>또는 나눗셈</a:t>
            </a:r>
            <a:r>
              <a:rPr lang="en-US" altLang="ko-KR" dirty="0"/>
              <a:t>)</a:t>
            </a:r>
            <a:r>
              <a:rPr lang="ko-KR" altLang="en-US" dirty="0"/>
              <a:t>끼리 나오면 왼쪽에서 오른쪽으로 계산이 </a:t>
            </a:r>
            <a:r>
              <a:rPr lang="ko-KR" altLang="en-US" dirty="0" smtClean="0"/>
              <a:t>진행됨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48980"/>
            <a:ext cx="8010890" cy="189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41260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</TotalTime>
  <Words>1190</Words>
  <Application>Microsoft Office PowerPoint</Application>
  <PresentationFormat>화면 슬라이드 쇼(4:3)</PresentationFormat>
  <Paragraphs>237</Paragraphs>
  <Slides>45</Slides>
  <Notes>30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Office 테마</vt:lpstr>
      <vt:lpstr>PowerPoint 프레젠테이션</vt:lpstr>
      <vt:lpstr>PowerPoint 프레젠테이션</vt:lpstr>
      <vt:lpstr>PowerPoint 프레젠테이션</vt:lpstr>
      <vt:lpstr>이번 장에서 만들 프로그램</vt:lpstr>
      <vt:lpstr>이번 장에서 만들 프로그램(1)</vt:lpstr>
      <vt:lpstr>이번 장에서 만들 프로그램(2)</vt:lpstr>
      <vt:lpstr>Section 01 산술 연산자를  알아봅시다</vt:lpstr>
      <vt:lpstr>산술 연산자를 알아봅시다(1)</vt:lpstr>
      <vt:lpstr>산술 연산자를 알아봅시다(2)</vt:lpstr>
      <vt:lpstr>산술 연산자를 알아봅시다(3)</vt:lpstr>
      <vt:lpstr>산술 연산자를 알아봅시다(4)</vt:lpstr>
      <vt:lpstr>산술 연산자를 알아봅시다(5)</vt:lpstr>
      <vt:lpstr>실습 1</vt:lpstr>
      <vt:lpstr>산술 연산자를 알아봅시다(6)</vt:lpstr>
      <vt:lpstr>산술 연산자를 알아봅시다(7)</vt:lpstr>
      <vt:lpstr>Section 02 관계 연산자를  알아봅시다</vt:lpstr>
      <vt:lpstr>관계 연산자를 알아봅시다(1)</vt:lpstr>
      <vt:lpstr>관계 연산자를 알아봅시다(2)</vt:lpstr>
      <vt:lpstr>Section 03 논리 연산자를  알아봅시다</vt:lpstr>
      <vt:lpstr>논리 연산자를 알아봅시다(1)</vt:lpstr>
      <vt:lpstr>논리 연산자를 알아봅시다(2)</vt:lpstr>
      <vt:lpstr>Section 04 비트 연산자를  알아봅시다</vt:lpstr>
      <vt:lpstr>비트 연산자를 알아봅시다(1)</vt:lpstr>
      <vt:lpstr>비트 연산자를 알아봅시다(2)</vt:lpstr>
      <vt:lpstr>비트 연산자를 알아봅시다(3)</vt:lpstr>
      <vt:lpstr>비트 연산자를 알아봅시다(4)</vt:lpstr>
      <vt:lpstr>비트 연산자를 알아봅시다(5)</vt:lpstr>
      <vt:lpstr>비트 연산자를 알아봅시다(6)</vt:lpstr>
      <vt:lpstr>비트 연산자를 알아봅시다(7)</vt:lpstr>
      <vt:lpstr>비트 연산자를 알아봅시다(8)</vt:lpstr>
      <vt:lpstr>비트 연산자를 알아봅시다(9)</vt:lpstr>
      <vt:lpstr>비트 연산자를 알아봅시다(10)</vt:lpstr>
      <vt:lpstr>비트 연산자를 알아봅시다(11)</vt:lpstr>
      <vt:lpstr>비트 연산자를 알아봅시다(12)</vt:lpstr>
      <vt:lpstr>비트 연산자를 알아봅시다(13)</vt:lpstr>
      <vt:lpstr>비트 연산자를 알아봅시다(14)</vt:lpstr>
      <vt:lpstr>비트 연산자를 알아봅시다(14)</vt:lpstr>
      <vt:lpstr>Section 05 연산자 우선순위를 알아볼까요?</vt:lpstr>
      <vt:lpstr>연산자 우선순위를 알아볼까요?(1)</vt:lpstr>
      <vt:lpstr>실습</vt:lpstr>
      <vt:lpstr>코딩 실습 1 – 동전교환 프로그램</vt:lpstr>
      <vt:lpstr>코딩 실습 2 – 윤년계산 프로그램</vt:lpstr>
      <vt:lpstr>확장실습1</vt:lpstr>
      <vt:lpstr>확장실습2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sgrc-101</cp:lastModifiedBy>
  <cp:revision>204</cp:revision>
  <dcterms:created xsi:type="dcterms:W3CDTF">2012-07-23T02:34:37Z</dcterms:created>
  <dcterms:modified xsi:type="dcterms:W3CDTF">2018-09-20T02:39:09Z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