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7"/>
  </p:notesMasterIdLst>
  <p:handoutMasterIdLst>
    <p:handoutMasterId r:id="rId58"/>
  </p:handoutMasterIdLst>
  <p:sldIdLst>
    <p:sldId id="328" r:id="rId2"/>
    <p:sldId id="329" r:id="rId3"/>
    <p:sldId id="330" r:id="rId4"/>
    <p:sldId id="332" r:id="rId5"/>
    <p:sldId id="326" r:id="rId6"/>
    <p:sldId id="334" r:id="rId7"/>
    <p:sldId id="331" r:id="rId8"/>
    <p:sldId id="335" r:id="rId9"/>
    <p:sldId id="336" r:id="rId10"/>
    <p:sldId id="337" r:id="rId11"/>
    <p:sldId id="338" r:id="rId12"/>
    <p:sldId id="381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33" r:id="rId38"/>
    <p:sldId id="363" r:id="rId39"/>
    <p:sldId id="366" r:id="rId40"/>
    <p:sldId id="367" r:id="rId41"/>
    <p:sldId id="368" r:id="rId42"/>
    <p:sldId id="369" r:id="rId43"/>
    <p:sldId id="365" r:id="rId44"/>
    <p:sldId id="370" r:id="rId45"/>
    <p:sldId id="371" r:id="rId46"/>
    <p:sldId id="372" r:id="rId47"/>
    <p:sldId id="373" r:id="rId48"/>
    <p:sldId id="374" r:id="rId49"/>
    <p:sldId id="375" r:id="rId50"/>
    <p:sldId id="382" r:id="rId51"/>
    <p:sldId id="377" r:id="rId52"/>
    <p:sldId id="383" r:id="rId53"/>
    <p:sldId id="379" r:id="rId54"/>
    <p:sldId id="380" r:id="rId55"/>
    <p:sldId id="258" r:id="rId5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A4FF258-C28D-4BAD-AC26-B73986F7DE87}">
          <p14:sldIdLst>
            <p14:sldId id="328"/>
            <p14:sldId id="329"/>
            <p14:sldId id="330"/>
            <p14:sldId id="332"/>
            <p14:sldId id="326"/>
            <p14:sldId id="334"/>
            <p14:sldId id="331"/>
            <p14:sldId id="335"/>
            <p14:sldId id="336"/>
            <p14:sldId id="337"/>
            <p14:sldId id="338"/>
            <p14:sldId id="381"/>
            <p14:sldId id="339"/>
            <p14:sldId id="341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33"/>
            <p14:sldId id="363"/>
            <p14:sldId id="366"/>
            <p14:sldId id="367"/>
            <p14:sldId id="368"/>
            <p14:sldId id="369"/>
            <p14:sldId id="365"/>
            <p14:sldId id="370"/>
          </p14:sldIdLst>
        </p14:section>
        <p14:section name="제목 없는 구역" id="{23D436C7-80EE-4522-BDC6-CD4DC5BD0578}">
          <p14:sldIdLst>
            <p14:sldId id="371"/>
            <p14:sldId id="372"/>
            <p14:sldId id="373"/>
            <p14:sldId id="374"/>
            <p14:sldId id="375"/>
            <p14:sldId id="382"/>
            <p14:sldId id="377"/>
            <p14:sldId id="383"/>
            <p14:sldId id="379"/>
            <p14:sldId id="380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100" d="100"/>
          <a:sy n="100" d="100"/>
        </p:scale>
        <p:origin x="-198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6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생성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리스트를 </a:t>
            </a:r>
            <a:r>
              <a:rPr lang="ko-KR" altLang="en-US" dirty="0"/>
              <a:t>사용하지 않는다면 각각의 변수를 </a:t>
            </a:r>
            <a:r>
              <a:rPr lang="en-US" altLang="ko-KR" dirty="0"/>
              <a:t>a, b, c, d</a:t>
            </a:r>
            <a:r>
              <a:rPr lang="ko-KR" altLang="en-US" dirty="0"/>
              <a:t>와 같이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(</a:t>
            </a:r>
            <a:r>
              <a:rPr lang="ko-KR" altLang="en-US" dirty="0"/>
              <a:t>아래 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하지만 리스트를 사용하면 첨자를 넣어 </a:t>
            </a:r>
            <a:r>
              <a:rPr lang="en-US" altLang="ko-KR" dirty="0" smtClean="0"/>
              <a:t>aa[0], aa[1], aa[2], aa[3]</a:t>
            </a:r>
            <a:r>
              <a:rPr lang="ko-KR" altLang="en-US" dirty="0" smtClean="0"/>
              <a:t>과 같이 선언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②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이때 </a:t>
            </a:r>
            <a:r>
              <a:rPr lang="ko-KR" altLang="en-US" dirty="0">
                <a:solidFill>
                  <a:srgbClr val="FF0000"/>
                </a:solidFill>
              </a:rPr>
              <a:t>항목이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개인 리스트를 생성한다면 첨자는 </a:t>
            </a:r>
            <a:r>
              <a:rPr lang="en-US" altLang="ko-KR" dirty="0">
                <a:solidFill>
                  <a:srgbClr val="FF0000"/>
                </a:solidFill>
              </a:rPr>
              <a:t>1~4</a:t>
            </a:r>
            <a:r>
              <a:rPr lang="ko-KR" altLang="en-US" dirty="0">
                <a:solidFill>
                  <a:srgbClr val="FF0000"/>
                </a:solidFill>
              </a:rPr>
              <a:t>가 아닌 </a:t>
            </a:r>
            <a:r>
              <a:rPr lang="en-US" altLang="ko-KR" dirty="0">
                <a:solidFill>
                  <a:srgbClr val="FF0000"/>
                </a:solidFill>
              </a:rPr>
              <a:t>0~3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사용함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6" y="1272821"/>
            <a:ext cx="7321814" cy="4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57886"/>
            <a:ext cx="7348965" cy="49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61" y="3789040"/>
            <a:ext cx="62198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21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849978"/>
          </a:xfrm>
        </p:spPr>
        <p:txBody>
          <a:bodyPr/>
          <a:lstStyle/>
          <a:p>
            <a:pPr lvl="1"/>
            <a:r>
              <a:rPr lang="ko-KR" altLang="en-US" dirty="0"/>
              <a:t>리스트를 사용해서 </a:t>
            </a:r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7-1</a:t>
            </a:r>
            <a:r>
              <a:rPr lang="en-US" altLang="ko-KR" dirty="0" smtClean="0"/>
              <a:t>]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1" y="1337000"/>
            <a:ext cx="6615735" cy="500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06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효</a:t>
            </a:r>
            <a:r>
              <a:rPr lang="ko-KR" altLang="en-US" dirty="0"/>
              <a:t>율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데이터에 대해서 개별적인 변수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사용할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리스트를 사용할 수도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데이터라면 개별 변수의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리스트의 경우 몇 줄의 코드가 필요할까요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만약 데이터의 개수가 </a:t>
            </a:r>
            <a:r>
              <a:rPr lang="ko-KR" altLang="en-US" dirty="0" err="1" smtClean="0"/>
              <a:t>천개라면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만개라면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개별 변수의 경우 데이터의 수와 같은 줄 만큼의 코딩이 필요하지만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리스트를 사용하면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반복문과 첨자를 사용해서 두 줄로 코딩 가능합니다</a:t>
            </a:r>
            <a:endParaRPr lang="en-US" altLang="ko-KR" dirty="0" smtClean="0"/>
          </a:p>
          <a:p>
            <a:r>
              <a:rPr lang="ko-KR" altLang="en-US" dirty="0" smtClean="0"/>
              <a:t>리스트의 효율성에 대해서 공감하는지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조금 더 공부해 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2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리스트의 일반적인 사용법</a:t>
            </a:r>
            <a:endParaRPr lang="en-US" altLang="ko-KR" dirty="0" smtClean="0"/>
          </a:p>
          <a:p>
            <a:pPr lvl="1"/>
            <a:r>
              <a:rPr lang="ko-KR" altLang="en-US" dirty="0"/>
              <a:t>빈 리스트와 리스트의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/>
              <a:t>비어있는 리스트를 만들고 ‘리스트이름</a:t>
            </a:r>
            <a:r>
              <a:rPr lang="en-US" altLang="ko-KR" dirty="0"/>
              <a:t>.append(</a:t>
            </a:r>
            <a:r>
              <a:rPr lang="ko-KR" altLang="en-US" dirty="0"/>
              <a:t>값</a:t>
            </a:r>
            <a:r>
              <a:rPr lang="en-US" altLang="ko-KR" dirty="0"/>
              <a:t>)’ </a:t>
            </a:r>
            <a:r>
              <a:rPr lang="ko-KR" altLang="en-US" dirty="0"/>
              <a:t>함수로 리스트에 하나씩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303875"/>
            <a:ext cx="5801408" cy="26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1590" y="5454225"/>
            <a:ext cx="66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데이터를 추가하려면 어떻게 </a:t>
            </a:r>
            <a:r>
              <a:rPr lang="ko-KR" altLang="en-US" dirty="0" err="1" smtClean="0"/>
              <a:t>코딩해야</a:t>
            </a:r>
            <a:r>
              <a:rPr lang="ko-KR" altLang="en-US" dirty="0" smtClean="0"/>
              <a:t> 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92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100</a:t>
            </a:r>
            <a:r>
              <a:rPr lang="ko-KR" altLang="en-US" dirty="0"/>
              <a:t>개의 리스트를 만들 경우 </a:t>
            </a:r>
            <a:r>
              <a:rPr lang="en-US" altLang="ko-KR" dirty="0"/>
              <a:t>append()</a:t>
            </a:r>
            <a:r>
              <a:rPr lang="ko-KR" altLang="en-US" dirty="0"/>
              <a:t>와 함께 </a:t>
            </a:r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en-US" altLang="ko-KR" dirty="0"/>
              <a:t>100</a:t>
            </a:r>
            <a:r>
              <a:rPr lang="ko-KR" altLang="en-US" dirty="0"/>
              <a:t>번</a:t>
            </a:r>
            <a:r>
              <a:rPr lang="en-US" altLang="ko-KR" dirty="0"/>
              <a:t>(0</a:t>
            </a:r>
            <a:r>
              <a:rPr lang="ko-KR" altLang="en-US" dirty="0"/>
              <a:t>부터 </a:t>
            </a:r>
            <a:r>
              <a:rPr lang="en-US" altLang="ko-KR" dirty="0"/>
              <a:t>99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r>
              <a:rPr lang="ko-KR" altLang="en-US" dirty="0"/>
              <a:t>을 반복해서 리스트이름</a:t>
            </a:r>
            <a:r>
              <a:rPr lang="en-US" altLang="ko-KR" dirty="0"/>
              <a:t>.append(0)</a:t>
            </a:r>
            <a:r>
              <a:rPr lang="ko-KR" altLang="en-US" dirty="0"/>
              <a:t>로 </a:t>
            </a:r>
            <a:r>
              <a:rPr lang="en-US" altLang="ko-KR" dirty="0"/>
              <a:t>100</a:t>
            </a:r>
            <a:r>
              <a:rPr lang="ko-KR" altLang="en-US" dirty="0"/>
              <a:t>개 크기의 리스트를 </a:t>
            </a:r>
            <a:r>
              <a:rPr lang="ko-KR" altLang="en-US" dirty="0" smtClean="0"/>
              <a:t>만듦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len</a:t>
            </a:r>
            <a:r>
              <a:rPr lang="ko-KR" altLang="en-US" dirty="0" smtClean="0"/>
              <a:t>은 매개변수로 넘어오는 리스트의 크기를 계산하는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403775"/>
            <a:ext cx="5712342" cy="24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00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For</a:t>
            </a:r>
            <a:r>
              <a:rPr lang="ko-KR" altLang="en-US" dirty="0" smtClean="0"/>
              <a:t>문 활용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1403775"/>
            <a:ext cx="6946062" cy="35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8" y="5049077"/>
            <a:ext cx="1320437" cy="73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14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088740"/>
            <a:ext cx="7333485" cy="51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6915" y="3248980"/>
            <a:ext cx="3549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str</a:t>
            </a:r>
            <a:r>
              <a:rPr lang="ko-KR" altLang="en-US" sz="1200" dirty="0" smtClean="0"/>
              <a:t>은 매개변수의 값을 문자열로 변환하는 함수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340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만약 리스트가 </a:t>
            </a:r>
            <a:r>
              <a:rPr lang="en-US" altLang="ko-KR" dirty="0"/>
              <a:t>100</a:t>
            </a:r>
            <a:r>
              <a:rPr lang="ko-KR" altLang="en-US" dirty="0" smtClean="0"/>
              <a:t>개라면 </a:t>
            </a:r>
            <a:r>
              <a:rPr lang="en-US" altLang="ko-KR" dirty="0"/>
              <a:t>hap =aa[0] +aa[1] +…aa[99]</a:t>
            </a:r>
            <a:r>
              <a:rPr lang="ko-KR" altLang="en-US" dirty="0"/>
              <a:t>로 일일이 </a:t>
            </a:r>
            <a:r>
              <a:rPr lang="ko-KR" altLang="en-US" dirty="0" smtClean="0"/>
              <a:t>코딩 하지 안고 </a:t>
            </a:r>
            <a:r>
              <a:rPr lang="en-US" altLang="ko-KR" dirty="0" smtClean="0"/>
              <a:t>9</a:t>
            </a:r>
            <a:r>
              <a:rPr lang="ko-KR" altLang="en-US" dirty="0" smtClean="0"/>
              <a:t>행을 </a:t>
            </a:r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ko-KR" altLang="en-US" dirty="0" smtClean="0"/>
              <a:t>변경함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/>
              <a:t>생성과 초기화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1"/>
            <a:ext cx="7335815" cy="8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474005"/>
            <a:ext cx="7335814" cy="138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90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078850"/>
            <a:ext cx="7380820" cy="380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13" y="5105552"/>
            <a:ext cx="1216335" cy="66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1660" y="899428"/>
            <a:ext cx="4576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리스트 </a:t>
            </a:r>
            <a:r>
              <a:rPr lang="en-US" altLang="ko-KR" dirty="0" smtClean="0"/>
              <a:t>aa</a:t>
            </a:r>
            <a:r>
              <a:rPr lang="ko-KR" altLang="en-US" dirty="0" smtClean="0"/>
              <a:t>에 짝수를 저장한 다음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역순으로 리스트 </a:t>
            </a:r>
            <a:r>
              <a:rPr lang="en-US" altLang="ko-KR" dirty="0" smtClean="0"/>
              <a:t>bb</a:t>
            </a:r>
            <a:r>
              <a:rPr lang="ko-KR" altLang="en-US" dirty="0" smtClean="0"/>
              <a:t>에 저장하는 코딩은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어떻게 하면 좋을까요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75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043735"/>
            <a:ext cx="8333925" cy="425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6685" y="5584594"/>
            <a:ext cx="527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Q. 3</a:t>
            </a:r>
            <a:r>
              <a:rPr lang="ko-KR" altLang="en-US" dirty="0" smtClean="0"/>
              <a:t>의 배수인 경우는 어떻게 </a:t>
            </a:r>
            <a:r>
              <a:rPr lang="ko-KR" altLang="en-US" dirty="0" err="1" smtClean="0"/>
              <a:t>코딩하면</a:t>
            </a:r>
            <a:r>
              <a:rPr lang="ko-KR" altLang="en-US" dirty="0" smtClean="0"/>
              <a:t> 좋을까요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66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359159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모으면 편해지는 리스트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튜플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딕셔너리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리스트에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리스트와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튜플은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어떤 차이가 있을까요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딕셔너리를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사용해봅시다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리스트이름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en-US" altLang="ko-KR" dirty="0">
                <a:solidFill>
                  <a:srgbClr val="FF0000"/>
                </a:solidFill>
              </a:rPr>
              <a:t>+1</a:t>
            </a:r>
            <a:r>
              <a:rPr lang="en-US" altLang="ko-KR" dirty="0"/>
              <a:t>]’</a:t>
            </a:r>
            <a:r>
              <a:rPr lang="ko-KR" altLang="en-US" dirty="0"/>
              <a:t>로 지정하면 리스트의 모든 값이 </a:t>
            </a:r>
            <a:r>
              <a:rPr lang="ko-KR" altLang="en-US" dirty="0" smtClean="0"/>
              <a:t>나옴</a:t>
            </a:r>
            <a:endParaRPr lang="en-US" altLang="ko-KR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168860"/>
            <a:ext cx="7740860" cy="19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386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콜론의 앞이나 뒤 </a:t>
            </a:r>
            <a:r>
              <a:rPr lang="ko-KR" altLang="en-US" dirty="0" smtClean="0"/>
              <a:t>숫자의 생략도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리스트끼리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 </a:t>
            </a:r>
            <a:r>
              <a:rPr lang="ko-KR" altLang="en-US" dirty="0"/>
              <a:t>연산도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4" y="1313765"/>
            <a:ext cx="7771609" cy="19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4" y="4247212"/>
            <a:ext cx="7830870" cy="215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smtClean="0"/>
              <a:t>값을 변경하기</a:t>
            </a:r>
            <a:endParaRPr lang="en-US" altLang="ko-KR" dirty="0" smtClean="0"/>
          </a:p>
          <a:p>
            <a:pPr lvl="1"/>
            <a:r>
              <a:rPr lang="ko-KR" altLang="en-US" dirty="0"/>
              <a:t>두 번째 </a:t>
            </a:r>
            <a:r>
              <a:rPr lang="ko-KR" altLang="en-US" dirty="0" smtClean="0"/>
              <a:t>위치한 한 </a:t>
            </a:r>
            <a:r>
              <a:rPr lang="ko-KR" altLang="en-US" dirty="0"/>
              <a:t>개의 값을 변경하는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값인 </a:t>
            </a:r>
            <a:r>
              <a:rPr lang="en-US" altLang="ko-KR" dirty="0"/>
              <a:t>20</a:t>
            </a:r>
            <a:r>
              <a:rPr lang="ko-KR" altLang="en-US" dirty="0"/>
              <a:t>을 </a:t>
            </a:r>
            <a:r>
              <a:rPr lang="en-US" altLang="ko-KR" dirty="0"/>
              <a:t>200</a:t>
            </a:r>
            <a:r>
              <a:rPr lang="ko-KR" altLang="en-US" dirty="0"/>
              <a:t>과 </a:t>
            </a:r>
            <a:r>
              <a:rPr lang="en-US" altLang="ko-KR" dirty="0"/>
              <a:t>201 </a:t>
            </a:r>
            <a:r>
              <a:rPr lang="ko-KR" altLang="en-US" dirty="0"/>
              <a:t>두 개의 값으로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853825"/>
            <a:ext cx="7639653" cy="15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3" y="4399936"/>
            <a:ext cx="7631385" cy="163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20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aa[1:2] </a:t>
            </a:r>
            <a:r>
              <a:rPr lang="ko-KR" altLang="en-US" dirty="0"/>
              <a:t>대신 </a:t>
            </a:r>
            <a:r>
              <a:rPr lang="en-US" altLang="ko-KR" dirty="0"/>
              <a:t>aa[1]</a:t>
            </a:r>
            <a:r>
              <a:rPr lang="ko-KR" altLang="en-US" dirty="0"/>
              <a:t>을 </a:t>
            </a:r>
            <a:r>
              <a:rPr lang="ko-KR" altLang="en-US" dirty="0" smtClean="0"/>
              <a:t>사용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리스트 안에 또 리스트로 </a:t>
            </a:r>
            <a:r>
              <a:rPr lang="ko-KR" altLang="en-US" dirty="0" smtClean="0">
                <a:sym typeface="Wingdings" panose="05000000000000000000" pitchFamily="2" charset="2"/>
              </a:rPr>
              <a:t>추가됨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결과가 틀리지는 </a:t>
            </a:r>
            <a:r>
              <a:rPr lang="ko-KR" altLang="en-US" dirty="0" smtClean="0">
                <a:sym typeface="Wingdings" panose="05000000000000000000" pitchFamily="2" charset="2"/>
              </a:rPr>
              <a:t>않지만 이렇게는 많이 사용하지 않음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aa[1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항목을 삭제하는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6" y="1669744"/>
            <a:ext cx="8073434" cy="169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0" y="4247212"/>
            <a:ext cx="8126259" cy="16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여러 개의 항목을 삭제하려면 ‘</a:t>
            </a:r>
            <a:r>
              <a:rPr lang="en-US" altLang="ko-KR" dirty="0"/>
              <a:t>aa[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/>
              <a:t>끝</a:t>
            </a:r>
            <a:r>
              <a:rPr lang="en-US" altLang="ko-KR" dirty="0"/>
              <a:t>+1]=[ ]’ </a:t>
            </a:r>
            <a:r>
              <a:rPr lang="ko-KR" altLang="en-US" dirty="0"/>
              <a:t>문장으로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5" y="1368357"/>
            <a:ext cx="7780687" cy="161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57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5" y="1462428"/>
            <a:ext cx="7185852" cy="486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27" y="992106"/>
            <a:ext cx="1021550" cy="46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08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908720"/>
            <a:ext cx="6525725" cy="378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87" y="4562247"/>
            <a:ext cx="5093214" cy="169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022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2" y="3225744"/>
            <a:ext cx="7335815" cy="311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67645"/>
            <a:ext cx="6490307" cy="218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1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한쪽이 </a:t>
            </a:r>
            <a:r>
              <a:rPr lang="ko-KR" altLang="en-US" dirty="0" smtClean="0"/>
              <a:t>막힌 주차장 프로그램 완성</a:t>
            </a:r>
            <a:endParaRPr lang="en-US" altLang="ko-KR" dirty="0" smtClean="0"/>
          </a:p>
          <a:p>
            <a:pPr lvl="1"/>
            <a:r>
              <a:rPr lang="ko-KR" altLang="en-US" dirty="0" err="1"/>
              <a:t>스택은</a:t>
            </a:r>
            <a:r>
              <a:rPr lang="ko-KR" altLang="en-US" dirty="0"/>
              <a:t> 한쪽 끝이 막힌 자료구조로</a:t>
            </a:r>
            <a:r>
              <a:rPr lang="en-US" altLang="ko-KR" dirty="0"/>
              <a:t>, </a:t>
            </a:r>
            <a:r>
              <a:rPr lang="ko-KR" altLang="en-US" dirty="0"/>
              <a:t>가장 먼저 들어간 것이 </a:t>
            </a:r>
            <a:r>
              <a:rPr lang="ko-KR" altLang="en-US" dirty="0" smtClean="0"/>
              <a:t>가장 나중에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그림에서 </a:t>
            </a:r>
            <a:r>
              <a:rPr lang="ko-KR" altLang="en-US" dirty="0"/>
              <a:t>자동차가 들어간 순서는 </a:t>
            </a:r>
            <a:r>
              <a:rPr lang="en-US" altLang="ko-KR" dirty="0"/>
              <a:t>A → B → C</a:t>
            </a:r>
            <a:r>
              <a:rPr lang="ko-KR" altLang="en-US" dirty="0"/>
              <a:t>지만</a:t>
            </a:r>
            <a:r>
              <a:rPr lang="en-US" altLang="ko-KR" dirty="0"/>
              <a:t>, </a:t>
            </a:r>
            <a:r>
              <a:rPr lang="ko-KR" altLang="en-US" dirty="0"/>
              <a:t>나오는 순서는 </a:t>
            </a:r>
            <a:r>
              <a:rPr lang="en-US" altLang="ko-KR" dirty="0"/>
              <a:t>C → B → </a:t>
            </a:r>
            <a:r>
              <a:rPr lang="en-US" altLang="ko-KR" dirty="0" smtClean="0"/>
              <a:t>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LIFO(Last </a:t>
            </a:r>
            <a:r>
              <a:rPr lang="en-US" altLang="ko-KR" dirty="0"/>
              <a:t>In First Out) </a:t>
            </a:r>
            <a:r>
              <a:rPr lang="ko-KR" altLang="en-US" dirty="0"/>
              <a:t>구조라고도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비어있는 </a:t>
            </a:r>
            <a:r>
              <a:rPr lang="ko-KR" altLang="en-US" dirty="0"/>
              <a:t>위치를 </a:t>
            </a:r>
            <a:r>
              <a:rPr lang="en-US" altLang="ko-KR" dirty="0"/>
              <a:t>top</a:t>
            </a:r>
            <a:r>
              <a:rPr lang="ko-KR" altLang="en-US" dirty="0" smtClean="0"/>
              <a:t>이라 칭함</a:t>
            </a:r>
            <a:r>
              <a:rPr lang="en-US" altLang="ko-KR" dirty="0" smtClean="0"/>
              <a:t>. </a:t>
            </a:r>
            <a:r>
              <a:rPr lang="ko-KR" altLang="en-US" dirty="0"/>
              <a:t>만약 자동차 </a:t>
            </a:r>
            <a:r>
              <a:rPr lang="en-US" altLang="ko-KR" dirty="0"/>
              <a:t>C</a:t>
            </a:r>
            <a:r>
              <a:rPr lang="ko-KR" altLang="en-US" dirty="0"/>
              <a:t>가 빠져나가면 </a:t>
            </a:r>
            <a:r>
              <a:rPr lang="en-US" altLang="ko-KR" dirty="0" smtClean="0"/>
              <a:t>top</a:t>
            </a:r>
            <a:r>
              <a:rPr lang="ko-KR" altLang="en-US" dirty="0"/>
              <a:t>은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/>
              <a:t>안에 들어있는 데이터 중 가장 마지막 데이터의 다음 위치를 </a:t>
            </a:r>
            <a:r>
              <a:rPr lang="ko-KR" altLang="en-US" dirty="0" smtClean="0"/>
              <a:t>가리킴</a:t>
            </a:r>
            <a:r>
              <a:rPr lang="en-US" altLang="ko-KR" dirty="0" smtClean="0"/>
              <a:t>. </a:t>
            </a:r>
            <a:r>
              <a:rPr lang="ko-KR" altLang="en-US" dirty="0"/>
              <a:t>이때 데이터를 넣는 </a:t>
            </a:r>
            <a:r>
              <a:rPr lang="ko-KR" altLang="en-US" dirty="0" smtClean="0"/>
              <a:t>것을 </a:t>
            </a:r>
            <a:r>
              <a:rPr lang="ko-KR" altLang="en-US" dirty="0" err="1" smtClean="0"/>
              <a:t>푸시</a:t>
            </a:r>
            <a:r>
              <a:rPr lang="en-US" altLang="ko-KR" dirty="0"/>
              <a:t>(Push), </a:t>
            </a:r>
            <a:r>
              <a:rPr lang="ko-KR" altLang="en-US" dirty="0"/>
              <a:t>빼는 것을 팝</a:t>
            </a:r>
            <a:r>
              <a:rPr lang="en-US" altLang="ko-KR" dirty="0"/>
              <a:t>(Pop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9" y="2396820"/>
            <a:ext cx="7797677" cy="185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709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5</a:t>
            </a:r>
            <a:r>
              <a:rPr lang="ko-KR" altLang="en-US" dirty="0"/>
              <a:t>대가 들어갈 수 있고</a:t>
            </a:r>
            <a:r>
              <a:rPr lang="en-US" altLang="ko-KR" dirty="0"/>
              <a:t>, </a:t>
            </a:r>
            <a:r>
              <a:rPr lang="ko-KR" altLang="en-US" dirty="0" smtClean="0"/>
              <a:t>한쪽이 막힌 주차장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39" y="1313766"/>
            <a:ext cx="6840760" cy="77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99" y="2287899"/>
            <a:ext cx="8117400" cy="19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" y="4440589"/>
            <a:ext cx="8801422" cy="19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43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리스트에 대해서 공부합니다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변수를 하나로 묶어주는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리스트가 없으면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변수를 개별적으로 처리해야 하기 때문에 무지막지한 중노동이 필요한데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리스트와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사용해서 중노동을 피할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프로그램 언어의 배열과 유사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차이점은 배열은 같은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저장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리스트의 경우에는 서로 다른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데이터를 하나로 묶을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리스트와 </a:t>
            </a:r>
            <a:r>
              <a:rPr lang="ko-KR" altLang="en-US" dirty="0"/>
              <a:t>비슷한 </a:t>
            </a:r>
            <a:r>
              <a:rPr lang="ko-KR" altLang="en-US" dirty="0" err="1"/>
              <a:t>튜플에</a:t>
            </a:r>
            <a:r>
              <a:rPr lang="ko-KR" altLang="en-US" dirty="0"/>
              <a:t> 대해서 공부합니다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짝으로 </a:t>
            </a:r>
            <a:r>
              <a:rPr lang="ko-KR" altLang="en-US" dirty="0"/>
              <a:t>이루어진 </a:t>
            </a:r>
            <a:r>
              <a:rPr lang="ko-KR" altLang="en-US" dirty="0" err="1"/>
              <a:t>딕셔너리에</a:t>
            </a:r>
            <a:r>
              <a:rPr lang="ko-KR" altLang="en-US" dirty="0"/>
              <a:t> 대해서 공부합니다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3" y="1214606"/>
            <a:ext cx="8672032" cy="190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7" y="3654026"/>
            <a:ext cx="8847936" cy="196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6745" y="5741358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 그럼 주차장 프로그램을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189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" y="947161"/>
            <a:ext cx="8603955" cy="510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2200" y="5794523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##</a:t>
            </a:r>
            <a:r>
              <a:rPr lang="ko-KR" altLang="en-US" sz="1400" dirty="0" smtClean="0"/>
              <a:t>다음 알파벳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511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63" y="958169"/>
            <a:ext cx="7342060" cy="465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83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&lt;1&gt; </a:t>
            </a:r>
            <a:r>
              <a:rPr lang="ko-KR" altLang="en-US" dirty="0"/>
              <a:t>자동차 </a:t>
            </a:r>
            <a:r>
              <a:rPr lang="ko-KR" altLang="en-US" dirty="0" smtClean="0"/>
              <a:t>넣기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 smtClean="0"/>
              <a:t>행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11</a:t>
            </a:r>
            <a:r>
              <a:rPr lang="ko-KR" altLang="en-US" dirty="0" smtClean="0"/>
              <a:t>행에서는 </a:t>
            </a:r>
            <a:r>
              <a:rPr lang="en-US" altLang="ko-KR" dirty="0" smtClean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이상이라면</a:t>
            </a:r>
            <a:r>
              <a:rPr lang="en-US" altLang="ko-KR" dirty="0"/>
              <a:t>(= </a:t>
            </a:r>
            <a:r>
              <a:rPr lang="ko-KR" altLang="en-US" dirty="0"/>
              <a:t>주차장이 꽉 차 있다면</a:t>
            </a:r>
            <a:r>
              <a:rPr lang="en-US" altLang="ko-KR" dirty="0"/>
              <a:t>) 12</a:t>
            </a:r>
            <a:r>
              <a:rPr lang="ko-KR" altLang="en-US" dirty="0"/>
              <a:t>행에서 더 이상 자동차가 들어가지 못한다는 메시지를 출력하고 전체 </a:t>
            </a:r>
            <a:r>
              <a:rPr lang="en-US" altLang="ko-KR" dirty="0"/>
              <a:t>if</a:t>
            </a:r>
            <a:r>
              <a:rPr lang="ko-KR" altLang="en-US" dirty="0"/>
              <a:t>문을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미만이라면 </a:t>
            </a:r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/>
              <a:t>행을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14</a:t>
            </a:r>
            <a:r>
              <a:rPr lang="ko-KR" altLang="en-US" dirty="0"/>
              <a:t>행에서 주차장에 자동차</a:t>
            </a:r>
            <a:r>
              <a:rPr lang="en-US" altLang="ko-KR" dirty="0"/>
              <a:t>(</a:t>
            </a:r>
            <a:r>
              <a:rPr lang="ko-KR" altLang="en-US" dirty="0"/>
              <a:t>처음에는 ‘</a:t>
            </a:r>
            <a:r>
              <a:rPr lang="en-US" altLang="ko-KR" dirty="0"/>
              <a:t>A’)</a:t>
            </a:r>
            <a:r>
              <a:rPr lang="ko-KR" altLang="en-US" dirty="0"/>
              <a:t>를 넣고</a:t>
            </a:r>
            <a:r>
              <a:rPr lang="en-US" altLang="ko-KR" dirty="0"/>
              <a:t>, 15</a:t>
            </a:r>
            <a:r>
              <a:rPr lang="ko-KR" altLang="en-US" dirty="0"/>
              <a:t>행에서 들어간 자동차 이름과 현재 주차장의 상태를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16</a:t>
            </a:r>
            <a:r>
              <a:rPr lang="ko-KR" altLang="en-US" dirty="0"/>
              <a:t>행에서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&lt;2&gt; </a:t>
            </a:r>
            <a:r>
              <a:rPr lang="ko-KR" altLang="en-US" dirty="0"/>
              <a:t>자동차 </a:t>
            </a:r>
            <a:r>
              <a:rPr lang="ko-KR" altLang="en-US" dirty="0" smtClean="0"/>
              <a:t>빼기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18</a:t>
            </a:r>
            <a:r>
              <a:rPr lang="ko-KR" altLang="en-US" dirty="0"/>
              <a:t>행</a:t>
            </a:r>
            <a:r>
              <a:rPr lang="en-US" altLang="ko-KR" dirty="0"/>
              <a:t>~25</a:t>
            </a:r>
            <a:r>
              <a:rPr lang="ko-KR" altLang="en-US" dirty="0" smtClean="0"/>
              <a:t>행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19</a:t>
            </a:r>
            <a:r>
              <a:rPr lang="ko-KR" altLang="en-US" dirty="0"/>
              <a:t>행에서는 자동차를 빼내야 하는데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0 </a:t>
            </a:r>
            <a:r>
              <a:rPr lang="ko-KR" altLang="en-US" dirty="0"/>
              <a:t>이하라면</a:t>
            </a:r>
            <a:r>
              <a:rPr lang="en-US" altLang="ko-KR" dirty="0"/>
              <a:t>(= </a:t>
            </a:r>
            <a:r>
              <a:rPr lang="ko-KR" altLang="en-US" dirty="0"/>
              <a:t>차량이 한 대도 없다면</a:t>
            </a:r>
            <a:r>
              <a:rPr lang="en-US" altLang="ko-KR" dirty="0"/>
              <a:t>) 20</a:t>
            </a:r>
            <a:r>
              <a:rPr lang="ko-KR" altLang="en-US" dirty="0"/>
              <a:t>행에서 더 이상 빼낼 자동차가 없다는 메시지를 출력하고 전체 </a:t>
            </a:r>
            <a:r>
              <a:rPr lang="en-US" altLang="ko-KR" dirty="0"/>
              <a:t>if</a:t>
            </a:r>
            <a:r>
              <a:rPr lang="ko-KR" altLang="en-US" dirty="0"/>
              <a:t>문을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크다면 </a:t>
            </a:r>
            <a:r>
              <a:rPr lang="en-US" altLang="ko-KR" dirty="0"/>
              <a:t>22</a:t>
            </a:r>
            <a:r>
              <a:rPr lang="ko-KR" altLang="en-US" dirty="0"/>
              <a:t>행</a:t>
            </a:r>
            <a:r>
              <a:rPr lang="en-US" altLang="ko-KR" dirty="0"/>
              <a:t>~25</a:t>
            </a:r>
            <a:r>
              <a:rPr lang="ko-KR" altLang="en-US" dirty="0"/>
              <a:t>행을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22</a:t>
            </a:r>
            <a:r>
              <a:rPr lang="ko-KR" altLang="en-US" dirty="0"/>
              <a:t>행에서 </a:t>
            </a:r>
            <a:r>
              <a:rPr lang="en-US" altLang="ko-KR" dirty="0"/>
              <a:t>pop() </a:t>
            </a:r>
            <a:r>
              <a:rPr lang="ko-KR" altLang="en-US" dirty="0"/>
              <a:t>함수로 주차장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의 마지막에 있는 자동차를 </a:t>
            </a:r>
            <a:r>
              <a:rPr lang="en-US" altLang="ko-KR" dirty="0" err="1"/>
              <a:t>outCar</a:t>
            </a:r>
            <a:r>
              <a:rPr lang="ko-KR" altLang="en-US" dirty="0"/>
              <a:t>로 뺌</a:t>
            </a:r>
            <a:r>
              <a:rPr lang="en-US" altLang="ko-KR" dirty="0" smtClean="0"/>
              <a:t>. </a:t>
            </a:r>
            <a:r>
              <a:rPr lang="en-US" altLang="ko-KR" dirty="0"/>
              <a:t>23</a:t>
            </a:r>
            <a:r>
              <a:rPr lang="ko-KR" altLang="en-US" dirty="0"/>
              <a:t>행에서 빼낸 자동차 이름과 현재 주차장의 상태를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24</a:t>
            </a:r>
            <a:r>
              <a:rPr lang="ko-KR" altLang="en-US" dirty="0"/>
              <a:t>행에서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 smtClean="0"/>
              <a:t>감소시킴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5823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&lt;3&gt;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26</a:t>
            </a:r>
            <a:r>
              <a:rPr lang="ko-KR" altLang="en-US" dirty="0"/>
              <a:t>행</a:t>
            </a:r>
            <a:r>
              <a:rPr lang="en-US" altLang="ko-KR" dirty="0"/>
              <a:t>~27</a:t>
            </a:r>
            <a:r>
              <a:rPr lang="ko-KR" altLang="en-US" dirty="0"/>
              <a:t>행이 </a:t>
            </a:r>
            <a:r>
              <a:rPr lang="ko-KR" altLang="en-US" dirty="0" smtClean="0"/>
              <a:t>처리되어 </a:t>
            </a:r>
            <a:r>
              <a:rPr lang="en-US" altLang="ko-KR" dirty="0"/>
              <a:t>while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31</a:t>
            </a:r>
            <a:r>
              <a:rPr lang="ko-KR" altLang="en-US" dirty="0"/>
              <a:t>행</a:t>
            </a:r>
            <a:r>
              <a:rPr lang="en-US" altLang="ko-KR" dirty="0"/>
              <a:t>, 32</a:t>
            </a:r>
            <a:r>
              <a:rPr lang="ko-KR" altLang="en-US" dirty="0"/>
              <a:t>행에서 현재 주차장에 남아있는 자동차의 대수</a:t>
            </a:r>
            <a:r>
              <a:rPr lang="en-US" altLang="ko-KR" dirty="0"/>
              <a:t>(top)</a:t>
            </a:r>
            <a:r>
              <a:rPr lang="ko-KR" altLang="en-US" dirty="0"/>
              <a:t>와 프로그램을 종료한다는 메시지를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④ </a:t>
            </a:r>
            <a:r>
              <a:rPr lang="ko-KR" altLang="en-US" dirty="0"/>
              <a:t>그 외의 값 입력할 때</a:t>
            </a:r>
          </a:p>
          <a:p>
            <a:pPr marL="457200" lvl="1" indent="0">
              <a:buNone/>
            </a:pPr>
            <a:r>
              <a:rPr lang="en-US" altLang="ko-KR" dirty="0" smtClean="0"/>
              <a:t>28</a:t>
            </a:r>
            <a:r>
              <a:rPr lang="ko-KR" altLang="en-US" dirty="0"/>
              <a:t>행의 ‘</a:t>
            </a:r>
            <a:r>
              <a:rPr lang="en-US" altLang="ko-KR" dirty="0"/>
              <a:t>else :’ </a:t>
            </a:r>
            <a:r>
              <a:rPr lang="ko-KR" altLang="en-US" dirty="0"/>
              <a:t>부분이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29</a:t>
            </a:r>
            <a:r>
              <a:rPr lang="ko-KR" altLang="en-US" dirty="0"/>
              <a:t>행에서 잘못 입력되었다는 메시지를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7</a:t>
            </a:r>
            <a:r>
              <a:rPr lang="ko-KR" altLang="en-US" dirty="0"/>
              <a:t>행으로 </a:t>
            </a:r>
            <a:r>
              <a:rPr lang="ko-KR" altLang="en-US" dirty="0" smtClean="0"/>
              <a:t>감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carName</a:t>
            </a:r>
            <a:r>
              <a:rPr lang="en-US" altLang="ko-KR" dirty="0" smtClean="0"/>
              <a:t>)+1): </a:t>
            </a:r>
            <a:r>
              <a:rPr lang="en-US" altLang="ko-KR" dirty="0" err="1" smtClean="0"/>
              <a:t>carName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순서</a:t>
            </a:r>
            <a:r>
              <a:rPr lang="en-US" altLang="ko-KR" dirty="0" smtClean="0"/>
              <a:t>(order)</a:t>
            </a:r>
          </a:p>
        </p:txBody>
      </p:sp>
    </p:spTree>
    <p:extLst>
      <p:ext uri="{BB962C8B-B14F-4D97-AF65-F5344CB8AC3E}">
        <p14:creationId xmlns:p14="http://schemas.microsoft.com/office/powerpoint/2010/main" val="3164126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리스트의 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차원 리스트를 여러 개 연결한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, </a:t>
            </a:r>
            <a:r>
              <a:rPr lang="ko-KR" altLang="en-US" dirty="0"/>
              <a:t>두 개의 첨자를 사용하는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91" y="2126891"/>
            <a:ext cx="31146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3396581"/>
            <a:ext cx="2930209" cy="186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5258021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50" y="3411532"/>
            <a:ext cx="4542269" cy="20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41" y="5460006"/>
            <a:ext cx="141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2698391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586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첨자가 두 개이므로 중첩 </a:t>
            </a:r>
            <a:r>
              <a:rPr lang="en-US" altLang="ko-KR" dirty="0"/>
              <a:t>for</a:t>
            </a:r>
            <a:r>
              <a:rPr lang="ko-KR" altLang="en-US" dirty="0"/>
              <a:t>문을 사용해서 </a:t>
            </a:r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 smtClean="0"/>
              <a:t>열 짜리 리스트에 </a:t>
            </a:r>
            <a:r>
              <a:rPr lang="en-US" altLang="ko-KR" dirty="0" smtClean="0"/>
              <a:t>1~12</a:t>
            </a:r>
            <a:r>
              <a:rPr lang="ko-KR" altLang="en-US" dirty="0"/>
              <a:t>의 숫자를 </a:t>
            </a:r>
            <a:r>
              <a:rPr lang="ko-KR" altLang="en-US" dirty="0" smtClean="0"/>
              <a:t>채움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13765"/>
            <a:ext cx="7023995" cy="51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527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리스트와 </a:t>
            </a:r>
            <a:r>
              <a:rPr lang="ko-KR" altLang="en-US" dirty="0" err="1"/>
              <a:t>튜플은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어떤 차이가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874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리스트는 대괄호</a:t>
            </a:r>
            <a:r>
              <a:rPr lang="en-US" altLang="ko-KR" dirty="0"/>
              <a:t>([ ])</a:t>
            </a:r>
            <a:r>
              <a:rPr lang="ko-KR" altLang="en-US" dirty="0"/>
              <a:t>로 생성하고 </a:t>
            </a:r>
            <a:r>
              <a:rPr lang="ko-KR" altLang="en-US" dirty="0" err="1"/>
              <a:t>튜플은</a:t>
            </a:r>
            <a:r>
              <a:rPr lang="ko-KR" altLang="en-US" dirty="0"/>
              <a:t> 괄호</a:t>
            </a:r>
            <a:r>
              <a:rPr lang="en-US" altLang="ko-KR" dirty="0"/>
              <a:t>( )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괄호는 생략가능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수정할 수 </a:t>
            </a:r>
            <a:r>
              <a:rPr lang="ko-KR" altLang="en-US" dirty="0"/>
              <a:t>없으며 읽기만 가능하므로 읽기 전용의 자료를 저장할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798930"/>
            <a:ext cx="7734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02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괄호를 </a:t>
            </a:r>
            <a:r>
              <a:rPr lang="ko-KR" altLang="en-US" dirty="0" smtClean="0"/>
              <a:t>생략 가능</a:t>
            </a:r>
            <a:r>
              <a:rPr lang="en-US" altLang="ko-KR" dirty="0" smtClean="0"/>
              <a:t>.</a:t>
            </a:r>
            <a:r>
              <a:rPr lang="ko-KR" altLang="en-US" dirty="0"/>
              <a:t> 단</a:t>
            </a:r>
            <a:r>
              <a:rPr lang="en-US" altLang="ko-KR" dirty="0"/>
              <a:t>, </a:t>
            </a:r>
            <a:r>
              <a:rPr lang="ko-KR" altLang="en-US" dirty="0"/>
              <a:t>하나의 항목만 가진 </a:t>
            </a:r>
            <a:r>
              <a:rPr lang="ko-KR" altLang="en-US" dirty="0" err="1"/>
              <a:t>튜플을</a:t>
            </a:r>
            <a:r>
              <a:rPr lang="ko-KR" altLang="en-US" dirty="0"/>
              <a:t> 만들 때는 </a:t>
            </a:r>
            <a:r>
              <a:rPr lang="ko-KR" altLang="en-US" dirty="0" smtClean="0"/>
              <a:t>주의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403775"/>
            <a:ext cx="68008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0" y="3907106"/>
            <a:ext cx="7743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1580" y="5679250"/>
            <a:ext cx="750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Tt3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tt4</a:t>
            </a:r>
            <a:r>
              <a:rPr lang="ko-KR" altLang="en-US" dirty="0" smtClean="0"/>
              <a:t>는 일반변수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만들려면 콤마를 붙여주어야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57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923101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읽기 </a:t>
            </a:r>
            <a:r>
              <a:rPr lang="ko-KR" altLang="en-US" dirty="0" smtClean="0"/>
              <a:t>전용이므로 </a:t>
            </a:r>
            <a:r>
              <a:rPr lang="ko-KR" altLang="en-US" dirty="0"/>
              <a:t>다음 코드는 모두 </a:t>
            </a:r>
            <a:r>
              <a:rPr lang="ko-KR" altLang="en-US" dirty="0" smtClean="0"/>
              <a:t>오류 발생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ko-KR" altLang="en-US" dirty="0" err="1"/>
              <a:t>튜플</a:t>
            </a:r>
            <a:r>
              <a:rPr lang="ko-KR" altLang="en-US" dirty="0"/>
              <a:t> 자체는 </a:t>
            </a:r>
            <a:r>
              <a:rPr lang="en-US" altLang="ko-KR" dirty="0"/>
              <a:t>del( ) </a:t>
            </a:r>
            <a:r>
              <a:rPr lang="ko-KR" altLang="en-US" dirty="0"/>
              <a:t>함수로 지울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583795"/>
            <a:ext cx="68294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3963103"/>
            <a:ext cx="67913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76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튜플이름</a:t>
            </a:r>
            <a:r>
              <a:rPr lang="en-US" altLang="ko-KR" dirty="0"/>
              <a:t>[</a:t>
            </a:r>
            <a:r>
              <a:rPr lang="ko-KR" altLang="en-US" dirty="0"/>
              <a:t>위치</a:t>
            </a:r>
            <a:r>
              <a:rPr lang="en-US" altLang="ko-KR" dirty="0" smtClean="0"/>
              <a:t>]’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/>
              <a:t>범위에 </a:t>
            </a:r>
            <a:r>
              <a:rPr lang="ko-KR" altLang="en-US" dirty="0" smtClean="0"/>
              <a:t>접근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콜론</a:t>
            </a:r>
            <a:r>
              <a:rPr lang="en-US" altLang="ko-KR" dirty="0"/>
              <a:t>(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 smtClean="0"/>
              <a:t>끝 위치</a:t>
            </a:r>
            <a:r>
              <a:rPr lang="en-US" altLang="ko-KR" dirty="0"/>
              <a:t>+1</a:t>
            </a:r>
            <a:r>
              <a:rPr lang="en-US" altLang="ko-KR" dirty="0" smtClean="0"/>
              <a:t>)’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6" y="1750764"/>
            <a:ext cx="7417314" cy="181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12" y="4287021"/>
            <a:ext cx="6541468" cy="9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6" y="5338113"/>
            <a:ext cx="7380820" cy="9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856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더하기 및 곱하기 </a:t>
            </a:r>
            <a:r>
              <a:rPr lang="ko-KR" altLang="en-US" dirty="0" smtClean="0"/>
              <a:t>연산 가능</a:t>
            </a:r>
            <a:endParaRPr lang="en-US" altLang="ko-KR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533525"/>
            <a:ext cx="77628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301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사용해봅시다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42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849978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사전처럼 두 개의 쌍이 하나로 묶이는 자료구조</a:t>
            </a:r>
            <a:r>
              <a:rPr lang="en-US" altLang="ko-KR" dirty="0" smtClean="0"/>
              <a:t>.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)apple: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허균</a:t>
            </a:r>
            <a:r>
              <a:rPr lang="en-US" altLang="ko-KR" dirty="0" smtClean="0"/>
              <a:t>:</a:t>
            </a:r>
            <a:r>
              <a:rPr lang="ko-KR" altLang="en-US" dirty="0" smtClean="0"/>
              <a:t>홍길동의 저자</a:t>
            </a:r>
            <a:r>
              <a:rPr lang="en-US" altLang="ko-KR" dirty="0" smtClean="0"/>
              <a:t>,…)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중괄호</a:t>
            </a:r>
            <a:r>
              <a:rPr lang="en-US" altLang="ko-KR" dirty="0"/>
              <a:t>({ })</a:t>
            </a:r>
            <a:r>
              <a:rPr lang="ko-KR" altLang="en-US" dirty="0"/>
              <a:t>로 묶여 있으며 </a:t>
            </a:r>
            <a:r>
              <a:rPr lang="ko-KR" altLang="en-US" dirty="0" smtClean="0"/>
              <a:t>키와 값의 </a:t>
            </a:r>
            <a:r>
              <a:rPr lang="ko-KR" altLang="en-US" dirty="0"/>
              <a:t>쌍으로 </a:t>
            </a:r>
            <a:r>
              <a:rPr lang="ko-KR" altLang="en-US" dirty="0" smtClean="0"/>
              <a:t>이루어짐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99" y="2543493"/>
            <a:ext cx="67913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0" y="3158970"/>
            <a:ext cx="7534324" cy="127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599130"/>
            <a:ext cx="7515835" cy="13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1622" y="610365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키와 값의 순서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쌍의 순서는 </a:t>
            </a:r>
            <a:r>
              <a:rPr lang="ko-KR" altLang="en-US" b="1" dirty="0" smtClean="0">
                <a:solidFill>
                  <a:srgbClr val="FF0000"/>
                </a:solidFill>
              </a:rPr>
              <a:t>상관이 없다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딕셔너리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홍길동 학생의 정보는 어떻게 저장하면 좋을까요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생성한 </a:t>
            </a:r>
            <a:r>
              <a:rPr lang="en-US" altLang="ko-KR" dirty="0"/>
              <a:t>student1</a:t>
            </a:r>
            <a:r>
              <a:rPr lang="ko-KR" altLang="en-US" dirty="0"/>
              <a:t>에 </a:t>
            </a:r>
            <a:r>
              <a:rPr lang="ko-KR" altLang="en-US" dirty="0" smtClean="0"/>
              <a:t>연락처 추가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908720"/>
            <a:ext cx="3276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2" y="2978950"/>
            <a:ext cx="7705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7" y="486916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625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이미 있는 키를 사용하면 쌍이 새로 추가되는 것이 아니라 </a:t>
            </a:r>
            <a:r>
              <a:rPr lang="ko-KR" altLang="en-US" dirty="0" smtClean="0"/>
              <a:t>기존의 </a:t>
            </a:r>
            <a:r>
              <a:rPr lang="ko-KR" altLang="en-US" dirty="0"/>
              <a:t>값이 </a:t>
            </a:r>
            <a:r>
              <a:rPr lang="ko-KR" altLang="en-US" dirty="0" smtClean="0"/>
              <a:t>변경됨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del(</a:t>
            </a:r>
            <a:r>
              <a:rPr lang="ko-KR" altLang="en-US" dirty="0" err="1"/>
              <a:t>딕셔너리이름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])’ </a:t>
            </a:r>
            <a:r>
              <a:rPr lang="ko-KR" altLang="en-US" dirty="0" smtClean="0"/>
              <a:t>함수를 사용하여 삭제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71600"/>
            <a:ext cx="7734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0" y="3834045"/>
            <a:ext cx="778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146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키를 이용해서 값을 구하는 데 사용됨</a:t>
            </a:r>
            <a:endParaRPr lang="en-US" altLang="ko-KR" dirty="0" smtClean="0"/>
          </a:p>
          <a:p>
            <a:pPr lvl="1"/>
            <a:r>
              <a:rPr lang="ko-KR" altLang="en-US" dirty="0"/>
              <a:t>키로 값에 접근하는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/>
              <a:t>)’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1" y="1832811"/>
            <a:ext cx="7962104" cy="220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0" y="4689140"/>
            <a:ext cx="7936225" cy="11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19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딕셔너리이름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 smtClean="0"/>
              <a:t>) - </a:t>
            </a:r>
            <a:r>
              <a:rPr lang="ko-KR" altLang="en-US" dirty="0"/>
              <a:t>키가 없을 때 아무것도 </a:t>
            </a:r>
            <a:r>
              <a:rPr lang="ko-KR" altLang="en-US" dirty="0" smtClean="0"/>
              <a:t>반환하지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첫째 줄은 에러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줄은 값이 없을 경우 반환하는 값이 없음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 smtClean="0"/>
              <a:t>딕셔너리이름</a:t>
            </a:r>
            <a:r>
              <a:rPr lang="en-US" altLang="ko-KR" dirty="0"/>
              <a:t>.keys( 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ko-KR" altLang="en-US" dirty="0"/>
              <a:t>모든 </a:t>
            </a:r>
            <a:r>
              <a:rPr lang="ko-KR" altLang="en-US" dirty="0" smtClean="0"/>
              <a:t>키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en-US" altLang="ko-KR" dirty="0"/>
              <a:t>list(</a:t>
            </a:r>
            <a:r>
              <a:rPr lang="ko-KR" altLang="en-US" dirty="0" err="1"/>
              <a:t>딕셔너리이름</a:t>
            </a:r>
            <a:r>
              <a:rPr lang="en-US" altLang="ko-KR" dirty="0" smtClean="0"/>
              <a:t>.keys</a:t>
            </a:r>
            <a:r>
              <a:rPr lang="en-US" altLang="ko-KR" dirty="0"/>
              <a:t>( ))’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 </a:t>
            </a:r>
            <a:r>
              <a:rPr lang="ko-KR" altLang="en-US" dirty="0"/>
              <a:t>앞에 </a:t>
            </a:r>
            <a:r>
              <a:rPr lang="en-US" altLang="ko-KR" dirty="0" err="1" smtClean="0"/>
              <a:t>dict_keys</a:t>
            </a:r>
            <a:r>
              <a:rPr lang="ko-KR" altLang="en-US" dirty="0" smtClean="0"/>
              <a:t> 를 빼줌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79" y="1680769"/>
            <a:ext cx="6578235" cy="71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242587"/>
            <a:ext cx="7419334" cy="102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5321727"/>
            <a:ext cx="7509839" cy="10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78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.values( 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/>
              <a:t>딕셔너리의</a:t>
            </a:r>
            <a:r>
              <a:rPr lang="ko-KR" altLang="en-US" dirty="0"/>
              <a:t> 모든 </a:t>
            </a:r>
            <a:r>
              <a:rPr lang="ko-KR" altLang="en-US" dirty="0" smtClean="0"/>
              <a:t>값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dict_values</a:t>
            </a:r>
            <a:r>
              <a:rPr lang="ko-KR" altLang="en-US" dirty="0" smtClean="0"/>
              <a:t>를 원하지 </a:t>
            </a:r>
            <a:r>
              <a:rPr lang="ko-KR" altLang="en-US" dirty="0" err="1" smtClean="0"/>
              <a:t>않을때는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List(student1.values())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[1000, ‘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파이썬학과</a:t>
            </a:r>
            <a:r>
              <a:rPr lang="en-US" altLang="ko-KR" dirty="0" smtClean="0"/>
              <a:t>’, ‘010-1111-2222’] </a:t>
            </a:r>
            <a:r>
              <a:rPr lang="ko-KR" altLang="en-US" dirty="0" smtClean="0"/>
              <a:t>가 출력됨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339867"/>
            <a:ext cx="7263175" cy="99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17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638690"/>
            <a:ext cx="8963994" cy="5804973"/>
          </a:xfrm>
        </p:spPr>
        <p:txBody>
          <a:bodyPr/>
          <a:lstStyle/>
          <a:p>
            <a:r>
              <a:rPr lang="ko-KR" altLang="en-US" dirty="0"/>
              <a:t>한쪽이 </a:t>
            </a:r>
            <a:r>
              <a:rPr lang="ko-KR" altLang="en-US" dirty="0" smtClean="0"/>
              <a:t>막힌 </a:t>
            </a:r>
            <a:r>
              <a:rPr lang="ko-KR" altLang="en-US" dirty="0" smtClean="0"/>
              <a:t>주차장에서 차들이 들어오고 나가는 프로그램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자료구조의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</a:t>
            </a:r>
            <a:r>
              <a:rPr lang="en-US" altLang="ko-KR" dirty="0" smtClean="0"/>
              <a:t>Stack)</a:t>
            </a:r>
            <a:r>
              <a:rPr lang="ko-KR" altLang="en-US" dirty="0" smtClean="0"/>
              <a:t>에 해당</a:t>
            </a:r>
            <a:r>
              <a:rPr lang="en-US" altLang="ko-KR" dirty="0" smtClean="0"/>
              <a:t>. LIFO(Last IN First Out)</a:t>
            </a:r>
            <a:r>
              <a:rPr lang="ko-KR" altLang="en-US" dirty="0" smtClean="0"/>
              <a:t>의 성질을 가짐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1639414"/>
            <a:ext cx="6615735" cy="181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9" y="3457103"/>
            <a:ext cx="7843904" cy="301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.items( 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d</a:t>
            </a:r>
            <a:r>
              <a:rPr lang="en-US" altLang="ko-KR" dirty="0" err="1" smtClean="0"/>
              <a:t>ict_items</a:t>
            </a:r>
            <a:r>
              <a:rPr lang="ko-KR" altLang="en-US" dirty="0" smtClean="0"/>
              <a:t>가 보기 싫으면 </a:t>
            </a:r>
            <a:r>
              <a:rPr lang="en-US" altLang="ko-KR" dirty="0" smtClean="0"/>
              <a:t>list(student1.items())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ko-KR" altLang="en-US" dirty="0"/>
              <a:t>키가 있으면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 </a:t>
            </a:r>
            <a:r>
              <a:rPr lang="ko-KR" altLang="en-US" dirty="0"/>
              <a:t>반환</a:t>
            </a:r>
            <a:endParaRPr lang="en-US" altLang="ko-KR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268760"/>
            <a:ext cx="7223701" cy="13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0" y="4265064"/>
            <a:ext cx="7255280" cy="149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899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음식 </a:t>
            </a:r>
            <a:r>
              <a:rPr lang="ko-KR" altLang="en-US" dirty="0" smtClean="0"/>
              <a:t>궁합 프로그램 완성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/>
              <a:t>foods</a:t>
            </a:r>
            <a:r>
              <a:rPr lang="ko-KR" altLang="en-US" dirty="0"/>
              <a:t>라는 </a:t>
            </a:r>
            <a:r>
              <a:rPr lang="ko-KR" altLang="en-US" dirty="0" err="1"/>
              <a:t>딕셔너리에</a:t>
            </a:r>
            <a:r>
              <a:rPr lang="ko-KR" altLang="en-US" dirty="0"/>
              <a:t> 키와 </a:t>
            </a:r>
            <a:r>
              <a:rPr lang="ko-KR" altLang="en-US" dirty="0" smtClean="0"/>
              <a:t>값을 넣음</a:t>
            </a:r>
            <a:r>
              <a:rPr lang="en-US" altLang="ko-KR" dirty="0" smtClean="0"/>
              <a:t>. while(True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무한 반복</a:t>
            </a:r>
            <a:r>
              <a:rPr lang="en-US" altLang="ko-KR" dirty="0" smtClean="0"/>
              <a:t>.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1718810"/>
            <a:ext cx="6165686" cy="498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0" y="2258870"/>
            <a:ext cx="122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693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7-9 </a:t>
            </a:r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음식 </a:t>
            </a:r>
            <a:r>
              <a:rPr lang="ko-KR" altLang="en-US" dirty="0" smtClean="0"/>
              <a:t>궁합 프로그램 소개 (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538790"/>
            <a:ext cx="8622450" cy="223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058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 실습 </a:t>
            </a:r>
            <a:r>
              <a:rPr lang="en-US" altLang="ko-KR" dirty="0" smtClean="0"/>
              <a:t>(1) –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7-6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한쪽이 </a:t>
            </a:r>
            <a:r>
              <a:rPr lang="ko-KR" altLang="en-US" dirty="0" smtClean="0"/>
              <a:t>막힌 주차장 프로그램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54" y="1378757"/>
            <a:ext cx="6615735" cy="181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9" y="3457103"/>
            <a:ext cx="7843904" cy="301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97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(2) –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7-9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음식 </a:t>
            </a:r>
            <a:r>
              <a:rPr lang="ko-KR" altLang="en-US" dirty="0" smtClean="0"/>
              <a:t>궁합 프로그램 소개 (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538790"/>
            <a:ext cx="8622450" cy="223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616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음식 </a:t>
            </a:r>
            <a:r>
              <a:rPr lang="ko-KR" altLang="en-US" dirty="0" smtClean="0"/>
              <a:t>궁합 프로그램 소개 (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짝을 찾아주는 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딕셔너리를</a:t>
            </a:r>
            <a:r>
              <a:rPr lang="ko-KR" altLang="en-US" dirty="0" smtClean="0"/>
              <a:t> 이용해서 구현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2658303"/>
            <a:ext cx="8622450" cy="223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04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리스트에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리스트의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리스트는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붙인 뒤에 박스 전체의 이름</a:t>
            </a:r>
            <a:r>
              <a:rPr lang="en-US" altLang="ko-KR" dirty="0"/>
              <a:t>(aa)</a:t>
            </a:r>
            <a:r>
              <a:rPr lang="ko-KR" altLang="en-US" dirty="0"/>
              <a:t>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각각은 </a:t>
            </a:r>
            <a:r>
              <a:rPr lang="en-US" altLang="ko-KR" dirty="0"/>
              <a:t>aa[0], aa[1], aa[2], aa[3]</a:t>
            </a:r>
            <a:r>
              <a:rPr lang="ko-KR" altLang="en-US" dirty="0"/>
              <a:t>과 같이 번호</a:t>
            </a:r>
            <a:r>
              <a:rPr lang="en-US" altLang="ko-KR" dirty="0"/>
              <a:t>(</a:t>
            </a:r>
            <a:r>
              <a:rPr lang="ko-KR" altLang="en-US" dirty="0"/>
              <a:t>첨자</a:t>
            </a:r>
            <a:r>
              <a:rPr lang="en-US" altLang="ko-KR" dirty="0"/>
              <a:t>)</a:t>
            </a:r>
            <a:r>
              <a:rPr lang="ko-KR" altLang="en-US" dirty="0"/>
              <a:t>를 붙여서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430956"/>
            <a:ext cx="7069410" cy="378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04" y="1477752"/>
            <a:ext cx="1049726" cy="49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18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리스트를 사용하는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/>
              <a:t>개의 정수형 변수를 선언한 다음 변수에 </a:t>
            </a:r>
            <a:r>
              <a:rPr lang="ko-KR" altLang="en-US" dirty="0" smtClean="0"/>
              <a:t>값을 입력 받고 </a:t>
            </a:r>
            <a:r>
              <a:rPr lang="ko-KR" altLang="en-US" dirty="0"/>
              <a:t>합계를 출력하는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6" y="1853825"/>
            <a:ext cx="6013586" cy="47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005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1577</Words>
  <Application>Microsoft Office PowerPoint</Application>
  <PresentationFormat>화면 슬라이드 쇼(4:3)</PresentationFormat>
  <Paragraphs>292</Paragraphs>
  <Slides>55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리스트에 대해  알아봅시다</vt:lpstr>
      <vt:lpstr>리스트에 대해 알아봅시다(1)</vt:lpstr>
      <vt:lpstr>리스트에 대해 알아봅시다(2)</vt:lpstr>
      <vt:lpstr>리스트에 대해 알아봅시다(3)</vt:lpstr>
      <vt:lpstr>리스트에 대해 알아봅시다(4)</vt:lpstr>
      <vt:lpstr>리스트의 효율성</vt:lpstr>
      <vt:lpstr>리스트에 대해 알아봅시다(5)</vt:lpstr>
      <vt:lpstr>리스트에 대해 알아봅시다(6)</vt:lpstr>
      <vt:lpstr>리스트에 대해 알아봅시다(7)</vt:lpstr>
      <vt:lpstr>리스트에 대해 알아봅시다(8)</vt:lpstr>
      <vt:lpstr>리스트에 대해 알아봅시다(9)</vt:lpstr>
      <vt:lpstr>리스트에 대해 알아봅시다(10)</vt:lpstr>
      <vt:lpstr>리스트에 대해 알아봅시다(11)</vt:lpstr>
      <vt:lpstr>리스트에 대해 알아봅시다(12)</vt:lpstr>
      <vt:lpstr>리스트에 대해 알아봅시다(13)</vt:lpstr>
      <vt:lpstr>리스트에 대해 알아봅시다(14)</vt:lpstr>
      <vt:lpstr>리스트에 대해 알아봅시다(15)</vt:lpstr>
      <vt:lpstr>리스트에 대해 알아봅시다(16)</vt:lpstr>
      <vt:lpstr>리스트에 대해 알아봅시다(17)</vt:lpstr>
      <vt:lpstr>리스트에 대해 알아봅시다(18)</vt:lpstr>
      <vt:lpstr>리스트에 대해 알아봅시다(19)</vt:lpstr>
      <vt:lpstr>리스트에 대해 알아봅시다(20)</vt:lpstr>
      <vt:lpstr>리스트에 대해 알아봅시다(21)</vt:lpstr>
      <vt:lpstr>리스트에 대해 알아봅시다(22)</vt:lpstr>
      <vt:lpstr>리스트에 대해 알아봅시다(23)</vt:lpstr>
      <vt:lpstr>리스트에 대해 알아봅시다(24)</vt:lpstr>
      <vt:lpstr>리스트에 대해 알아봅시다(25)</vt:lpstr>
      <vt:lpstr>리스트에 대해 알아봅시다(26)</vt:lpstr>
      <vt:lpstr>리스트에 대해 알아봅시다(27)</vt:lpstr>
      <vt:lpstr>리스트에 대해 알아봅시다(28)</vt:lpstr>
      <vt:lpstr>Section 02 리스트와 튜플은 어떤 차이가 있을까요?</vt:lpstr>
      <vt:lpstr>리스트와 튜플은 어떤 차이가 있을까요?(1)</vt:lpstr>
      <vt:lpstr>리스트와 튜플은 어떤 차이가 있을까요?(2)</vt:lpstr>
      <vt:lpstr>리스트와 튜플은 어떤 차이가 있을까요?(3)</vt:lpstr>
      <vt:lpstr>리스트와 튜플은 어떤 차이가 있을까요?(4)</vt:lpstr>
      <vt:lpstr>리스트와 튜플은 어떤 차이가 있을까요?(5)</vt:lpstr>
      <vt:lpstr>Section 03 딕셔너리를  사용해봅시다 </vt:lpstr>
      <vt:lpstr>딕셔너리를 사용해봅시다(1)</vt:lpstr>
      <vt:lpstr>딕셔너리를 사용해봅시다(2)</vt:lpstr>
      <vt:lpstr>딕셔너리를 사용해봅시다(3)</vt:lpstr>
      <vt:lpstr>딕셔너리를 사용해봅시다(4)</vt:lpstr>
      <vt:lpstr>딕셔너리를 사용해봅시다(5)</vt:lpstr>
      <vt:lpstr>딕셔너리를 사용해봅시다(6)</vt:lpstr>
      <vt:lpstr>딕셔너리를 사용해봅시다(6)</vt:lpstr>
      <vt:lpstr>딕셔너리를 사용해봅시다(8)</vt:lpstr>
      <vt:lpstr> 소스 7-9 출력 결과</vt:lpstr>
      <vt:lpstr>코딩 실습 (1) – 소스 7-6</vt:lpstr>
      <vt:lpstr>실습 (2) – 소스 7-9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247</cp:revision>
  <cp:lastPrinted>2018-10-24T20:30:52Z</cp:lastPrinted>
  <dcterms:created xsi:type="dcterms:W3CDTF">2012-07-23T02:34:37Z</dcterms:created>
  <dcterms:modified xsi:type="dcterms:W3CDTF">2018-10-24T22:02:36Z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