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48"/>
  </p:notesMasterIdLst>
  <p:handoutMasterIdLst>
    <p:handoutMasterId r:id="rId49"/>
  </p:handoutMasterIdLst>
  <p:sldIdLst>
    <p:sldId id="328" r:id="rId2"/>
    <p:sldId id="329" r:id="rId3"/>
    <p:sldId id="330" r:id="rId4"/>
    <p:sldId id="331" r:id="rId5"/>
    <p:sldId id="326" r:id="rId6"/>
    <p:sldId id="335" r:id="rId7"/>
    <p:sldId id="333" r:id="rId8"/>
    <p:sldId id="334" r:id="rId9"/>
    <p:sldId id="336" r:id="rId10"/>
    <p:sldId id="337" r:id="rId11"/>
    <p:sldId id="338" r:id="rId12"/>
    <p:sldId id="332" r:id="rId13"/>
    <p:sldId id="339" r:id="rId14"/>
    <p:sldId id="342" r:id="rId15"/>
    <p:sldId id="371" r:id="rId16"/>
    <p:sldId id="343" r:id="rId17"/>
    <p:sldId id="346" r:id="rId18"/>
    <p:sldId id="345" r:id="rId19"/>
    <p:sldId id="347" r:id="rId20"/>
    <p:sldId id="348" r:id="rId21"/>
    <p:sldId id="349" r:id="rId22"/>
    <p:sldId id="372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75" r:id="rId34"/>
    <p:sldId id="341" r:id="rId35"/>
    <p:sldId id="374" r:id="rId36"/>
    <p:sldId id="360" r:id="rId37"/>
    <p:sldId id="363" r:id="rId38"/>
    <p:sldId id="364" r:id="rId39"/>
    <p:sldId id="365" r:id="rId40"/>
    <p:sldId id="366" r:id="rId41"/>
    <p:sldId id="367" r:id="rId42"/>
    <p:sldId id="368" r:id="rId43"/>
    <p:sldId id="369" r:id="rId44"/>
    <p:sldId id="370" r:id="rId45"/>
    <p:sldId id="376" r:id="rId46"/>
    <p:sldId id="258" r:id="rId4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1327" autoAdjust="0"/>
  </p:normalViewPr>
  <p:slideViewPr>
    <p:cSldViewPr>
      <p:cViewPr>
        <p:scale>
          <a:sx n="90" d="100"/>
          <a:sy n="90" d="100"/>
        </p:scale>
        <p:origin x="-2286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2018-11-22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64.21405" units="1/cm"/>
          <inkml:channelProperty channel="Y" name="resolution" value="32.14286" units="1/cm"/>
        </inkml:channelProperties>
      </inkml:inkSource>
      <inkml:timestamp xml:id="ts0" timeString="2018-11-21T00:29:25.2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10231 15187,'-18'0,"-35"0,18-18,-1 18,-16 0,-1-17,-18 17,0 0,19 0,-19 0,18 0,0 0,-17 0,34 0,-34 17,17-17,-18 18,18-18,18 0,-18 35,0-35,0 0,-17 18,-1 0,36-1,-18-17,0 18,18-18,0 0,-18 18,17-1,1-17,17 18,-17-18,18 17,-1 1,-17 0,-1-18,1 17,17 1,-17 0,0-1,-18 19,18-19,17-17,0 18,-17 17,0-17,0 17,-1-17,19-1,-1 19,-17-19,17 19,1-19,-1 1,0-1,-17 19,35-19,-18 1,18 17,-35 1,35-19,-18 18,18 1,-17-36,17 35,0-17,0-1,0 1,0 0,17-1,-17 1,36 17,-1-35,0 35,1-17,16 0,1-1,0 19,0-19,18 19,-1-19,1 1,-1 17,1-17,-1-18,19 17,-36-17,0 0,17 0,-17 0,18 0,34 18,-34-18,17 0,36 0,-19 0,19 0,-1 0,-34 0,34 0,-52 0,17-18,-18 1,1 17,-18 0,-36-18,54 0,-36 18,18 0,-35-17,35 17,-18 0,36 0,-36 0,18-18,17 18,-17-17,0 17,-18 0,1-18,17 18,0 0,-18 0,18 0,0 0,-18 0,36 0,-1 0,-17 0,35 0,-17-18,17 18,35 0,-34 0,16 0,-16 0,-1 0,18 0,-1 0,1 0,18-17,-1 17,-35 0,36 0,-36 0,18 0,17 0,1 0,-36 0,36 0,-54-18,18 18,1 0,-19 0,18 0,18-18,-18 18,36-17,-36 17,18-18,17 18,1 0,-36-35,35 35,19-18,-19 18,-35 0,71-18,-106 18,53 0,-36-17,36 17,18 0,-1 0,0 0,36 0,-35 0,34-18,-34 18,17-17,18 17,0-36,-36 36,36-17,17 17,-35 0,53 0,18 0,-36-18,-17 18,0-35,-18 35,-18-18,36 0,-35 1,-18 17,17-53,-17 35,-18 1,18-1,-36 0,-34 1,17-1,-18 0,0 1,-17 17,-1 0,1-18,0 18,-18-17,17-1,1 18,-18-18,0 1,0-1,0-17,0 17,0-17,0-18,0 35,-18 1,1-1,-1 0,-17 1,-1 17,-16-18,34 18,-53-18,1 18,-1 0,1 0,17 0,-53 0,-17 0,34 0,1 0,-35 0,-36 18,71-18,-53 18,17-18,-17 17,18-17,-1 36,-17-19,17-17,1 0,0 18,-1 0,1-1,34-17,-52 35,18-17,52-18,-17 18,0-18,17 17,-17-17,-18 0,-17 18,35 0,-18-18,18 0,-1 0,-52 53,18-36,-1-17,36 18,-71-18,71 0,0 0,-18 0,18 17,0-17,-18 0,35 0,18 0,-17 0,-1 0,18 0,-17 0,35 0,-1 0,1-17,0-1,0 1,-18 17,0-18,17 0,-17 1,36-1,-36 0,18 1,-1-19,19 19,-19-1,1 18,0-17,-18-1,18 0,-1 18,1-17,-18-1,36 18,-19-18,1 18,35-17,-35 17,-1 0,19 0,-1 0,-17 0,17-18,-17 18,17 0,-17-18,0 18,17-17,-35 17,18 0,-18-18,18 18,-18-18,0 18,-18-17,18 17,18 0,-35-18,17 18,0 0,-18 0,54 0,-54 0,18 0,-17 0,17-17,0 17,0 0,-18 0,18 0,18 0,-18 0,0 0,0-18,18 18,-18 0,0 0,36 0,-19 0,-17 0,18-18,0 18,0 0,-1 0,19 0,-36 0,17 0,1 0,-18 0,18 0,0 0,-1 0,1 0,17 0,-17 0,0 0,17 0,1 0,-1 0,0 0,1 0,-19 0,1 0,0 0,0-17,-1 17,-17 0,36 0,-18-18,-1 18,1 0,0 0,-1-18,1 18,0 0,0 0,-1 0,19-17,-1 17,0 0,1 0,-1 0,0-18,1 18,-1 0,1 0,-19 0,19 0,-19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85221" units="1/cm"/>
          <inkml:channelProperty channel="Y" name="resolution" value="36.86007" units="1/cm"/>
        </inkml:channelProperties>
      </inkml:inkSource>
      <inkml:timestamp xml:id="ts0" timeString="2018-11-22T01:55:27.3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17604 5009,'0'18,"-36"0,36-1,-35-17,35 18,-53 0,18 17,17-35,1 0,-1 18,-17-1,-1 18,1-35,17 0,1 36,-18-19,17-17,0 36,1-36,-19 17,19 19,-19-19,1 19,0-36,0 17,17-17,0 18,-35 17,36-35,-18 18,-36-1,36-17,17 18,-17-18,-1 0,1 18,-18-18,-88 17,124-17,-142 18,123-18,-16 0,16 0,1 0,-36 0,36-18,0 18,35-17,-18 17,-17-18,17-17,1 35,-1-36,0 1,-34-35,34 34,18 1,-18-18,18 35,-35-52,17 52,1-52,17 34,0-16,-18 16,0-34,18 34,0-17,0 18,0 18,0-54,0 53,0-52,36-1,17-17,-36 53,36-71,-18 88,1-35,17 36,-18-36,35 18,-34 17,52-17,-18 17,-17 18,-17 0,52-18,-35 18,17 0,-52 0,70 18,-35-18,0 53,-35-53,17 18,18 17,0-17,70 70,-70-35,18 0,17-1,-53-34,-17-18,17 53,0-18,-17 1,0-19,-18 1,35 17,-35 0,35-17,-17 0,-18-1,0 19,0-19,17 18,-17 1,0-1,0 0,0 1,0 17,0-36,0 1,0-1</inkml:trace>
  <inkml:trace contextRef="#ctx0" brushRef="#br0" timeOffset="2903.1971">16792 7003,'0'0,"-17"0,-19 0,19 0,-19 0,-34 0,17 0,35-18,-52 18,-54-18,89-17,-89 35,107 0,-71-18,35 1,-18-1,36 1,-71-19,53 1,-17 17,34-17,1 35,-18-18,36 1,-36-18,17-1,-17-17,36 53,-54-53,71 18,-53 0,36 0,-19-1,1-52,17 53,-17-36,0 36,17 0,18-1,-35-52,35 71,0-19,-18 1,1-18,17 35,0-17,0 18,0-19,0 19,0-19,0 19,17-19,-17 19,36-18,-19 17,1-17,0 17,-1 18,1-18,-1 18,19-17,-19-1,19 18,17-18,-18 18,18-17,-36 17,36 0,-35 0,17 0,53 0,-52 17,70 1,-18 0,0 17,-18-17,142 52,-53-17,-71-18,18 1,-53-19,159 54,-124-36,159 53,-159-70,-71 17,1-35,-18 18,18-18,-18 17,0 1,0 0,0-1,0 1,0 0,0-1,0 19,-18-1,18 18,-18-18,18 0,-35 1,35-19,0 54,-17-36,-1 18,-17 18,35-36,-18-17,18-1,-18 1,1 35,-1-36,18 1,-35 17,35 1,0-19,-18 18,-17 1,17 17</inkml:trace>
  <inkml:trace contextRef="#ctx0" brushRef="#br0" timeOffset="8863.4918">10336 8925,'18'0,"0"0,-1 0,1 0,0 0,17 0,0 0,0 0,18 0,0 18,-17-18,-1 0,0 0,0 18,-17-18,35 0,-18 0,-17 0,35 0,-36 0,54 0,-53 0,17 0,18 17,-18-17,53 0,-70 0,35 0,0 0,17 0,-17 0,-18 0,36 0,-36 0,-17 0,35 0,-18 0,18 0,0 0,-35 0,35 0,-36 0,36 0,-35 0,17 0,0 0</inkml:trace>
  <inkml:trace contextRef="#ctx0" brushRef="#br0" timeOffset="11494.8576">9013 11553,'18'0,"0"0,-1 0,1 0,17 18,-17-18,88 0,-71 0,89 0,34 0,-87 0,35 0,-71 0,18 18,0-18,17 0,19 17,-72-17,36 0,-18 0,18 0,-17 0,52 0,-53 0,0 0,-17 0,0 0,-1 0,1 0,0 0,-18 18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2018-11-22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996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컴퓨팅 사고력을 키우는 </a:t>
            </a: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SW </a:t>
            </a:r>
            <a:r>
              <a:rPr lang="ko-KR" altLang="en-US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교육 </a:t>
            </a: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1600" b="1" dirty="0" err="1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파이썬</a:t>
            </a:r>
            <a:endParaRPr lang="en-US" altLang="ko-KR" sz="1600" b="1" dirty="0" smtClean="0">
              <a:solidFill>
                <a:srgbClr val="1F497D">
                  <a:lumMod val="60000"/>
                  <a:lumOff val="4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우재남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과 </a:t>
            </a:r>
            <a:r>
              <a:rPr lang="ko-KR" altLang="en-US" sz="1400" b="1" spc="-1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㈜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에 있습니다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이 자료는 강의 보조자료로 제공되는 것으로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학생들에게 배포되어서는 안 됩니다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 </a:t>
            </a:r>
            <a:endParaRPr lang="ko-KR" altLang="en-US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535" y="3474005"/>
            <a:ext cx="2745118" cy="2565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/41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smtClean="0"/>
              <a:t>절제목</a:t>
            </a:r>
            <a:endParaRPr lang="en-US" altLang="ko-KR" noProof="0" dirty="0" smtClean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121454"/>
            <a:ext cx="900000" cy="1094347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/41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2018-11-22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95" r:id="rId2"/>
    <p:sldLayoutId id="2147483712" r:id="rId3"/>
    <p:sldLayoutId id="2147483696" r:id="rId4"/>
    <p:sldLayoutId id="2147483692" r:id="rId5"/>
    <p:sldLayoutId id="214748368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9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파일 입출력 </a:t>
            </a:r>
            <a:r>
              <a:rPr lang="ko-KR" altLang="en-US" spc="-150" dirty="0" smtClean="0"/>
              <a:t>과정을 알아봅시다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파일 </a:t>
            </a:r>
            <a:r>
              <a:rPr lang="ko-KR" altLang="en-US" dirty="0" smtClean="0"/>
              <a:t>입출력 기본 과정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파일 </a:t>
            </a:r>
            <a:r>
              <a:rPr lang="ko-KR" altLang="en-US" dirty="0" smtClean="0"/>
              <a:t>열기 </a:t>
            </a:r>
            <a:endParaRPr lang="en-US" altLang="ko-KR" dirty="0" smtClean="0"/>
          </a:p>
          <a:p>
            <a:pPr lvl="2"/>
            <a:r>
              <a:rPr lang="en-US" altLang="ko-KR" dirty="0"/>
              <a:t>open( ) </a:t>
            </a:r>
            <a:r>
              <a:rPr lang="ko-KR" altLang="en-US" dirty="0"/>
              <a:t>함수에서 파일명을 지정하고</a:t>
            </a:r>
            <a:r>
              <a:rPr lang="en-US" altLang="ko-KR" dirty="0"/>
              <a:t>, </a:t>
            </a:r>
            <a:r>
              <a:rPr lang="ko-KR" altLang="en-US" dirty="0"/>
              <a:t>읽기인지</a:t>
            </a:r>
            <a:r>
              <a:rPr lang="en-US" altLang="ko-KR" dirty="0"/>
              <a:t>, </a:t>
            </a:r>
            <a:r>
              <a:rPr lang="ko-KR" altLang="en-US" dirty="0"/>
              <a:t>쓰기인지를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2"/>
            <a:r>
              <a:rPr lang="en-US" altLang="ko-KR" dirty="0"/>
              <a:t>open( ) </a:t>
            </a:r>
            <a:r>
              <a:rPr lang="ko-KR" altLang="en-US" dirty="0"/>
              <a:t>함수의 마지막 매개변수를 모드</a:t>
            </a:r>
            <a:r>
              <a:rPr lang="en-US" altLang="ko-KR" dirty="0"/>
              <a:t>(Mode)</a:t>
            </a:r>
            <a:r>
              <a:rPr lang="ko-KR" altLang="en-US" dirty="0" smtClean="0"/>
              <a:t>라고 함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1628800"/>
            <a:ext cx="8352420" cy="2603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50" y="5572986"/>
            <a:ext cx="6988925" cy="77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5571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파일 입출력 </a:t>
            </a:r>
            <a:r>
              <a:rPr lang="ko-KR" altLang="en-US" spc="-150" dirty="0" smtClean="0"/>
              <a:t>과정을 알아봅시다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파일 처리</a:t>
            </a:r>
            <a:endParaRPr lang="en-US" altLang="ko-KR" dirty="0" smtClean="0"/>
          </a:p>
          <a:p>
            <a:pPr lvl="2"/>
            <a:r>
              <a:rPr lang="ko-KR" altLang="en-US" dirty="0"/>
              <a:t>파일에 데이터를 쓰거나 파일로부터 데이터를 읽어올 수 있는 </a:t>
            </a:r>
            <a:r>
              <a:rPr lang="ko-KR" altLang="en-US" dirty="0" smtClean="0"/>
              <a:t>상태가</a:t>
            </a:r>
            <a:endParaRPr lang="en-US" altLang="ko-KR" dirty="0" smtClean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파일 닫기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30" y="908720"/>
            <a:ext cx="7643285" cy="3038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48" y="5363558"/>
            <a:ext cx="7337920" cy="517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492953" y="3978688"/>
            <a:ext cx="452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* r</a:t>
            </a:r>
            <a:r>
              <a:rPr lang="ko-KR" altLang="en-US" dirty="0" smtClean="0">
                <a:solidFill>
                  <a:srgbClr val="FF0000"/>
                </a:solidFill>
              </a:rPr>
              <a:t>은 </a:t>
            </a:r>
            <a:r>
              <a:rPr lang="en-US" altLang="ko-KR" dirty="0" err="1" smtClean="0">
                <a:solidFill>
                  <a:srgbClr val="FF0000"/>
                </a:solidFill>
              </a:rPr>
              <a:t>rt</a:t>
            </a:r>
            <a:r>
              <a:rPr lang="ko-KR" altLang="en-US" dirty="0" smtClean="0">
                <a:solidFill>
                  <a:srgbClr val="FF0000"/>
                </a:solidFill>
              </a:rPr>
              <a:t>를 의미함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바이너리파일 읽기는 </a:t>
            </a:r>
            <a:r>
              <a:rPr lang="en-US" altLang="ko-KR" dirty="0" err="1" smtClean="0">
                <a:solidFill>
                  <a:srgbClr val="FF0000"/>
                </a:solidFill>
              </a:rPr>
              <a:t>rb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070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02 </a:t>
            </a:r>
            <a:r>
              <a:rPr lang="ko-KR" altLang="en-US" dirty="0"/>
              <a:t>텍스트 파일 입출력</a:t>
            </a:r>
            <a:br>
              <a:rPr lang="ko-KR" altLang="en-US" dirty="0"/>
            </a:br>
            <a:r>
              <a:rPr lang="ko-KR" altLang="en-US" dirty="0"/>
              <a:t>방법을 알아봅시다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3979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텍스트 파일 </a:t>
            </a:r>
            <a:r>
              <a:rPr lang="ko-KR" altLang="en-US" spc="-150" dirty="0" smtClean="0"/>
              <a:t>입출력 방법을 </a:t>
            </a:r>
            <a:r>
              <a:rPr lang="ko-KR" altLang="en-US" spc="-150" dirty="0"/>
              <a:t>알아봅시다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파일을 </a:t>
            </a:r>
            <a:r>
              <a:rPr lang="ko-KR" altLang="en-US" dirty="0" smtClean="0"/>
              <a:t>이용한 입력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2078851"/>
            <a:ext cx="8325925" cy="2070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612126"/>
            <a:ext cx="14954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7044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텍스트 파일 </a:t>
            </a:r>
            <a:r>
              <a:rPr lang="ko-KR" altLang="en-US" spc="-150" dirty="0" smtClean="0"/>
              <a:t>입출력 방법을 </a:t>
            </a:r>
            <a:r>
              <a:rPr lang="ko-KR" altLang="en-US" spc="-150" dirty="0"/>
              <a:t>알아봅시다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한 행씩 읽어 들이기 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readline</a:t>
            </a:r>
            <a:r>
              <a:rPr lang="en-US" altLang="ko-KR" dirty="0"/>
              <a:t>( ) </a:t>
            </a:r>
            <a:r>
              <a:rPr lang="ko-KR" altLang="en-US" dirty="0"/>
              <a:t>함수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pPr lvl="2"/>
            <a:r>
              <a:rPr lang="ko-KR" altLang="en-US" dirty="0" smtClean="0"/>
              <a:t>파일의 </a:t>
            </a:r>
            <a:r>
              <a:rPr lang="ko-KR" altLang="en-US" dirty="0" err="1" smtClean="0"/>
              <a:t>확장자</a:t>
            </a:r>
            <a:r>
              <a:rPr lang="ko-KR" altLang="en-US" dirty="0" smtClean="0"/>
              <a:t> 보는 방법 </a:t>
            </a:r>
            <a:r>
              <a:rPr lang="en-US" altLang="ko-KR" dirty="0"/>
              <a:t>- </a:t>
            </a:r>
            <a:r>
              <a:rPr lang="ko-KR" altLang="en-US" dirty="0" smtClean="0"/>
              <a:t>윈도우 </a:t>
            </a:r>
            <a:r>
              <a:rPr lang="en-US" altLang="ko-KR" dirty="0"/>
              <a:t>7, </a:t>
            </a:r>
            <a:r>
              <a:rPr lang="ko-KR" altLang="en-US" dirty="0" smtClean="0"/>
              <a:t>윈도우 </a:t>
            </a:r>
            <a:r>
              <a:rPr lang="en-US" altLang="ko-KR" dirty="0" smtClean="0"/>
              <a:t>8/8.1/10-&gt; </a:t>
            </a:r>
            <a:r>
              <a:rPr lang="ko-KR" altLang="en-US" dirty="0" smtClean="0"/>
              <a:t>탐색기에서 보기 클릭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428" y="1611091"/>
            <a:ext cx="6802752" cy="2992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4" y="3170022"/>
            <a:ext cx="4988035" cy="3555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960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499" y="35743"/>
            <a:ext cx="8963995" cy="737961"/>
          </a:xfrm>
        </p:spPr>
        <p:txBody>
          <a:bodyPr/>
          <a:lstStyle/>
          <a:p>
            <a:r>
              <a:rPr lang="ko-KR" altLang="en-US" dirty="0" smtClean="0"/>
              <a:t>메모장으로 파일을 만들어서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프로그램과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같은 폴더에 저장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9" y="503675"/>
            <a:ext cx="3659783" cy="6050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/>
              <p14:cNvContentPartPr/>
              <p14:nvPr/>
            </p14:nvContentPartPr>
            <p14:xfrm>
              <a:off x="2800440" y="5454720"/>
              <a:ext cx="4445280" cy="489240"/>
            </p14:xfrm>
          </p:contentPart>
        </mc:Choice>
        <mc:Fallback xmlns="">
          <p:pic>
            <p:nvPicPr>
              <p:cNvPr id="4" name="잉크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91080" y="5445360"/>
                <a:ext cx="4464000" cy="50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933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텍스트 파일 </a:t>
            </a:r>
            <a:r>
              <a:rPr lang="ko-KR" altLang="en-US" spc="-150" dirty="0" smtClean="0"/>
              <a:t>입출력 방법을 </a:t>
            </a:r>
            <a:r>
              <a:rPr lang="ko-KR" altLang="en-US" spc="-150" dirty="0"/>
              <a:t>알아봅시다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메모장에 다음과 같이 적어 </a:t>
            </a:r>
            <a:r>
              <a:rPr lang="en-US" altLang="ko-KR" dirty="0"/>
              <a:t>C:\temp\data1.txt</a:t>
            </a:r>
            <a:r>
              <a:rPr lang="ko-KR" altLang="en-US" dirty="0"/>
              <a:t>로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2"/>
            <a:r>
              <a:rPr lang="ko-KR" altLang="en-US" dirty="0"/>
              <a:t>저장 창에서 </a:t>
            </a:r>
            <a:r>
              <a:rPr lang="ko-KR" altLang="en-US" dirty="0" err="1"/>
              <a:t>인코딩을</a:t>
            </a:r>
            <a:r>
              <a:rPr lang="ko-KR" altLang="en-US" dirty="0"/>
              <a:t> </a:t>
            </a:r>
            <a:r>
              <a:rPr lang="ko-KR" altLang="en-US" dirty="0" smtClean="0"/>
              <a:t> </a:t>
            </a:r>
            <a:r>
              <a:rPr lang="en-US" altLang="ko-KR" dirty="0"/>
              <a:t>UTF-8</a:t>
            </a:r>
            <a:r>
              <a:rPr lang="ko-KR" altLang="en-US" dirty="0"/>
              <a:t>로 선택해야 </a:t>
            </a:r>
            <a:r>
              <a:rPr lang="ko-KR" altLang="en-US" dirty="0" err="1"/>
              <a:t>파이썬에서</a:t>
            </a:r>
            <a:r>
              <a:rPr lang="ko-KR" altLang="en-US" dirty="0"/>
              <a:t> 한글이 깨지지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pPr marL="627063" lvl="2" indent="0">
              <a:buNone/>
            </a:pPr>
            <a:r>
              <a:rPr lang="en-US" altLang="ko-KR" dirty="0" smtClean="0"/>
              <a:t>		((Unicode Transformation Format – </a:t>
            </a:r>
            <a:r>
              <a:rPr lang="en-US" altLang="ko-KR" dirty="0"/>
              <a:t>8</a:t>
            </a:r>
            <a:r>
              <a:rPr lang="en-US" altLang="ko-KR" dirty="0" smtClean="0"/>
              <a:t>bit): ASCII 8bit </a:t>
            </a:r>
            <a:r>
              <a:rPr lang="ko-KR" altLang="en-US" dirty="0" smtClean="0"/>
              <a:t>포함 </a:t>
            </a:r>
            <a:r>
              <a:rPr lang="en-US" altLang="ko-KR" dirty="0" smtClean="0"/>
              <a:t>4</a:t>
            </a:r>
            <a:r>
              <a:rPr lang="ko-KR" altLang="en-US" dirty="0" smtClean="0"/>
              <a:t>바이트까지 사용</a:t>
            </a:r>
            <a:r>
              <a:rPr lang="en-US" altLang="ko-KR" dirty="0" smtClean="0"/>
              <a:t>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91" y="1848529"/>
            <a:ext cx="6517682" cy="932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116" y="2814155"/>
            <a:ext cx="6459491" cy="367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423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개 행만 처리 가능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63501" y="593686"/>
            <a:ext cx="8963994" cy="5849978"/>
          </a:xfrm>
        </p:spPr>
        <p:txBody>
          <a:bodyPr>
            <a:normAutofit fontScale="92500"/>
          </a:bodyPr>
          <a:lstStyle/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[</a:t>
            </a:r>
            <a:r>
              <a:rPr lang="ko-KR" altLang="en-US" dirty="0"/>
              <a:t>소스코드 </a:t>
            </a:r>
            <a:r>
              <a:rPr lang="en-US" altLang="ko-KR" dirty="0"/>
              <a:t>10-1]</a:t>
            </a:r>
            <a:r>
              <a:rPr lang="ko-KR" altLang="en-US" dirty="0"/>
              <a:t>은 </a:t>
            </a:r>
            <a:r>
              <a:rPr lang="ko-KR" altLang="en-US" dirty="0" smtClean="0"/>
              <a:t>파일의 </a:t>
            </a:r>
            <a:r>
              <a:rPr lang="ko-KR" altLang="en-US" dirty="0"/>
              <a:t>내용 중</a:t>
            </a:r>
            <a:r>
              <a:rPr lang="en-US" altLang="ko-KR" dirty="0"/>
              <a:t>, </a:t>
            </a:r>
            <a:r>
              <a:rPr lang="en-US" altLang="ko-KR" dirty="0" smtClean="0"/>
              <a:t>3</a:t>
            </a:r>
            <a:r>
              <a:rPr lang="ko-KR" altLang="en-US" dirty="0"/>
              <a:t>개 행만 처리할 </a:t>
            </a:r>
            <a:r>
              <a:rPr lang="ko-KR" altLang="en-US" dirty="0" smtClean="0"/>
              <a:t>수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모든 행을 읽기 위해서는 수정 해야 함</a:t>
            </a:r>
            <a:endParaRPr lang="en-US" altLang="ko-KR" dirty="0" smtClean="0"/>
          </a:p>
          <a:p>
            <a:pPr marL="627063" lvl="2" indent="0">
              <a:buNone/>
            </a:pPr>
            <a:r>
              <a:rPr lang="en-US" altLang="ko-KR" dirty="0" smtClean="0"/>
              <a:t>		(</a:t>
            </a:r>
            <a:r>
              <a:rPr lang="ko-KR" altLang="en-US" dirty="0" smtClean="0"/>
              <a:t>행이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이하면 오류 발생</a:t>
            </a:r>
            <a:r>
              <a:rPr lang="en-US" altLang="ko-KR" dirty="0" smtClean="0"/>
              <a:t>, 4</a:t>
            </a:r>
            <a:r>
              <a:rPr lang="ko-KR" altLang="en-US" dirty="0" smtClean="0"/>
              <a:t>개 이상이면 </a:t>
            </a:r>
            <a:r>
              <a:rPr lang="en-US" altLang="ko-KR" dirty="0" smtClean="0"/>
              <a:t>3</a:t>
            </a:r>
            <a:r>
              <a:rPr lang="ko-KR" altLang="en-US" dirty="0" smtClean="0"/>
              <a:t>행까지만 수행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41" y="961847"/>
            <a:ext cx="7063661" cy="375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113" y="4837534"/>
            <a:ext cx="6584344" cy="918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631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ko-KR" altLang="en-US" dirty="0"/>
              <a:t>파일에 몇 개의 행이 있든지 상관없이 수행되도록 코드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5" y="593685"/>
            <a:ext cx="8650692" cy="585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0160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한번에 모든 행 읽어 들이기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34388" y="683695"/>
            <a:ext cx="8963994" cy="5220580"/>
          </a:xfrm>
        </p:spPr>
        <p:txBody>
          <a:bodyPr/>
          <a:lstStyle/>
          <a:p>
            <a:pPr lvl="1"/>
            <a:r>
              <a:rPr lang="en-US" altLang="ko-KR" dirty="0" err="1" smtClean="0"/>
              <a:t>readlines</a:t>
            </a:r>
            <a:r>
              <a:rPr lang="en-US" altLang="ko-KR" dirty="0"/>
              <a:t>( ) </a:t>
            </a:r>
            <a:r>
              <a:rPr lang="ko-KR" altLang="en-US" dirty="0"/>
              <a:t>함수는 파일의 내용을 </a:t>
            </a:r>
            <a:r>
              <a:rPr lang="ko-KR" altLang="en-US" dirty="0" smtClean="0"/>
              <a:t>통으로 리스트에 저장</a:t>
            </a:r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178750"/>
            <a:ext cx="8529733" cy="4860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003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5" y="1088740"/>
            <a:ext cx="4801314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Chapter</a:t>
            </a:r>
            <a:r>
              <a:rPr lang="en-US" altLang="ko-KR" sz="40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66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10</a:t>
            </a:r>
          </a:p>
          <a:p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파일에 읽고 쓰는 방법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26988" y="3686255"/>
            <a:ext cx="54204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파일 입출력 과정을 알아봅시다 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텍스트 파일 입출력 방법을 알아봅시다 </a:t>
            </a:r>
          </a:p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바이너리 파일은 어떻게 할까요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?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l" rtl="0" latinLnBrk="1">
              <a:spcBef>
                <a:spcPct val="0"/>
              </a:spcBef>
            </a:pPr>
            <a:r>
              <a:rPr lang="ko-KR" altLang="en-US" sz="2800" b="1" dirty="0" smtClean="0"/>
              <a:t>한 행씩 출력되게 수정</a:t>
            </a:r>
            <a:endParaRPr lang="ko-KR" altLang="en-US" sz="2800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8628076" cy="5220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9798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텍스트 파일 </a:t>
            </a:r>
            <a:r>
              <a:rPr lang="ko-KR" altLang="en-US" spc="-150" dirty="0" smtClean="0"/>
              <a:t>입출력 방법을 </a:t>
            </a:r>
            <a:r>
              <a:rPr lang="ko-KR" altLang="en-US" spc="-150" dirty="0"/>
              <a:t>알아봅시다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도스 명령어 </a:t>
            </a:r>
            <a:r>
              <a:rPr lang="en-US" altLang="ko-KR" dirty="0"/>
              <a:t>type</a:t>
            </a:r>
            <a:r>
              <a:rPr lang="ko-KR" altLang="en-US" dirty="0"/>
              <a:t>의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- </a:t>
            </a:r>
            <a:r>
              <a:rPr lang="en-US" altLang="ko-KR" dirty="0"/>
              <a:t>type </a:t>
            </a:r>
            <a:r>
              <a:rPr lang="ko-KR" altLang="en-US" dirty="0" smtClean="0"/>
              <a:t>명령어는 </a:t>
            </a:r>
            <a:r>
              <a:rPr lang="ko-KR" altLang="en-US" dirty="0"/>
              <a:t>지정한 파일의 내용을 화면에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	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r>
              <a:rPr lang="ko-KR" altLang="en-US" dirty="0" smtClean="0"/>
              <a:t>명령 프롬프트를 실행하여 다음 명령어 입력</a:t>
            </a:r>
            <a:endParaRPr lang="en-US" altLang="ko-KR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" y="1313765"/>
            <a:ext cx="7372777" cy="454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4" y="2528900"/>
            <a:ext cx="7372776" cy="50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" y="3383995"/>
            <a:ext cx="7372778" cy="195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7847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명령 프롬프트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위치가 윈도우 버전마다 다름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711" y="721376"/>
            <a:ext cx="4866424" cy="504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1606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텍스트 파일 </a:t>
            </a:r>
            <a:r>
              <a:rPr lang="ko-KR" altLang="en-US" spc="-150" dirty="0" smtClean="0"/>
              <a:t>입출력 방법을 </a:t>
            </a:r>
            <a:r>
              <a:rPr lang="ko-KR" altLang="en-US" spc="-150" dirty="0"/>
              <a:t>알아봅시다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1133745"/>
            <a:ext cx="8237203" cy="4740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009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텍스트 파일 </a:t>
            </a:r>
            <a:r>
              <a:rPr lang="ko-KR" altLang="en-US" spc="-150" dirty="0" smtClean="0"/>
              <a:t>입출력 방법을 </a:t>
            </a:r>
            <a:r>
              <a:rPr lang="ko-KR" altLang="en-US" spc="-150" dirty="0"/>
              <a:t>알아봅시다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파일을 열 때 오류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소스코드 </a:t>
            </a:r>
            <a:r>
              <a:rPr lang="en-US" altLang="ko-KR" dirty="0"/>
              <a:t>10-5]</a:t>
            </a:r>
            <a:r>
              <a:rPr lang="ko-KR" altLang="en-US" dirty="0"/>
              <a:t>를 실행해서 </a:t>
            </a:r>
            <a:r>
              <a:rPr lang="ko-KR" altLang="en-US" dirty="0" smtClean="0"/>
              <a:t>없는 </a:t>
            </a:r>
            <a:r>
              <a:rPr lang="ko-KR" altLang="en-US" dirty="0"/>
              <a:t>파일명을 </a:t>
            </a:r>
            <a:r>
              <a:rPr lang="ko-KR" altLang="en-US" dirty="0" smtClean="0"/>
              <a:t>입력 시 다음과 같은 오류 발생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08" y="1784190"/>
            <a:ext cx="6977502" cy="1498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5100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텍스트 파일 </a:t>
            </a:r>
            <a:r>
              <a:rPr lang="ko-KR" altLang="en-US" spc="-150" dirty="0" smtClean="0"/>
              <a:t>입출력 방법을 </a:t>
            </a:r>
            <a:r>
              <a:rPr lang="ko-KR" altLang="en-US" spc="-150" dirty="0"/>
              <a:t>알아봅시다</a:t>
            </a:r>
            <a:r>
              <a:rPr lang="en-US" altLang="ko-KR" dirty="0" smtClean="0"/>
              <a:t>(11)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ko-KR" dirty="0" err="1"/>
              <a:t>os.path.exists</a:t>
            </a:r>
            <a:r>
              <a:rPr lang="en-US" altLang="ko-KR" dirty="0"/>
              <a:t>(</a:t>
            </a:r>
            <a:r>
              <a:rPr lang="ko-KR" altLang="en-US" dirty="0"/>
              <a:t>파일명</a:t>
            </a:r>
            <a:r>
              <a:rPr lang="en-US" altLang="ko-KR" dirty="0"/>
              <a:t>) </a:t>
            </a:r>
            <a:r>
              <a:rPr lang="ko-KR" altLang="en-US" dirty="0"/>
              <a:t>을 사용하여 오류 방지</a:t>
            </a:r>
          </a:p>
          <a:p>
            <a:pPr marL="627063" lvl="2" indent="0">
              <a:buNone/>
            </a:pPr>
            <a:endParaRPr lang="en-US" altLang="ko-KR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544" y="1319291"/>
            <a:ext cx="6653545" cy="508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5477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텍스트 파일 </a:t>
            </a:r>
            <a:r>
              <a:rPr lang="ko-KR" altLang="en-US" spc="-150" dirty="0" smtClean="0"/>
              <a:t>입출력 방법을 </a:t>
            </a:r>
            <a:r>
              <a:rPr lang="ko-KR" altLang="en-US" spc="-150" dirty="0"/>
              <a:t>알아봅시다</a:t>
            </a:r>
            <a:r>
              <a:rPr lang="en-US" altLang="ko-KR" dirty="0" smtClean="0"/>
              <a:t>(12)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파일을 </a:t>
            </a:r>
            <a:r>
              <a:rPr lang="ko-KR" altLang="en-US" dirty="0" smtClean="0"/>
              <a:t>이용한 출력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/>
              <a:t>한 행씩 파일에 </a:t>
            </a:r>
            <a:r>
              <a:rPr lang="ko-KR" altLang="en-US" dirty="0" smtClean="0"/>
              <a:t>쓰기</a:t>
            </a:r>
            <a:endParaRPr lang="en-US" altLang="ko-KR" dirty="0" smtClean="0"/>
          </a:p>
          <a:p>
            <a:pPr lvl="2"/>
            <a:r>
              <a:rPr lang="en-US" altLang="ko-KR" dirty="0"/>
              <a:t>input( ) </a:t>
            </a:r>
            <a:r>
              <a:rPr lang="ko-KR" altLang="en-US" dirty="0"/>
              <a:t>함수를 반복해서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, </a:t>
            </a:r>
            <a:r>
              <a:rPr lang="ko-KR" altLang="en-US" dirty="0"/>
              <a:t>아무것도 입력하지 않고 </a:t>
            </a:r>
            <a:r>
              <a:rPr lang="en-US" altLang="ko-KR" dirty="0"/>
              <a:t>Enter </a:t>
            </a:r>
            <a:r>
              <a:rPr lang="ko-KR" altLang="en-US" dirty="0"/>
              <a:t>를 </a:t>
            </a:r>
            <a:r>
              <a:rPr lang="ko-KR" altLang="en-US" dirty="0" smtClean="0"/>
              <a:t>누르면 파일에 </a:t>
            </a:r>
            <a:r>
              <a:rPr lang="ko-KR" altLang="en-US" dirty="0"/>
              <a:t>쓰는 것을 종료하는 </a:t>
            </a:r>
            <a:r>
              <a:rPr lang="ko-KR" altLang="en-US" dirty="0" smtClean="0"/>
              <a:t>프로그램</a:t>
            </a:r>
            <a:endParaRPr lang="en-US" altLang="ko-KR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27" y="2168860"/>
            <a:ext cx="8325526" cy="1830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60" y="1681064"/>
            <a:ext cx="1350149" cy="487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3750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텍스트 파일 </a:t>
            </a:r>
            <a:r>
              <a:rPr lang="ko-KR" altLang="en-US" spc="-150" dirty="0" smtClean="0"/>
              <a:t>입출력 방법을 </a:t>
            </a:r>
            <a:r>
              <a:rPr lang="ko-KR" altLang="en-US" spc="-150" dirty="0"/>
              <a:t>알아봅시다</a:t>
            </a:r>
            <a:r>
              <a:rPr lang="en-US" altLang="ko-KR" dirty="0" smtClean="0"/>
              <a:t>(13)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dirty="0" smtClean="0"/>
              <a:t> </a:t>
            </a:r>
          </a:p>
          <a:p>
            <a:pPr marL="93662" indent="0">
              <a:buNone/>
            </a:pPr>
            <a:endParaRPr lang="ko-KR" alt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46" y="976960"/>
            <a:ext cx="7695855" cy="5336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5778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텍스트 파일 </a:t>
            </a:r>
            <a:r>
              <a:rPr lang="ko-KR" altLang="en-US" spc="-150" dirty="0" smtClean="0"/>
              <a:t>입출력 방법을 </a:t>
            </a:r>
            <a:r>
              <a:rPr lang="ko-KR" altLang="en-US" spc="-150" dirty="0"/>
              <a:t>알아봅시다</a:t>
            </a:r>
            <a:r>
              <a:rPr lang="en-US" altLang="ko-KR" dirty="0" smtClean="0"/>
              <a:t>(14)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도스 명령어 </a:t>
            </a:r>
            <a:r>
              <a:rPr lang="en-US" altLang="ko-KR" dirty="0"/>
              <a:t>copy</a:t>
            </a:r>
            <a:r>
              <a:rPr lang="ko-KR" altLang="en-US" dirty="0"/>
              <a:t>의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- </a:t>
            </a:r>
            <a:r>
              <a:rPr lang="ko-KR" altLang="en-US" dirty="0"/>
              <a:t>주어진 파일을 복사하여 똑같은 파일을 하나 </a:t>
            </a:r>
            <a:r>
              <a:rPr lang="ko-KR" altLang="en-US" dirty="0" smtClean="0"/>
              <a:t>만드는 명령어</a:t>
            </a:r>
            <a:endParaRPr lang="en-US" altLang="ko-KR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0" y="1403775"/>
            <a:ext cx="7715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032" y="2033845"/>
            <a:ext cx="77152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64" y="3068960"/>
            <a:ext cx="8329376" cy="1487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0406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텍스트 파일 </a:t>
            </a:r>
            <a:r>
              <a:rPr lang="ko-KR" altLang="en-US" spc="-150" dirty="0" smtClean="0"/>
              <a:t>입출력 방법을 </a:t>
            </a:r>
            <a:r>
              <a:rPr lang="ko-KR" altLang="en-US" spc="-150" dirty="0"/>
              <a:t>알아봅시다</a:t>
            </a:r>
            <a:r>
              <a:rPr lang="en-US" altLang="ko-KR" dirty="0" smtClean="0"/>
              <a:t>(15)</a:t>
            </a:r>
            <a:endParaRPr lang="ko-KR" alt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6" y="813185"/>
            <a:ext cx="7813931" cy="1737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38" y="2621744"/>
            <a:ext cx="7515835" cy="40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205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파일 처리에 대한 개념을 익힙니다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텍스트 </a:t>
            </a:r>
            <a:r>
              <a:rPr lang="ko-KR" altLang="en-US" dirty="0"/>
              <a:t>파일의 내용을 읽거나 쓰는 기능을 배웁니다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바이너리 </a:t>
            </a:r>
            <a:r>
              <a:rPr lang="ko-KR" altLang="en-US" dirty="0"/>
              <a:t>파일을 처리하는 방법을 배웁니다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사진 </a:t>
            </a:r>
            <a:r>
              <a:rPr lang="ko-KR" altLang="en-US" dirty="0"/>
              <a:t>파일을 윈도우 창에 출력하는 방법을 익힙니다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187325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* </a:t>
            </a:r>
            <a:r>
              <a:rPr lang="ko-KR" altLang="en-US" dirty="0" smtClean="0">
                <a:solidFill>
                  <a:srgbClr val="FF0000"/>
                </a:solidFill>
              </a:rPr>
              <a:t>지금까지는 키보드에서 입력을 받고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모니터에 출력했지만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187325" indent="0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파일을 읽어서 입력하고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파일에 출력하는 방법을 배우겠습니다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</a:rPr>
              <a:t>어렵지 않아요</a:t>
            </a:r>
            <a:r>
              <a:rPr lang="en-US" altLang="ko-KR" dirty="0" smtClean="0">
                <a:solidFill>
                  <a:srgbClr val="FF0000"/>
                </a:solidFill>
              </a:rPr>
              <a:t>~~~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텍스트 파일 </a:t>
            </a:r>
            <a:r>
              <a:rPr lang="ko-KR" altLang="en-US" spc="-150" dirty="0" smtClean="0"/>
              <a:t>입출력 방법을 </a:t>
            </a:r>
            <a:r>
              <a:rPr lang="ko-KR" altLang="en-US" spc="-150" dirty="0"/>
              <a:t>알아봅시다</a:t>
            </a:r>
            <a:r>
              <a:rPr lang="en-US" altLang="ko-KR" dirty="0" smtClean="0"/>
              <a:t>(16)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파일 암호화 </a:t>
            </a:r>
            <a:r>
              <a:rPr lang="ko-KR" altLang="en-US" dirty="0" smtClean="0"/>
              <a:t>및 암호 해독 프로그램 완성</a:t>
            </a:r>
            <a:endParaRPr lang="en-US" altLang="ko-KR" dirty="0" smtClean="0"/>
          </a:p>
          <a:p>
            <a:pPr lvl="1"/>
            <a:r>
              <a:rPr lang="en-US" altLang="ko-KR" dirty="0" err="1"/>
              <a:t>ord</a:t>
            </a:r>
            <a:r>
              <a:rPr lang="en-US" altLang="ko-KR" dirty="0"/>
              <a:t>()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/>
              <a:t>문자의 고유한 숫자를 </a:t>
            </a:r>
            <a:r>
              <a:rPr lang="ko-KR" altLang="en-US" dirty="0" smtClean="0"/>
              <a:t>알려줌</a:t>
            </a:r>
            <a:endParaRPr lang="en-US" altLang="ko-KR" dirty="0" smtClean="0"/>
          </a:p>
          <a:p>
            <a:pPr lvl="1"/>
            <a:r>
              <a:rPr lang="en-US" altLang="ko-KR" dirty="0" err="1"/>
              <a:t>chr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숫자에 </a:t>
            </a:r>
            <a:r>
              <a:rPr lang="ko-KR" altLang="en-US" dirty="0"/>
              <a:t>해당하는 문자를 </a:t>
            </a:r>
            <a:r>
              <a:rPr lang="ko-KR" altLang="en-US" dirty="0" smtClean="0"/>
              <a:t>알려줌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암호화하기 </a:t>
            </a:r>
            <a:r>
              <a:rPr lang="ko-KR" altLang="en-US" dirty="0"/>
              <a:t>위해 ‘파’의 숫자에 </a:t>
            </a:r>
            <a:r>
              <a:rPr lang="en-US" altLang="ko-KR" dirty="0"/>
              <a:t>100</a:t>
            </a:r>
            <a:r>
              <a:rPr lang="ko-KR" altLang="en-US" dirty="0"/>
              <a:t>을 </a:t>
            </a:r>
            <a:r>
              <a:rPr lang="ko-KR" altLang="en-US" dirty="0" smtClean="0"/>
              <a:t>더함</a:t>
            </a:r>
            <a:endParaRPr lang="en-US" altLang="ko-KR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592" y="2397407"/>
            <a:ext cx="7572843" cy="148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35" y="4747464"/>
            <a:ext cx="7614000" cy="1317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13867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텍스트 파일 </a:t>
            </a:r>
            <a:r>
              <a:rPr lang="ko-KR" altLang="en-US" spc="-150" dirty="0" smtClean="0"/>
              <a:t>입출력 방법을 </a:t>
            </a:r>
            <a:r>
              <a:rPr lang="ko-KR" altLang="en-US" spc="-150" dirty="0"/>
              <a:t>알아봅시다</a:t>
            </a:r>
            <a:r>
              <a:rPr lang="en-US" altLang="ko-KR" dirty="0" smtClean="0"/>
              <a:t>(17)</a:t>
            </a:r>
            <a:endParaRPr lang="ko-KR" alt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5" y="728700"/>
            <a:ext cx="8556116" cy="5580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0923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텍스트 파일 </a:t>
            </a:r>
            <a:r>
              <a:rPr lang="ko-KR" altLang="en-US" spc="-150" dirty="0" smtClean="0"/>
              <a:t>입출력 방법을 </a:t>
            </a:r>
            <a:r>
              <a:rPr lang="ko-KR" altLang="en-US" spc="-150" dirty="0"/>
              <a:t>알아봅시다</a:t>
            </a:r>
            <a:r>
              <a:rPr lang="en-US" altLang="ko-KR" dirty="0" smtClean="0"/>
              <a:t>(18)</a:t>
            </a:r>
            <a:endParaRPr lang="ko-KR" alt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" y="593685"/>
            <a:ext cx="7746358" cy="6054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0496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실행결</a:t>
            </a:r>
            <a:r>
              <a:rPr lang="ko-KR" altLang="en-US" dirty="0"/>
              <a:t>과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87" y="548680"/>
            <a:ext cx="7941138" cy="6089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47356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바이너리 </a:t>
            </a:r>
            <a:r>
              <a:rPr lang="ko-KR" altLang="en-US" dirty="0"/>
              <a:t>파일은</a:t>
            </a:r>
            <a:br>
              <a:rPr lang="ko-KR" altLang="en-US" dirty="0"/>
            </a:br>
            <a:r>
              <a:rPr lang="ko-KR" altLang="en-US" dirty="0"/>
              <a:t>어떻게 할까요</a:t>
            </a:r>
            <a:r>
              <a:rPr lang="en-US" altLang="ko-KR" dirty="0"/>
              <a:t>?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8669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파일과 바이너리 파일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6505" y="683693"/>
            <a:ext cx="8910084" cy="553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028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바이너리 </a:t>
            </a:r>
            <a:r>
              <a:rPr lang="ko-KR" altLang="en-US" spc="-150" dirty="0" smtClean="0"/>
              <a:t>파일은 어떻게 </a:t>
            </a:r>
            <a:r>
              <a:rPr lang="ko-KR" altLang="en-US" spc="-150" dirty="0"/>
              <a:t>할까요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sz="2400" dirty="0"/>
              <a:t>바이너리 </a:t>
            </a:r>
            <a:r>
              <a:rPr lang="ko-KR" altLang="en-US" sz="2400" dirty="0" smtClean="0"/>
              <a:t>파일의 의미</a:t>
            </a:r>
            <a:endParaRPr lang="en-US" altLang="ko-KR" sz="2400" dirty="0" smtClean="0"/>
          </a:p>
          <a:p>
            <a:pPr lvl="1"/>
            <a:r>
              <a:rPr lang="ko-KR" altLang="en-US" sz="1800" dirty="0"/>
              <a:t>텍스트 파일은 우리가 읽을 수 있는 글자로 구성된 </a:t>
            </a:r>
            <a:r>
              <a:rPr lang="ko-KR" altLang="en-US" sz="1800" dirty="0" smtClean="0"/>
              <a:t>파일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바이너리</a:t>
            </a:r>
            <a:r>
              <a:rPr lang="en-US" altLang="ko-KR" sz="1800" dirty="0"/>
              <a:t>(Binary, </a:t>
            </a:r>
            <a:r>
              <a:rPr lang="ko-KR" altLang="en-US" sz="1800" dirty="0"/>
              <a:t>이진</a:t>
            </a:r>
            <a:r>
              <a:rPr lang="en-US" altLang="ko-KR" sz="1800" dirty="0"/>
              <a:t>) </a:t>
            </a:r>
            <a:r>
              <a:rPr lang="ko-KR" altLang="en-US" sz="1800" dirty="0"/>
              <a:t>파일은 글자가 아닌 비트</a:t>
            </a:r>
            <a:r>
              <a:rPr lang="en-US" altLang="ko-KR" sz="1800" dirty="0"/>
              <a:t>(Bit) </a:t>
            </a:r>
            <a:r>
              <a:rPr lang="ko-KR" altLang="en-US" sz="1800" dirty="0" smtClean="0"/>
              <a:t>단위로 </a:t>
            </a:r>
            <a:r>
              <a:rPr lang="ko-KR" altLang="en-US" sz="1800" dirty="0"/>
              <a:t>의미가 있는 </a:t>
            </a:r>
            <a:r>
              <a:rPr lang="ko-KR" altLang="en-US" sz="1800" dirty="0" smtClean="0"/>
              <a:t>파일</a:t>
            </a:r>
            <a:r>
              <a:rPr lang="en-US" altLang="ko-KR" sz="1800" dirty="0" smtClean="0"/>
              <a:t>. </a:t>
            </a:r>
            <a:r>
              <a:rPr lang="ko-KR" altLang="en-US" sz="1800" dirty="0"/>
              <a:t>예로 </a:t>
            </a:r>
            <a:r>
              <a:rPr lang="ko-KR" altLang="en-US" sz="1800" dirty="0" smtClean="0"/>
              <a:t>그림파일</a:t>
            </a:r>
            <a:r>
              <a:rPr lang="en-US" altLang="ko-KR" sz="1800" dirty="0"/>
              <a:t>, </a:t>
            </a:r>
            <a:r>
              <a:rPr lang="ko-KR" altLang="en-US" sz="1800" dirty="0"/>
              <a:t>음악 파일</a:t>
            </a:r>
            <a:r>
              <a:rPr lang="en-US" altLang="ko-KR" sz="1800" dirty="0"/>
              <a:t>, </a:t>
            </a:r>
            <a:r>
              <a:rPr lang="ko-KR" altLang="en-US" sz="1800" dirty="0"/>
              <a:t>동영상 파일</a:t>
            </a:r>
            <a:r>
              <a:rPr lang="en-US" altLang="ko-KR" sz="1800" dirty="0"/>
              <a:t>, </a:t>
            </a:r>
            <a:r>
              <a:rPr lang="ko-KR" altLang="en-US" sz="1800" dirty="0"/>
              <a:t>엑셀 파일</a:t>
            </a:r>
            <a:r>
              <a:rPr lang="en-US" altLang="ko-KR" sz="1800" dirty="0"/>
              <a:t>, </a:t>
            </a:r>
            <a:r>
              <a:rPr lang="ko-KR" altLang="en-US" sz="1800" dirty="0"/>
              <a:t>실행 </a:t>
            </a:r>
            <a:r>
              <a:rPr lang="en-US" altLang="ko-KR" sz="1800" dirty="0"/>
              <a:t>EXE </a:t>
            </a:r>
            <a:r>
              <a:rPr lang="ko-KR" altLang="en-US" sz="1800" dirty="0"/>
              <a:t>파일 </a:t>
            </a:r>
            <a:r>
              <a:rPr lang="ko-KR" altLang="en-US" sz="1800" dirty="0" smtClean="0"/>
              <a:t>등</a:t>
            </a:r>
            <a:endParaRPr lang="en-US" altLang="ko-KR" sz="1800" dirty="0" smtClean="0"/>
          </a:p>
          <a:p>
            <a:pPr lvl="1"/>
            <a:endParaRPr lang="en-US" altLang="ko-KR" dirty="0"/>
          </a:p>
          <a:p>
            <a:r>
              <a:rPr lang="ko-KR" altLang="en-US" sz="2400" dirty="0" smtClean="0"/>
              <a:t>바이너리 파일의 복사</a:t>
            </a:r>
            <a:endParaRPr lang="en-US" altLang="ko-KR" sz="2400" dirty="0" smtClean="0"/>
          </a:p>
          <a:p>
            <a:pPr lvl="1"/>
            <a:r>
              <a:rPr lang="ko-KR" altLang="en-US" sz="1800" dirty="0"/>
              <a:t>텍스트 파일을 복사했던 </a:t>
            </a:r>
            <a:r>
              <a:rPr lang="en-US" altLang="ko-KR" sz="1800" dirty="0"/>
              <a:t>[</a:t>
            </a:r>
            <a:r>
              <a:rPr lang="ko-KR" altLang="en-US" sz="1800" dirty="0"/>
              <a:t>소스코드 </a:t>
            </a:r>
            <a:r>
              <a:rPr lang="en-US" altLang="ko-KR" sz="1800" dirty="0"/>
              <a:t>10-8]</a:t>
            </a:r>
            <a:r>
              <a:rPr lang="ko-KR" altLang="en-US" sz="1800" dirty="0"/>
              <a:t>을 수정해서 바이너리 </a:t>
            </a:r>
            <a:r>
              <a:rPr lang="ko-KR" altLang="en-US" sz="1800" dirty="0" smtClean="0"/>
              <a:t>파일을 복사해 보기</a:t>
            </a:r>
            <a:endParaRPr lang="en-US" altLang="ko-KR" sz="1800" dirty="0" smtClean="0"/>
          </a:p>
          <a:p>
            <a:pPr lvl="1"/>
            <a:r>
              <a:rPr lang="ko-KR" altLang="en-US" sz="1800" dirty="0"/>
              <a:t>바이너리 파일을 처리해야 하므로 </a:t>
            </a:r>
            <a:r>
              <a:rPr lang="en-US" altLang="ko-KR" sz="1800" dirty="0"/>
              <a:t>4</a:t>
            </a:r>
            <a:r>
              <a:rPr lang="ko-KR" altLang="en-US" sz="1800" dirty="0"/>
              <a:t>행</a:t>
            </a:r>
            <a:r>
              <a:rPr lang="en-US" altLang="ko-KR" sz="1800" dirty="0"/>
              <a:t>, 5</a:t>
            </a:r>
            <a:r>
              <a:rPr lang="ko-KR" altLang="en-US" sz="1800" dirty="0"/>
              <a:t>행을 “</a:t>
            </a:r>
            <a:r>
              <a:rPr lang="en-US" altLang="ko-KR" sz="1800" dirty="0" err="1"/>
              <a:t>rb</a:t>
            </a:r>
            <a:r>
              <a:rPr lang="en-US" altLang="ko-KR" sz="1800" dirty="0"/>
              <a:t>” </a:t>
            </a:r>
            <a:r>
              <a:rPr lang="ko-KR" altLang="en-US" sz="1800" dirty="0"/>
              <a:t>및 “</a:t>
            </a:r>
            <a:r>
              <a:rPr lang="en-US" altLang="ko-KR" sz="1800" dirty="0" err="1"/>
              <a:t>wb</a:t>
            </a:r>
            <a:r>
              <a:rPr lang="en-US" altLang="ko-KR" sz="1800" dirty="0"/>
              <a:t>”</a:t>
            </a:r>
            <a:r>
              <a:rPr lang="ko-KR" altLang="en-US" sz="1800" dirty="0"/>
              <a:t>로 </a:t>
            </a:r>
            <a:r>
              <a:rPr lang="ko-KR" altLang="en-US" sz="1800" dirty="0" smtClean="0"/>
              <a:t>수정</a:t>
            </a:r>
            <a:endParaRPr lang="en-US" altLang="ko-KR" sz="1800" dirty="0" smtClean="0"/>
          </a:p>
          <a:p>
            <a:pPr lvl="1"/>
            <a:r>
              <a:rPr lang="en-US" altLang="ko-KR" sz="1800" dirty="0"/>
              <a:t>read() </a:t>
            </a:r>
            <a:r>
              <a:rPr lang="ko-KR" altLang="en-US" sz="1800" dirty="0"/>
              <a:t>함수를 이용해서 한 바이트씩 읽고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wirte</a:t>
            </a:r>
            <a:r>
              <a:rPr lang="en-US" altLang="ko-KR" sz="1800" dirty="0"/>
              <a:t>() </a:t>
            </a:r>
            <a:r>
              <a:rPr lang="ko-KR" altLang="en-US" sz="1800" dirty="0"/>
              <a:t>함수를 이용해서 한 바이트씩 쓰는 작업을 파일의 끝까지 무한 </a:t>
            </a:r>
            <a:r>
              <a:rPr lang="ko-KR" altLang="en-US" sz="1800" dirty="0" smtClean="0"/>
              <a:t>반복시킴</a:t>
            </a:r>
            <a:r>
              <a:rPr lang="en-US" altLang="ko-KR" sz="1800" dirty="0" smtClean="0"/>
              <a:t>. </a:t>
            </a:r>
            <a:r>
              <a:rPr lang="en-US" altLang="ko-KR" sz="1800" dirty="0" err="1" smtClean="0"/>
              <a:t>readline</a:t>
            </a:r>
            <a:r>
              <a:rPr lang="en-US" altLang="ko-KR" sz="1800" dirty="0" smtClean="0"/>
              <a:t>,(), </a:t>
            </a:r>
            <a:r>
              <a:rPr lang="en-US" altLang="ko-KR" sz="1800" dirty="0" err="1" smtClean="0"/>
              <a:t>writeline</a:t>
            </a:r>
            <a:r>
              <a:rPr lang="en-US" altLang="ko-KR" sz="1800" dirty="0" smtClean="0"/>
              <a:t>()</a:t>
            </a:r>
            <a:r>
              <a:rPr lang="ko-KR" altLang="en-US" sz="1800" dirty="0" smtClean="0"/>
              <a:t>는 텍스트 파일용 함수</a:t>
            </a:r>
            <a:r>
              <a:rPr lang="en-US" altLang="ko-KR" sz="1800" dirty="0" smtClean="0"/>
              <a:t>.</a:t>
            </a:r>
          </a:p>
          <a:p>
            <a:pPr lvl="1"/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2607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바이너리 </a:t>
            </a:r>
            <a:r>
              <a:rPr lang="ko-KR" altLang="en-US" spc="-150" dirty="0" smtClean="0"/>
              <a:t>파일은 어떻게 </a:t>
            </a:r>
            <a:r>
              <a:rPr lang="ko-KR" altLang="en-US" spc="-150" dirty="0"/>
              <a:t>할까요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5" y="638690"/>
            <a:ext cx="8640960" cy="5580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/>
              <p14:cNvContentPartPr/>
              <p14:nvPr/>
            </p14:nvContentPartPr>
            <p14:xfrm>
              <a:off x="3244680" y="1434960"/>
              <a:ext cx="3093120" cy="275004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35320" y="1425600"/>
                <a:ext cx="3111840" cy="276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043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바이너리 </a:t>
            </a:r>
            <a:r>
              <a:rPr lang="ko-KR" altLang="en-US" spc="-150" dirty="0" smtClean="0"/>
              <a:t>파일은 어떻게 </a:t>
            </a:r>
            <a:r>
              <a:rPr lang="ko-KR" altLang="en-US" spc="-150" dirty="0"/>
              <a:t>할까요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116505" y="643654"/>
            <a:ext cx="8963994" cy="5669958"/>
          </a:xfrm>
        </p:spPr>
        <p:txBody>
          <a:bodyPr/>
          <a:lstStyle/>
          <a:p>
            <a:r>
              <a:rPr lang="ko-KR" altLang="en-US" dirty="0"/>
              <a:t>흑백 사진 </a:t>
            </a:r>
            <a:r>
              <a:rPr lang="ko-KR" altLang="en-US" dirty="0" smtClean="0"/>
              <a:t>출력 프로그램 완성</a:t>
            </a:r>
            <a:endParaRPr lang="en-US" altLang="ko-KR" dirty="0" smtClean="0"/>
          </a:p>
          <a:p>
            <a:pPr lvl="1"/>
            <a:r>
              <a:rPr lang="en-US" altLang="ko-KR" dirty="0"/>
              <a:t>raw </a:t>
            </a:r>
            <a:r>
              <a:rPr lang="ko-KR" altLang="en-US" dirty="0"/>
              <a:t>사진 파일의 구성 </a:t>
            </a:r>
            <a:r>
              <a:rPr lang="ko-KR" altLang="en-US" dirty="0" smtClean="0"/>
              <a:t>이해 </a:t>
            </a:r>
            <a:r>
              <a:rPr lang="en-US" altLang="ko-KR" dirty="0" smtClean="0"/>
              <a:t>(jpg, bmp</a:t>
            </a:r>
            <a:r>
              <a:rPr lang="ko-KR" altLang="en-US" dirty="0" smtClean="0"/>
              <a:t>는 복잡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255</a:t>
            </a:r>
            <a:r>
              <a:rPr lang="ko-KR" altLang="en-US" dirty="0"/>
              <a:t>까지 밝기로 구분되는 </a:t>
            </a:r>
            <a:r>
              <a:rPr lang="ko-KR" altLang="en-US" dirty="0" err="1"/>
              <a:t>그레이</a:t>
            </a:r>
            <a:r>
              <a:rPr lang="en-US" altLang="ko-KR" dirty="0"/>
              <a:t>(Gray) </a:t>
            </a:r>
            <a:r>
              <a:rPr lang="ko-KR" altLang="en-US" dirty="0" smtClean="0"/>
              <a:t>이미지</a:t>
            </a:r>
            <a:endParaRPr lang="en-US" altLang="ko-KR" dirty="0" smtClean="0"/>
          </a:p>
          <a:p>
            <a:pPr lvl="2"/>
            <a:r>
              <a:rPr lang="ko-KR" altLang="en-US" dirty="0"/>
              <a:t>픽셀의 값이 </a:t>
            </a:r>
            <a:r>
              <a:rPr lang="en-US" altLang="ko-KR" dirty="0"/>
              <a:t>0</a:t>
            </a:r>
            <a:r>
              <a:rPr lang="ko-KR" altLang="en-US" dirty="0"/>
              <a:t>에 가까울수록 검정색에 가까운 </a:t>
            </a:r>
            <a:r>
              <a:rPr lang="ko-KR" altLang="en-US" dirty="0" smtClean="0"/>
              <a:t>회색</a:t>
            </a:r>
            <a:r>
              <a:rPr lang="en-US" altLang="ko-KR" dirty="0" smtClean="0"/>
              <a:t>, </a:t>
            </a:r>
            <a:r>
              <a:rPr lang="en-US" altLang="ko-KR" dirty="0"/>
              <a:t>255</a:t>
            </a:r>
            <a:r>
              <a:rPr lang="ko-KR" altLang="en-US" dirty="0"/>
              <a:t>에 가까울수록 흰색에 가까운 </a:t>
            </a:r>
            <a:r>
              <a:rPr lang="ko-KR" altLang="en-US" dirty="0" smtClean="0"/>
              <a:t>회색이 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모두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이면 까만 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모두 </a:t>
            </a:r>
            <a:r>
              <a:rPr lang="en-US" altLang="ko-KR" dirty="0" smtClean="0"/>
              <a:t>255</a:t>
            </a:r>
            <a:r>
              <a:rPr lang="ko-KR" altLang="en-US" dirty="0" smtClean="0"/>
              <a:t>면 아무것도 없는 흰색이미지가 됨 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333" y="2753925"/>
            <a:ext cx="6277465" cy="3722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81" y="2859756"/>
            <a:ext cx="1403052" cy="52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860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바이너리 </a:t>
            </a:r>
            <a:r>
              <a:rPr lang="ko-KR" altLang="en-US" spc="-150" dirty="0" smtClean="0"/>
              <a:t>파일은 어떻게 </a:t>
            </a:r>
            <a:r>
              <a:rPr lang="ko-KR" altLang="en-US" spc="-150" dirty="0"/>
              <a:t>할까요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윈도우 창의 작성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63" y="1313765"/>
            <a:ext cx="8240543" cy="4842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001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이번 </a:t>
            </a:r>
            <a:r>
              <a:rPr lang="ko-KR" altLang="en-US" dirty="0" smtClean="0"/>
              <a:t>장에서 만들 </a:t>
            </a:r>
            <a:r>
              <a:rPr lang="ko-KR" altLang="en-US" dirty="0"/>
              <a:t>프로그램</a:t>
            </a:r>
          </a:p>
        </p:txBody>
      </p:sp>
    </p:spTree>
    <p:extLst>
      <p:ext uri="{BB962C8B-B14F-4D97-AF65-F5344CB8AC3E}">
        <p14:creationId xmlns:p14="http://schemas.microsoft.com/office/powerpoint/2010/main" val="21943043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바이너리 </a:t>
            </a:r>
            <a:r>
              <a:rPr lang="ko-KR" altLang="en-US" spc="-150" dirty="0" smtClean="0"/>
              <a:t>파일은 어떻게 </a:t>
            </a:r>
            <a:r>
              <a:rPr lang="ko-KR" altLang="en-US" spc="-150" dirty="0"/>
              <a:t>할까요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2"/>
            <a:r>
              <a:rPr lang="en-US" altLang="ko-KR" dirty="0"/>
              <a:t>9</a:t>
            </a:r>
            <a:r>
              <a:rPr lang="ko-KR" altLang="en-US" dirty="0"/>
              <a:t>행에서 윈도우 창을 </a:t>
            </a:r>
            <a:r>
              <a:rPr lang="ko-KR" altLang="en-US" dirty="0" smtClean="0"/>
              <a:t>준비</a:t>
            </a:r>
            <a:r>
              <a:rPr lang="en-US" altLang="ko-KR" dirty="0" smtClean="0"/>
              <a:t>, </a:t>
            </a:r>
            <a:r>
              <a:rPr lang="en-US" altLang="ko-KR" dirty="0"/>
              <a:t>10</a:t>
            </a:r>
            <a:r>
              <a:rPr lang="ko-KR" altLang="en-US" dirty="0"/>
              <a:t>행에서 윈도우 창에 </a:t>
            </a:r>
            <a:r>
              <a:rPr lang="en-US" altLang="ko-KR" dirty="0"/>
              <a:t>256×256 </a:t>
            </a:r>
            <a:r>
              <a:rPr lang="ko-KR" altLang="en-US" dirty="0"/>
              <a:t>크기의 캔버스를 </a:t>
            </a:r>
            <a:r>
              <a:rPr lang="ko-KR" altLang="en-US" dirty="0" smtClean="0"/>
              <a:t>부착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/>
              <a:t>캔버스에는 </a:t>
            </a:r>
            <a:r>
              <a:rPr lang="ko-KR" altLang="en-US" dirty="0" smtClean="0"/>
              <a:t>선을 </a:t>
            </a:r>
            <a:r>
              <a:rPr lang="ko-KR" altLang="en-US" dirty="0"/>
              <a:t>그리는 작업은 할 수 있지만</a:t>
            </a:r>
            <a:r>
              <a:rPr lang="en-US" altLang="ko-KR" dirty="0"/>
              <a:t>, [</a:t>
            </a:r>
            <a:r>
              <a:rPr lang="ko-KR" altLang="en-US" dirty="0"/>
              <a:t>그림 </a:t>
            </a:r>
            <a:r>
              <a:rPr lang="en-US" altLang="ko-KR" dirty="0"/>
              <a:t>10-14]</a:t>
            </a:r>
            <a:r>
              <a:rPr lang="ko-KR" altLang="en-US" dirty="0"/>
              <a:t>와 같은 </a:t>
            </a:r>
            <a:r>
              <a:rPr lang="en-US" altLang="ko-KR" dirty="0"/>
              <a:t>raw </a:t>
            </a:r>
            <a:r>
              <a:rPr lang="ko-KR" altLang="en-US" dirty="0"/>
              <a:t>이미지를 출력할 수는 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>. </a:t>
            </a:r>
            <a:r>
              <a:rPr lang="en-US" altLang="ko-KR" dirty="0"/>
              <a:t>raw </a:t>
            </a:r>
            <a:r>
              <a:rPr lang="ko-KR" altLang="en-US" dirty="0"/>
              <a:t>이미지는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10-14]</a:t>
            </a:r>
            <a:r>
              <a:rPr lang="ko-KR" altLang="en-US" dirty="0"/>
              <a:t>와 같이 </a:t>
            </a:r>
            <a:r>
              <a:rPr lang="en-US" altLang="ko-KR" dirty="0"/>
              <a:t>256×256</a:t>
            </a:r>
            <a:r>
              <a:rPr lang="ko-KR" altLang="en-US" dirty="0"/>
              <a:t>개의 점을 각각 찍어주는 방식으로 </a:t>
            </a:r>
            <a:r>
              <a:rPr lang="ko-KR" altLang="en-US" dirty="0" smtClean="0"/>
              <a:t>그려야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962" y="818710"/>
            <a:ext cx="6440610" cy="301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227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바이너리 </a:t>
            </a:r>
            <a:r>
              <a:rPr lang="ko-KR" altLang="en-US" spc="-150" dirty="0" smtClean="0"/>
              <a:t>파일은 어떻게 </a:t>
            </a:r>
            <a:r>
              <a:rPr lang="ko-KR" altLang="en-US" spc="-150" dirty="0"/>
              <a:t>할까요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5" y="1109745"/>
            <a:ext cx="7159420" cy="7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17" y="2033845"/>
            <a:ext cx="4492140" cy="292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73" y="4170218"/>
            <a:ext cx="14382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86673" y="5724255"/>
            <a:ext cx="7940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canvas.create_image</a:t>
            </a:r>
            <a:r>
              <a:rPr lang="ko-KR" altLang="en-US" dirty="0" smtClean="0"/>
              <a:t>는 복잡한 함수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여기서는 </a:t>
            </a:r>
            <a:r>
              <a:rPr lang="en-US" altLang="ko-KR" dirty="0" smtClean="0"/>
              <a:t>canvas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paper</a:t>
            </a:r>
            <a:r>
              <a:rPr lang="ko-KR" altLang="en-US" dirty="0" smtClean="0"/>
              <a:t>붙이는 역할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001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바이너리 </a:t>
            </a:r>
            <a:r>
              <a:rPr lang="ko-KR" altLang="en-US" spc="-150" dirty="0" smtClean="0"/>
              <a:t>파일은 어떻게 </a:t>
            </a:r>
            <a:r>
              <a:rPr lang="ko-KR" altLang="en-US" spc="-150" dirty="0"/>
              <a:t>할까요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raw </a:t>
            </a:r>
            <a:r>
              <a:rPr lang="ko-KR" altLang="en-US" dirty="0"/>
              <a:t>파일의 화면 출력</a:t>
            </a:r>
            <a:endParaRPr lang="en-US" altLang="ko-KR" dirty="0" smtClean="0"/>
          </a:p>
          <a:p>
            <a:pPr lvl="1"/>
            <a:r>
              <a:rPr lang="ko-KR" altLang="en-US" sz="1800" dirty="0"/>
              <a:t>사용할 </a:t>
            </a:r>
            <a:r>
              <a:rPr lang="en-US" altLang="ko-KR" sz="1800" dirty="0"/>
              <a:t>raw </a:t>
            </a:r>
            <a:r>
              <a:rPr lang="ko-KR" altLang="en-US" sz="1800" dirty="0"/>
              <a:t>파일</a:t>
            </a:r>
            <a:r>
              <a:rPr lang="en-US" altLang="ko-KR" sz="1800" dirty="0"/>
              <a:t>(</a:t>
            </a:r>
            <a:r>
              <a:rPr lang="en-US" altLang="ko-KR" sz="1800" dirty="0" err="1"/>
              <a:t>flower.raw</a:t>
            </a:r>
            <a:r>
              <a:rPr lang="en-US" altLang="ko-KR" sz="1800" dirty="0"/>
              <a:t>)</a:t>
            </a:r>
            <a:r>
              <a:rPr lang="ko-KR" altLang="en-US" sz="1800" dirty="0"/>
              <a:t>은 </a:t>
            </a:r>
            <a:r>
              <a:rPr lang="en-US" altLang="ko-KR" sz="1800" dirty="0"/>
              <a:t>256×256 </a:t>
            </a:r>
            <a:r>
              <a:rPr lang="ko-KR" altLang="en-US" sz="1800" dirty="0"/>
              <a:t>크기의 </a:t>
            </a:r>
            <a:r>
              <a:rPr lang="ko-KR" altLang="en-US" sz="1800" dirty="0" smtClean="0"/>
              <a:t>영상</a:t>
            </a:r>
            <a:endParaRPr lang="en-US" altLang="ko-KR" sz="1800" dirty="0" smtClean="0"/>
          </a:p>
          <a:p>
            <a:pPr lvl="1"/>
            <a:r>
              <a:rPr lang="en-US" altLang="ko-KR" sz="1800" dirty="0"/>
              <a:t>256×256</a:t>
            </a:r>
            <a:r>
              <a:rPr lang="ko-KR" altLang="en-US" sz="1800" dirty="0"/>
              <a:t>이므로 총 </a:t>
            </a:r>
            <a:r>
              <a:rPr lang="en-US" altLang="ko-KR" sz="1800" dirty="0"/>
              <a:t>65536</a:t>
            </a:r>
            <a:r>
              <a:rPr lang="ko-KR" altLang="en-US" sz="1800" dirty="0"/>
              <a:t>번 </a:t>
            </a:r>
            <a:r>
              <a:rPr lang="ko-KR" altLang="en-US" sz="1800" dirty="0" smtClean="0"/>
              <a:t>반복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다음과 같이 </a:t>
            </a:r>
            <a:r>
              <a:rPr lang="en-US" altLang="ko-KR" sz="1800" dirty="0"/>
              <a:t>2</a:t>
            </a:r>
            <a:r>
              <a:rPr lang="ko-KR" altLang="en-US" sz="1800" dirty="0"/>
              <a:t>중 </a:t>
            </a:r>
            <a:r>
              <a:rPr lang="en-US" altLang="ko-KR" sz="1800" dirty="0"/>
              <a:t>for</a:t>
            </a:r>
            <a:r>
              <a:rPr lang="ko-KR" altLang="en-US" sz="1800" dirty="0"/>
              <a:t>문을 </a:t>
            </a:r>
            <a:r>
              <a:rPr lang="ko-KR" altLang="en-US" sz="1800" dirty="0" smtClean="0"/>
              <a:t>사용함</a:t>
            </a:r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marL="449263" lvl="1" indent="0">
              <a:buNone/>
            </a:pPr>
            <a:r>
              <a:rPr lang="en-US" altLang="ko-KR" sz="1800" dirty="0" smtClean="0"/>
              <a:t>   </a:t>
            </a:r>
          </a:p>
          <a:p>
            <a:pPr marL="735013" lvl="1" indent="-285750"/>
            <a:r>
              <a:rPr lang="en-US" altLang="ko-KR" sz="1800" dirty="0" smtClean="0"/>
              <a:t>4</a:t>
            </a:r>
            <a:r>
              <a:rPr lang="ko-KR" altLang="en-US" sz="1800" dirty="0"/>
              <a:t>행의 </a:t>
            </a:r>
            <a:r>
              <a:rPr lang="en-US" altLang="ko-KR" sz="1800" dirty="0"/>
              <a:t>put() </a:t>
            </a:r>
            <a:r>
              <a:rPr lang="ko-KR" altLang="en-US" sz="1800" dirty="0"/>
              <a:t>함수는 점을 찍는 </a:t>
            </a:r>
            <a:r>
              <a:rPr lang="ko-KR" altLang="en-US" sz="1800" dirty="0" smtClean="0"/>
              <a:t>함수인데</a:t>
            </a:r>
            <a:endParaRPr lang="en-US" altLang="ko-KR" sz="1800" dirty="0" smtClean="0"/>
          </a:p>
          <a:p>
            <a:pPr marL="449263" lvl="1" indent="0">
              <a:buNone/>
            </a:pPr>
            <a:r>
              <a:rPr lang="ko-KR" altLang="en-US" sz="1800" dirty="0" smtClean="0"/>
              <a:t> </a:t>
            </a:r>
            <a:r>
              <a:rPr lang="ko-KR" altLang="en-US" sz="1800" dirty="0"/>
              <a:t>“</a:t>
            </a:r>
            <a:r>
              <a:rPr lang="en-US" altLang="ko-KR" sz="1800" dirty="0"/>
              <a:t>#%02x%02x%02x” % (</a:t>
            </a:r>
            <a:r>
              <a:rPr lang="en-US" altLang="ko-KR" sz="1800" dirty="0" err="1"/>
              <a:t>data,data,data</a:t>
            </a:r>
            <a:r>
              <a:rPr lang="en-US" altLang="ko-KR" sz="1800" dirty="0"/>
              <a:t>) </a:t>
            </a:r>
            <a:r>
              <a:rPr lang="ko-KR" altLang="en-US" sz="1800" dirty="0"/>
              <a:t>코드는 읽어온 </a:t>
            </a:r>
            <a:r>
              <a:rPr lang="ko-KR" altLang="en-US" sz="1800" dirty="0" smtClean="0"/>
              <a:t>값 </a:t>
            </a:r>
            <a:r>
              <a:rPr lang="en-US" altLang="ko-KR" sz="1800" dirty="0" smtClean="0"/>
              <a:t>(</a:t>
            </a:r>
            <a:r>
              <a:rPr lang="en-US" altLang="ko-KR" sz="1800" dirty="0"/>
              <a:t>data)</a:t>
            </a:r>
            <a:r>
              <a:rPr lang="ko-KR" altLang="en-US" sz="1800" dirty="0"/>
              <a:t>을 </a:t>
            </a:r>
            <a:endParaRPr lang="en-US" altLang="ko-KR" sz="1800" dirty="0" smtClean="0"/>
          </a:p>
          <a:p>
            <a:pPr marL="449263" lvl="1" indent="0">
              <a:buNone/>
            </a:pPr>
            <a:r>
              <a:rPr lang="ko-KR" altLang="en-US" sz="1800" dirty="0" smtClean="0"/>
              <a:t>화면에 </a:t>
            </a:r>
            <a:r>
              <a:rPr lang="ko-KR" altLang="en-US" sz="1800" dirty="0"/>
              <a:t>회색 영상으로 찍어 줌</a:t>
            </a:r>
            <a:r>
              <a:rPr lang="en-US" altLang="ko-KR" sz="1800" dirty="0" smtClean="0"/>
              <a:t>. </a:t>
            </a:r>
            <a:r>
              <a:rPr lang="ko-KR" altLang="en-US" sz="1800" dirty="0"/>
              <a:t>찍어주는 위치는 </a:t>
            </a:r>
            <a:r>
              <a:rPr lang="en-US" altLang="ko-KR" sz="1800" dirty="0"/>
              <a:t>k</a:t>
            </a:r>
            <a:r>
              <a:rPr lang="ko-KR" altLang="en-US" sz="1800" dirty="0"/>
              <a:t>행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i</a:t>
            </a:r>
            <a:r>
              <a:rPr lang="ko-KR" altLang="en-US" sz="1800" dirty="0" smtClean="0"/>
              <a:t>열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66" y="2528900"/>
            <a:ext cx="7937273" cy="1485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032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바이너리 </a:t>
            </a:r>
            <a:r>
              <a:rPr lang="ko-KR" altLang="en-US" spc="-150" dirty="0" smtClean="0"/>
              <a:t>파일은 어떻게 </a:t>
            </a:r>
            <a:r>
              <a:rPr lang="ko-KR" altLang="en-US" spc="-150" dirty="0"/>
              <a:t>할까요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4" y="818710"/>
            <a:ext cx="8415935" cy="535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956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바이너리 </a:t>
            </a:r>
            <a:r>
              <a:rPr lang="ko-KR" altLang="en-US" spc="-150" dirty="0" smtClean="0"/>
              <a:t>파일은 어떻게 </a:t>
            </a:r>
            <a:r>
              <a:rPr lang="ko-KR" altLang="en-US" spc="-150" dirty="0"/>
              <a:t>할까요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908720"/>
            <a:ext cx="8235915" cy="508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53192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실행결과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4" y="727653"/>
            <a:ext cx="8209533" cy="55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8138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이번 </a:t>
            </a:r>
            <a:r>
              <a:rPr lang="ko-KR" altLang="en-US" spc="-150" dirty="0" smtClean="0"/>
              <a:t>장에서 만들 </a:t>
            </a:r>
            <a:r>
              <a:rPr lang="ko-KR" altLang="en-US" spc="-150" dirty="0"/>
              <a:t>프로그램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파일 암호화 </a:t>
            </a:r>
            <a:r>
              <a:rPr lang="ko-KR" altLang="en-US" dirty="0" smtClean="0"/>
              <a:t>및 암호 해독 프로그램 소개 </a:t>
            </a:r>
            <a:r>
              <a:rPr lang="en-US" altLang="ko-KR" dirty="0" smtClean="0"/>
              <a:t>(10-09.py)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5" y="4689140"/>
            <a:ext cx="8783960" cy="1307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624" y="1821166"/>
            <a:ext cx="6859742" cy="266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624" y="1388051"/>
            <a:ext cx="1119420" cy="395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이번 </a:t>
            </a:r>
            <a:r>
              <a:rPr lang="ko-KR" altLang="en-US" spc="-150" dirty="0" smtClean="0"/>
              <a:t>장에서 만들 </a:t>
            </a:r>
            <a:r>
              <a:rPr lang="ko-KR" altLang="en-US" spc="-150" dirty="0"/>
              <a:t>프로그램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흑백 사진 </a:t>
            </a:r>
            <a:r>
              <a:rPr lang="ko-KR" altLang="en-US" dirty="0" smtClean="0"/>
              <a:t>출력 프로그램 소개 </a:t>
            </a:r>
            <a:r>
              <a:rPr lang="en-US" altLang="ko-KR" dirty="0" smtClean="0"/>
              <a:t>(10-12.py)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4" y="1403775"/>
            <a:ext cx="7335815" cy="4947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7581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01 </a:t>
            </a:r>
            <a:r>
              <a:rPr lang="ko-KR" altLang="en-US" dirty="0"/>
              <a:t>파일 입출력 과정을</a:t>
            </a:r>
            <a:br>
              <a:rPr lang="ko-KR" altLang="en-US" dirty="0"/>
            </a:br>
            <a:r>
              <a:rPr lang="ko-KR" altLang="en-US" dirty="0"/>
              <a:t>알아봅시다</a:t>
            </a:r>
          </a:p>
        </p:txBody>
      </p:sp>
    </p:spTree>
    <p:extLst>
      <p:ext uri="{BB962C8B-B14F-4D97-AF65-F5344CB8AC3E}">
        <p14:creationId xmlns:p14="http://schemas.microsoft.com/office/powerpoint/2010/main" val="678588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파일 입출력 </a:t>
            </a:r>
            <a:r>
              <a:rPr lang="ko-KR" altLang="en-US" spc="-150" dirty="0" smtClean="0"/>
              <a:t>과정을 알아봅시다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파일 입출력 이해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09" y="2241495"/>
            <a:ext cx="8383125" cy="3978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09" y="1516665"/>
            <a:ext cx="11811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91680" y="1516665"/>
            <a:ext cx="7219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- read(), write()</a:t>
            </a:r>
            <a:r>
              <a:rPr lang="ko-KR" altLang="en-US" sz="1600" dirty="0" smtClean="0">
                <a:solidFill>
                  <a:srgbClr val="FF0000"/>
                </a:solidFill>
              </a:rPr>
              <a:t>는 한 바이트씩 입출력</a:t>
            </a:r>
            <a:r>
              <a:rPr lang="en-US" altLang="ko-KR" sz="1600" dirty="0" smtClean="0">
                <a:solidFill>
                  <a:srgbClr val="FF0000"/>
                </a:solidFill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</a:rPr>
              <a:t>주로 바이너리 파일에서 사용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-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readline</a:t>
            </a:r>
            <a:r>
              <a:rPr lang="en-US" altLang="ko-KR" sz="1600" dirty="0" smtClean="0">
                <a:solidFill>
                  <a:srgbClr val="FF0000"/>
                </a:solidFill>
              </a:rPr>
              <a:t>(),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readlines</a:t>
            </a:r>
            <a:r>
              <a:rPr lang="en-US" altLang="ko-KR" sz="1600" dirty="0" smtClean="0">
                <a:solidFill>
                  <a:srgbClr val="FF0000"/>
                </a:solidFill>
              </a:rPr>
              <a:t>(),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writelines</a:t>
            </a:r>
            <a:r>
              <a:rPr lang="en-US" altLang="ko-KR" sz="1600" dirty="0" smtClean="0">
                <a:solidFill>
                  <a:srgbClr val="FF0000"/>
                </a:solidFill>
              </a:rPr>
              <a:t>()</a:t>
            </a:r>
            <a:r>
              <a:rPr lang="ko-KR" altLang="en-US" sz="1600" dirty="0" smtClean="0">
                <a:solidFill>
                  <a:srgbClr val="FF0000"/>
                </a:solidFill>
              </a:rPr>
              <a:t>는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줄단위로</a:t>
            </a:r>
            <a:r>
              <a:rPr lang="ko-KR" altLang="en-US" sz="1600" dirty="0" smtClean="0">
                <a:solidFill>
                  <a:srgbClr val="FF0000"/>
                </a:solidFill>
              </a:rPr>
              <a:t> 입출력</a:t>
            </a:r>
            <a:r>
              <a:rPr lang="en-US" altLang="ko-KR" sz="1600" dirty="0" smtClean="0">
                <a:solidFill>
                  <a:srgbClr val="FF0000"/>
                </a:solidFill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</a:rPr>
              <a:t>텍스트파일에서 사용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889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파일 입출력 </a:t>
            </a:r>
            <a:r>
              <a:rPr lang="ko-KR" altLang="en-US" spc="-150" dirty="0" smtClean="0"/>
              <a:t>과정을 알아봅시다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키보드로 입력하는 </a:t>
            </a:r>
            <a:r>
              <a:rPr lang="ko-KR" altLang="en-US" dirty="0" smtClean="0"/>
              <a:t>것을 표준 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모니터로 출력하는 것을 표준 출력이라 함</a:t>
            </a:r>
            <a:r>
              <a:rPr lang="en-US" altLang="ko-KR" dirty="0" smtClean="0"/>
              <a:t>. </a:t>
            </a:r>
            <a:r>
              <a:rPr lang="ko-KR" altLang="en-US" dirty="0"/>
              <a:t>또 </a:t>
            </a:r>
            <a:r>
              <a:rPr lang="ko-KR" altLang="en-US" dirty="0" smtClean="0"/>
              <a:t>키보드와 </a:t>
            </a:r>
            <a:r>
              <a:rPr lang="ko-KR" altLang="en-US" dirty="0"/>
              <a:t>모니터를 합쳐서 </a:t>
            </a:r>
            <a:r>
              <a:rPr lang="ko-KR" altLang="en-US" dirty="0" smtClean="0"/>
              <a:t>콘솔 </a:t>
            </a:r>
            <a:r>
              <a:rPr lang="en-US" altLang="ko-KR" dirty="0" smtClean="0"/>
              <a:t>(</a:t>
            </a:r>
            <a:r>
              <a:rPr lang="en-US" altLang="ko-KR" dirty="0"/>
              <a:t>Console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이라 함</a:t>
            </a:r>
            <a:endParaRPr lang="en-US" altLang="ko-KR" dirty="0" smtClean="0"/>
          </a:p>
          <a:p>
            <a:pPr lvl="1"/>
            <a:r>
              <a:rPr lang="en-US" altLang="ko-KR" dirty="0"/>
              <a:t>input( ) </a:t>
            </a:r>
            <a:r>
              <a:rPr lang="ko-KR" altLang="en-US" dirty="0"/>
              <a:t>함수와 </a:t>
            </a:r>
            <a:r>
              <a:rPr lang="en-US" altLang="ko-KR" dirty="0"/>
              <a:t>print( ) </a:t>
            </a:r>
            <a:r>
              <a:rPr lang="ko-KR" altLang="en-US" dirty="0"/>
              <a:t>함수는 키보드 및 모니터의 </a:t>
            </a:r>
            <a:r>
              <a:rPr lang="ko-KR" altLang="en-US" dirty="0" smtClean="0"/>
              <a:t>입출력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read</a:t>
            </a:r>
            <a:r>
              <a:rPr lang="en-US" altLang="ko-KR" dirty="0"/>
              <a:t>( ), </a:t>
            </a:r>
            <a:r>
              <a:rPr lang="en-US" altLang="ko-KR" dirty="0" err="1"/>
              <a:t>readline</a:t>
            </a:r>
            <a:r>
              <a:rPr lang="en-US" altLang="ko-KR" dirty="0"/>
              <a:t>( ), </a:t>
            </a:r>
            <a:r>
              <a:rPr lang="en-US" altLang="ko-KR" dirty="0" err="1"/>
              <a:t>readlines</a:t>
            </a:r>
            <a:r>
              <a:rPr lang="en-US" altLang="ko-KR" dirty="0"/>
              <a:t>( )</a:t>
            </a:r>
            <a:r>
              <a:rPr lang="ko-KR" altLang="en-US" dirty="0"/>
              <a:t>는 </a:t>
            </a:r>
            <a:r>
              <a:rPr lang="ko-KR" altLang="en-US" dirty="0" smtClean="0"/>
              <a:t>파일 내용을 읽음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write</a:t>
            </a:r>
            <a:r>
              <a:rPr lang="en-US" altLang="ko-KR" dirty="0"/>
              <a:t>( ), </a:t>
            </a:r>
            <a:r>
              <a:rPr lang="en-US" altLang="ko-KR" dirty="0" err="1"/>
              <a:t>writelines</a:t>
            </a:r>
            <a:r>
              <a:rPr lang="en-US" altLang="ko-KR" dirty="0"/>
              <a:t>( )</a:t>
            </a:r>
            <a:r>
              <a:rPr lang="ko-KR" altLang="en-US" dirty="0"/>
              <a:t>는 파일에 </a:t>
            </a:r>
            <a:r>
              <a:rPr lang="ko-KR" altLang="en-US" dirty="0" smtClean="0"/>
              <a:t>내용을 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109998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1606</TotalTime>
  <Words>1006</Words>
  <Application>Microsoft Office PowerPoint</Application>
  <PresentationFormat>화면 슬라이드 쇼(4:3)</PresentationFormat>
  <Paragraphs>192</Paragraphs>
  <Slides>46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47" baseType="lpstr">
      <vt:lpstr>Office 테마</vt:lpstr>
      <vt:lpstr>PowerPoint 프레젠테이션</vt:lpstr>
      <vt:lpstr>PowerPoint 프레젠테이션</vt:lpstr>
      <vt:lpstr>PowerPoint 프레젠테이션</vt:lpstr>
      <vt:lpstr>이번 장에서 만들 프로그램</vt:lpstr>
      <vt:lpstr>이번 장에서 만들 프로그램(1)</vt:lpstr>
      <vt:lpstr>이번 장에서 만들 프로그램(2)</vt:lpstr>
      <vt:lpstr>Section 01 파일 입출력 과정을 알아봅시다</vt:lpstr>
      <vt:lpstr>파일 입출력 과정을 알아봅시다(1)</vt:lpstr>
      <vt:lpstr>파일 입출력 과정을 알아봅시다(2)</vt:lpstr>
      <vt:lpstr>파일 입출력 과정을 알아봅시다(3)</vt:lpstr>
      <vt:lpstr>파일 입출력 과정을 알아봅시다(4)</vt:lpstr>
      <vt:lpstr>Section 02 텍스트 파일 입출력 방법을 알아봅시다 </vt:lpstr>
      <vt:lpstr>텍스트 파일 입출력 방법을 알아봅시다(1)</vt:lpstr>
      <vt:lpstr>텍스트 파일 입출력 방법을 알아봅시다(2)</vt:lpstr>
      <vt:lpstr>메모장으로 파일을 만들어서 파이썬 프로그램과  같은 폴더에 저장</vt:lpstr>
      <vt:lpstr>텍스트 파일 입출력 방법을 알아봅시다(3)</vt:lpstr>
      <vt:lpstr>3개 행만 처리 가능</vt:lpstr>
      <vt:lpstr>파일에 몇 개의 행이 있든지 상관없이 수행되도록 코드 수정</vt:lpstr>
      <vt:lpstr>한번에 모든 행 읽어 들이기</vt:lpstr>
      <vt:lpstr>한 행씩 출력되게 수정</vt:lpstr>
      <vt:lpstr>텍스트 파일 입출력 방법을 알아봅시다(8)</vt:lpstr>
      <vt:lpstr>명령 프롬프트: 위치가 윈도우 버전마다 다름</vt:lpstr>
      <vt:lpstr>텍스트 파일 입출력 방법을 알아봅시다(9)</vt:lpstr>
      <vt:lpstr>텍스트 파일 입출력 방법을 알아봅시다(10)</vt:lpstr>
      <vt:lpstr>텍스트 파일 입출력 방법을 알아봅시다(11)</vt:lpstr>
      <vt:lpstr>텍스트 파일 입출력 방법을 알아봅시다(12)</vt:lpstr>
      <vt:lpstr>텍스트 파일 입출력 방법을 알아봅시다(13)</vt:lpstr>
      <vt:lpstr>텍스트 파일 입출력 방법을 알아봅시다(14)</vt:lpstr>
      <vt:lpstr>텍스트 파일 입출력 방법을 알아봅시다(15)</vt:lpstr>
      <vt:lpstr>텍스트 파일 입출력 방법을 알아봅시다(16)</vt:lpstr>
      <vt:lpstr>텍스트 파일 입출력 방법을 알아봅시다(17)</vt:lpstr>
      <vt:lpstr>텍스트 파일 입출력 방법을 알아봅시다(18)</vt:lpstr>
      <vt:lpstr>실행결과</vt:lpstr>
      <vt:lpstr>Section 03 바이너리 파일은 어떻게 할까요? </vt:lpstr>
      <vt:lpstr>텍스트 파일과 바이너리 파일 </vt:lpstr>
      <vt:lpstr>바이너리 파일은 어떻게 할까요?(1)</vt:lpstr>
      <vt:lpstr>바이너리 파일은 어떻게 할까요?(2)</vt:lpstr>
      <vt:lpstr>바이너리 파일은 어떻게 할까요?(3)</vt:lpstr>
      <vt:lpstr>바이너리 파일은 어떻게 할까요?(4)</vt:lpstr>
      <vt:lpstr>바이너리 파일은 어떻게 할까요?(5)</vt:lpstr>
      <vt:lpstr>바이너리 파일은 어떻게 할까요?(6)</vt:lpstr>
      <vt:lpstr>바이너리 파일은 어떻게 할까요?(7)</vt:lpstr>
      <vt:lpstr>바이너리 파일은 어떻게 할까요?(8)</vt:lpstr>
      <vt:lpstr>바이너리 파일은 어떻게 할까요?(9)</vt:lpstr>
      <vt:lpstr>실행결과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sgrc-101</cp:lastModifiedBy>
  <cp:revision>219</cp:revision>
  <dcterms:created xsi:type="dcterms:W3CDTF">2012-07-23T02:34:37Z</dcterms:created>
  <dcterms:modified xsi:type="dcterms:W3CDTF">2018-11-22T02:02:55Z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