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5"/>
  </p:notesMasterIdLst>
  <p:handoutMasterIdLst>
    <p:handoutMasterId r:id="rId46"/>
  </p:handoutMasterIdLst>
  <p:sldIdLst>
    <p:sldId id="328" r:id="rId2"/>
    <p:sldId id="329" r:id="rId3"/>
    <p:sldId id="330" r:id="rId4"/>
    <p:sldId id="369" r:id="rId5"/>
    <p:sldId id="331" r:id="rId6"/>
    <p:sldId id="326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66" r:id="rId18"/>
    <p:sldId id="332" r:id="rId19"/>
    <p:sldId id="343" r:id="rId20"/>
    <p:sldId id="367" r:id="rId21"/>
    <p:sldId id="345" r:id="rId22"/>
    <p:sldId id="346" r:id="rId23"/>
    <p:sldId id="347" r:id="rId24"/>
    <p:sldId id="348" r:id="rId25"/>
    <p:sldId id="349" r:id="rId26"/>
    <p:sldId id="350" r:id="rId27"/>
    <p:sldId id="344" r:id="rId28"/>
    <p:sldId id="351" r:id="rId29"/>
    <p:sldId id="353" r:id="rId30"/>
    <p:sldId id="354" r:id="rId31"/>
    <p:sldId id="355" r:id="rId32"/>
    <p:sldId id="356" r:id="rId33"/>
    <p:sldId id="352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8" r:id="rId43"/>
    <p:sldId id="258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0899" autoAdjust="0"/>
  </p:normalViewPr>
  <p:slideViewPr>
    <p:cSldViewPr>
      <p:cViewPr>
        <p:scale>
          <a:sx n="90" d="100"/>
          <a:sy n="90" d="100"/>
        </p:scale>
        <p:origin x="-2286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2018-11-23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64.21405" units="1/cm"/>
          <inkml:channelProperty channel="Y" name="resolution" value="32.14286" units="1/cm"/>
        </inkml:channelProperties>
      </inkml:inkSource>
      <inkml:timestamp xml:id="ts0" timeString="2018-11-21T02:40:17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19244 11695,'18'0,"-1"0,1 0,0 0,-1 0,1 0,0 0,-1 0,1 17,-18 1,0 0,17-1,-17 1,0 17,18-17,-18 17,0-17,0 17,0-17,0-1,0 1,0-1,0 1,0 0,0-1,0 1,18-18,-1 18,-17-1,18-17,0 0,-1 0,36 0,-35 0,17 0,-17 0,-18 18,0 0,0-1,-18 1,0-1,18 1,0 0,-17-1,-1-17,18 18,0 0,-17-1,17 1,0 0,0-1,0 1,0-1,0 1,0 0,0-1,0 1,0 0,0-1,0 1,0 0,0-1,0 1,0 0,0-1,0 1,0-1,-18 1,0-18,1 18,-1-1,0 1,-17 0,35-1,-18-17,1 0,17 18,-18-18</inkml:trace>
  <inkml:trace contextRef="#ctx0" brushRef="#br0" timeOffset="2984.1459">19756 13864,'17'0,"1"0,-1 18,1-18,-18 35,0-17,18 17,-18-17,17-18,-17 17,0 1,18-18,-18 18,0-1,0 1,0-1,0 1,0 0,0-1,0 1,0 0,0-1,0 1,0 0,0-1,0 1,0 0,0-1,18 1,-1-18,-17 17,18 1,-18 0,18-18,-1 0,-17 17,35-17,-17 0,-18 18,18-18,-1 0,1 0,0 0,-36 35,-17-17,17 0,-17 17,35 0,-35-17,17-1,0 1,18 0,-17-1,17 19,-18-36,18 17,0 1,0-1,0 1,0 0,0-1,0 1,0 0,0 17,0-17,18 17,-18-18,0 1,0 0,17-18,-17 17,18-17,-18 18,0 0,18-1,-18 1,0 0,0-1,0 1,0 0,-18-18,0 35,1-18,-1-17,0 0,1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64.21405" units="1/cm"/>
          <inkml:channelProperty channel="Y" name="resolution" value="32.14286" units="1/cm"/>
        </inkml:channelProperties>
      </inkml:inkSource>
      <inkml:timestamp xml:id="ts0" timeString="2018-11-23T01:13:39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22631 14111,'-18'18,"0"-1,18 1,-17-18,17 18,0-1,-18-17,18 18,0 0,-18-1,18 19,0-19,-17 1,17-1,0 1,0 0,0-1,0 1,0 0,0-1,0 1,17-18,-17 35,18-17,-18-1,0 1,18 0,-1-1,1-17,-18 18,0 0,18-18,-18 17,17-17,-17 18,18 0,-18-1,35-17,-17 0,-18 18,18-18,17 17,-35 1,17-18</inkml:trace>
  <inkml:trace contextRef="#ctx0" brushRef="#br0" timeOffset="1008.3702">23019 13988,'0'17,"0"19,17-19,-17 1,18-18,-18 17,0 1</inkml:trace>
  <inkml:trace contextRef="#ctx0" brushRef="#br0" timeOffset="2232.6105">22842 14235,'18'0,"0"-18,17 18,0-18,36 1,-18 17,35-36,-35 36,0 0,-18 0,0-17,-17 17,17 0,-17 0</inkml:trace>
  <inkml:trace contextRef="#ctx0" brushRef="#br0" timeOffset="4073.4663">23178 14252,'-36'18,"19"0,-19-1,36 1,-35-1,17 1,1 0,-1-1,18 1,0 0,-18-1,18 1,0 0,0-1,0 1,18-18,0 0,-18 17,17-17,1 0,0 18,-1 0,1-18,0 0,-18 17,17-17,1 0,0 0,-1 0,1 0,-1-17,-17-1,18 18,0 0,-18-18,17 1,-17-1,18 18,-18-17,0-1,0 0,0 1,-53-1,35 18,-34-18,16 18,19 0,-19 0,19 0,17-17</inkml:trace>
  <inkml:trace contextRef="#ctx0" brushRef="#br0" timeOffset="4664.0988">23424 14005</inkml:trace>
  <inkml:trace contextRef="#ctx0" brushRef="#br0" timeOffset="5162.7886">23424 14005,'0'36,"18"16,-18 19,0-53,18 35,-18 0,0-1,17-16,-17-19,0 19,0 17,0-36,0 18,0-17,0 0,0-1,0 1,0 0,0 17,0 0,0 0,0-17,0 0,0-1,0-34,0-1,0-17,0 17</inkml:trace>
  <inkml:trace contextRef="#ctx0" brushRef="#br0" timeOffset="5960.294">23495 14393,'18'0,"-1"0,1 0,17-17,36-1,-36 18,36 0,-19 0,19-18,0 18,-1 0,-35 0,18 0,-17 0,-19-17,1 17,0 0</inkml:trace>
  <inkml:trace contextRef="#ctx0" brushRef="#br0" timeOffset="8713.5823">23178 14781,'0'53,"0"-35,0 17,0-17,0-1,17-17,1 0,17 0,18 0,0 0,-18 0,-17 0,17 0,-17 0,-1 0,1-17,-18-1,18 18,-1-17,-17-1,0 0,18 1,-18-1,0 0,0-17,0 17,0 1,0-1,-18 18,-35 0,36 0,-19 0,1 0,18 0,-1 0,0 0,1 0,-1 0,0 0,1 0,-1 0,0 0,1 0,-1 0,-35 0,36 18,-1-18</inkml:trace>
  <inkml:trace contextRef="#ctx0" brushRef="#br0" timeOffset="10936.2004">24112 13741,'0'17,"0"19,0-1,0-17,0 17,0-18,0 1,0 0,0-1,0 1,-17 0,17-1,0 1</inkml:trace>
  <inkml:trace contextRef="#ctx0" brushRef="#br0" timeOffset="11959.5657">24183 13794,'18'0,"17"35,-18 0,1-17,0 17,-1 0,1-17,0 0,-1 17,-17 0,18-35,0 0,-18 18,0-1,17-17</inkml:trace>
  <inkml:trace contextRef="#ctx0" brushRef="#br0" timeOffset="13319.7205">24007 14358,'17'0,"1"0,-1-18,36 18,36-17,-19 17,1 0,17 0,0-18,-17 18,17 0,-35 0,0 0,-18 0,-17 0,-1 0,1 0</inkml:trace>
  <inkml:trace contextRef="#ctx0" brushRef="#br0" timeOffset="15423.4129">24306 14305,'0'18,"0"-1,0 36,0-17,0 17,0-18,0 0,0 18,0-35,0 17,0-17,0-1,0 18,0-17,0 0,0-1,0 1,-17-18,17 18,0-1,0 1,0 0,0-1</inkml:trace>
  <inkml:trace contextRef="#ctx0" brushRef="#br0" timeOffset="16607.6774">24694 13811,'18'0,"17"18,1 17,-1 0,-17 1,34 17,-52 0,36-18,-19 0,19 18,-19 0,1-18,0 1,-18-19,0 1,0-1,17-17,-17 36,0-19,18 1,-18 17,0-17,0 0,0 17,0 0,17 0,-17 1,0-19,0 1,0 17,0 0,-17-35,17 18,-18 17,1-17,17 17,-18-35,18 18,-18 0,18-1,-17-17,17 18,-18-1,18 1,-18-18,18 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64.21405" units="1/cm"/>
          <inkml:channelProperty channel="Y" name="resolution" value="32.14286" units="1/cm"/>
        </inkml:channelProperties>
      </inkml:inkSource>
      <inkml:timestamp xml:id="ts0" timeString="2018-11-21T02:43:13.3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14235 2893,'0'17,"-18"19,18-1,-18 0,18-17,-17 17,-1 0,0 1,18-19,-17 1,-1 17,18-17,0 0,0-1,-18-17,18 18,0-1,0 1,-17 0,-1-1,18 1</inkml:trace>
  <inkml:trace contextRef="#ctx0" brushRef="#br0" timeOffset="919.4282">14235 3069,'17'0,"1"0,0 0,-1 0,1 18,-1-1,19 1,-1 0,-35-1,18 1,-1-18,1 0,-18 18,18-18,-1 17,1-17</inkml:trace>
  <inkml:trace contextRef="#ctx0" brushRef="#br0" timeOffset="2023.7434">14305 3263,'0'18,"0"-1,0 19,0-19,0 1,0 0</inkml:trace>
  <inkml:trace contextRef="#ctx0" brushRef="#br0" timeOffset="2983.1461">13970 3687,'18'0,"-18"-18,17 18,1 0,-18-18,18 18,-1 0,1-35,52 17,-17-17,18 17,-36 1,18-1,-35 18,17-18,-17 1,-1 17,1-18,0 1,-1 17,18 0,-17-18,0 18,-1 0,-17-18,18 18,0-17,17 17,-17 0,-1 0,18-18,-17 18,-18-18</inkml:trace>
  <inkml:trace contextRef="#ctx0" brushRef="#br0" timeOffset="3767.6637">14217 3775,'18'0,"-1"0,1-18,0-17,-1 35,18-18,-17 1,0-1,-1 18,1 0,-18-18</inkml:trace>
  <inkml:trace contextRef="#ctx0" brushRef="#br0" timeOffset="3999.514">14411 3651,'35'0,"18"-17,0-19,18 19,17-1,-53 0,18 1,-35 17</inkml:trace>
  <inkml:trace contextRef="#ctx0" brushRef="#br0" timeOffset="4135.4315">14817 3528</inkml:trace>
  <inkml:trace contextRef="#ctx0" brushRef="#br0" timeOffset="4672.0971">14817 3528,'0'17,"0"1,0 0,0-1,0 19,0-19,0 19,0-19,0 1,0-1,0 1,0 0</inkml:trace>
  <inkml:trace contextRef="#ctx0" brushRef="#br0" timeOffset="5543.5558">15311 2963,'0'18,"0"0,-18 35,0-1,1 1,-1 0,0-17,-17-1,35 0,-18 0,1-17,17 0,-18 17,1-17,17-1,0 1,-18-18,18 17,0 1</inkml:trace>
  <inkml:trace contextRef="#ctx0" brushRef="#br0" timeOffset="6312.0774">15187 3334,'18'0,"-1"0,1 0,0 0,-1 17,36 1,-35 0,-1-1,1 1,0-18,-1 18,1-1,0-17</inkml:trace>
  <inkml:trace contextRef="#ctx0" brushRef="#br0" timeOffset="7319.4523">15416 3334,'53'0,"-53"-18,36 18,-19-18,1 18,0 0,17-17,0 17,-17 0,-1-18,1 18</inkml:trace>
  <inkml:trace contextRef="#ctx0" brushRef="#br0" timeOffset="8143.9386">15628 2840,'0'18,"0"34,0 19,18 0,-18-1,17-35,1 36,-18-36,18 18,-1 0,1-18,-18 1,0-19,18 1,-18-1</inkml:trace>
  <inkml:trace contextRef="#ctx0" brushRef="#br0" timeOffset="10191.6698">15681 3545,'-53'18,"18"0,17-18,18 17,-17 1,-1-18,18 18,0-1,-18 1,18 0,0-1,-17 18,-1-17,0 0,18-1,0 1,0 0,0-1,0 1,0 0,18-18,0 17,-1-17,1 0,0 18,-1-18,1 0,-1 0,1 0,0 0,-1 0,1 0,0 0,-18-18,17 18,-17-17,18 17,17-18,-17 18,17-18,-17 1,-18-1,0 0,17 18,1 0,-18-17,0-1,0 0,0 1,0-1,0 1,-18 17,18-18,-17 0,-1 18,0 0,1 0,-1 0</inkml:trace>
  <inkml:trace contextRef="#ctx0" brushRef="#br0" timeOffset="11800.6667">19068 2805,'0'17,"0"19,-18 16,18 19,-35-18,-1 0,1 17,18-34,-19 17,19-18,17 0,-18 0,18-17,-18 0,18-1,-17-17,17 18,0 0,0-1,0 1,0-36</inkml:trace>
  <inkml:trace contextRef="#ctx0" brushRef="#br0" timeOffset="12687.1161">19068 3016,'17'0,"1"36,35 16,-18-52,0 36,-17-19,0 1,17 0,-17-1,-1 1,-17 0,18-18,0 0,-18 17,17-17,-17 35,18-35,-1 18,1-18,-18 18</inkml:trace>
  <inkml:trace contextRef="#ctx0" brushRef="#br0" timeOffset="13735.4649">19191 3298,'0'36,"0"-19,0 1,0 0,0-1,0 1</inkml:trace>
  <inkml:trace contextRef="#ctx0" brushRef="#br0" timeOffset="14519.977">18997 3704,'0'-17,"18"17,17-18,18 0,17-17,1 0,0-1,-1-17,1 36,-18 17,-18-18,0 18,-17-17,-1 17,1-18,0 18</inkml:trace>
  <inkml:trace contextRef="#ctx0" brushRef="#br0" timeOffset="15175.5692">19403 3792,'0'-17,"35"-1,0-17,18 35,-35-35,17 17,-17 18,-1-18</inkml:trace>
  <inkml:trace contextRef="#ctx0" brushRef="#br0" timeOffset="15703.2419">19614 3651,'0'18,"18"0,0-1,-18 1,17-18,-17 17,0 1,0 0,0-1,36 1,-36 0,17-18,-17 17,0 1,0 0,18-1,-18 18,0-17</inkml:trace>
  <inkml:trace contextRef="#ctx0" brushRef="#br0" timeOffset="16471.7634">20232 2910,'0'36,"0"34,-18 18,1 18,-36 18,17-18,19-36,-1 1,0-36,1-17,17 17,0-17,0-1,0 1</inkml:trace>
  <inkml:trace contextRef="#ctx0" brushRef="#br0" timeOffset="17207.307">20179 3475,'18'0,"-1"0,1 17,35 36,-18-35,0 17,-17-17,17 0,-35-1,18-17</inkml:trace>
  <inkml:trace contextRef="#ctx0" brushRef="#br0" timeOffset="18023.799">20320 3457,'0'-17,"18"17,-1 0,-17-18,36 18,-1-18,-18 1,89 17,-106-18,53 0,-17 1</inkml:trace>
  <inkml:trace contextRef="#ctx0" brushRef="#br0" timeOffset="18663.4008">20638 3052,'17'70,"18"36,18-36,-35 54,0-18,17-18,-17 18,-1-36,1-17,-18-35,17 17,-17 0,18-35</inkml:trace>
  <inkml:trace contextRef="#ctx0" brushRef="#br0" timeOffset="19679.7693">20779 3810,'-18'0,"0"0,1 35,-1-17,0 0,18-1,-17-17,17 18,0-1,0 1,-18 0,18-1,0 1,0 0,0 17,0-17,0-1,0 1,18-18,-1 18,-17-1,18 1,0-18,-18 17,17-17,1 0,-18 18,18-18,-1 0,19 0,-19 0,1 0,-1-18,1 1,0 17,-1 0,1-18,-18 1,18-1,17 18,-35-18,0 1,18 17,-1-18,-17 0,18 1,-18-1,0 0,0 1</inkml:trace>
  <inkml:trace contextRef="#ctx0" brushRef="#br0" timeOffset="20143.4825">21061 3933,'0'0,"-18"-17,1-1,17 1,-18 17,0-18,1 18,17-18,-36 18,19 0,-1 0,0 0,1 0,-1 0</inkml:trace>
  <inkml:trace contextRef="#ctx0" brushRef="#br0" timeOffset="20713.1274">21255 3104,'35'0,"0"0</inkml:trace>
  <inkml:trace contextRef="#ctx0" brushRef="#br0" timeOffset="21272.7802">21467 3104,'17'0,"-34"0,69 0,-34 0,17 0,-17 0,0 0,17 0,0 0,0 0,-35 18,0 0,18-1,-18 19,0 17,0-36,0 18,0 1,0-19,-18 54,1-36,-1 18,1 0,-1-35,-17-1,35 19,0-19,-18 1,0 0,18-1,-17 1,17-1,0 1,0-36,0-34</inkml:trace>
  <inkml:trace contextRef="#ctx0" brushRef="#br0" timeOffset="22023.3138">21943 2928,'0'18,"17"35,1 17,17 36,18 0,-35-18,-18 0,18-17,17 17,-18-53,-17 36,0-18,0-36,0 1,18 35,-18-18,18-35,-18 18</inkml:trace>
  <inkml:trace contextRef="#ctx0" brushRef="#br0" timeOffset="22895.7706">22207 3475,'18'0,"0"0,35-18,-18 18</inkml:trace>
  <inkml:trace contextRef="#ctx0" brushRef="#br0" timeOffset="23327.5029">22366 3440</inkml:trace>
  <inkml:trace contextRef="#ctx0" brushRef="#br0" timeOffset="24263.9208">21467 3845,'0'36,"0"16,0-16,0-1,0 18,0-35,17 35,-17-1,0 1,0-35,0 0,0-1,18 1</inkml:trace>
  <inkml:trace contextRef="#ctx0" brushRef="#br0" timeOffset="24975.4812">21749 3775,'0'17,"17"54,1-18,0 17,-18 1,17-18,-17-18,0 18,0-18,18-35,-18 18,0 0,0-1</inkml:trace>
  <inkml:trace contextRef="#ctx0" brushRef="#br0" timeOffset="25942.8783">21555 4110,'17'0,"1"0,17 0,-35-18,18 18,0 0,-1 0,-17-17,18 17</inkml:trace>
  <inkml:trace contextRef="#ctx0" brushRef="#br0" timeOffset="26151.7476">21696 4075</inkml:trace>
  <inkml:trace contextRef="#ctx0" brushRef="#br0" timeOffset="27366.9964">21449 4427,'18'0,"-1"-17,1 17,-1-18,36 18,-17 0,-1 0,-35-18,18 18,-18-17,35 17,-18 0,-17-18,18 18,0 0,-1-17,19 17,-1-18,-17 18</inkml:trace>
  <inkml:trace contextRef="#ctx0" brushRef="#br0" timeOffset="28287.4198">22578 3616,'-18'35,"-35"1,18 16,0 19,-54 52,37-52,16-18,-17 18,0-19,36 1,-18 0,17-17,18-19,0 1,-18-18,1 17,17 1,0 0,-18-18,18 17,0 1</inkml:trace>
  <inkml:trace contextRef="#ctx0" brushRef="#br0" timeOffset="29583.6141">22278 4075,'35'35,"18"18,-18-18,1 0,-19-17,1 0,17-18,-35 17,0 1,18 0,-1-18,1 17,-18 1,35 17,-17-17,-18-1,18-17,-18 18,17-18,-17 18,18-18,-18 17,18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64.21405" units="1/cm"/>
          <inkml:channelProperty channel="Y" name="resolution" value="32.14286" units="1/cm"/>
        </inkml:channelProperties>
      </inkml:inkSource>
      <inkml:timestamp xml:id="ts0" timeString="2018-11-21T04:27:49.4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7779 11430,'17'0,"1"0,0 0,-1 0,1 0,0-18,-1 18,1 0,17 0,18 0,-18 0,18 0,-17 0,-19 0,1 0,-1 0,1 0,0 0,-1 0,1 0,0 0,17 0,-17 0,17 0,-18 0,19 0,17 0,-36 0,19 0,16 0,-34 0,-18 18,18-18,-1 0,1 0,0 0,-1 0,1 0,35 0,-18 0,18 0,-18 0,1 0,17 0,-36 0,36 0,-18 0,-17 0,17 0,-17 0,0 0,17 0,0 0,0 0,18 0,-17 0,-1 0,18 0,-36 18,19-18,17 0,-36 0,19 0,-1 0,0 0,-17 0,35 0,-18 0,18 0,0 0,17 0,-34 0,17 0,17 0,-35 0,1 0,17 0,-18 0,0 0,18 0,0 0,0 0,-18 0,0 0,18 0,-17 0,17 0,-1 0,1 0,-35 0,35 0,0 0,0 0,0 0,0 0,-1 0,1 0,-17 0,17 17,0-17,17 0,-35 0,18 0,18 0,-18 0,17 0,-34 0,34 0,-17 0,0 0,-18 0,18 0,0 0,-35 0,35 0,0 0,-1 0,-16 0,34 0,18 0,-35 0,36 0,-19 0,1 0,-1 0,-34 0,16 0,1 0,-35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21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5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컴퓨팅 사고력을 키우는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SW </a:t>
            </a: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교육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600" b="1" dirty="0" err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파이썬</a:t>
            </a:r>
            <a:endParaRPr lang="en-US" altLang="ko-KR" sz="1600" b="1" dirty="0" smtClean="0">
              <a:solidFill>
                <a:srgbClr val="1F497D">
                  <a:lumMod val="60000"/>
                  <a:lumOff val="4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535" y="3474005"/>
            <a:ext cx="2745118" cy="25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/39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/39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2018-11-23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712" r:id="rId3"/>
    <p:sldLayoutId id="2147483696" r:id="rId4"/>
    <p:sldLayoutId id="2147483692" r:id="rId5"/>
    <p:sldLayoutId id="214748368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emf"/><Relationship Id="rId5" Type="http://schemas.openxmlformats.org/officeDocument/2006/relationships/customXml" Target="../ink/ink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emf"/><Relationship Id="rId4" Type="http://schemas.openxmlformats.org/officeDocument/2006/relationships/customXml" Target="../ink/ink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1.png"/><Relationship Id="rId7" Type="http://schemas.openxmlformats.org/officeDocument/2006/relationships/customXml" Target="../ink/ink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emf"/><Relationship Id="rId5" Type="http://schemas.openxmlformats.org/officeDocument/2006/relationships/customXml" Target="../ink/ink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클래스에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/>
              <a:t>필드의 이름과 </a:t>
            </a:r>
            <a:r>
              <a:rPr lang="ko-KR" altLang="en-US" dirty="0" err="1"/>
              <a:t>메소드의</a:t>
            </a:r>
            <a:r>
              <a:rPr lang="ko-KR" altLang="en-US" dirty="0"/>
              <a:t> 매개변수를 영문 </a:t>
            </a:r>
            <a:r>
              <a:rPr lang="ko-KR" altLang="en-US" dirty="0" smtClean="0"/>
              <a:t>변수 명으로 변경</a:t>
            </a:r>
            <a:r>
              <a:rPr lang="en-US" altLang="ko-KR" dirty="0" smtClean="0"/>
              <a:t>,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ko-KR" altLang="en-US" dirty="0" smtClean="0"/>
              <a:t>자동차의 </a:t>
            </a:r>
            <a:r>
              <a:rPr lang="ko-KR" altLang="en-US" dirty="0"/>
              <a:t>속도</a:t>
            </a:r>
            <a:r>
              <a:rPr lang="en-US" altLang="ko-KR" dirty="0"/>
              <a:t>(speed)</a:t>
            </a:r>
            <a:r>
              <a:rPr lang="ko-KR" altLang="en-US" dirty="0"/>
              <a:t>를 변경시키는 내용으로 </a:t>
            </a:r>
            <a:r>
              <a:rPr lang="ko-KR" altLang="en-US" dirty="0" smtClean="0"/>
              <a:t>소스를 완성함</a:t>
            </a:r>
            <a:endParaRPr lang="en-US" altLang="ko-KR" dirty="0"/>
          </a:p>
          <a:p>
            <a:pPr lvl="2"/>
            <a:r>
              <a:rPr lang="en-US" altLang="ko-KR" dirty="0" smtClean="0"/>
              <a:t>self</a:t>
            </a:r>
            <a:r>
              <a:rPr lang="ko-KR" altLang="en-US" dirty="0"/>
              <a:t>는 클래스 자신을 </a:t>
            </a:r>
            <a:r>
              <a:rPr lang="ko-KR" altLang="en-US" dirty="0" smtClean="0"/>
              <a:t>가리킴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6</a:t>
            </a:r>
            <a:r>
              <a:rPr lang="ko-KR" altLang="en-US" dirty="0"/>
              <a:t>행의 </a:t>
            </a:r>
            <a:r>
              <a:rPr lang="en-US" altLang="ko-KR" dirty="0" err="1"/>
              <a:t>self.speed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행의 </a:t>
            </a:r>
            <a:r>
              <a:rPr lang="en-US" altLang="ko-KR" dirty="0"/>
              <a:t>speed</a:t>
            </a:r>
            <a:r>
              <a:rPr lang="ko-KR" altLang="en-US" dirty="0"/>
              <a:t>를 </a:t>
            </a:r>
            <a:r>
              <a:rPr lang="ko-KR" altLang="en-US" dirty="0" smtClean="0"/>
              <a:t>의미함</a:t>
            </a:r>
            <a:r>
              <a:rPr lang="en-US" altLang="ko-KR" dirty="0" smtClean="0"/>
              <a:t>. </a:t>
            </a:r>
            <a:r>
              <a:rPr lang="ko-KR" altLang="en-US" dirty="0"/>
              <a:t>즉 자신의 클래스에 있는 </a:t>
            </a:r>
            <a:r>
              <a:rPr lang="en-US" altLang="ko-KR" dirty="0"/>
              <a:t>speed </a:t>
            </a:r>
            <a:r>
              <a:rPr lang="ko-KR" altLang="en-US" dirty="0"/>
              <a:t>변수라고 </a:t>
            </a:r>
            <a:r>
              <a:rPr lang="ko-KR" altLang="en-US" dirty="0" smtClean="0"/>
              <a:t>해석함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15" y="1043735"/>
            <a:ext cx="7992380" cy="3289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클래스에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생성하기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1358770"/>
            <a:ext cx="8099901" cy="409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92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클래스에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0" y="852576"/>
            <a:ext cx="8963994" cy="5669958"/>
          </a:xfrm>
        </p:spPr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/>
              <a:t>세 대의 자동차 </a:t>
            </a:r>
            <a:r>
              <a:rPr lang="ko-KR" altLang="en-US" dirty="0" err="1"/>
              <a:t>인스턴스</a:t>
            </a:r>
            <a:r>
              <a:rPr lang="ko-KR" altLang="en-US" dirty="0"/>
              <a:t> 생성을 실제 </a:t>
            </a:r>
            <a:r>
              <a:rPr lang="ko-KR" altLang="en-US" dirty="0" smtClean="0"/>
              <a:t>코드로 구현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ko-KR" altLang="en-US" dirty="0" err="1"/>
              <a:t>인스턴스는</a:t>
            </a:r>
            <a:r>
              <a:rPr lang="ko-KR" altLang="en-US" dirty="0"/>
              <a:t> 각각 자동차의 색상</a:t>
            </a:r>
            <a:r>
              <a:rPr lang="en-US" altLang="ko-KR" dirty="0"/>
              <a:t>(color), </a:t>
            </a:r>
            <a:r>
              <a:rPr lang="ko-KR" altLang="en-US" dirty="0"/>
              <a:t>속도</a:t>
            </a:r>
            <a:r>
              <a:rPr lang="en-US" altLang="ko-KR" dirty="0"/>
              <a:t>(speed) </a:t>
            </a:r>
            <a:r>
              <a:rPr lang="ko-KR" altLang="en-US" dirty="0" smtClean="0"/>
              <a:t>필드를 가짐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721" y="1159729"/>
            <a:ext cx="6435716" cy="277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5" y="916842"/>
            <a:ext cx="19335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26" y="4571834"/>
            <a:ext cx="6503395" cy="95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6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spcBef>
                <a:spcPct val="0"/>
              </a:spcBef>
            </a:pPr>
            <a:r>
              <a:rPr lang="ko-KR" altLang="en-US" b="1" dirty="0" smtClean="0"/>
              <a:t>필드에 값 대입하기</a:t>
            </a:r>
            <a:endParaRPr lang="ko-KR" altLang="en-US" b="1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0" y="593685"/>
            <a:ext cx="8963994" cy="5669958"/>
          </a:xfrm>
        </p:spPr>
        <p:txBody>
          <a:bodyPr/>
          <a:lstStyle/>
          <a:p>
            <a:pPr lvl="2"/>
            <a:r>
              <a:rPr lang="ko-KR" altLang="en-US" dirty="0" smtClean="0"/>
              <a:t>각 </a:t>
            </a:r>
            <a:r>
              <a:rPr lang="ko-KR" altLang="en-US" dirty="0" err="1"/>
              <a:t>인스턴스에는</a:t>
            </a:r>
            <a:r>
              <a:rPr lang="ko-KR" altLang="en-US" dirty="0"/>
              <a:t> 별도의 필드가 </a:t>
            </a:r>
            <a:r>
              <a:rPr lang="ko-KR" altLang="en-US" dirty="0" smtClean="0"/>
              <a:t>존재</a:t>
            </a:r>
            <a:r>
              <a:rPr lang="en-US" altLang="ko-KR" dirty="0" smtClean="0"/>
              <a:t>, </a:t>
            </a:r>
            <a:r>
              <a:rPr lang="ko-KR" altLang="en-US" dirty="0"/>
              <a:t>각각에 별도의 </a:t>
            </a:r>
            <a:r>
              <a:rPr lang="ko-KR" altLang="en-US" dirty="0" smtClean="0"/>
              <a:t>값 대입 가능함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18" y="1133745"/>
            <a:ext cx="6750750" cy="305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815" y="4914165"/>
            <a:ext cx="5639608" cy="1604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46" y="4054153"/>
            <a:ext cx="6655214" cy="95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잉크 1"/>
              <p14:cNvContentPartPr/>
              <p14:nvPr/>
            </p14:nvContentPartPr>
            <p14:xfrm>
              <a:off x="5029200" y="1009800"/>
              <a:ext cx="3137400" cy="60984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19840" y="1000440"/>
                <a:ext cx="3156120" cy="62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050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클래스에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호출하기</a:t>
            </a:r>
            <a:endParaRPr lang="en-US" altLang="ko-KR" dirty="0" smtClean="0"/>
          </a:p>
          <a:p>
            <a:pPr lvl="2"/>
            <a:r>
              <a:rPr lang="en-US" altLang="ko-KR" dirty="0"/>
              <a:t>Car </a:t>
            </a:r>
            <a:r>
              <a:rPr lang="ko-KR" altLang="en-US" dirty="0"/>
              <a:t>클래스에서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en-US" altLang="ko-KR" dirty="0" err="1"/>
              <a:t>upSpeed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 err="1"/>
              <a:t>downSpeed</a:t>
            </a:r>
            <a:r>
              <a:rPr lang="en-US" altLang="ko-KR" dirty="0"/>
              <a:t>() 2</a:t>
            </a:r>
            <a:r>
              <a:rPr lang="ko-KR" altLang="en-US" dirty="0" smtClean="0"/>
              <a:t>개임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marL="627063" lvl="2" indent="0">
              <a:buNone/>
            </a:pPr>
            <a:endParaRPr lang="en-US" altLang="ko-KR" dirty="0" smtClean="0"/>
          </a:p>
          <a:p>
            <a:r>
              <a:rPr lang="ko-KR" altLang="en-US" dirty="0"/>
              <a:t>클래스의 </a:t>
            </a:r>
            <a:r>
              <a:rPr lang="ko-KR" altLang="en-US" dirty="0" smtClean="0"/>
              <a:t>완전한 작동 코딩 </a:t>
            </a:r>
            <a:r>
              <a:rPr lang="en-US" altLang="ko-KR" dirty="0" smtClean="0"/>
              <a:t>	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1763815"/>
            <a:ext cx="6818430" cy="717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4" y="3244918"/>
            <a:ext cx="6818431" cy="333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63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클래스에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174" y="854128"/>
            <a:ext cx="6511324" cy="242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978" y="3270750"/>
            <a:ext cx="6503285" cy="319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736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클래스에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31" y="953725"/>
            <a:ext cx="8630876" cy="3060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687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클래스에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4" y="683695"/>
            <a:ext cx="8501577" cy="495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365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02 </a:t>
            </a:r>
            <a:r>
              <a:rPr lang="ko-KR" altLang="en-US" dirty="0" err="1"/>
              <a:t>생성자에</a:t>
            </a:r>
            <a:r>
              <a:rPr lang="ko-KR" altLang="en-US" dirty="0"/>
              <a:t> </a:t>
            </a:r>
            <a:r>
              <a:rPr lang="ko-KR" altLang="en-US" dirty="0" smtClean="0"/>
              <a:t>대해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알아봅시다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48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생성자에</a:t>
            </a:r>
            <a:r>
              <a:rPr lang="ko-KR" altLang="en-US" spc="-150" dirty="0"/>
              <a:t>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생성자의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r>
              <a:rPr lang="ko-KR" altLang="en-US" sz="2000" dirty="0" err="1" smtClean="0"/>
              <a:t>생성자는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인스턴스를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생성하면 무조건 호출되는 </a:t>
            </a:r>
            <a:r>
              <a:rPr lang="ko-KR" altLang="en-US" sz="2000" dirty="0" err="1" smtClean="0"/>
              <a:t>메소드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이전 예에서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2000" dirty="0" smtClean="0"/>
              <a:t>13</a:t>
            </a:r>
            <a:r>
              <a:rPr lang="ko-KR" altLang="en-US" sz="2000" dirty="0" smtClean="0"/>
              <a:t>행에서 </a:t>
            </a:r>
            <a:r>
              <a:rPr lang="ko-KR" altLang="en-US" sz="2000" dirty="0" err="1" smtClean="0"/>
              <a:t>인스턴스</a:t>
            </a:r>
            <a:r>
              <a:rPr lang="ko-KR" altLang="en-US" sz="2000" dirty="0" smtClean="0"/>
              <a:t> 생성 후 </a:t>
            </a:r>
            <a:r>
              <a:rPr lang="en-US" altLang="ko-KR" sz="2000" dirty="0" smtClean="0"/>
              <a:t>14,15</a:t>
            </a:r>
            <a:r>
              <a:rPr lang="ko-KR" altLang="en-US" sz="2000" dirty="0" smtClean="0"/>
              <a:t>행에서 따로 초기화를 하였는데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627063" lvl="2" indent="0">
              <a:buNone/>
            </a:pPr>
            <a:r>
              <a:rPr lang="en-US" altLang="ko-KR" sz="2000" dirty="0" smtClean="0"/>
              <a:t>13</a:t>
            </a:r>
            <a:r>
              <a:rPr lang="ko-KR" altLang="en-US" sz="2000" dirty="0" smtClean="0"/>
              <a:t>행 자체에서 </a:t>
            </a:r>
            <a:r>
              <a:rPr lang="ko-KR" altLang="en-US" sz="2000" dirty="0" err="1" smtClean="0"/>
              <a:t>인스턴스</a:t>
            </a:r>
            <a:r>
              <a:rPr lang="ko-KR" altLang="en-US" sz="2000" dirty="0" smtClean="0"/>
              <a:t> 생성과 동시에 </a:t>
            </a:r>
            <a:r>
              <a:rPr lang="ko-KR" altLang="en-US" sz="2000" dirty="0" err="1" smtClean="0"/>
              <a:t>필드값을</a:t>
            </a:r>
            <a:r>
              <a:rPr lang="ko-KR" altLang="en-US" sz="2000" dirty="0" smtClean="0"/>
              <a:t> 초기화 할 수 있음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627063" lvl="2" indent="0">
              <a:buNone/>
            </a:pPr>
            <a:r>
              <a:rPr lang="ko-KR" altLang="en-US" sz="2000" dirty="0" smtClean="0"/>
              <a:t>이 함수를 생성자라 함</a:t>
            </a:r>
            <a:endParaRPr lang="en-US" altLang="ko-KR" sz="20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96" y="2033845"/>
            <a:ext cx="8778535" cy="134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101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4647426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1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1</a:t>
            </a: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살짝 맛보는 객체지향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26988" y="3686255"/>
            <a:ext cx="542048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클래스에 대해 알아봅시다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생성자에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대해 알아봅시다 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인스턴스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변수와 클래스 변수의 차이는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?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클래스의 상속에 대해 알아봅시다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생성자에</a:t>
            </a:r>
            <a:r>
              <a:rPr lang="ko-KR" altLang="en-US" spc="-150" dirty="0"/>
              <a:t>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생성자의 기본</a:t>
            </a:r>
            <a:endParaRPr lang="en-US" altLang="ko-KR" dirty="0" smtClean="0"/>
          </a:p>
          <a:p>
            <a:pPr lvl="1"/>
            <a:r>
              <a:rPr lang="ko-KR" altLang="en-US" sz="2000" dirty="0" err="1"/>
              <a:t>생성자는</a:t>
            </a:r>
            <a:r>
              <a:rPr lang="ko-KR" altLang="en-US" sz="2000" dirty="0"/>
              <a:t> </a:t>
            </a:r>
            <a:r>
              <a:rPr lang="en-US" altLang="ko-KR" sz="2000" dirty="0"/>
              <a:t>_ _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_ _( )</a:t>
            </a:r>
            <a:r>
              <a:rPr lang="ko-KR" altLang="en-US" sz="2000" dirty="0"/>
              <a:t>라는 </a:t>
            </a:r>
            <a:r>
              <a:rPr lang="ko-KR" altLang="en-US" sz="2000" dirty="0" smtClean="0"/>
              <a:t>이름을 </a:t>
            </a:r>
            <a:r>
              <a:rPr lang="ko-KR" altLang="en-US" sz="2000" dirty="0" err="1" smtClean="0"/>
              <a:t>갖음</a:t>
            </a:r>
            <a:endParaRPr lang="en-US" altLang="ko-KR" sz="2000" dirty="0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3" y="2483895"/>
            <a:ext cx="8318973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44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생성자에</a:t>
            </a:r>
            <a:r>
              <a:rPr lang="ko-KR" altLang="en-US" spc="-150" dirty="0"/>
              <a:t>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4216" y="582985"/>
            <a:ext cx="8963994" cy="5669958"/>
          </a:xfrm>
        </p:spPr>
        <p:txBody>
          <a:bodyPr/>
          <a:lstStyle/>
          <a:p>
            <a:pPr lvl="1"/>
            <a:r>
              <a:rPr lang="en-US" altLang="ko-KR" dirty="0"/>
              <a:t>Car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	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이제는 </a:t>
            </a:r>
            <a:r>
              <a:rPr lang="en-US" altLang="ko-KR" dirty="0" smtClean="0"/>
              <a:t>[</a:t>
            </a:r>
            <a:r>
              <a:rPr lang="ko-KR" altLang="en-US" dirty="0"/>
              <a:t>소스코드 </a:t>
            </a:r>
            <a:r>
              <a:rPr lang="en-US" altLang="ko-KR" dirty="0"/>
              <a:t>11-2]</a:t>
            </a:r>
            <a:r>
              <a:rPr lang="ko-KR" altLang="en-US" dirty="0"/>
              <a:t>의 </a:t>
            </a:r>
            <a:r>
              <a:rPr lang="en-US" altLang="ko-KR" dirty="0"/>
              <a:t>13</a:t>
            </a:r>
            <a:r>
              <a:rPr lang="ko-KR" altLang="en-US" dirty="0"/>
              <a:t>행</a:t>
            </a:r>
            <a:r>
              <a:rPr lang="en-US" altLang="ko-KR" dirty="0"/>
              <a:t>~15</a:t>
            </a:r>
            <a:r>
              <a:rPr lang="ko-KR" altLang="en-US" dirty="0"/>
              <a:t>행 중에서 </a:t>
            </a:r>
            <a:r>
              <a:rPr lang="en-US" altLang="ko-KR" dirty="0"/>
              <a:t>13</a:t>
            </a:r>
            <a:r>
              <a:rPr lang="ko-KR" altLang="en-US" dirty="0"/>
              <a:t>행만 있으면 됨</a:t>
            </a:r>
            <a:r>
              <a:rPr lang="en-US" altLang="ko-KR" dirty="0" smtClean="0"/>
              <a:t>. </a:t>
            </a:r>
            <a:r>
              <a:rPr lang="ko-KR" altLang="en-US" dirty="0"/>
              <a:t>즉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</a:t>
            </a:r>
            <a:r>
              <a:rPr lang="ko-KR" altLang="en-US" dirty="0"/>
              <a:t>생성하면 자동으로 생성자가 </a:t>
            </a:r>
            <a:r>
              <a:rPr lang="ko-KR" altLang="en-US" dirty="0" smtClean="0"/>
              <a:t>호출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33" y="1133744"/>
            <a:ext cx="7433159" cy="274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00" y="5094185"/>
            <a:ext cx="6993687" cy="1150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410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생성자에</a:t>
            </a:r>
            <a:r>
              <a:rPr lang="ko-KR" altLang="en-US" spc="-150" dirty="0"/>
              <a:t>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0" y="638690"/>
            <a:ext cx="8963994" cy="6030670"/>
          </a:xfrm>
        </p:spPr>
        <p:txBody>
          <a:bodyPr/>
          <a:lstStyle/>
          <a:p>
            <a:pPr lvl="1"/>
            <a:r>
              <a:rPr lang="ko-KR" altLang="en-US" dirty="0"/>
              <a:t>기본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매개변수가 </a:t>
            </a:r>
            <a:r>
              <a:rPr lang="en-US" altLang="ko-KR" dirty="0"/>
              <a:t>self</a:t>
            </a:r>
            <a:r>
              <a:rPr lang="ko-KR" altLang="en-US" dirty="0"/>
              <a:t>만 있는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718" y="1319283"/>
            <a:ext cx="6885765" cy="521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18" y="1319283"/>
            <a:ext cx="1409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08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생성자에</a:t>
            </a:r>
            <a:r>
              <a:rPr lang="ko-KR" altLang="en-US" spc="-150" dirty="0"/>
              <a:t>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매개변수가 </a:t>
            </a:r>
            <a:r>
              <a:rPr lang="ko-KR" altLang="en-US" dirty="0"/>
              <a:t>있는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소스코드 </a:t>
            </a:r>
            <a:r>
              <a:rPr lang="en-US" altLang="ko-KR" dirty="0"/>
              <a:t>11-3]</a:t>
            </a:r>
            <a:r>
              <a:rPr lang="ko-KR" altLang="en-US" dirty="0"/>
              <a:t>을 수정해서 매개변수가 있는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사용해봄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인스턴스를</a:t>
            </a:r>
            <a:r>
              <a:rPr lang="ko-KR" altLang="en-US" dirty="0" smtClean="0"/>
              <a:t> </a:t>
            </a:r>
            <a:r>
              <a:rPr lang="ko-KR" altLang="en-US" dirty="0"/>
              <a:t>만들 때 초기값을 매개변수로 넘기는 방법을 </a:t>
            </a:r>
            <a:r>
              <a:rPr lang="ko-KR" altLang="en-US" dirty="0" smtClean="0"/>
              <a:t>사용해봄</a:t>
            </a:r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64" y="953725"/>
            <a:ext cx="7668530" cy="275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5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생성자에</a:t>
            </a:r>
            <a:r>
              <a:rPr lang="ko-KR" altLang="en-US" spc="-150" dirty="0"/>
              <a:t>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63" y="934993"/>
            <a:ext cx="7855216" cy="533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80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생성자에</a:t>
            </a:r>
            <a:r>
              <a:rPr lang="ko-KR" altLang="en-US" spc="-150" dirty="0"/>
              <a:t>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(6</a:t>
            </a:r>
            <a:r>
              <a:rPr lang="en-US" altLang="ko-KR" dirty="0" smtClean="0"/>
              <a:t>) –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실습 문제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54993" y="729372"/>
            <a:ext cx="8963994" cy="5669958"/>
          </a:xfrm>
        </p:spPr>
        <p:txBody>
          <a:bodyPr/>
          <a:lstStyle/>
          <a:p>
            <a:r>
              <a:rPr lang="ko-KR" altLang="en-US" dirty="0"/>
              <a:t>객체지향 </a:t>
            </a:r>
            <a:r>
              <a:rPr lang="ko-KR" altLang="en-US" dirty="0" smtClean="0"/>
              <a:t>기본 프로그램 </a:t>
            </a:r>
            <a:r>
              <a:rPr lang="ko-KR" altLang="en-US" dirty="0"/>
              <a:t>완성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3755"/>
            <a:ext cx="8570941" cy="5130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9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생성자에</a:t>
            </a:r>
            <a:r>
              <a:rPr lang="ko-KR" altLang="en-US" spc="-150" dirty="0"/>
              <a:t>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행</a:t>
            </a:r>
            <a:r>
              <a:rPr lang="en-US" altLang="ko-KR" dirty="0" smtClean="0"/>
              <a:t>,13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getName</a:t>
            </a:r>
            <a:r>
              <a:rPr lang="en-US" altLang="ko-KR" dirty="0" smtClean="0"/>
              <a:t>( 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 err="1"/>
              <a:t>getSpeed</a:t>
            </a:r>
            <a:r>
              <a:rPr lang="en-US" altLang="ko-KR" dirty="0"/>
              <a:t>( ) </a:t>
            </a:r>
            <a:r>
              <a:rPr lang="ko-KR" altLang="en-US" dirty="0" err="1"/>
              <a:t>메소드를</a:t>
            </a:r>
            <a:r>
              <a:rPr lang="ko-KR" altLang="en-US" dirty="0"/>
              <a:t> 만들고 자동차의 이름과 현재 </a:t>
            </a:r>
            <a:r>
              <a:rPr lang="ko-KR" altLang="en-US" dirty="0" smtClean="0"/>
              <a:t>속도를 반환함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23</a:t>
            </a:r>
            <a:r>
              <a:rPr lang="ko-KR" altLang="en-US" dirty="0"/>
              <a:t>행</a:t>
            </a:r>
            <a:r>
              <a:rPr lang="en-US" altLang="ko-KR" dirty="0"/>
              <a:t>, 24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name</a:t>
            </a:r>
            <a:r>
              <a:rPr lang="ko-KR" altLang="en-US" dirty="0"/>
              <a:t>이나 </a:t>
            </a:r>
            <a:r>
              <a:rPr lang="en-US" altLang="ko-KR" dirty="0"/>
              <a:t>speed </a:t>
            </a:r>
            <a:r>
              <a:rPr lang="ko-KR" altLang="en-US" dirty="0" smtClean="0"/>
              <a:t>필드를 </a:t>
            </a:r>
            <a:r>
              <a:rPr lang="ko-KR" altLang="en-US" dirty="0"/>
              <a:t>사용하지 않고 </a:t>
            </a:r>
            <a:r>
              <a:rPr lang="en-US" altLang="ko-KR" dirty="0" err="1"/>
              <a:t>getName</a:t>
            </a:r>
            <a:r>
              <a:rPr lang="en-US" altLang="ko-KR" dirty="0"/>
              <a:t>( ), </a:t>
            </a:r>
            <a:r>
              <a:rPr lang="en-US" altLang="ko-KR" dirty="0" err="1"/>
              <a:t>getSpeed</a:t>
            </a:r>
            <a:r>
              <a:rPr lang="en-US" altLang="ko-KR" dirty="0"/>
              <a:t>( 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사용해서 값을 </a:t>
            </a:r>
            <a:r>
              <a:rPr lang="ko-KR" altLang="en-US" dirty="0" smtClean="0"/>
              <a:t>알아냄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679502"/>
            <a:ext cx="7943133" cy="295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58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03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/>
              <a:t>변수와</a:t>
            </a:r>
            <a:br>
              <a:rPr lang="ko-KR" altLang="en-US" dirty="0"/>
            </a:br>
            <a:r>
              <a:rPr lang="ko-KR" altLang="en-US" dirty="0"/>
              <a:t>클래스 변수의 차이는</a:t>
            </a:r>
            <a:r>
              <a:rPr lang="en-US" altLang="ko-KR" dirty="0"/>
              <a:t>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899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인스턴스</a:t>
            </a:r>
            <a:r>
              <a:rPr lang="ko-KR" altLang="en-US" spc="-150" dirty="0"/>
              <a:t> </a:t>
            </a:r>
            <a:r>
              <a:rPr lang="ko-KR" altLang="en-US" spc="-150" dirty="0" smtClean="0"/>
              <a:t>변수와 클래스 </a:t>
            </a:r>
            <a:r>
              <a:rPr lang="ko-KR" altLang="en-US" spc="-150" dirty="0"/>
              <a:t>변수의 차이는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클래스를 </a:t>
            </a:r>
            <a:r>
              <a:rPr lang="ko-KR" altLang="en-US" dirty="0"/>
              <a:t>이용하여 메인 코드 부분에서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만들기</a:t>
            </a:r>
            <a:endParaRPr lang="en-US" altLang="ko-K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03" y="1358770"/>
            <a:ext cx="7344861" cy="109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28" y="3289924"/>
            <a:ext cx="7335815" cy="78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68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인스턴스</a:t>
            </a:r>
            <a:r>
              <a:rPr lang="ko-KR" altLang="en-US" spc="-150" dirty="0"/>
              <a:t> </a:t>
            </a:r>
            <a:r>
              <a:rPr lang="ko-KR" altLang="en-US" spc="-150" dirty="0" smtClean="0"/>
              <a:t>변수와 클래스 </a:t>
            </a:r>
            <a:r>
              <a:rPr lang="ko-KR" altLang="en-US" spc="-150" dirty="0"/>
              <a:t>변수의 차이는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773113"/>
            <a:ext cx="7770499" cy="581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343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객체지향의 개념을 익힙니다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클래스</a:t>
            </a:r>
            <a:r>
              <a:rPr lang="en-US" altLang="ko-KR" dirty="0"/>
              <a:t>, </a:t>
            </a:r>
            <a:r>
              <a:rPr lang="ko-KR" altLang="en-US" dirty="0" err="1"/>
              <a:t>인스턴스를</a:t>
            </a:r>
            <a:r>
              <a:rPr lang="ko-KR" altLang="en-US" dirty="0"/>
              <a:t> 구분하고 이해합니다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객체지향 </a:t>
            </a:r>
            <a:r>
              <a:rPr lang="ko-KR" altLang="en-US" dirty="0"/>
              <a:t>프로그래밍의 활용법을 배웁니다</a:t>
            </a:r>
            <a:r>
              <a:rPr lang="en-US" altLang="ko-KR" dirty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인스턴스</a:t>
            </a:r>
            <a:r>
              <a:rPr lang="ko-KR" altLang="en-US" spc="-150" dirty="0"/>
              <a:t> </a:t>
            </a:r>
            <a:r>
              <a:rPr lang="ko-KR" altLang="en-US" spc="-150" dirty="0" smtClean="0"/>
              <a:t>변수와 클래스 </a:t>
            </a:r>
            <a:r>
              <a:rPr lang="ko-KR" altLang="en-US" spc="-150" dirty="0"/>
              <a:t>변수의 차이는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1"/>
            <a:r>
              <a:rPr lang="ko-KR" altLang="en-US" dirty="0"/>
              <a:t>클래스 안에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공간이 </a:t>
            </a:r>
            <a:r>
              <a:rPr lang="ko-KR" altLang="en-US" dirty="0"/>
              <a:t>할당된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endParaRPr lang="en-US" altLang="ko-KR" dirty="0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65" y="3113965"/>
            <a:ext cx="5899788" cy="329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131" y="790602"/>
            <a:ext cx="5899790" cy="2335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256" y="5914108"/>
            <a:ext cx="12858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28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인스턴스</a:t>
            </a:r>
            <a:r>
              <a:rPr lang="ko-KR" altLang="en-US" spc="-150" dirty="0"/>
              <a:t> </a:t>
            </a:r>
            <a:r>
              <a:rPr lang="ko-KR" altLang="en-US" spc="-150" dirty="0" smtClean="0"/>
              <a:t>변수와 클래스 </a:t>
            </a:r>
            <a:r>
              <a:rPr lang="ko-KR" altLang="en-US" spc="-150" dirty="0"/>
              <a:t>변수의 차이는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클래스 변수에 </a:t>
            </a:r>
            <a:r>
              <a:rPr lang="ko-KR" altLang="en-US" dirty="0" err="1" smtClean="0"/>
              <a:t>접근</a:t>
            </a:r>
            <a:r>
              <a:rPr lang="ko-KR" altLang="en-US" dirty="0" err="1"/>
              <a:t>시</a:t>
            </a:r>
            <a:r>
              <a:rPr lang="ko-KR" altLang="en-US" dirty="0" smtClean="0"/>
              <a:t> </a:t>
            </a:r>
            <a:r>
              <a:rPr lang="ko-KR" altLang="en-US" dirty="0"/>
              <a:t>‘클래스이름</a:t>
            </a:r>
            <a:r>
              <a:rPr lang="en-US" altLang="ko-KR" dirty="0"/>
              <a:t>.</a:t>
            </a:r>
            <a:r>
              <a:rPr lang="ko-KR" altLang="en-US" dirty="0" err="1"/>
              <a:t>클래스변수명</a:t>
            </a:r>
            <a:r>
              <a:rPr lang="ko-KR" altLang="en-US" dirty="0"/>
              <a:t>’ 또는 ‘</a:t>
            </a:r>
            <a:r>
              <a:rPr lang="ko-KR" altLang="en-US" dirty="0" err="1"/>
              <a:t>인스턴스</a:t>
            </a:r>
            <a:r>
              <a:rPr lang="en-US" altLang="ko-KR" dirty="0"/>
              <a:t>.</a:t>
            </a:r>
            <a:r>
              <a:rPr lang="ko-KR" altLang="en-US" dirty="0" err="1" smtClean="0"/>
              <a:t>클래스변수명</a:t>
            </a:r>
            <a:r>
              <a:rPr lang="ko-KR" altLang="en-US" dirty="0"/>
              <a:t>’ </a:t>
            </a:r>
            <a:r>
              <a:rPr lang="ko-KR" altLang="en-US" dirty="0" smtClean="0"/>
              <a:t>방식으로 접근해야 클래스에 </a:t>
            </a:r>
            <a:r>
              <a:rPr lang="ko-KR" altLang="en-US" dirty="0"/>
              <a:t>이미 </a:t>
            </a:r>
            <a:r>
              <a:rPr lang="ko-KR" altLang="en-US" dirty="0" smtClean="0"/>
              <a:t>생성되어 있는 </a:t>
            </a:r>
            <a:r>
              <a:rPr lang="ko-KR" altLang="en-US" dirty="0"/>
              <a:t>공간을 </a:t>
            </a:r>
            <a:r>
              <a:rPr lang="ko-KR" altLang="en-US" dirty="0" smtClean="0"/>
              <a:t>공유 할 수 있음</a:t>
            </a:r>
            <a:r>
              <a:rPr lang="en-US" altLang="ko-KR" dirty="0" smtClean="0"/>
              <a:t>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1646509"/>
            <a:ext cx="7612053" cy="2009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571" y="3574328"/>
            <a:ext cx="6300700" cy="2909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/>
              <p14:cNvContentPartPr/>
              <p14:nvPr/>
            </p14:nvContentPartPr>
            <p14:xfrm>
              <a:off x="2800440" y="4108320"/>
              <a:ext cx="1848240" cy="1944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1080" y="4098960"/>
                <a:ext cx="1866960" cy="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705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인스턴스</a:t>
            </a:r>
            <a:r>
              <a:rPr lang="ko-KR" altLang="en-US" spc="-150" dirty="0"/>
              <a:t> </a:t>
            </a:r>
            <a:r>
              <a:rPr lang="ko-KR" altLang="en-US" spc="-150" dirty="0" smtClean="0"/>
              <a:t>변수와 클래스 </a:t>
            </a:r>
            <a:r>
              <a:rPr lang="ko-KR" altLang="en-US" spc="-150" dirty="0"/>
              <a:t>변수의 차이는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5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클래스 변수 </a:t>
            </a:r>
            <a:r>
              <a:rPr lang="en-US" altLang="ko-KR" dirty="0"/>
              <a:t>count</a:t>
            </a:r>
            <a:r>
              <a:rPr lang="ko-KR" altLang="en-US" dirty="0"/>
              <a:t>를 선언하고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7</a:t>
            </a:r>
            <a:r>
              <a:rPr lang="ko-KR" altLang="en-US" dirty="0"/>
              <a:t>행</a:t>
            </a:r>
            <a:r>
              <a:rPr lang="en-US" altLang="ko-KR" dirty="0"/>
              <a:t>~9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생성자에서</a:t>
            </a:r>
            <a:r>
              <a:rPr lang="ko-KR" altLang="en-US" dirty="0" smtClean="0"/>
              <a:t> </a:t>
            </a:r>
            <a:r>
              <a:rPr lang="ko-KR" altLang="en-US" dirty="0"/>
              <a:t>클래스 변수에 접근하기 위해 클래스이름</a:t>
            </a:r>
            <a:r>
              <a:rPr lang="en-US" altLang="ko-KR" dirty="0"/>
              <a:t>.count</a:t>
            </a:r>
            <a:r>
              <a:rPr lang="ko-KR" altLang="en-US" dirty="0"/>
              <a:t>를 </a:t>
            </a:r>
            <a:r>
              <a:rPr lang="en-US" altLang="ko-KR" dirty="0"/>
              <a:t>1 </a:t>
            </a:r>
            <a:r>
              <a:rPr lang="ko-KR" altLang="en-US" dirty="0" smtClean="0"/>
              <a:t>증가</a:t>
            </a:r>
            <a:r>
              <a:rPr lang="en-US" altLang="ko-KR" dirty="0" smtClean="0"/>
              <a:t>. </a:t>
            </a:r>
            <a:r>
              <a:rPr lang="ko-KR" altLang="en-US" dirty="0"/>
              <a:t>즉 </a:t>
            </a:r>
            <a:r>
              <a:rPr lang="ko-KR" altLang="en-US" dirty="0" smtClean="0"/>
              <a:t>생성자가 </a:t>
            </a:r>
            <a:r>
              <a:rPr lang="ko-KR" altLang="en-US" dirty="0"/>
              <a:t>작동할 때는 </a:t>
            </a:r>
            <a:r>
              <a:rPr lang="en-US" altLang="ko-KR" dirty="0"/>
              <a:t>15</a:t>
            </a:r>
            <a:r>
              <a:rPr lang="ko-KR" altLang="en-US" dirty="0"/>
              <a:t>행과 </a:t>
            </a:r>
            <a:r>
              <a:rPr lang="en-US" altLang="ko-KR" dirty="0"/>
              <a:t>19</a:t>
            </a:r>
            <a:r>
              <a:rPr lang="ko-KR" altLang="en-US" dirty="0"/>
              <a:t>행에서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생성할 때이므로</a:t>
            </a:r>
            <a:r>
              <a:rPr lang="en-US" altLang="ko-KR" dirty="0"/>
              <a:t>, </a:t>
            </a:r>
            <a:r>
              <a:rPr lang="ko-KR" altLang="en-US" dirty="0"/>
              <a:t>자동차의 </a:t>
            </a:r>
            <a:r>
              <a:rPr lang="ko-KR" altLang="en-US" dirty="0" smtClean="0"/>
              <a:t>총 생산대수를 </a:t>
            </a:r>
            <a:r>
              <a:rPr lang="en-US" altLang="ko-KR" dirty="0"/>
              <a:t>1</a:t>
            </a:r>
            <a:r>
              <a:rPr lang="ko-KR" altLang="en-US" dirty="0"/>
              <a:t>씩 증가시킨 </a:t>
            </a:r>
            <a:r>
              <a:rPr lang="ko-KR" altLang="en-US" dirty="0" smtClean="0"/>
              <a:t>것임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메인 </a:t>
            </a:r>
            <a:r>
              <a:rPr lang="ko-KR" altLang="en-US" dirty="0"/>
              <a:t>코드 부분에서 클래스 변수를 </a:t>
            </a:r>
            <a:r>
              <a:rPr lang="ko-KR" altLang="en-US" dirty="0" smtClean="0"/>
              <a:t>사용하기 위해서 </a:t>
            </a:r>
            <a:r>
              <a:rPr lang="en-US" altLang="ko-KR" dirty="0" err="1"/>
              <a:t>Car.count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myCar2.count </a:t>
            </a:r>
            <a:r>
              <a:rPr lang="ko-KR" altLang="en-US" dirty="0"/>
              <a:t>모두 </a:t>
            </a:r>
            <a:r>
              <a:rPr lang="ko-KR" altLang="en-US" dirty="0" smtClean="0"/>
              <a:t>사용가능</a:t>
            </a:r>
            <a:r>
              <a:rPr lang="en-US" altLang="ko-KR" dirty="0" smtClean="0"/>
              <a:t>. </a:t>
            </a:r>
            <a:r>
              <a:rPr lang="ko-KR" altLang="en-US" dirty="0"/>
              <a:t>즉 둘 다 </a:t>
            </a:r>
            <a:r>
              <a:rPr lang="ko-KR" altLang="en-US" dirty="0" smtClean="0"/>
              <a:t>클래스 </a:t>
            </a:r>
            <a:r>
              <a:rPr lang="ko-KR" altLang="en-US" dirty="0"/>
              <a:t>변수에 </a:t>
            </a:r>
            <a:r>
              <a:rPr lang="ko-KR" altLang="en-US" dirty="0" smtClean="0"/>
              <a:t>접근됨</a:t>
            </a:r>
            <a:endParaRPr lang="en-US" altLang="ko-KR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74" y="728700"/>
            <a:ext cx="8606170" cy="265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52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클래스의 상속에 </a:t>
            </a:r>
            <a:r>
              <a:rPr lang="ko-KR" altLang="en-US" dirty="0"/>
              <a:t>대해 알아봅시다</a:t>
            </a:r>
          </a:p>
        </p:txBody>
      </p:sp>
    </p:spTree>
    <p:extLst>
      <p:ext uri="{BB962C8B-B14F-4D97-AF65-F5344CB8AC3E}">
        <p14:creationId xmlns:p14="http://schemas.microsoft.com/office/powerpoint/2010/main" val="381843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클래스의 상속에 </a:t>
            </a:r>
            <a:r>
              <a:rPr lang="ko-KR" altLang="en-US" spc="-150" dirty="0"/>
              <a:t>대해 </a:t>
            </a:r>
            <a:r>
              <a:rPr lang="ko-KR" altLang="en-US" spc="-150" dirty="0" smtClean="0"/>
              <a:t>알아봅시다</a:t>
            </a:r>
            <a:r>
              <a:rPr lang="en-US" altLang="ko-KR" spc="-150" dirty="0" smtClean="0"/>
              <a:t>(1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상속의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 클래스의 </a:t>
            </a:r>
            <a:r>
              <a:rPr lang="ko-KR" altLang="en-US" dirty="0"/>
              <a:t>필드와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그대로 </a:t>
            </a:r>
            <a:r>
              <a:rPr lang="ko-KR" altLang="en-US" dirty="0"/>
              <a:t>물려받는 새로운 클래스를 만드는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07" y="2005084"/>
            <a:ext cx="8431065" cy="3944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34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클래스의 상속에 </a:t>
            </a:r>
            <a:r>
              <a:rPr lang="ko-KR" altLang="en-US" spc="-150" dirty="0"/>
              <a:t>대해 </a:t>
            </a:r>
            <a:r>
              <a:rPr lang="ko-KR" altLang="en-US" spc="-150" dirty="0" smtClean="0"/>
              <a:t>알아봅시다</a:t>
            </a:r>
            <a:r>
              <a:rPr lang="en-US" altLang="ko-KR" spc="-150" dirty="0" smtClean="0"/>
              <a:t>(2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기존의 두 클래스가 공통되는 것이 많음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공통된 특징을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자동차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라는 클래스로 만들고  승용차와 트럭은 클래스의 특징을 물려받아 각각에 필요한 필드와 </a:t>
            </a:r>
            <a:r>
              <a:rPr lang="ko-KR" altLang="en-US" dirty="0" err="1" smtClean="0"/>
              <a:t>메소드만</a:t>
            </a:r>
            <a:r>
              <a:rPr lang="ko-KR" altLang="en-US" dirty="0" smtClean="0"/>
              <a:t> 추가하면 효율적일 것임</a:t>
            </a:r>
            <a:r>
              <a:rPr lang="en-US" altLang="ko-KR" dirty="0" smtClean="0"/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08" y="1812881"/>
            <a:ext cx="6008900" cy="4639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698" y="2433364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421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클래스의 상속에 </a:t>
            </a:r>
            <a:r>
              <a:rPr lang="ko-KR" altLang="en-US" spc="-150" dirty="0"/>
              <a:t>대해 </a:t>
            </a:r>
            <a:r>
              <a:rPr lang="ko-KR" altLang="en-US" spc="-150" dirty="0" smtClean="0"/>
              <a:t>알아봅시다</a:t>
            </a:r>
            <a:r>
              <a:rPr lang="en-US" altLang="ko-KR" spc="-150" dirty="0" smtClean="0"/>
              <a:t>(3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상위 클래스인 자동차 클래스를 ‘슈퍼 </a:t>
            </a:r>
            <a:r>
              <a:rPr lang="ko-KR" altLang="en-US" dirty="0" smtClean="0"/>
              <a:t>클래스</a:t>
            </a:r>
            <a:r>
              <a:rPr lang="ko-KR" altLang="en-US" dirty="0"/>
              <a:t>’ 또는 ‘부모 클래스’라 하며</a:t>
            </a:r>
            <a:r>
              <a:rPr lang="en-US" altLang="ko-KR" dirty="0"/>
              <a:t>, </a:t>
            </a:r>
            <a:r>
              <a:rPr lang="ko-KR" altLang="en-US" dirty="0"/>
              <a:t>하위 클래스인 승용차와 트럭 클래스는 ‘서브 </a:t>
            </a:r>
            <a:r>
              <a:rPr lang="ko-KR" altLang="en-US" dirty="0" smtClean="0"/>
              <a:t>클래스</a:t>
            </a:r>
            <a:r>
              <a:rPr lang="ko-KR" altLang="en-US" dirty="0"/>
              <a:t>’ 또는 ‘자식 클래스’라 함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59" y="1808819"/>
            <a:ext cx="7819486" cy="1800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83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클래스의 상속에 </a:t>
            </a:r>
            <a:r>
              <a:rPr lang="ko-KR" altLang="en-US" spc="-150" dirty="0"/>
              <a:t>대해 </a:t>
            </a:r>
            <a:r>
              <a:rPr lang="ko-KR" altLang="en-US" spc="-150" dirty="0" smtClean="0"/>
              <a:t>알아봅시다</a:t>
            </a:r>
            <a:r>
              <a:rPr lang="en-US" altLang="ko-KR" spc="-150" dirty="0" smtClean="0"/>
              <a:t>(4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81148" y="593685"/>
            <a:ext cx="8963994" cy="5669958"/>
          </a:xfrm>
        </p:spPr>
        <p:txBody>
          <a:bodyPr/>
          <a:lstStyle/>
          <a:p>
            <a:r>
              <a:rPr lang="ko-KR" altLang="en-US" dirty="0"/>
              <a:t>객체지향 </a:t>
            </a:r>
            <a:r>
              <a:rPr lang="ko-KR" altLang="en-US" dirty="0" smtClean="0"/>
              <a:t>활용 프로그램 완성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자동차 클래스를 만든 후</a:t>
            </a:r>
            <a:r>
              <a:rPr lang="en-US" altLang="ko-KR" dirty="0" smtClean="0"/>
              <a:t>, </a:t>
            </a:r>
            <a:r>
              <a:rPr lang="ko-KR" altLang="en-US" dirty="0"/>
              <a:t>승용차 클래스와 트럭 클래스가 자동차 클래스의 상속을 </a:t>
            </a:r>
            <a:r>
              <a:rPr lang="ko-KR" altLang="en-US" dirty="0" smtClean="0"/>
              <a:t>받음</a:t>
            </a:r>
            <a:endParaRPr lang="en-US" altLang="ko-KR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5" y="1673805"/>
            <a:ext cx="7254460" cy="495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39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클래스의 상속에 </a:t>
            </a:r>
            <a:r>
              <a:rPr lang="ko-KR" altLang="en-US" spc="-150" dirty="0"/>
              <a:t>대해 </a:t>
            </a:r>
            <a:r>
              <a:rPr lang="ko-KR" altLang="en-US" spc="-150" dirty="0" smtClean="0"/>
              <a:t>알아봅시다</a:t>
            </a:r>
            <a:r>
              <a:rPr lang="en-US" altLang="ko-KR" spc="-150" dirty="0" smtClean="0"/>
              <a:t>(5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235" y="517709"/>
            <a:ext cx="6374130" cy="5575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82" y="6092486"/>
            <a:ext cx="6114510" cy="477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6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클래스의 상속에 </a:t>
            </a:r>
            <a:r>
              <a:rPr lang="ko-KR" altLang="en-US" spc="-150" dirty="0"/>
              <a:t>대해 </a:t>
            </a:r>
            <a:r>
              <a:rPr lang="ko-KR" altLang="en-US" spc="-150" dirty="0" smtClean="0"/>
              <a:t>알아봅시다</a:t>
            </a:r>
            <a:r>
              <a:rPr lang="en-US" altLang="ko-KR" spc="-150" dirty="0" smtClean="0"/>
              <a:t>(6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17049" y="593685"/>
            <a:ext cx="8963994" cy="5669958"/>
          </a:xfrm>
        </p:spPr>
        <p:txBody>
          <a:bodyPr/>
          <a:lstStyle/>
          <a:p>
            <a:pPr lvl="1"/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r>
              <a:rPr lang="en-US" altLang="ko-KR" dirty="0"/>
              <a:t>(Overriding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ko-KR" altLang="en-US" dirty="0" smtClean="0"/>
              <a:t>상위 </a:t>
            </a:r>
            <a:r>
              <a:rPr lang="ko-KR" altLang="en-US" dirty="0"/>
              <a:t>클래스의 </a:t>
            </a:r>
            <a:r>
              <a:rPr lang="ko-KR" altLang="en-US" dirty="0" err="1"/>
              <a:t>메소드를</a:t>
            </a:r>
            <a:r>
              <a:rPr lang="ko-KR" altLang="en-US" dirty="0"/>
              <a:t> 하위 클래스에서 재정의하는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다음의 그림에서 트럭은 </a:t>
            </a:r>
            <a:r>
              <a:rPr lang="ko-KR" altLang="en-US" dirty="0"/>
              <a:t>속도에 제한이 없지만</a:t>
            </a:r>
            <a:r>
              <a:rPr lang="en-US" altLang="ko-KR" dirty="0"/>
              <a:t>, </a:t>
            </a:r>
            <a:r>
              <a:rPr lang="ko-KR" altLang="en-US" dirty="0"/>
              <a:t>승용차는 안전상 </a:t>
            </a:r>
            <a:r>
              <a:rPr lang="ko-KR" altLang="en-US" dirty="0" smtClean="0"/>
              <a:t>속도가 </a:t>
            </a:r>
            <a:r>
              <a:rPr lang="ko-KR" altLang="en-US" dirty="0"/>
              <a:t>최대 </a:t>
            </a:r>
            <a:r>
              <a:rPr lang="en-US" altLang="ko-KR" dirty="0"/>
              <a:t>150km</a:t>
            </a:r>
            <a:r>
              <a:rPr lang="ko-KR" altLang="en-US" dirty="0"/>
              <a:t>로 제한되어야 한다고 </a:t>
            </a:r>
            <a:r>
              <a:rPr lang="ko-KR" altLang="en-US" dirty="0" smtClean="0"/>
              <a:t>가정함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슈퍼 클래스</a:t>
            </a:r>
            <a:r>
              <a:rPr lang="en-US" altLang="ko-KR" dirty="0"/>
              <a:t>(</a:t>
            </a:r>
            <a:r>
              <a:rPr lang="ko-KR" altLang="en-US" dirty="0"/>
              <a:t>자동차</a:t>
            </a:r>
            <a:r>
              <a:rPr lang="en-US" altLang="ko-KR" dirty="0"/>
              <a:t>)</a:t>
            </a:r>
            <a:r>
              <a:rPr lang="ko-KR" altLang="en-US" dirty="0"/>
              <a:t>를 상속받은 서브 클래스</a:t>
            </a:r>
            <a:r>
              <a:rPr lang="en-US" altLang="ko-KR" dirty="0"/>
              <a:t>(</a:t>
            </a:r>
            <a:r>
              <a:rPr lang="ko-KR" altLang="en-US" dirty="0"/>
              <a:t>승용차</a:t>
            </a:r>
            <a:r>
              <a:rPr lang="en-US" altLang="ko-KR" dirty="0"/>
              <a:t>, </a:t>
            </a:r>
            <a:r>
              <a:rPr lang="ko-KR" altLang="en-US" dirty="0"/>
              <a:t>트럭</a:t>
            </a:r>
            <a:r>
              <a:rPr lang="en-US" altLang="ko-KR" dirty="0"/>
              <a:t>)</a:t>
            </a:r>
            <a:r>
              <a:rPr lang="ko-KR" altLang="en-US" dirty="0"/>
              <a:t>는 속도 올리기</a:t>
            </a:r>
            <a:r>
              <a:rPr lang="en-US" altLang="ko-KR" dirty="0"/>
              <a:t>( )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smtClean="0"/>
              <a:t>상속받았지만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승용차의 </a:t>
            </a:r>
            <a:r>
              <a:rPr lang="ko-KR" altLang="en-US" dirty="0"/>
              <a:t>경우 속도의 제한이 </a:t>
            </a:r>
            <a:r>
              <a:rPr lang="ko-KR" altLang="en-US" dirty="0" smtClean="0"/>
              <a:t>필요해서 </a:t>
            </a:r>
            <a:r>
              <a:rPr lang="ko-KR" altLang="en-US" dirty="0"/>
              <a:t>자동차의 속도 올리기</a:t>
            </a:r>
            <a:r>
              <a:rPr lang="en-US" altLang="ko-KR" dirty="0"/>
              <a:t>( )</a:t>
            </a:r>
            <a:r>
              <a:rPr lang="ko-KR" altLang="en-US" dirty="0"/>
              <a:t>와 내용이 달라야 </a:t>
            </a:r>
            <a:r>
              <a:rPr lang="ko-KR" altLang="en-US" dirty="0" smtClean="0"/>
              <a:t>하므</a:t>
            </a:r>
            <a:r>
              <a:rPr lang="ko-KR" altLang="en-US" dirty="0"/>
              <a:t>로</a:t>
            </a:r>
            <a:r>
              <a:rPr lang="ko-KR" altLang="en-US" dirty="0" smtClean="0"/>
              <a:t> </a:t>
            </a:r>
            <a:r>
              <a:rPr lang="ko-KR" altLang="en-US" dirty="0"/>
              <a:t>승용차 클래스에서 </a:t>
            </a:r>
            <a:r>
              <a:rPr lang="ko-KR" altLang="en-US" dirty="0" smtClean="0"/>
              <a:t>속도 올리기</a:t>
            </a:r>
            <a:r>
              <a:rPr lang="en-US" altLang="ko-KR" dirty="0"/>
              <a:t>( )</a:t>
            </a:r>
            <a:r>
              <a:rPr lang="ko-KR" altLang="en-US" dirty="0"/>
              <a:t>를 다시 만들어서 </a:t>
            </a:r>
            <a:r>
              <a:rPr lang="ko-KR" altLang="en-US" dirty="0" smtClean="0"/>
              <a:t>사용함</a:t>
            </a:r>
            <a:r>
              <a:rPr lang="en-US" altLang="ko-KR" dirty="0" smtClean="0"/>
              <a:t>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574" y="2708920"/>
            <a:ext cx="6435715" cy="377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83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맛보기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34996" y="-945951"/>
            <a:ext cx="5175575" cy="879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39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358" y="5016358"/>
            <a:ext cx="6420270" cy="1426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클래스의 상속에 </a:t>
            </a:r>
            <a:r>
              <a:rPr lang="ko-KR" altLang="en-US" spc="-150" dirty="0"/>
              <a:t>대해 </a:t>
            </a:r>
            <a:r>
              <a:rPr lang="ko-KR" altLang="en-US" spc="-150" dirty="0" smtClean="0"/>
              <a:t>알아봅시다</a:t>
            </a:r>
            <a:r>
              <a:rPr lang="en-US" altLang="ko-KR" spc="-150" dirty="0" smtClean="0"/>
              <a:t>(7)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69" y="1006852"/>
            <a:ext cx="7806905" cy="41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310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클래스의 상속에 </a:t>
            </a:r>
            <a:r>
              <a:rPr lang="ko-KR" altLang="en-US" spc="-150" dirty="0"/>
              <a:t>대해 </a:t>
            </a:r>
            <a:r>
              <a:rPr lang="ko-KR" altLang="en-US" spc="-150" dirty="0" smtClean="0"/>
              <a:t>알아봅시다</a:t>
            </a:r>
            <a:r>
              <a:rPr lang="en-US" altLang="ko-KR" spc="-150" dirty="0" smtClean="0"/>
              <a:t>(8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59" y="1079153"/>
            <a:ext cx="7151089" cy="438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54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코딩 실습 </a:t>
            </a:r>
            <a:r>
              <a:rPr lang="en-US" altLang="ko-KR" spc="-150" dirty="0" smtClean="0"/>
              <a:t>- </a:t>
            </a:r>
            <a:r>
              <a:rPr lang="ko-KR" altLang="en-US" spc="-150" dirty="0" smtClean="0"/>
              <a:t>이번 장에서 만들 프로그램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객체지향 </a:t>
            </a:r>
            <a:r>
              <a:rPr lang="ko-KR" altLang="en-US" dirty="0" smtClean="0"/>
              <a:t>기본 프로그램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11-5)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객체지향 </a:t>
            </a:r>
            <a:r>
              <a:rPr lang="ko-KR" altLang="en-US" dirty="0" smtClean="0"/>
              <a:t>활용 프로그램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11-8)</a:t>
            </a:r>
            <a:endParaRPr lang="en-US" altLang="ko-K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" y="4069247"/>
            <a:ext cx="77247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187" y="5464155"/>
            <a:ext cx="16002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" y="1368403"/>
            <a:ext cx="77438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200" y="2787628"/>
            <a:ext cx="16002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33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이번 </a:t>
            </a:r>
            <a:r>
              <a:rPr lang="ko-KR" altLang="en-US" dirty="0" smtClean="0"/>
              <a:t>장에서 만들 </a:t>
            </a:r>
            <a:r>
              <a:rPr lang="ko-KR" altLang="en-US" dirty="0"/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219430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</a:t>
            </a:r>
            <a:r>
              <a:rPr lang="ko-KR" altLang="en-US" spc="-150" dirty="0" smtClean="0"/>
              <a:t>장에서 만들 </a:t>
            </a:r>
            <a:r>
              <a:rPr lang="ko-KR" altLang="en-US" spc="-150" dirty="0"/>
              <a:t>프로그램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객체지향 </a:t>
            </a:r>
            <a:r>
              <a:rPr lang="ko-KR" altLang="en-US" dirty="0" smtClean="0"/>
              <a:t>기본 프로그램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11-5)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객체지향 </a:t>
            </a:r>
            <a:r>
              <a:rPr lang="ko-KR" altLang="en-US" dirty="0" smtClean="0"/>
              <a:t>활용 프로그램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11-8)</a:t>
            </a:r>
            <a:endParaRPr lang="en-US" altLang="ko-K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" y="4069247"/>
            <a:ext cx="77247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187" y="5464155"/>
            <a:ext cx="16002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" y="1368403"/>
            <a:ext cx="77438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200" y="2787628"/>
            <a:ext cx="16002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01 </a:t>
            </a:r>
            <a:r>
              <a:rPr lang="ko-KR" altLang="en-US" dirty="0" smtClean="0"/>
              <a:t>클래스에 대해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알아봅시다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64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클래스에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/>
            <a:r>
              <a:rPr lang="ko-KR" altLang="en-US" dirty="0" err="1"/>
              <a:t>파이썬은</a:t>
            </a:r>
            <a:r>
              <a:rPr lang="ko-KR" altLang="en-US" dirty="0"/>
              <a:t> 객체지향 개념을 적용할 수 있는 프로그래밍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1"/>
            <a:r>
              <a:rPr lang="ko-KR" altLang="en-US" dirty="0"/>
              <a:t>클래스의 모양과 생성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40" y="2222350"/>
            <a:ext cx="7358490" cy="7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39" y="3340455"/>
            <a:ext cx="7346473" cy="2397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855" y="5738011"/>
            <a:ext cx="16287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74694" y="4169901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필드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속성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3467" y="50086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메서드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잉크 1"/>
              <p14:cNvContentPartPr/>
              <p14:nvPr/>
            </p14:nvContentPartPr>
            <p14:xfrm>
              <a:off x="6927840" y="4210200"/>
              <a:ext cx="305280" cy="125100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18480" y="4200840"/>
                <a:ext cx="324000" cy="12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잉크 3"/>
              <p14:cNvContentPartPr/>
              <p14:nvPr/>
            </p14:nvContentPartPr>
            <p14:xfrm>
              <a:off x="8109000" y="4946760"/>
              <a:ext cx="920880" cy="43848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99640" y="4937400"/>
                <a:ext cx="939600" cy="45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549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클래스에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자동차의 </a:t>
            </a:r>
            <a:r>
              <a:rPr lang="ko-KR" altLang="en-US" dirty="0" smtClean="0"/>
              <a:t>속성은 필드</a:t>
            </a:r>
            <a:r>
              <a:rPr lang="en-US" altLang="ko-KR" dirty="0" smtClean="0"/>
              <a:t>(</a:t>
            </a:r>
            <a:r>
              <a:rPr lang="en-US" altLang="ko-KR" dirty="0"/>
              <a:t>Field)</a:t>
            </a:r>
            <a:r>
              <a:rPr lang="ko-KR" altLang="en-US" dirty="0" smtClean="0"/>
              <a:t>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자동차의 기능은 </a:t>
            </a:r>
            <a:r>
              <a:rPr lang="ko-KR" altLang="en-US" dirty="0"/>
              <a:t>함수</a:t>
            </a:r>
            <a:r>
              <a:rPr lang="en-US" altLang="ko-KR" dirty="0"/>
              <a:t>(Function</a:t>
            </a:r>
            <a:r>
              <a:rPr lang="en-US" altLang="ko-KR" dirty="0" smtClean="0"/>
              <a:t>)</a:t>
            </a:r>
            <a:r>
              <a:rPr lang="ko-KR" altLang="en-US" dirty="0" smtClean="0"/>
              <a:t>형태로 구현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클래스 </a:t>
            </a:r>
            <a:r>
              <a:rPr lang="ko-KR" altLang="en-US" dirty="0"/>
              <a:t>안에서 구현된 함수는 </a:t>
            </a:r>
            <a:r>
              <a:rPr lang="ko-KR" altLang="en-US" dirty="0" err="1"/>
              <a:t>메소드</a:t>
            </a:r>
            <a:r>
              <a:rPr lang="en-US" altLang="ko-KR" dirty="0"/>
              <a:t>(Method)</a:t>
            </a:r>
            <a:r>
              <a:rPr lang="ko-KR" altLang="en-US" dirty="0" smtClean="0"/>
              <a:t>라 부름</a:t>
            </a:r>
            <a:r>
              <a:rPr lang="en-US" altLang="ko-KR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27" y="1634326"/>
            <a:ext cx="6823192" cy="331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49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</TotalTime>
  <Words>866</Words>
  <Application>Microsoft Office PowerPoint</Application>
  <PresentationFormat>화면 슬라이드 쇼(4:3)</PresentationFormat>
  <Paragraphs>204</Paragraphs>
  <Slides>43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Office 테마</vt:lpstr>
      <vt:lpstr>PowerPoint 프레젠테이션</vt:lpstr>
      <vt:lpstr>PowerPoint 프레젠테이션</vt:lpstr>
      <vt:lpstr>PowerPoint 프레젠테이션</vt:lpstr>
      <vt:lpstr>맛보기</vt:lpstr>
      <vt:lpstr>이번 장에서 만들 프로그램</vt:lpstr>
      <vt:lpstr>이번 장에서 만들 프로그램(1)</vt:lpstr>
      <vt:lpstr>Section 01 클래스에 대해  알아봅시다</vt:lpstr>
      <vt:lpstr>클래스에 대해 알아봅시다(1)</vt:lpstr>
      <vt:lpstr>클래스에 대해 알아봅시다(2)</vt:lpstr>
      <vt:lpstr>클래스에 대해 알아봅시다(3)</vt:lpstr>
      <vt:lpstr>클래스에 대해 알아봅시다(4)</vt:lpstr>
      <vt:lpstr>클래스에 대해 알아봅시다(5)</vt:lpstr>
      <vt:lpstr>필드에 값 대입하기</vt:lpstr>
      <vt:lpstr>클래스에 대해 알아봅시다(7)</vt:lpstr>
      <vt:lpstr>클래스에 대해 알아봅시다(8)</vt:lpstr>
      <vt:lpstr>클래스에 대해 알아봅시다(9)</vt:lpstr>
      <vt:lpstr>클래스에 대해 알아봅시다(9)</vt:lpstr>
      <vt:lpstr>Section 02 생성자에 대해  알아봅시다</vt:lpstr>
      <vt:lpstr>생성자에 대해 알아봅시다(1)</vt:lpstr>
      <vt:lpstr>생성자에 대해 알아봅시다(1)</vt:lpstr>
      <vt:lpstr>생성자에 대해 알아봅시다(2)</vt:lpstr>
      <vt:lpstr>생성자에 대해 알아봅시다(3)</vt:lpstr>
      <vt:lpstr>생성자에 대해 알아봅시다(4)</vt:lpstr>
      <vt:lpstr>생성자에 대해 알아봅시다(5)</vt:lpstr>
      <vt:lpstr>생성자에 대해 알아봅시다(6) – 첫번째 실습 문제</vt:lpstr>
      <vt:lpstr>생성자에 대해 알아봅시다(7)</vt:lpstr>
      <vt:lpstr>Section 03 인스턴스 변수와 클래스 변수의 차이는? </vt:lpstr>
      <vt:lpstr>인스턴스 변수와 클래스 변수의 차이는?(1)</vt:lpstr>
      <vt:lpstr>인스턴스 변수와 클래스 변수의 차이는?(2)</vt:lpstr>
      <vt:lpstr>인스턴스 변수와 클래스 변수의 차이는?(3)</vt:lpstr>
      <vt:lpstr>인스턴스 변수와 클래스 변수의 차이는?(4)</vt:lpstr>
      <vt:lpstr>인스턴스 변수와 클래스 변수의 차이는?(5)</vt:lpstr>
      <vt:lpstr>Section 04 클래스의 상속에 대해 알아봅시다</vt:lpstr>
      <vt:lpstr>클래스의 상속에 대해 알아봅시다(1)</vt:lpstr>
      <vt:lpstr>클래스의 상속에 대해 알아봅시다(2)</vt:lpstr>
      <vt:lpstr>클래스의 상속에 대해 알아봅시다(3)</vt:lpstr>
      <vt:lpstr>클래스의 상속에 대해 알아봅시다(4)</vt:lpstr>
      <vt:lpstr>클래스의 상속에 대해 알아봅시다(5)</vt:lpstr>
      <vt:lpstr>클래스의 상속에 대해 알아봅시다(6)</vt:lpstr>
      <vt:lpstr>클래스의 상속에 대해 알아봅시다(7)</vt:lpstr>
      <vt:lpstr>클래스의 상속에 대해 알아봅시다(8)</vt:lpstr>
      <vt:lpstr>코딩 실습 - 이번 장에서 만들 프로그램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sgrc-101</cp:lastModifiedBy>
  <cp:revision>226</cp:revision>
  <dcterms:created xsi:type="dcterms:W3CDTF">2012-07-23T02:34:37Z</dcterms:created>
  <dcterms:modified xsi:type="dcterms:W3CDTF">2018-11-23T01:31:17Z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