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5143500" cx="9144000"/>
  <p:notesSz cx="6858000" cy="9144000"/>
  <p:embeddedFontLst>
    <p:embeddedFont>
      <p:font typeface="Roboto"/>
      <p:regular r:id="rId43"/>
      <p:bold r:id="rId44"/>
      <p:italic r:id="rId45"/>
      <p:boldItalic r:id="rId46"/>
    </p:embeddedFont>
    <p:embeddedFont>
      <p:font typeface="Great Vibes"/>
      <p:regular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F40D2ED-B5C0-4350-B323-96E9EDA79E31}">
  <a:tblStyle styleId="{9F40D2ED-B5C0-4350-B323-96E9EDA79E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Roboto-bold.fntdata"/><Relationship Id="rId21" Type="http://schemas.openxmlformats.org/officeDocument/2006/relationships/slide" Target="slides/slide15.xml"/><Relationship Id="rId43" Type="http://schemas.openxmlformats.org/officeDocument/2006/relationships/font" Target="fonts/Roboto-regular.fntdata"/><Relationship Id="rId24" Type="http://schemas.openxmlformats.org/officeDocument/2006/relationships/slide" Target="slides/slide18.xml"/><Relationship Id="rId46" Type="http://schemas.openxmlformats.org/officeDocument/2006/relationships/font" Target="fonts/Roboto-boldItalic.fntdata"/><Relationship Id="rId23" Type="http://schemas.openxmlformats.org/officeDocument/2006/relationships/slide" Target="slides/slide17.xml"/><Relationship Id="rId45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schemas.openxmlformats.org/officeDocument/2006/relationships/font" Target="fonts/GreatVibes-regular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99d82fa18_4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99d82fa18_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d339b9b2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d339b9b2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d339b9b2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d339b9b2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d339b9b2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d339b9b2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d309bf4a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d309bf4a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d309bf4a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d309bf4a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d351b4be3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d351b4be3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d309bf4a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d309bf4a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d339b9b27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d339b9b27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d309bf4a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d309bf4a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d351b4be3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d351b4be3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d339b9b27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d339b9b27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d339b9b27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d339b9b27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d339b9b27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d339b9b27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d3eeccea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d3eeccea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d309bf4a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d309bf4a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d309bf4a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d309bf4a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d339b9b27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d339b9b27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999d82fa18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999d82fa18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999d82fa18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999d82fa18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d339b9b27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d339b9b27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d351b4be3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d351b4be3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999d82fa18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999d82fa18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999d82fa18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999d82fa18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999d82fa18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999d82fa1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309bf4a1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309bf4a1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5d339b9b27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5d339b9b27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999d82fa18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999d82fa18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999d82fa1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999d82fa1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d351b4be3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d351b4be3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d351b4be3_3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d351b4be3_3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d309bf4a1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d309bf4a1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d3eecce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d3eecce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d339b9b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d339b9b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99d82fa18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999d82fa18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en.wikipedia.org/wiki/Mean_squared_error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gif"/><Relationship Id="rId4" Type="http://schemas.openxmlformats.org/officeDocument/2006/relationships/image" Target="../media/image8.gif"/><Relationship Id="rId5" Type="http://schemas.openxmlformats.org/officeDocument/2006/relationships/image" Target="../media/image6.gif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arxiv.org/pdf/1803.04189.pdf" TargetMode="External"/><Relationship Id="rId4" Type="http://schemas.openxmlformats.org/officeDocument/2006/relationships/hyperlink" Target="https://arxiv.org/pdf/1606.08921.pdf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www.eecs.yorku.ca/~kamel/sidd/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cv.snu.ac.kr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thstkdgus35/npex-lab-2020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NPEX Image Restoration Lab.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Lab 2: Deep Image Denoising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September</a:t>
            </a:r>
            <a:r>
              <a:rPr lang="ko"/>
              <a:t> 22nd, 2020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Sanghyun Son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Noisy Image Generation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ko"/>
              <a:t>We will assume a simple Gaussian noise model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ko"/>
              <a:t>I</a:t>
            </a:r>
            <a:r>
              <a:rPr baseline="-25000" lang="ko"/>
              <a:t>noise</a:t>
            </a:r>
            <a:r>
              <a:rPr lang="ko"/>
              <a:t> = </a:t>
            </a:r>
            <a:r>
              <a:rPr b="1" lang="ko"/>
              <a:t>I</a:t>
            </a:r>
            <a:r>
              <a:rPr baseline="-25000" lang="ko"/>
              <a:t>clean</a:t>
            </a:r>
            <a:r>
              <a:rPr lang="ko"/>
              <a:t> + </a:t>
            </a:r>
            <a:r>
              <a:rPr i="1" lang="ko"/>
              <a:t>n</a:t>
            </a:r>
            <a:r>
              <a:rPr lang="ko"/>
              <a:t>, where </a:t>
            </a:r>
            <a:r>
              <a:rPr i="1" lang="ko"/>
              <a:t>n</a:t>
            </a:r>
            <a:r>
              <a:rPr lang="ko"/>
              <a:t> ~ </a:t>
            </a:r>
            <a:r>
              <a:rPr i="1" lang="ko"/>
              <a:t>N</a:t>
            </a:r>
            <a:r>
              <a:rPr lang="ko"/>
              <a:t>(0, </a:t>
            </a:r>
            <a:r>
              <a:rPr i="1" lang="ko"/>
              <a:t>σ</a:t>
            </a:r>
            <a:r>
              <a:rPr baseline="30000" i="1" lang="ko"/>
              <a:t>2</a:t>
            </a:r>
            <a:r>
              <a:rPr lang="ko"/>
              <a:t>)</a:t>
            </a:r>
            <a:br>
              <a:rPr lang="ko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numpy.random.randn</a:t>
            </a:r>
            <a:r>
              <a:rPr lang="ko"/>
              <a:t> can be used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Be careful to quantization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Clipping saturated values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Rounding</a:t>
            </a:r>
            <a:br>
              <a:rPr lang="ko"/>
            </a:b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Do we need to fix </a:t>
            </a:r>
            <a:r>
              <a:rPr i="1" lang="ko"/>
              <a:t>n</a:t>
            </a:r>
            <a:r>
              <a:rPr lang="ko"/>
              <a:t> for each </a:t>
            </a:r>
            <a:r>
              <a:rPr b="1" lang="ko"/>
              <a:t>training</a:t>
            </a:r>
            <a:r>
              <a:rPr lang="ko"/>
              <a:t> input?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Do we need to fix </a:t>
            </a:r>
            <a:r>
              <a:rPr i="1" lang="ko"/>
              <a:t>n</a:t>
            </a:r>
            <a:r>
              <a:rPr lang="ko"/>
              <a:t> for each </a:t>
            </a:r>
            <a:r>
              <a:rPr b="1" lang="ko"/>
              <a:t>evaluation</a:t>
            </a:r>
            <a:r>
              <a:rPr lang="ko"/>
              <a:t> input?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Noisy Image Generation: Evaluation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ko"/>
              <a:t>Fix the noise for the evaluation dataset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To do: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Write a python script </a:t>
            </a: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generate_noise.py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ko"/>
              <a:t>A</a:t>
            </a:r>
            <a:r>
              <a:rPr b="1" lang="ko"/>
              <a:t>dd Gaussian noise to evaluation images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S</a:t>
            </a:r>
            <a:r>
              <a:rPr lang="ko"/>
              <a:t>ave them in the </a:t>
            </a: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ko"/>
              <a:t> directory</a:t>
            </a:r>
            <a:endParaRPr/>
          </a:p>
          <a:p>
            <a: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npex-2020-lab/dataset/DIV2K_sub/eval/target/xxxx.png</a:t>
            </a:r>
            <a:br>
              <a:rPr lang="ko"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i="1" lang="ko"/>
              <a:t>σ</a:t>
            </a:r>
            <a:r>
              <a:rPr lang="ko"/>
              <a:t> = 20 by default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Noisy Image Generation: Training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ko"/>
              <a:t>We can generate noisy images on-the-fly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To do: We will design a new dataset class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Write a python script </a:t>
            </a: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data/noisy.py</a:t>
            </a:r>
            <a:r>
              <a:rPr lang="ko"/>
              <a:t> and implement </a:t>
            </a: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NoisyData</a:t>
            </a:r>
            <a:r>
              <a:rPr lang="ko"/>
              <a:t> class by inheriting </a:t>
            </a: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data.backbone.RestorationData</a:t>
            </a:r>
            <a:br>
              <a:rPr lang="ko"/>
            </a:b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Implement </a:t>
            </a:r>
            <a:r>
              <a:rPr b="1" lang="ko"/>
              <a:t>on-the-fly noise generation</a:t>
            </a:r>
            <a:r>
              <a:rPr lang="ko"/>
              <a:t> for training images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We don’t have to add/change many things…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ko"/>
              <a:t>Just override</a:t>
            </a:r>
            <a:r>
              <a:rPr lang="ko"/>
              <a:t> </a:t>
            </a: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preprocess</a:t>
            </a:r>
            <a:br>
              <a:rPr lang="ko"/>
            </a:b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■"/>
            </a:pP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loader_train</a:t>
            </a:r>
            <a:r>
              <a:rPr lang="ko"/>
              <a:t> and </a:t>
            </a: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loader_eval</a:t>
            </a:r>
            <a:r>
              <a:rPr lang="ko"/>
              <a:t> in </a:t>
            </a: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main.py</a:t>
            </a:r>
            <a:r>
              <a:rPr lang="ko"/>
              <a:t> also should be modified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We should use the same </a:t>
            </a:r>
            <a:r>
              <a:rPr i="1" lang="ko"/>
              <a:t>σ</a:t>
            </a:r>
            <a:r>
              <a:rPr lang="ko"/>
              <a:t>(=20) with the evaluation dataset (why 40 in the code?)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Image Restoration: Pipeline</a:t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Data loading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Data preprocessing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Model training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Model evaluation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/>
              <a:t>Model Training</a:t>
            </a:r>
            <a:endParaRPr sz="4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Goal of This Course</a:t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Build a simple framework for general image restoration tasks</a:t>
            </a:r>
            <a:br>
              <a:rPr lang="ko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Understand differences between image restoration and other tasks</a:t>
            </a:r>
            <a:br>
              <a:rPr lang="ko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Generate various datasets for image restoration</a:t>
            </a:r>
            <a:br>
              <a:rPr lang="ko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ko"/>
              <a:t>Implement basic CNNs for image restoration</a:t>
            </a:r>
            <a:br>
              <a:rPr lang="ko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Train/Evaluate various image restoration models</a:t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Image Restoration: Model Training</a:t>
            </a:r>
            <a:endParaRPr/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ko"/>
              <a:t>Before training…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We need to define a CNN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Let’s make it simple</a:t>
            </a:r>
            <a:br>
              <a:rPr lang="ko"/>
            </a:b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Define a simple feedforward CNN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Two options:</a:t>
            </a:r>
            <a:endParaRPr/>
          </a:p>
          <a:p>
            <a: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Define </a:t>
            </a: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conv1</a:t>
            </a:r>
            <a:r>
              <a:rPr lang="ko"/>
              <a:t>, </a:t>
            </a: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conv2</a:t>
            </a:r>
            <a:r>
              <a:rPr lang="ko"/>
              <a:t>, … </a:t>
            </a: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conv4</a:t>
            </a:r>
            <a:r>
              <a:rPr lang="ko"/>
              <a:t> independently</a:t>
            </a:r>
            <a:endParaRPr/>
          </a:p>
          <a:p>
            <a: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Use </a:t>
            </a: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nn.Sequential</a:t>
            </a:r>
            <a:br>
              <a:rPr lang="ko"/>
            </a:b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Batch normalizations (BN)</a:t>
            </a:r>
            <a:r>
              <a:rPr lang="ko"/>
              <a:t>: Optional</a:t>
            </a:r>
            <a:endParaRPr/>
          </a:p>
        </p:txBody>
      </p:sp>
      <p:graphicFrame>
        <p:nvGraphicFramePr>
          <p:cNvPr id="184" name="Google Shape;184;p29"/>
          <p:cNvGraphicFramePr/>
          <p:nvPr/>
        </p:nvGraphicFramePr>
        <p:xfrm>
          <a:off x="7067350" y="191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{9F40D2ED-B5C0-4350-B323-96E9EDA79E31}</a:tableStyleId>
              </a:tblPr>
              <a:tblGrid>
                <a:gridCol w="1626650"/>
              </a:tblGrid>
              <a:tr h="259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Input</a:t>
                      </a:r>
                      <a:r>
                        <a:rPr lang="ko" sz="1000"/>
                        <a:t> (3 x H x W)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259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Conv</a:t>
                      </a:r>
                      <a:r>
                        <a:rPr lang="ko" sz="1000"/>
                        <a:t> (3 x 3, 3→64)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259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ReLU</a:t>
                      </a:r>
                      <a:endParaRPr b="1" sz="1000"/>
                    </a:p>
                  </a:txBody>
                  <a:tcPr marT="91425" marB="91425" marR="91425" marL="91425" anchor="ctr"/>
                </a:tc>
              </a:tr>
              <a:tr h="259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Conv</a:t>
                      </a:r>
                      <a:r>
                        <a:rPr lang="ko" sz="1000"/>
                        <a:t> </a:t>
                      </a:r>
                      <a:r>
                        <a:rPr lang="ko" sz="1000"/>
                        <a:t>(3 x 3, 64→64)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259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ReLU</a:t>
                      </a:r>
                      <a:endParaRPr b="1" sz="1000"/>
                    </a:p>
                  </a:txBody>
                  <a:tcPr marT="91425" marB="91425" marR="91425" marL="91425" anchor="ctr"/>
                </a:tc>
              </a:tr>
              <a:tr h="259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Conv</a:t>
                      </a:r>
                      <a:r>
                        <a:rPr lang="ko" sz="1000"/>
                        <a:t> </a:t>
                      </a:r>
                      <a:r>
                        <a:rPr lang="ko" sz="1000"/>
                        <a:t>(3 x 3, 64→64)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259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ReLU</a:t>
                      </a:r>
                      <a:endParaRPr b="1" sz="1000"/>
                    </a:p>
                  </a:txBody>
                  <a:tcPr marT="91425" marB="91425" marR="91425" marL="91425" anchor="ctr"/>
                </a:tc>
              </a:tr>
              <a:tr h="259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Conv</a:t>
                      </a:r>
                      <a:r>
                        <a:rPr lang="ko" sz="1000"/>
                        <a:t> </a:t>
                      </a:r>
                      <a:r>
                        <a:rPr lang="ko" sz="1000"/>
                        <a:t>(3 x 3, 64→3)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259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Output</a:t>
                      </a:r>
                      <a:r>
                        <a:rPr lang="ko" sz="1000"/>
                        <a:t> (3 x H x W)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Image Restoration: Model Training</a:t>
            </a:r>
            <a:endParaRPr/>
          </a:p>
        </p:txBody>
      </p:sp>
      <p:sp>
        <p:nvSpPr>
          <p:cNvPr id="190" name="Google Shape;190;p3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ko"/>
              <a:t>Advanced techniques: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Parameterize all the numbers (with </a:t>
            </a: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argparse</a:t>
            </a:r>
            <a:r>
              <a:rPr lang="ko"/>
              <a:t>)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Ex) The model can be represented as:</a:t>
            </a:r>
            <a:br>
              <a:rPr lang="ko"/>
            </a:br>
            <a:r>
              <a:rPr lang="ko" sz="1000">
                <a:latin typeface="Courier New"/>
                <a:ea typeface="Courier New"/>
                <a:cs typeface="Courier New"/>
                <a:sym typeface="Courier New"/>
              </a:rPr>
              <a:t>CNN</a:t>
            </a:r>
            <a:r>
              <a:rPr lang="ko" sz="1000">
                <a:latin typeface="Courier New"/>
                <a:ea typeface="Courier New"/>
                <a:cs typeface="Courier New"/>
                <a:sym typeface="Courier New"/>
              </a:rPr>
              <a:t>(n_channels, n_feats, kernel_size, n_convs, activation, BN)</a:t>
            </a:r>
            <a:br>
              <a:rPr lang="ko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ko" sz="1000">
                <a:latin typeface="Courier New"/>
                <a:ea typeface="Courier New"/>
                <a:cs typeface="Courier New"/>
                <a:sym typeface="Courier New"/>
              </a:rPr>
              <a:t>= CNN(3, 64, 3, 4, ReLU, False)</a:t>
            </a:r>
            <a:br>
              <a:rPr lang="ko"/>
            </a:b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You can even parameterize the model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Need a basic understanding of Python module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The nested structure can make it bit complex</a:t>
            </a:r>
            <a:endParaRPr/>
          </a:p>
        </p:txBody>
      </p:sp>
      <p:graphicFrame>
        <p:nvGraphicFramePr>
          <p:cNvPr id="191" name="Google Shape;191;p30"/>
          <p:cNvGraphicFramePr/>
          <p:nvPr/>
        </p:nvGraphicFramePr>
        <p:xfrm>
          <a:off x="7067350" y="191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{9F40D2ED-B5C0-4350-B323-96E9EDA79E31}</a:tableStyleId>
              </a:tblPr>
              <a:tblGrid>
                <a:gridCol w="1626650"/>
              </a:tblGrid>
              <a:tr h="259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Input</a:t>
                      </a:r>
                      <a:r>
                        <a:rPr lang="ko" sz="1000"/>
                        <a:t> (3 x H x W)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259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Conv</a:t>
                      </a:r>
                      <a:r>
                        <a:rPr lang="ko" sz="1000"/>
                        <a:t> (3 x 3, 3→64)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259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ReLU</a:t>
                      </a:r>
                      <a:endParaRPr b="1" sz="1000"/>
                    </a:p>
                  </a:txBody>
                  <a:tcPr marT="91425" marB="91425" marR="91425" marL="91425" anchor="ctr"/>
                </a:tc>
              </a:tr>
              <a:tr h="259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Conv</a:t>
                      </a:r>
                      <a:r>
                        <a:rPr lang="ko" sz="1000"/>
                        <a:t> (3 x 3, 64→64)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259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ReLU</a:t>
                      </a:r>
                      <a:endParaRPr b="1" sz="1000"/>
                    </a:p>
                  </a:txBody>
                  <a:tcPr marT="91425" marB="91425" marR="91425" marL="91425" anchor="ctr"/>
                </a:tc>
              </a:tr>
              <a:tr h="259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Conv</a:t>
                      </a:r>
                      <a:r>
                        <a:rPr lang="ko" sz="1000"/>
                        <a:t> (3 x 3, 64→64)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259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ReLU</a:t>
                      </a:r>
                      <a:endParaRPr b="1" sz="1000"/>
                    </a:p>
                  </a:txBody>
                  <a:tcPr marT="91425" marB="91425" marR="91425" marL="91425" anchor="ctr"/>
                </a:tc>
              </a:tr>
              <a:tr h="259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Conv</a:t>
                      </a:r>
                      <a:r>
                        <a:rPr lang="ko" sz="1000"/>
                        <a:t> (3 x 3, 64→3)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259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Output</a:t>
                      </a:r>
                      <a:r>
                        <a:rPr lang="ko" sz="1000"/>
                        <a:t> (3 x H x W)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Image Restoration: Model Training</a:t>
            </a:r>
            <a:endParaRPr/>
          </a:p>
        </p:txBody>
      </p:sp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ko"/>
              <a:t>Now we can train the CNN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Using the </a:t>
            </a: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autograd</a:t>
            </a:r>
            <a:r>
              <a:rPr lang="ko"/>
              <a:t> is very simple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Each line corresponds to one line of code</a:t>
            </a:r>
            <a:br>
              <a:rPr lang="ko"/>
            </a:br>
            <a:endParaRPr/>
          </a:p>
          <a:p>
            <a:pPr indent="-3175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400"/>
              <a:t>Reset the gradient (</a:t>
            </a:r>
            <a:r>
              <a:rPr lang="ko" sz="1400">
                <a:latin typeface="Courier New"/>
                <a:ea typeface="Courier New"/>
                <a:cs typeface="Courier New"/>
                <a:sym typeface="Courier New"/>
              </a:rPr>
              <a:t>zero_grad</a:t>
            </a:r>
            <a:r>
              <a:rPr lang="ko" sz="1400"/>
              <a:t>)</a:t>
            </a:r>
            <a:endParaRPr sz="1400"/>
          </a:p>
          <a:p>
            <a:pPr indent="-3175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400"/>
              <a:t>Feed an input batch</a:t>
            </a:r>
            <a:endParaRPr sz="1400"/>
          </a:p>
          <a:p>
            <a:pPr indent="-3175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400"/>
              <a:t>Calculate the loss value</a:t>
            </a:r>
            <a:endParaRPr sz="1400"/>
          </a:p>
          <a:p>
            <a:pPr indent="-3175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400"/>
              <a:t>Backpropagation (</a:t>
            </a:r>
            <a:r>
              <a:rPr lang="ko" sz="1400">
                <a:latin typeface="Courier New"/>
                <a:ea typeface="Courier New"/>
                <a:cs typeface="Courier New"/>
                <a:sym typeface="Courier New"/>
              </a:rPr>
              <a:t>backward</a:t>
            </a:r>
            <a:r>
              <a:rPr lang="ko" sz="1400"/>
              <a:t>)</a:t>
            </a:r>
            <a:endParaRPr sz="1400"/>
          </a:p>
          <a:p>
            <a:pPr indent="-3175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400"/>
              <a:t>Weight update (</a:t>
            </a:r>
            <a:r>
              <a:rPr lang="ko" sz="1400">
                <a:latin typeface="Courier New"/>
                <a:ea typeface="Courier New"/>
                <a:cs typeface="Courier New"/>
                <a:sym typeface="Courier New"/>
              </a:rPr>
              <a:t>step</a:t>
            </a:r>
            <a:r>
              <a:rPr lang="ko" sz="1400"/>
              <a:t>)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SSH Tunneling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ko"/>
              <a:t>If you are using Linux (or WSL)…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○"/>
            </a:pP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ssh -p 8022 -N -L localhost:16006:localhost:6006 [username]@[server]</a:t>
            </a:r>
            <a:r>
              <a:rPr lang="ko"/>
              <a:t> on any shell</a:t>
            </a:r>
            <a:br>
              <a:rPr lang="ko"/>
            </a:b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○"/>
            </a:pPr>
            <a:r>
              <a:rPr lang="ko"/>
              <a:t>You can launch the TensorBoard</a:t>
            </a:r>
            <a:br>
              <a:rPr lang="ko"/>
            </a:br>
            <a:r>
              <a:rPr lang="ko"/>
              <a:t>on the other shell</a:t>
            </a:r>
            <a:br>
              <a:rPr lang="ko"/>
            </a:b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9075" y="2867975"/>
            <a:ext cx="4034926" cy="206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ko"/>
              <a:t>Optimizer in the PyTorch</a:t>
            </a:r>
            <a:endParaRPr/>
          </a:p>
        </p:txBody>
      </p:sp>
      <p:sp>
        <p:nvSpPr>
          <p:cNvPr id="203" name="Google Shape;203;p32"/>
          <p:cNvSpPr/>
          <p:nvPr/>
        </p:nvSpPr>
        <p:spPr>
          <a:xfrm>
            <a:off x="4825125" y="3194900"/>
            <a:ext cx="3997200" cy="1167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Image Restoration: Model Training</a:t>
            </a:r>
            <a:endParaRPr/>
          </a:p>
        </p:txBody>
      </p:sp>
      <p:graphicFrame>
        <p:nvGraphicFramePr>
          <p:cNvPr id="205" name="Google Shape;205;p32"/>
          <p:cNvGraphicFramePr/>
          <p:nvPr/>
        </p:nvGraphicFramePr>
        <p:xfrm>
          <a:off x="471900" y="3314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{9F40D2ED-B5C0-4350-B323-96E9EDA79E31}</a:tableStyleId>
              </a:tblPr>
              <a:tblGrid>
                <a:gridCol w="468900"/>
                <a:gridCol w="468900"/>
                <a:gridCol w="468900"/>
                <a:gridCol w="468900"/>
                <a:gridCol w="468900"/>
                <a:gridCol w="468900"/>
                <a:gridCol w="468900"/>
                <a:gridCol w="468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"/>
                        <a:t>w</a:t>
                      </a:r>
                      <a:r>
                        <a:rPr baseline="-25000" i="1" lang="ko"/>
                        <a:t>0</a:t>
                      </a:r>
                      <a:endParaRPr baseline="-25000" i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"/>
                        <a:t>w</a:t>
                      </a:r>
                      <a:r>
                        <a:rPr baseline="-25000" i="1" lang="ko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⋯</a:t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"/>
                        <a:t>w</a:t>
                      </a:r>
                      <a:r>
                        <a:rPr baseline="-25000" i="1" lang="ko"/>
                        <a:t>N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06" name="Google Shape;206;p32"/>
          <p:cNvSpPr txBox="1"/>
          <p:nvPr/>
        </p:nvSpPr>
        <p:spPr>
          <a:xfrm>
            <a:off x="1445400" y="3011213"/>
            <a:ext cx="18042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Model weights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07" name="Google Shape;207;p32"/>
          <p:cNvGraphicFramePr/>
          <p:nvPr/>
        </p:nvGraphicFramePr>
        <p:xfrm>
          <a:off x="471900" y="4153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{9F40D2ED-B5C0-4350-B323-96E9EDA79E31}</a:tableStyleId>
              </a:tblPr>
              <a:tblGrid>
                <a:gridCol w="468900"/>
                <a:gridCol w="468900"/>
                <a:gridCol w="468900"/>
                <a:gridCol w="468900"/>
                <a:gridCol w="468900"/>
                <a:gridCol w="468900"/>
                <a:gridCol w="468900"/>
                <a:gridCol w="468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"/>
                        <a:t>g</a:t>
                      </a:r>
                      <a:r>
                        <a:rPr baseline="-25000" i="1" lang="ko"/>
                        <a:t>0</a:t>
                      </a:r>
                      <a:endParaRPr baseline="-25000" i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"/>
                        <a:t>g</a:t>
                      </a:r>
                      <a:r>
                        <a:rPr baseline="-25000" i="1" lang="ko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⋯</a:t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"/>
                        <a:t>g</a:t>
                      </a:r>
                      <a:r>
                        <a:rPr baseline="-25000" i="1" lang="ko"/>
                        <a:t>N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08" name="Google Shape;208;p32"/>
          <p:cNvSpPr txBox="1"/>
          <p:nvPr/>
        </p:nvSpPr>
        <p:spPr>
          <a:xfrm>
            <a:off x="1445400" y="3849888"/>
            <a:ext cx="18042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Model gradients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09" name="Google Shape;209;p32"/>
          <p:cNvGraphicFramePr/>
          <p:nvPr/>
        </p:nvGraphicFramePr>
        <p:xfrm>
          <a:off x="4942800" y="375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{9F40D2ED-B5C0-4350-B323-96E9EDA79E31}</a:tableStyleId>
              </a:tblPr>
              <a:tblGrid>
                <a:gridCol w="468900"/>
                <a:gridCol w="468900"/>
                <a:gridCol w="468900"/>
                <a:gridCol w="468900"/>
                <a:gridCol w="468900"/>
                <a:gridCol w="468900"/>
                <a:gridCol w="468900"/>
                <a:gridCol w="468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"/>
                        <a:t>m</a:t>
                      </a:r>
                      <a:r>
                        <a:rPr baseline="-25000" i="1" lang="ko"/>
                        <a:t>0</a:t>
                      </a:r>
                      <a:endParaRPr baseline="-25000" i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"/>
                        <a:t>m</a:t>
                      </a:r>
                      <a:r>
                        <a:rPr baseline="-25000" i="1" lang="ko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⋯</a:t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"/>
                        <a:t>m</a:t>
                      </a:r>
                      <a:r>
                        <a:rPr baseline="-25000" i="1" lang="ko"/>
                        <a:t>N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10" name="Google Shape;210;p32"/>
          <p:cNvSpPr txBox="1"/>
          <p:nvPr/>
        </p:nvSpPr>
        <p:spPr>
          <a:xfrm>
            <a:off x="5916300" y="3290700"/>
            <a:ext cx="18042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Optimizer variables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(e.g. Momentum)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32"/>
          <p:cNvSpPr txBox="1"/>
          <p:nvPr/>
        </p:nvSpPr>
        <p:spPr>
          <a:xfrm>
            <a:off x="5916300" y="2728100"/>
            <a:ext cx="18042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Roboto"/>
                <a:ea typeface="Roboto"/>
                <a:cs typeface="Roboto"/>
                <a:sym typeface="Roboto"/>
              </a:rPr>
              <a:t>Optimizer Class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32"/>
          <p:cNvSpPr/>
          <p:nvPr/>
        </p:nvSpPr>
        <p:spPr>
          <a:xfrm>
            <a:off x="348900" y="3038550"/>
            <a:ext cx="3997200" cy="1705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2"/>
          <p:cNvSpPr txBox="1"/>
          <p:nvPr/>
        </p:nvSpPr>
        <p:spPr>
          <a:xfrm>
            <a:off x="1440075" y="2571750"/>
            <a:ext cx="18042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Roboto"/>
                <a:ea typeface="Roboto"/>
                <a:cs typeface="Roboto"/>
                <a:sym typeface="Roboto"/>
              </a:rPr>
              <a:t>Model</a:t>
            </a:r>
            <a:r>
              <a:rPr b="1" lang="ko">
                <a:latin typeface="Roboto"/>
                <a:ea typeface="Roboto"/>
                <a:cs typeface="Roboto"/>
                <a:sym typeface="Roboto"/>
              </a:rPr>
              <a:t> Class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4" name="Google Shape;214;p32"/>
          <p:cNvCxnSpPr>
            <a:stCxn id="203" idx="1"/>
          </p:cNvCxnSpPr>
          <p:nvPr/>
        </p:nvCxnSpPr>
        <p:spPr>
          <a:xfrm rot="10800000">
            <a:off x="4230825" y="3555650"/>
            <a:ext cx="594300" cy="2229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" name="Google Shape;215;p32"/>
          <p:cNvSpPr txBox="1"/>
          <p:nvPr/>
        </p:nvSpPr>
        <p:spPr>
          <a:xfrm>
            <a:off x="4223100" y="2802500"/>
            <a:ext cx="2595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Control</a:t>
            </a:r>
            <a:endParaRPr b="1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optimizer.step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16" name="Google Shape;216;p32"/>
          <p:cNvCxnSpPr>
            <a:stCxn id="203" idx="1"/>
          </p:cNvCxnSpPr>
          <p:nvPr/>
        </p:nvCxnSpPr>
        <p:spPr>
          <a:xfrm flipH="1">
            <a:off x="4294425" y="3778550"/>
            <a:ext cx="530700" cy="5625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32"/>
          <p:cNvSpPr txBox="1"/>
          <p:nvPr/>
        </p:nvSpPr>
        <p:spPr>
          <a:xfrm>
            <a:off x="4223100" y="4362200"/>
            <a:ext cx="2595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Control</a:t>
            </a:r>
            <a:endParaRPr b="1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optimizer.zero_grad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Image Restoration: Model Training</a:t>
            </a:r>
            <a:endParaRPr/>
          </a:p>
        </p:txBody>
      </p:sp>
      <p:sp>
        <p:nvSpPr>
          <p:cNvPr id="223" name="Google Shape;223;p3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ko"/>
              <a:t>To do: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Finish the training loop (</a:t>
            </a: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do_train</a:t>
            </a:r>
            <a:r>
              <a:rPr lang="ko"/>
              <a:t>) in </a:t>
            </a: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main.py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We will use the </a:t>
            </a:r>
            <a:r>
              <a:rPr b="1" lang="ko"/>
              <a:t>MSE loss</a:t>
            </a:r>
            <a:r>
              <a:rPr lang="ko"/>
              <a:t> function (See the </a:t>
            </a:r>
            <a:r>
              <a:rPr lang="ko" u="sng">
                <a:solidFill>
                  <a:schemeClr val="hlink"/>
                </a:solidFill>
                <a:hlinkClick r:id="rId3"/>
              </a:rPr>
              <a:t>reference</a:t>
            </a:r>
            <a:r>
              <a:rPr lang="ko"/>
              <a:t>)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Relationship between PSNR and MSE?</a:t>
            </a:r>
            <a:br>
              <a:rPr lang="ko"/>
            </a:br>
            <a:endParaRPr/>
          </a:p>
          <a:p>
            <a:pPr indent="-3175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400"/>
              <a:t>Reset the gradient (</a:t>
            </a:r>
            <a:r>
              <a:rPr lang="ko" sz="1400">
                <a:latin typeface="Courier New"/>
                <a:ea typeface="Courier New"/>
                <a:cs typeface="Courier New"/>
                <a:sym typeface="Courier New"/>
              </a:rPr>
              <a:t>optimizer.zero_grad</a:t>
            </a:r>
            <a:r>
              <a:rPr lang="ko" sz="1400"/>
              <a:t>)</a:t>
            </a:r>
            <a:endParaRPr sz="1400"/>
          </a:p>
          <a:p>
            <a:pPr indent="-3175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400"/>
              <a:t>Feed an input batch</a:t>
            </a:r>
            <a:endParaRPr sz="1400"/>
          </a:p>
          <a:p>
            <a:pPr indent="-3175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400"/>
              <a:t>Calculate the loss value (</a:t>
            </a:r>
            <a:r>
              <a:rPr lang="ko" sz="1400">
                <a:latin typeface="Courier New"/>
                <a:ea typeface="Courier New"/>
                <a:cs typeface="Courier New"/>
                <a:sym typeface="Courier New"/>
              </a:rPr>
              <a:t>nn.functional.mse_loss</a:t>
            </a:r>
            <a:r>
              <a:rPr lang="ko" sz="1400"/>
              <a:t>)</a:t>
            </a:r>
            <a:endParaRPr sz="1400"/>
          </a:p>
          <a:p>
            <a:pPr indent="-3175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400"/>
              <a:t>Backpropagation (</a:t>
            </a:r>
            <a:r>
              <a:rPr lang="ko" sz="1400">
                <a:latin typeface="Courier New"/>
                <a:ea typeface="Courier New"/>
                <a:cs typeface="Courier New"/>
                <a:sym typeface="Courier New"/>
              </a:rPr>
              <a:t>loss.backward</a:t>
            </a:r>
            <a:r>
              <a:rPr lang="ko" sz="1400"/>
              <a:t>)</a:t>
            </a:r>
            <a:endParaRPr sz="1400"/>
          </a:p>
          <a:p>
            <a:pPr indent="-3175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400"/>
              <a:t>Weight update (</a:t>
            </a:r>
            <a:r>
              <a:rPr lang="ko" sz="1400">
                <a:latin typeface="Courier New"/>
                <a:ea typeface="Courier New"/>
                <a:cs typeface="Courier New"/>
                <a:sym typeface="Courier New"/>
              </a:rPr>
              <a:t>optimizer.step</a:t>
            </a:r>
            <a:r>
              <a:rPr lang="ko" sz="1400"/>
              <a:t>)</a:t>
            </a:r>
            <a:endParaRPr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Image Restoration: Model Training</a:t>
            </a:r>
            <a:endParaRPr/>
          </a:p>
        </p:txBody>
      </p:sp>
      <p:sp>
        <p:nvSpPr>
          <p:cNvPr id="229" name="Google Shape;229;p3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ko"/>
              <a:t>To do (Advanced):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Logging is what all we need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Use </a:t>
            </a: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--sub_save [</a:t>
            </a:r>
            <a:r>
              <a:rPr i="1" lang="ko">
                <a:latin typeface="Courier New"/>
                <a:ea typeface="Courier New"/>
                <a:cs typeface="Courier New"/>
                <a:sym typeface="Courier New"/>
              </a:rPr>
              <a:t>experiment-name</a:t>
            </a: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ko"/>
              <a:t> for better ablation study</a:t>
            </a:r>
            <a:br>
              <a:rPr lang="ko"/>
            </a:br>
            <a:endParaRPr sz="1400"/>
          </a:p>
          <a:p>
            <a:pPr indent="-3175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 startAt="6"/>
            </a:pPr>
            <a:r>
              <a:rPr lang="ko" sz="1400"/>
              <a:t>Log the loss value in the </a:t>
            </a:r>
            <a:r>
              <a:rPr b="1" lang="ko" sz="1400"/>
              <a:t>TensorBoard</a:t>
            </a:r>
            <a:r>
              <a:rPr lang="ko" sz="1400"/>
              <a:t> (</a:t>
            </a:r>
            <a:r>
              <a:rPr lang="ko" sz="1400">
                <a:latin typeface="Courier New"/>
                <a:ea typeface="Courier New"/>
                <a:cs typeface="Courier New"/>
                <a:sym typeface="Courier New"/>
              </a:rPr>
              <a:t>add_scalar</a:t>
            </a:r>
            <a:r>
              <a:rPr lang="ko" sz="1400"/>
              <a:t>) / iter</a:t>
            </a:r>
            <a:endParaRPr sz="1400"/>
          </a:p>
          <a:p>
            <a:pPr indent="-3175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 startAt="6"/>
            </a:pPr>
            <a:r>
              <a:rPr lang="ko" sz="1400"/>
              <a:t>Save intermediate outputs in the </a:t>
            </a:r>
            <a:r>
              <a:rPr b="1" lang="ko" sz="1400"/>
              <a:t>TensorBoard</a:t>
            </a:r>
            <a:r>
              <a:rPr lang="ko" sz="1400"/>
              <a:t> (</a:t>
            </a:r>
            <a:r>
              <a:rPr lang="ko" sz="1400">
                <a:latin typeface="Courier New"/>
                <a:ea typeface="Courier New"/>
                <a:cs typeface="Courier New"/>
                <a:sym typeface="Courier New"/>
              </a:rPr>
              <a:t>add_images</a:t>
            </a:r>
            <a:r>
              <a:rPr lang="ko" sz="1400"/>
              <a:t>) / 100 iters</a:t>
            </a:r>
            <a:endParaRPr sz="1400"/>
          </a:p>
          <a:p>
            <a:pPr indent="-3175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 startAt="6"/>
            </a:pPr>
            <a:r>
              <a:rPr lang="ko" sz="1400"/>
              <a:t>Train the model for 10 epochs and see </a:t>
            </a:r>
            <a:r>
              <a:rPr b="1" lang="ko" sz="1400"/>
              <a:t>if the training loss decreases</a:t>
            </a:r>
            <a:endParaRPr b="1"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Image Restoration: Model Training</a:t>
            </a:r>
            <a:endParaRPr/>
          </a:p>
        </p:txBody>
      </p:sp>
      <p:sp>
        <p:nvSpPr>
          <p:cNvPr id="235" name="Google Shape;235;p3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export CUDA_VISIBLE_DEVICES=[IDX]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export CUDA_VISIBLE_DEVICES=0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export CUDA_VISIBLE_DEVICES=0,1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export CUDA_VISIBLE_DEVICES=1,3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/>
              <a:t>Model Evaluation</a:t>
            </a:r>
            <a:endParaRPr sz="4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Image Restoration: Model Evaluation</a:t>
            </a:r>
            <a:endParaRPr/>
          </a:p>
        </p:txBody>
      </p:sp>
      <p:sp>
        <p:nvSpPr>
          <p:cNvPr id="246" name="Google Shape;246;p3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ko"/>
              <a:t>Be careful with our dataset class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crop</a:t>
            </a:r>
            <a:r>
              <a:rPr lang="ko"/>
              <a:t>/</a:t>
            </a: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augment</a:t>
            </a:r>
            <a:r>
              <a:rPr lang="ko"/>
              <a:t> should be disabled</a:t>
            </a:r>
            <a:br>
              <a:rPr lang="ko"/>
            </a:b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Do not calculate gradients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torch.no_grad():</a:t>
            </a:r>
            <a:r>
              <a:rPr lang="ko"/>
              <a:t> will prevent it</a:t>
            </a:r>
            <a:br>
              <a:rPr lang="ko"/>
            </a:b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Average performance matters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We don’t have to store every single loss values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Image Restoration: Model Evaluation</a:t>
            </a:r>
            <a:endParaRPr/>
          </a:p>
        </p:txBody>
      </p:sp>
      <p:sp>
        <p:nvSpPr>
          <p:cNvPr id="252" name="Google Shape;252;p3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ko"/>
              <a:t>Evaluate</a:t>
            </a:r>
            <a:r>
              <a:rPr lang="ko"/>
              <a:t> the CNN after each epoch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No gradient calculation - much simpler than the training!</a:t>
            </a:r>
            <a:br>
              <a:rPr lang="ko"/>
            </a:br>
            <a:endParaRPr sz="1400"/>
          </a:p>
          <a:p>
            <a:pPr indent="-3175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400"/>
              <a:t>Feed an input batch</a:t>
            </a:r>
            <a:endParaRPr sz="1400"/>
          </a:p>
          <a:p>
            <a:pPr indent="-3175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400"/>
              <a:t>Calculate the loss/PSNR value</a:t>
            </a:r>
            <a:endParaRPr sz="1400"/>
          </a:p>
          <a:p>
            <a:pPr indent="-3175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400"/>
              <a:t>Keep</a:t>
            </a:r>
            <a:r>
              <a:rPr lang="ko" sz="1400"/>
              <a:t> the average loss/PSNR value in the </a:t>
            </a:r>
            <a:r>
              <a:rPr b="1" lang="ko" sz="1400"/>
              <a:t>TensorBoard</a:t>
            </a:r>
            <a:r>
              <a:rPr lang="ko" sz="1400"/>
              <a:t> / epoch</a:t>
            </a:r>
            <a:endParaRPr sz="1400"/>
          </a:p>
          <a:p>
            <a:pPr indent="-3175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ko" sz="1400">
                <a:solidFill>
                  <a:srgbClr val="FF0000"/>
                </a:solidFill>
              </a:rPr>
              <a:t>Save output images</a:t>
            </a:r>
            <a:r>
              <a:rPr lang="ko" sz="1400"/>
              <a:t> in the disk (</a:t>
            </a:r>
            <a:r>
              <a:rPr b="1" lang="ko" sz="1400">
                <a:solidFill>
                  <a:srgbClr val="FF0000"/>
                </a:solidFill>
              </a:rPr>
              <a:t>TensorBoard is not recommended.</a:t>
            </a:r>
            <a:r>
              <a:rPr lang="ko" sz="1400"/>
              <a:t> Why?)</a:t>
            </a:r>
            <a:endParaRPr sz="1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Image Restoration: Model Evaluation</a:t>
            </a:r>
            <a:endParaRPr/>
          </a:p>
        </p:txBody>
      </p:sp>
      <p:sp>
        <p:nvSpPr>
          <p:cNvPr id="258" name="Google Shape;258;p3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I/O overhead: Revisited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Even saving output images can be a bottleneck in your code</a:t>
            </a:r>
            <a:br>
              <a:rPr lang="ko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OK if we only have 10 images for evaluation</a:t>
            </a:r>
            <a:br>
              <a:rPr lang="ko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Can be problematic if we have many (e.g., 100)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If evaluation + I/O requires over 30s / epoch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9000s (2.5h) / 300 epoch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Not desirable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Image Restoration: Model Evaluation</a:t>
            </a:r>
            <a:endParaRPr/>
          </a:p>
        </p:txBody>
      </p:sp>
      <p:sp>
        <p:nvSpPr>
          <p:cNvPr id="264" name="Google Shape;264;p4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Some tricks to reduce overhead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Use a subset of your evaluation dataset</a:t>
            </a:r>
            <a:br>
              <a:rPr lang="ko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Periodic evaluation</a:t>
            </a:r>
            <a:br>
              <a:rPr lang="ko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(Advanced) Implement multiprocessing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Images are stored in a queue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Queued images are saved to the disk during training time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Can be implemented with ~50 lines of code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May require enough RAM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Image Restoration: Model Evaluation</a:t>
            </a:r>
            <a:endParaRPr/>
          </a:p>
        </p:txBody>
      </p:sp>
      <p:sp>
        <p:nvSpPr>
          <p:cNvPr id="270" name="Google Shape;270;p4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ko"/>
              <a:t>To do: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Finish the evaluation loop (</a:t>
            </a: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do_eval</a:t>
            </a:r>
            <a:r>
              <a:rPr lang="ko"/>
              <a:t>) in </a:t>
            </a: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main.py</a:t>
            </a:r>
            <a:br>
              <a:rPr lang="ko"/>
            </a:b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Train the model for 10 epochs and see </a:t>
            </a:r>
            <a:r>
              <a:rPr b="1" lang="ko"/>
              <a:t>if the evaluation PSNR increases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Run </a:t>
            </a: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python main.py</a:t>
            </a:r>
            <a:r>
              <a:rPr lang="ko"/>
              <a:t> to execute your code</a:t>
            </a:r>
            <a:br>
              <a:rPr b="1" lang="ko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Compare output images with input images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Is your model working well?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How can we further improve the performance?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SSH Tunneling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ko"/>
              <a:t>If you are using Windows (PuTTY)…</a:t>
            </a:r>
            <a:br>
              <a:rPr lang="ko"/>
            </a:br>
            <a:endParaRPr/>
          </a:p>
        </p:txBody>
      </p:sp>
      <p:grpSp>
        <p:nvGrpSpPr>
          <p:cNvPr id="82" name="Google Shape;82;p15"/>
          <p:cNvGrpSpPr/>
          <p:nvPr/>
        </p:nvGrpSpPr>
        <p:grpSpPr>
          <a:xfrm>
            <a:off x="1748350" y="2295050"/>
            <a:ext cx="5669200" cy="2710200"/>
            <a:chOff x="471900" y="2295050"/>
            <a:chExt cx="5669200" cy="2710200"/>
          </a:xfrm>
        </p:grpSpPr>
        <p:pic>
          <p:nvPicPr>
            <p:cNvPr id="83" name="Google Shape;83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1900" y="2295050"/>
              <a:ext cx="2771528" cy="2710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69575" y="2295052"/>
              <a:ext cx="2771525" cy="27101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5" name="Google Shape;85;p15"/>
          <p:cNvSpPr txBox="1"/>
          <p:nvPr/>
        </p:nvSpPr>
        <p:spPr>
          <a:xfrm>
            <a:off x="2766700" y="3102000"/>
            <a:ext cx="1207200" cy="239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Server IP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3869700" y="3102000"/>
            <a:ext cx="634800" cy="239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Port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5956850" y="3996700"/>
            <a:ext cx="1384500" cy="239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Server IP:6006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5995575" y="3429275"/>
            <a:ext cx="787500" cy="239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16006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9" name="Google Shape;89;p15"/>
          <p:cNvCxnSpPr/>
          <p:nvPr/>
        </p:nvCxnSpPr>
        <p:spPr>
          <a:xfrm flipH="1">
            <a:off x="6678050" y="4690475"/>
            <a:ext cx="317400" cy="212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5"/>
          <p:cNvCxnSpPr/>
          <p:nvPr/>
        </p:nvCxnSpPr>
        <p:spPr>
          <a:xfrm flipH="1">
            <a:off x="7197850" y="3500775"/>
            <a:ext cx="317400" cy="212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Day 2: Advanced</a:t>
            </a:r>
            <a:endParaRPr/>
          </a:p>
        </p:txBody>
      </p:sp>
      <p:sp>
        <p:nvSpPr>
          <p:cNvPr id="276" name="Google Shape;276;p4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Optimize your GPU usage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GPUs are very expensive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You may want to fully utilize them</a:t>
            </a:r>
            <a:br>
              <a:rPr lang="ko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What we have to check?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Power </a:t>
            </a:r>
            <a:r>
              <a:rPr lang="ko"/>
              <a:t>consumption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Memory usage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GPU-Util</a:t>
            </a:r>
            <a:endParaRPr/>
          </a:p>
        </p:txBody>
      </p:sp>
      <p:pic>
        <p:nvPicPr>
          <p:cNvPr id="277" name="Google Shape;27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1618" y="1802255"/>
            <a:ext cx="3142425" cy="94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1667" y="2870274"/>
            <a:ext cx="3142332" cy="94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1643" y="3938293"/>
            <a:ext cx="3142387" cy="94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Day 2: Advanced</a:t>
            </a:r>
            <a:endParaRPr/>
          </a:p>
        </p:txBody>
      </p:sp>
      <p:sp>
        <p:nvSpPr>
          <p:cNvPr id="285" name="Google Shape;285;p4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What can we do to improve efficiency?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Use larger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Use larger patch size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Reduce I/O overhead</a:t>
            </a:r>
            <a:br>
              <a:rPr lang="ko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Test with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■"/>
            </a:pP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python main.py --model large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■"/>
            </a:pP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python main.py --model large --patch_size 128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Day 2: Advanced</a:t>
            </a:r>
            <a:endParaRPr/>
          </a:p>
        </p:txBody>
      </p:sp>
      <p:sp>
        <p:nvSpPr>
          <p:cNvPr id="291" name="Google Shape;291;p4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2"/>
            </a:pPr>
            <a:r>
              <a:rPr lang="ko"/>
              <a:t>Can we satisfy with Gaussian noise?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Gaussian: Sample-independent</a:t>
            </a:r>
            <a:br>
              <a:rPr lang="ko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Real-world noise is usually sample-dependent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and sensor-dependent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and camera-dependent</a:t>
            </a:r>
            <a:br>
              <a:rPr lang="ko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Try “Shot noise” in today’s framework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Noise intensity is proportional to square root of signal intensity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Which lines do we have to change?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Day 2: Review</a:t>
            </a:r>
            <a:endParaRPr/>
          </a:p>
        </p:txBody>
      </p:sp>
      <p:sp>
        <p:nvSpPr>
          <p:cNvPr id="297" name="Google Shape;297;p4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Understand how to model noisy images</a:t>
            </a:r>
            <a:br>
              <a:rPr lang="ko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Implement a basic training loop for training a denoising CNN</a:t>
            </a:r>
            <a:br>
              <a:rPr lang="ko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Try various model architectures and evaluate their performances</a:t>
            </a:r>
            <a:endParaRPr/>
          </a:p>
        </p:txBody>
      </p:sp>
      <p:sp>
        <p:nvSpPr>
          <p:cNvPr id="298" name="Google Shape;298;p4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On day 3…</a:t>
            </a:r>
            <a:endParaRPr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</a:pPr>
            <a:r>
              <a:rPr lang="ko"/>
              <a:t>Generate image super-resolution dataset</a:t>
            </a:r>
            <a:br>
              <a:rPr lang="ko"/>
            </a:br>
            <a:endParaRPr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Define a simple CNN for super-resolution</a:t>
            </a:r>
            <a:endParaRPr/>
          </a:p>
          <a:p>
            <a:pPr indent="-3048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ko"/>
              <a:t>Model checkpointing</a:t>
            </a:r>
            <a:endParaRPr/>
          </a:p>
          <a:p>
            <a:pPr indent="-3048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ko"/>
              <a:t>Model fine-tuning</a:t>
            </a:r>
            <a:br>
              <a:rPr lang="ko"/>
            </a:br>
            <a:endParaRPr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Advanced loss functions for image restoration</a:t>
            </a:r>
            <a:endParaRPr/>
          </a:p>
          <a:p>
            <a:pPr indent="-3048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ko"/>
              <a:t>VGG-loss</a:t>
            </a:r>
            <a:endParaRPr/>
          </a:p>
          <a:p>
            <a:pPr indent="-3048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ko"/>
              <a:t>Adversarial training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Day 2: More Advanced</a:t>
            </a:r>
            <a:endParaRPr/>
          </a:p>
        </p:txBody>
      </p:sp>
      <p:sp>
        <p:nvSpPr>
          <p:cNvPr id="304" name="Google Shape;304;p4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Domain mismatch: Try different </a:t>
            </a:r>
            <a:r>
              <a:rPr i="1" lang="ko"/>
              <a:t>σ</a:t>
            </a:r>
            <a:r>
              <a:rPr lang="ko"/>
              <a:t> values for training and evaluation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Ex) </a:t>
            </a:r>
            <a:r>
              <a:rPr lang="ko"/>
              <a:t>σ=15 for the training / </a:t>
            </a:r>
            <a:r>
              <a:rPr lang="ko"/>
              <a:t>σ=20 for the evaluation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How do output images look like?</a:t>
            </a:r>
            <a:br>
              <a:rPr lang="ko"/>
            </a:br>
            <a:r>
              <a:rPr lang="ko"/>
              <a:t>(Compared to results from the model trained with σ=20)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How is the PSNR?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What happens if we use σ=20 for the training / σ=15 for the evaluation?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Larger and more effective architecture: Read </a:t>
            </a:r>
            <a:r>
              <a:rPr lang="ko" u="sng">
                <a:solidFill>
                  <a:schemeClr val="hlink"/>
                </a:solidFill>
                <a:hlinkClick r:id="rId3"/>
              </a:rPr>
              <a:t>this paper</a:t>
            </a:r>
            <a:r>
              <a:rPr lang="ko"/>
              <a:t> and try: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Implement </a:t>
            </a:r>
            <a:r>
              <a:rPr lang="ko" u="sng">
                <a:solidFill>
                  <a:schemeClr val="hlink"/>
                </a:solidFill>
                <a:hlinkClick r:id="rId4"/>
              </a:rPr>
              <a:t>RED[N]</a:t>
            </a:r>
            <a:r>
              <a:rPr lang="ko"/>
              <a:t> architecture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Train the model with noisy target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Day 2: More Advanced</a:t>
            </a:r>
            <a:endParaRPr/>
          </a:p>
        </p:txBody>
      </p:sp>
      <p:sp>
        <p:nvSpPr>
          <p:cNvPr id="310" name="Google Shape;310;p4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ko"/>
              <a:t>Try real-world dataset to train your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Smartphone Image Denoising Dataset: SIDD [</a:t>
            </a:r>
            <a:r>
              <a:rPr lang="ko" u="sng">
                <a:solidFill>
                  <a:schemeClr val="hlink"/>
                </a:solidFill>
                <a:hlinkClick r:id="rId3"/>
              </a:rPr>
              <a:t>Project page</a:t>
            </a:r>
            <a:r>
              <a:rPr lang="ko"/>
              <a:t>]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Review the paper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Is the dataset reliable?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What is the limitation of the dataset?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How can we use the dataset in our framework?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600">
                <a:latin typeface="Great Vibes"/>
                <a:ea typeface="Great Vibes"/>
                <a:cs typeface="Great Vibes"/>
                <a:sym typeface="Great Vibes"/>
              </a:rPr>
              <a:t>Thank you!</a:t>
            </a:r>
            <a:endParaRPr sz="9600">
              <a:latin typeface="Great Vibes"/>
              <a:ea typeface="Great Vibes"/>
              <a:cs typeface="Great Vibes"/>
              <a:sym typeface="Great Vibe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u="sng">
                <a:solidFill>
                  <a:srgbClr val="00FF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https://cv.snu.ac.kr</a:t>
            </a:r>
            <a:br>
              <a:rPr lang="ko" sz="1600">
                <a:solidFill>
                  <a:srgbClr val="00FFFF"/>
                </a:solidFill>
              </a:rPr>
            </a:br>
            <a:endParaRPr sz="1600">
              <a:solidFill>
                <a:srgbClr val="00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FFFFFF"/>
                </a:solidFill>
              </a:rPr>
              <a:t>Sanghyun Son: sonsang35@gmail.com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SSH Tunneling</a:t>
            </a:r>
            <a:endParaRPr/>
          </a:p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ko"/>
              <a:t>If you are using Windows (MobaXterm)…</a:t>
            </a:r>
            <a:br>
              <a:rPr lang="ko"/>
            </a:br>
            <a:br>
              <a:rPr lang="ko"/>
            </a:br>
            <a:br>
              <a:rPr lang="ko"/>
            </a:br>
            <a:br>
              <a:rPr lang="ko"/>
            </a:br>
            <a:br>
              <a:rPr lang="ko"/>
            </a:br>
            <a:br>
              <a:rPr lang="ko"/>
            </a:br>
            <a:br>
              <a:rPr lang="ko"/>
            </a:b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ko"/>
              <a:t>Then start the tunnel</a:t>
            </a:r>
            <a:br>
              <a:rPr lang="ko"/>
            </a:br>
            <a:endParaRPr/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2571753"/>
            <a:ext cx="4288749" cy="1723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98;p16"/>
          <p:cNvCxnSpPr/>
          <p:nvPr/>
        </p:nvCxnSpPr>
        <p:spPr>
          <a:xfrm flipH="1">
            <a:off x="1017200" y="3903200"/>
            <a:ext cx="317400" cy="212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9" name="Google Shape;9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4125" y="2012975"/>
            <a:ext cx="3701524" cy="252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16"/>
          <p:cNvCxnSpPr/>
          <p:nvPr/>
        </p:nvCxnSpPr>
        <p:spPr>
          <a:xfrm flipH="1">
            <a:off x="5773250" y="1963725"/>
            <a:ext cx="317400" cy="212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6"/>
          <p:cNvCxnSpPr/>
          <p:nvPr/>
        </p:nvCxnSpPr>
        <p:spPr>
          <a:xfrm flipH="1">
            <a:off x="6772925" y="4170500"/>
            <a:ext cx="317400" cy="212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6"/>
          <p:cNvSpPr txBox="1"/>
          <p:nvPr/>
        </p:nvSpPr>
        <p:spPr>
          <a:xfrm>
            <a:off x="7076625" y="3154475"/>
            <a:ext cx="1029900" cy="239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Server IP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7274175" y="3716800"/>
            <a:ext cx="634800" cy="239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Port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7973925" y="3438850"/>
            <a:ext cx="1075800" cy="239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Username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7076625" y="2452050"/>
            <a:ext cx="1029900" cy="239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Server IP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7076625" y="2945450"/>
            <a:ext cx="1029900" cy="239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6006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5654500" y="3045375"/>
            <a:ext cx="1029900" cy="239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1"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6006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SSH Tunneling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ko"/>
              <a:t>If you are using PuTTy or MobaXterm…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○"/>
            </a:pPr>
            <a:r>
              <a:rPr b="1" lang="ko">
                <a:solidFill>
                  <a:srgbClr val="FF0000"/>
                </a:solidFill>
              </a:rPr>
              <a:t>Launch the TensorBoard on the terminal you’ve entered tunneling arguments</a:t>
            </a:r>
            <a:endParaRPr b="1">
              <a:solidFill>
                <a:srgbClr val="FF0000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○"/>
            </a:pP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tensorboard --logdir [log_directory] 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--bind_all</a:t>
            </a: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--host=0.0.0.0</a:t>
            </a:r>
            <a:br>
              <a:rPr lang="ko"/>
            </a:br>
            <a:endParaRPr/>
          </a:p>
        </p:txBody>
      </p:sp>
      <p:sp>
        <p:nvSpPr>
          <p:cNvPr id="114" name="Google Shape;114;p17"/>
          <p:cNvSpPr txBox="1"/>
          <p:nvPr/>
        </p:nvSpPr>
        <p:spPr>
          <a:xfrm>
            <a:off x="6881175" y="2888050"/>
            <a:ext cx="18129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For the NPEX server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5068275" y="2888050"/>
            <a:ext cx="18129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For a general server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Goal of This Course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Build a simple framework for general image restoration tasks</a:t>
            </a:r>
            <a:br>
              <a:rPr lang="ko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Understand differences between image restoration and other tasks</a:t>
            </a:r>
            <a:br>
              <a:rPr lang="ko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ko"/>
              <a:t>Generate various datasets for image restoration</a:t>
            </a:r>
            <a:br>
              <a:rPr lang="ko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Implement basic CNNs for image restoration</a:t>
            </a:r>
            <a:br>
              <a:rPr lang="ko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Train/Evaluate various image restoration models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Setup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Skeleton code: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https://github.com/thstkdgus35/npex-lab-2020</a:t>
            </a:r>
            <a:br>
              <a:rPr lang="ko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We can start from the </a:t>
            </a: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day1</a:t>
            </a:r>
            <a:r>
              <a:rPr lang="ko"/>
              <a:t> branch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We have some minor updates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(day1) git pull origin</a:t>
            </a:r>
            <a:br>
              <a:rPr lang="ko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day2 implementation is also provided in the </a:t>
            </a: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day2</a:t>
            </a:r>
            <a:r>
              <a:rPr lang="ko"/>
              <a:t> branch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■"/>
            </a:pP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git fetch origin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■"/>
            </a:pPr>
            <a:r>
              <a:rPr lang="ko">
                <a:latin typeface="Courier New"/>
                <a:ea typeface="Courier New"/>
                <a:cs typeface="Courier New"/>
                <a:sym typeface="Courier New"/>
              </a:rPr>
              <a:t>git checkout day2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490250" y="488250"/>
            <a:ext cx="865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/>
              <a:t>Noisy Image Generation</a:t>
            </a:r>
            <a:endParaRPr sz="4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