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Great Vibes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51CA29-8956-4D9E-8F94-7F2B779DCB73}">
  <a:tblStyle styleId="{2851CA29-8956-4D9E-8F94-7F2B779DCB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41" Type="http://schemas.openxmlformats.org/officeDocument/2006/relationships/font" Target="fonts/GreatVibes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italic.fntdata"/><Relationship Id="rId16" Type="http://schemas.openxmlformats.org/officeDocument/2006/relationships/slide" Target="slides/slide10.xml"/><Relationship Id="rId38" Type="http://schemas.openxmlformats.org/officeDocument/2006/relationships/font" Target="fonts/Robo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ecefda9af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ecefda9a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ecefda9af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ecefda9a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3733f810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3733f810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3733f810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3733f810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3733f810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3733f810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d7cd2f4c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d7cd2f4c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d7cd2f4c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d7cd2f4c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d7cd2f4c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d7cd2f4c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3733f810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3733f810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d309bf4a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d309bf4a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d7cd2f4c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d7cd2f4c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d309bf4a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d309bf4a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d364693d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d364693d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d7cd2f676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d7cd2f676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d364693d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d364693d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d364693d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d364693d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3733f810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3733f810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d7cd2f676_6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d7cd2f676_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d7cd2f676_6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d7cd2f676_6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d364693d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d364693d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d309bf4a1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d309bf4a1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3733f81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3733f81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3733f810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3733f810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ecefda9a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ecefda9a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d7cd2f4c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d7cd2f4c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d7cd2f4c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d7cd2f4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ecefda9a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ecefda9a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3733f810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3733f810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ecefda9af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ecefda9a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thstkdgus35/npex-lab-2020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ikidocs.net/16043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cv.snu.ac.kr/research/NPEX/ablation.tar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v.snu.ac.kr/research/DeepDeblur/GOPRO_sub.tar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cv.snu.ac.k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NPEX Image Restoration Lab.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Lab 3: Ablation Study &amp; Deep Image Deblurring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September</a:t>
            </a:r>
            <a:r>
              <a:rPr lang="ko"/>
              <a:t> 23rd, 2020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Sanghyun 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/>
          <p:nvPr/>
        </p:nvSpPr>
        <p:spPr>
          <a:xfrm>
            <a:off x="7061900" y="1919075"/>
            <a:ext cx="1626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7061800" y="4601075"/>
            <a:ext cx="1626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7067375" y="2924825"/>
            <a:ext cx="1626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7061900" y="3595325"/>
            <a:ext cx="1626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Toward Better Performance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/>
              <a:t>To do: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ko"/>
              <a:t>Try below modifications and check the model performance</a:t>
            </a:r>
            <a:br>
              <a:rPr lang="ko"/>
            </a:br>
            <a:endParaRPr/>
          </a:p>
          <a:p>
            <a:pPr indent="-3175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ko" sz="1400"/>
              <a:t>Stack more layers</a:t>
            </a:r>
            <a:br>
              <a:rPr lang="ko" sz="1400"/>
            </a:br>
            <a:r>
              <a:rPr lang="ko" sz="1400"/>
              <a:t>You can use more </a:t>
            </a:r>
            <a:r>
              <a:rPr lang="ko" sz="1400">
                <a:latin typeface="Courier New"/>
                <a:ea typeface="Courier New"/>
                <a:cs typeface="Courier New"/>
                <a:sym typeface="Courier New"/>
              </a:rPr>
              <a:t>Conv</a:t>
            </a:r>
            <a:r>
              <a:rPr lang="ko" sz="1400"/>
              <a:t> layers (like </a:t>
            </a:r>
            <a:r>
              <a:rPr lang="ko" sz="1400">
                <a:latin typeface="Courier New"/>
                <a:ea typeface="Courier New"/>
                <a:cs typeface="Courier New"/>
                <a:sym typeface="Courier New"/>
              </a:rPr>
              <a:t>model/large.py</a:t>
            </a:r>
            <a:r>
              <a:rPr lang="ko" sz="1400"/>
              <a:t>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ko" sz="1400"/>
              <a:t>(Advanced) Dense connectivity (</a:t>
            </a:r>
            <a:r>
              <a:rPr lang="ko" sz="1400">
                <a:latin typeface="Courier New"/>
                <a:ea typeface="Courier New"/>
                <a:cs typeface="Courier New"/>
                <a:sym typeface="Courier New"/>
              </a:rPr>
              <a:t>model/dense.py</a:t>
            </a:r>
            <a:r>
              <a:rPr lang="ko" sz="1400"/>
              <a:t>)</a:t>
            </a:r>
            <a:endParaRPr sz="1400"/>
          </a:p>
          <a:p>
            <a:pPr indent="-3175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Each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Conv</a:t>
            </a:r>
            <a:r>
              <a:rPr lang="ko"/>
              <a:t> takes all features from previous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Conv</a:t>
            </a:r>
            <a:r>
              <a:rPr lang="ko"/>
              <a:t> layer(s)</a:t>
            </a:r>
            <a:endParaRPr/>
          </a:p>
          <a:p>
            <a:pPr indent="-3175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Use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torch.cat</a:t>
            </a:r>
            <a:r>
              <a:rPr lang="ko"/>
              <a:t> to collect the features</a:t>
            </a:r>
            <a:endParaRPr/>
          </a:p>
          <a:p>
            <a:pPr indent="-3175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Find the </a:t>
            </a:r>
            <a:r>
              <a:rPr i="1" lang="ko"/>
              <a:t>k</a:t>
            </a:r>
            <a:r>
              <a:rPr lang="ko"/>
              <a:t> value to keep model size or complexity</a:t>
            </a:r>
            <a:endParaRPr/>
          </a:p>
          <a:p>
            <a:pPr indent="-3175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Is the performance improved?</a:t>
            </a:r>
            <a:endParaRPr/>
          </a:p>
        </p:txBody>
      </p:sp>
      <p:graphicFrame>
        <p:nvGraphicFramePr>
          <p:cNvPr id="137" name="Google Shape;137;p22"/>
          <p:cNvGraphicFramePr/>
          <p:nvPr/>
        </p:nvGraphicFramePr>
        <p:xfrm>
          <a:off x="7067350" y="191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{2851CA29-8956-4D9E-8F94-7F2B779DCB73}</a:tableStyleId>
              </a:tblPr>
              <a:tblGrid>
                <a:gridCol w="1626650"/>
              </a:tblGrid>
              <a:tr h="25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Input</a:t>
                      </a:r>
                      <a:r>
                        <a:rPr lang="ko" sz="1000"/>
                        <a:t> (3 × H × W)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25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Conv</a:t>
                      </a:r>
                      <a:r>
                        <a:rPr lang="ko" sz="1000"/>
                        <a:t> (3 × 3, 3→</a:t>
                      </a:r>
                      <a:r>
                        <a:rPr i="1" lang="ko" sz="1000"/>
                        <a:t>k</a:t>
                      </a:r>
                      <a:r>
                        <a:rPr lang="ko" sz="1000"/>
                        <a:t>)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25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ReLU</a:t>
                      </a:r>
                      <a:endParaRPr b="1" sz="1000"/>
                    </a:p>
                  </a:txBody>
                  <a:tcPr marT="91425" marB="91425" marR="91425" marL="91425" anchor="ctr"/>
                </a:tc>
              </a:tr>
              <a:tr h="25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Conv</a:t>
                      </a:r>
                      <a:r>
                        <a:rPr lang="ko" sz="1000"/>
                        <a:t> (3 × 3, (</a:t>
                      </a:r>
                      <a:r>
                        <a:rPr i="1" lang="ko" sz="1000"/>
                        <a:t>3 + k→k</a:t>
                      </a:r>
                      <a:r>
                        <a:rPr lang="ko" sz="1000"/>
                        <a:t>)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25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ReLU</a:t>
                      </a:r>
                      <a:endParaRPr b="1" sz="1000"/>
                    </a:p>
                  </a:txBody>
                  <a:tcPr marT="91425" marB="91425" marR="91425" marL="91425" anchor="ctr"/>
                </a:tc>
              </a:tr>
              <a:tr h="25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Conv</a:t>
                      </a:r>
                      <a:r>
                        <a:rPr lang="ko" sz="1000"/>
                        <a:t> (3 × 3, (</a:t>
                      </a:r>
                      <a:r>
                        <a:rPr i="1" lang="ko" sz="1000"/>
                        <a:t>3 + 2k→k</a:t>
                      </a:r>
                      <a:r>
                        <a:rPr lang="ko" sz="1000"/>
                        <a:t>)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25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ReLU</a:t>
                      </a:r>
                      <a:endParaRPr b="1" sz="1000"/>
                    </a:p>
                  </a:txBody>
                  <a:tcPr marT="91425" marB="91425" marR="91425" marL="91425" anchor="ctr"/>
                </a:tc>
              </a:tr>
              <a:tr h="25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Conv</a:t>
                      </a:r>
                      <a:r>
                        <a:rPr lang="ko" sz="1000"/>
                        <a:t> (3 × 3, </a:t>
                      </a:r>
                      <a:r>
                        <a:rPr i="1" lang="ko" sz="1000"/>
                        <a:t>3 + 3k→3</a:t>
                      </a:r>
                      <a:r>
                        <a:rPr lang="ko" sz="1000"/>
                        <a:t>)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25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Output</a:t>
                      </a:r>
                      <a:r>
                        <a:rPr lang="ko" sz="1000"/>
                        <a:t> (3 × H × W)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4700" y="35425"/>
            <a:ext cx="2243776" cy="16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0" y="4881625"/>
            <a:ext cx="91440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lang="ko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 Huang, </a:t>
            </a:r>
            <a:r>
              <a:rPr i="1" lang="ko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et al.</a:t>
            </a:r>
            <a:r>
              <a:rPr lang="ko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“Densely Connected Convolutional Networks” </a:t>
            </a:r>
            <a:r>
              <a:rPr i="1" lang="ko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 CVPR 2017 (</a:t>
            </a:r>
            <a:r>
              <a:rPr b="1" i="1" lang="ko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Best Paper Award</a:t>
            </a:r>
            <a:r>
              <a:rPr i="1" lang="ko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i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Toward Better Performance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/>
              <a:t>Model complexity (Original)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ko" sz="1400">
                <a:latin typeface="Courier New"/>
                <a:ea typeface="Courier New"/>
                <a:cs typeface="Courier New"/>
                <a:sym typeface="Courier New"/>
              </a:rPr>
              <a:t>in_channel × out_channel</a:t>
            </a:r>
            <a:br>
              <a:rPr lang="ko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ko" sz="1400">
                <a:latin typeface="Courier New"/>
                <a:ea typeface="Courier New"/>
                <a:cs typeface="Courier New"/>
                <a:sym typeface="Courier New"/>
              </a:rPr>
              <a:t>(× kernel_size)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3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/>
              <a:t>Model complexity (Dense)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ko" sz="1400">
                <a:latin typeface="Courier New"/>
                <a:ea typeface="Courier New"/>
                <a:cs typeface="Courier New"/>
                <a:sym typeface="Courier New"/>
              </a:rPr>
              <a:t>in_channel × out_channel</a:t>
            </a:r>
            <a:br>
              <a:rPr lang="ko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ko" sz="1400">
                <a:latin typeface="Courier New"/>
                <a:ea typeface="Courier New"/>
                <a:cs typeface="Courier New"/>
                <a:sym typeface="Courier New"/>
              </a:rPr>
              <a:t>(× kernel_size)</a:t>
            </a:r>
            <a:endParaRPr/>
          </a:p>
        </p:txBody>
      </p:sp>
      <p:graphicFrame>
        <p:nvGraphicFramePr>
          <p:cNvPr id="147" name="Google Shape;147;p23"/>
          <p:cNvGraphicFramePr/>
          <p:nvPr/>
        </p:nvGraphicFramePr>
        <p:xfrm>
          <a:off x="5053100" y="289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{2851CA29-8956-4D9E-8F94-7F2B779DCB73}</a:tableStyleId>
              </a:tblPr>
              <a:tblGrid>
                <a:gridCol w="1641100"/>
                <a:gridCol w="1641100"/>
              </a:tblGrid>
              <a:tr h="25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Layer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Complexity</a:t>
                      </a:r>
                      <a:endParaRPr b="1" sz="1000"/>
                    </a:p>
                  </a:txBody>
                  <a:tcPr marT="91425" marB="91425" marR="91425" marL="91425" anchor="ctr"/>
                </a:tc>
              </a:tr>
              <a:tr h="25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Conv</a:t>
                      </a:r>
                      <a:r>
                        <a:rPr lang="ko" sz="1000"/>
                        <a:t> (3 × 3, 3→</a:t>
                      </a:r>
                      <a:r>
                        <a:rPr i="1" lang="ko" sz="1000"/>
                        <a:t>k</a:t>
                      </a:r>
                      <a:r>
                        <a:rPr lang="ko" sz="1000"/>
                        <a:t>)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1000"/>
                        <a:t>3k</a:t>
                      </a:r>
                      <a:endParaRPr i="1" sz="1000"/>
                    </a:p>
                  </a:txBody>
                  <a:tcPr marT="91425" marB="91425" marR="91425" marL="91425" anchor="ctr"/>
                </a:tc>
              </a:tr>
              <a:tr h="25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Conv</a:t>
                      </a:r>
                      <a:r>
                        <a:rPr lang="ko" sz="1000"/>
                        <a:t> (3 × 3, </a:t>
                      </a:r>
                      <a:r>
                        <a:rPr i="1" lang="ko" sz="1000"/>
                        <a:t>3 + k→k</a:t>
                      </a:r>
                      <a:r>
                        <a:rPr lang="ko" sz="1000"/>
                        <a:t>)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1000"/>
                        <a:t>3k + k</a:t>
                      </a:r>
                      <a:r>
                        <a:rPr baseline="30000" i="1" lang="ko" sz="1000"/>
                        <a:t>2</a:t>
                      </a:r>
                      <a:endParaRPr baseline="30000" i="1" sz="1000"/>
                    </a:p>
                  </a:txBody>
                  <a:tcPr marT="91425" marB="91425" marR="91425" marL="91425" anchor="ctr"/>
                </a:tc>
              </a:tr>
              <a:tr h="25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Conv</a:t>
                      </a:r>
                      <a:r>
                        <a:rPr lang="ko" sz="1000"/>
                        <a:t> (3 × 3, </a:t>
                      </a:r>
                      <a:r>
                        <a:rPr i="1" lang="ko" sz="1000"/>
                        <a:t>3 + 2k→k</a:t>
                      </a:r>
                      <a:r>
                        <a:rPr lang="ko" sz="1000"/>
                        <a:t>)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1000"/>
                        <a:t>3k + 2k</a:t>
                      </a:r>
                      <a:r>
                        <a:rPr baseline="30000" i="1" lang="ko" sz="1000"/>
                        <a:t>2</a:t>
                      </a:r>
                      <a:endParaRPr i="1" sz="1000"/>
                    </a:p>
                  </a:txBody>
                  <a:tcPr marT="91425" marB="91425" marR="91425" marL="91425" anchor="ctr"/>
                </a:tc>
              </a:tr>
              <a:tr h="25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Conv</a:t>
                      </a:r>
                      <a:r>
                        <a:rPr lang="ko" sz="1000"/>
                        <a:t> (3 × 3, </a:t>
                      </a:r>
                      <a:r>
                        <a:rPr i="1" lang="ko" sz="1000"/>
                        <a:t>3 + 3k→3</a:t>
                      </a:r>
                      <a:r>
                        <a:rPr lang="ko" sz="1000"/>
                        <a:t>)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1000"/>
                        <a:t>9 + 9k</a:t>
                      </a:r>
                      <a:endParaRPr i="1" sz="1000"/>
                    </a:p>
                  </a:txBody>
                  <a:tcPr marT="91425" marB="91425" marR="91425" marL="91425" anchor="ctr"/>
                </a:tc>
              </a:tr>
              <a:tr h="25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Total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1000"/>
                        <a:t>9 + 18k + 3k</a:t>
                      </a:r>
                      <a:r>
                        <a:rPr baseline="30000" i="1" lang="ko" sz="1000"/>
                        <a:t>2</a:t>
                      </a:r>
                      <a:endParaRPr b="1"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48" name="Google Shape;148;p23"/>
          <p:cNvGraphicFramePr/>
          <p:nvPr/>
        </p:nvGraphicFramePr>
        <p:xfrm>
          <a:off x="830750" y="289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{2851CA29-8956-4D9E-8F94-7F2B779DCB73}</a:tableStyleId>
              </a:tblPr>
              <a:tblGrid>
                <a:gridCol w="1641100"/>
                <a:gridCol w="1641100"/>
              </a:tblGrid>
              <a:tr h="25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Layer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Complexity</a:t>
                      </a:r>
                      <a:endParaRPr b="1" sz="1000"/>
                    </a:p>
                  </a:txBody>
                  <a:tcPr marT="91425" marB="91425" marR="91425" marL="91425" anchor="ctr"/>
                </a:tc>
              </a:tr>
              <a:tr h="25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Conv</a:t>
                      </a:r>
                      <a:r>
                        <a:rPr lang="ko" sz="1000"/>
                        <a:t> (3 × 3, 3→</a:t>
                      </a:r>
                      <a:r>
                        <a:rPr i="1" lang="ko" sz="1000"/>
                        <a:t>64</a:t>
                      </a:r>
                      <a:r>
                        <a:rPr lang="ko" sz="1000"/>
                        <a:t>)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1000"/>
                        <a:t>192</a:t>
                      </a:r>
                      <a:endParaRPr i="1" sz="1000"/>
                    </a:p>
                  </a:txBody>
                  <a:tcPr marT="91425" marB="91425" marR="91425" marL="91425" anchor="ctr"/>
                </a:tc>
              </a:tr>
              <a:tr h="25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Conv</a:t>
                      </a:r>
                      <a:r>
                        <a:rPr lang="ko" sz="1000"/>
                        <a:t> (3 × 3, (</a:t>
                      </a:r>
                      <a:r>
                        <a:rPr i="1" lang="ko" sz="1000"/>
                        <a:t>64→64</a:t>
                      </a:r>
                      <a:r>
                        <a:rPr lang="ko" sz="1000"/>
                        <a:t>)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1000"/>
                        <a:t>4096</a:t>
                      </a:r>
                      <a:endParaRPr baseline="30000" i="1" sz="1000"/>
                    </a:p>
                  </a:txBody>
                  <a:tcPr marT="91425" marB="91425" marR="91425" marL="91425" anchor="ctr"/>
                </a:tc>
              </a:tr>
              <a:tr h="25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Conv</a:t>
                      </a:r>
                      <a:r>
                        <a:rPr lang="ko" sz="1000"/>
                        <a:t> (3 × 3, (</a:t>
                      </a:r>
                      <a:r>
                        <a:rPr i="1" lang="ko" sz="1000"/>
                        <a:t>64→64</a:t>
                      </a:r>
                      <a:r>
                        <a:rPr lang="ko" sz="1000"/>
                        <a:t>)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1000"/>
                        <a:t>4096</a:t>
                      </a:r>
                      <a:endParaRPr i="1" sz="1000"/>
                    </a:p>
                  </a:txBody>
                  <a:tcPr marT="91425" marB="91425" marR="91425" marL="91425" anchor="ctr"/>
                </a:tc>
              </a:tr>
              <a:tr h="25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Conv</a:t>
                      </a:r>
                      <a:r>
                        <a:rPr lang="ko" sz="1000"/>
                        <a:t> (3 × 3, </a:t>
                      </a:r>
                      <a:r>
                        <a:rPr i="1" lang="ko" sz="1000"/>
                        <a:t>64→3</a:t>
                      </a:r>
                      <a:r>
                        <a:rPr lang="ko" sz="1000"/>
                        <a:t>)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1000"/>
                        <a:t>192</a:t>
                      </a:r>
                      <a:endParaRPr i="1" sz="1000"/>
                    </a:p>
                  </a:txBody>
                  <a:tcPr marT="91425" marB="91425" marR="91425" marL="91425" anchor="ctr"/>
                </a:tc>
              </a:tr>
              <a:tr h="25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Total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1000"/>
                        <a:t>8576</a:t>
                      </a:r>
                      <a:endParaRPr b="1"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Validate Your Approach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Check if your large models are trained well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Do the larger models outperform the simple one?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Why?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It is easy to design a new network architecture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It is not easy to validate the new approach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■"/>
            </a:pPr>
            <a:r>
              <a:rPr b="1" lang="ko">
                <a:solidFill>
                  <a:srgbClr val="FF0000"/>
                </a:solidFill>
              </a:rPr>
              <a:t>Especially when there are bugs/mistakes</a:t>
            </a:r>
            <a:br>
              <a:rPr b="1" lang="ko">
                <a:solidFill>
                  <a:srgbClr val="FF0000"/>
                </a:solidFill>
              </a:rPr>
            </a:br>
            <a:endParaRPr b="1"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Good engineers/researchers should quickly analyze the problem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Validate Your Approach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Run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large_global.py</a:t>
            </a:r>
            <a:r>
              <a:rPr lang="ko"/>
              <a:t> and compare the result again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Do we need more parameters or more computations for the global skip connection?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Try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python main.py --epochs 20 -m large_global -s ablation -u large_global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Can you see any difference?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What can we do? (see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model/large_global_init.py</a:t>
            </a:r>
            <a:r>
              <a:rPr lang="ko"/>
              <a:t>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Try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python main.py --epochs 20 -m large_global_init -s ablation -u large_global_init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Small change makes big differences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Validate Your Approach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Still, can we say that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simple.py</a:t>
            </a:r>
            <a:r>
              <a:rPr lang="ko"/>
              <a:t> is better than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large.py</a:t>
            </a:r>
            <a:r>
              <a:rPr lang="ko"/>
              <a:t>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Large model usually requires more iterations to converge (Slow-starter)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The number of training samples may affect the 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We cannot say which one is better at this 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Compare the resnet/dense model with our simple baseline as well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python main.py --epochs 20 -m resnet -s ablation -u resnet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python main.py --epochs 20 -m dense -s ablation -u dense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ko"/>
              <a:t>Do they perform better?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Things to consider: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More difficult </a:t>
            </a:r>
            <a:r>
              <a:rPr lang="ko"/>
              <a:t>debugging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Hardware-level optimization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490250" y="488250"/>
            <a:ext cx="865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Blurry Image Generation</a:t>
            </a:r>
            <a:endParaRPr sz="4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Blurry Image Generation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rabicPeriod"/>
            </a:pPr>
            <a:r>
              <a:rPr lang="ko"/>
              <a:t>High-speed video recording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(Optional) Frame interpolation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Gamma correction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Frame averaging</a:t>
            </a:r>
            <a:endParaRPr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750" y="2631875"/>
            <a:ext cx="5084076" cy="236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300" y="3496107"/>
            <a:ext cx="2846250" cy="63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Blurry Image Generation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Challenges in real-world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Large motions should be avoided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The pipeline requires heavy computation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High-speed cameras have significant noise</a:t>
            </a:r>
            <a:br>
              <a:rPr lang="ko"/>
            </a:b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Challenges in synthesis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Realistic blur kernel is difficult to model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We will use the existing GOPRO dataset</a:t>
            </a:r>
            <a:endParaRPr/>
          </a:p>
        </p:txBody>
      </p:sp>
      <p:sp>
        <p:nvSpPr>
          <p:cNvPr id="186" name="Google Shape;186;p29"/>
          <p:cNvSpPr txBox="1"/>
          <p:nvPr/>
        </p:nvSpPr>
        <p:spPr>
          <a:xfrm>
            <a:off x="0" y="4881625"/>
            <a:ext cx="91440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ko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 Nah, </a:t>
            </a:r>
            <a:r>
              <a:rPr i="1" lang="ko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et al.</a:t>
            </a:r>
            <a:r>
              <a:rPr lang="ko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“Deep Multi-scale Convolutional Neural Networks for Dynamic Scene Deblurring” </a:t>
            </a:r>
            <a:r>
              <a:rPr i="1" lang="ko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 CVPR 2017.</a:t>
            </a:r>
            <a:endParaRPr i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Train Your Deblur Model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Only the training dataset has been changed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Run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python main.py --dataset GOPRO_sub -m [model] -s deblur -u test</a:t>
            </a: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ko"/>
              <a:t>Deblurring task is usually more challenging than denoising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Requires more time for training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Checkpointing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Setup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16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Skeleton code: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https://github.com/thstkdgus35/npex-lab-2020</a:t>
            </a: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Let’s start from the day2 branch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git pull origin</a:t>
            </a:r>
            <a:br>
              <a:rPr lang="ko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day3</a:t>
            </a:r>
            <a:r>
              <a:rPr lang="ko"/>
              <a:t> branch provide today’s implementations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git fetch origin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git checkout day3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Checkpointing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/>
              <a:t>It is another part of logging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Why checkpointing?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To save your final model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To fine-tune the model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For backup</a:t>
            </a:r>
            <a:br>
              <a:rPr lang="ko"/>
            </a:b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What to store?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Model (parameters)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Optimizer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(Optional) Some descriptions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Checkpointing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/>
              <a:t>How to save your model?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PyTorch has various choices (Use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torch.save</a:t>
            </a:r>
            <a:r>
              <a:rPr lang="ko"/>
              <a:t> and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torch.load</a:t>
            </a:r>
            <a:r>
              <a:rPr lang="ko"/>
              <a:t>):</a:t>
            </a:r>
            <a:br>
              <a:rPr lang="ko"/>
            </a:br>
            <a:endParaRPr/>
          </a:p>
          <a:p>
            <a:pPr indent="-3175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Save the model directly (</a:t>
            </a:r>
            <a:r>
              <a:rPr b="1" lang="ko" sz="1400">
                <a:solidFill>
                  <a:srgbClr val="FF0000"/>
                </a:solidFill>
              </a:rPr>
              <a:t>never do that</a:t>
            </a:r>
            <a:r>
              <a:rPr lang="ko" sz="1400"/>
              <a:t>)</a:t>
            </a:r>
            <a:br>
              <a:rPr lang="ko" sz="1400"/>
            </a:br>
            <a:r>
              <a:rPr lang="ko" sz="1400"/>
              <a:t>Ex) </a:t>
            </a:r>
            <a:r>
              <a:rPr lang="ko" sz="1400">
                <a:latin typeface="Courier New"/>
                <a:ea typeface="Courier New"/>
                <a:cs typeface="Courier New"/>
                <a:sym typeface="Courier New"/>
              </a:rPr>
              <a:t>torch.save(net)</a:t>
            </a:r>
            <a:br>
              <a:rPr lang="ko" sz="1400"/>
            </a:br>
            <a:endParaRPr sz="1400"/>
          </a:p>
          <a:p>
            <a:pPr indent="-3175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Save a state_dict</a:t>
            </a:r>
            <a:br>
              <a:rPr lang="ko" sz="1400"/>
            </a:br>
            <a:r>
              <a:rPr lang="ko" sz="1400"/>
              <a:t>Ex) </a:t>
            </a:r>
            <a:r>
              <a:rPr lang="ko" sz="1400">
                <a:latin typeface="Courier New"/>
                <a:ea typeface="Courier New"/>
                <a:cs typeface="Courier New"/>
                <a:sym typeface="Courier New"/>
              </a:rPr>
              <a:t>torch.save(net.state_dict())</a:t>
            </a:r>
            <a:br>
              <a:rPr lang="ko" sz="1400"/>
            </a:br>
            <a:endParaRPr sz="1400"/>
          </a:p>
          <a:p>
            <a:pPr indent="-3175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Save a JIT script</a:t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Checkpointing (Supplementary)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/>
              <a:t>Inside the memory (RAM)</a:t>
            </a:r>
            <a:endParaRPr/>
          </a:p>
        </p:txBody>
      </p:sp>
      <p:graphicFrame>
        <p:nvGraphicFramePr>
          <p:cNvPr id="216" name="Google Shape;216;p34"/>
          <p:cNvGraphicFramePr/>
          <p:nvPr/>
        </p:nvGraphicFramePr>
        <p:xfrm>
          <a:off x="4785225" y="1757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{2851CA29-8956-4D9E-8F94-7F2B779DCB73}</a:tableStyleId>
              </a:tblPr>
              <a:tblGrid>
                <a:gridCol w="4238000"/>
              </a:tblGrid>
              <a:tr h="49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Your model</a:t>
                      </a:r>
                      <a:br>
                        <a:rPr b="1" lang="ko"/>
                      </a:br>
                      <a:r>
                        <a:rPr b="1" lang="ko"/>
                        <a:t>(Python object</a:t>
                      </a:r>
                      <a:br>
                        <a:rPr b="1" lang="ko"/>
                      </a:br>
                      <a:r>
                        <a:rPr b="1" lang="ko"/>
                        <a:t>= A reference of the Python code in your disk)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49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&lt;Some low-level codes&gt;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9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...</a:t>
                      </a:r>
                      <a:endParaRPr/>
                    </a:p>
                  </a:txBody>
                  <a:tcPr marT="91425" marB="91425" marR="91425" marL="91425" anchor="ctr"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Your model weights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...</a:t>
                      </a:r>
                      <a:endParaRPr/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9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&lt;</a:t>
                      </a:r>
                      <a:r>
                        <a:rPr lang="ko"/>
                        <a:t>Some low-level codes&gt;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17" name="Google Shape;217;p34"/>
          <p:cNvSpPr/>
          <p:nvPr/>
        </p:nvSpPr>
        <p:spPr>
          <a:xfrm>
            <a:off x="4344225" y="1757125"/>
            <a:ext cx="441000" cy="3264000"/>
          </a:xfrm>
          <a:prstGeom prst="leftBrace">
            <a:avLst>
              <a:gd fmla="val 20940" name="adj1"/>
              <a:gd fmla="val 25751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8" name="Google Shape;218;p34"/>
          <p:cNvSpPr txBox="1"/>
          <p:nvPr/>
        </p:nvSpPr>
        <p:spPr>
          <a:xfrm>
            <a:off x="471900" y="2327500"/>
            <a:ext cx="38724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torch.save(net)</a:t>
            </a:r>
            <a:br>
              <a:rPr lang="ko">
                <a:latin typeface="Roboto"/>
                <a:ea typeface="Roboto"/>
                <a:cs typeface="Roboto"/>
                <a:sym typeface="Roboto"/>
              </a:rPr>
            </a:br>
            <a:r>
              <a:rPr b="1" lang="ko">
                <a:latin typeface="Roboto"/>
                <a:ea typeface="Roboto"/>
                <a:cs typeface="Roboto"/>
                <a:sym typeface="Roboto"/>
              </a:rPr>
              <a:t>Problem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Sanity check fails if the code is changed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Can show unexpected behavior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9" name="Google Shape;219;p34"/>
          <p:cNvCxnSpPr>
            <a:endCxn id="220" idx="3"/>
          </p:cNvCxnSpPr>
          <p:nvPr/>
        </p:nvCxnSpPr>
        <p:spPr>
          <a:xfrm flipH="1">
            <a:off x="4344300" y="3811375"/>
            <a:ext cx="444000" cy="556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34"/>
          <p:cNvSpPr txBox="1"/>
          <p:nvPr/>
        </p:nvSpPr>
        <p:spPr>
          <a:xfrm>
            <a:off x="471900" y="3760225"/>
            <a:ext cx="3872400" cy="12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torch.save(net.state_dict())</a:t>
            </a:r>
            <a:br>
              <a:rPr lang="ko">
                <a:latin typeface="Roboto"/>
                <a:ea typeface="Roboto"/>
                <a:cs typeface="Roboto"/>
                <a:sym typeface="Roboto"/>
              </a:rPr>
            </a:br>
            <a:r>
              <a:rPr b="1" lang="ko">
                <a:latin typeface="Roboto"/>
                <a:ea typeface="Roboto"/>
                <a:cs typeface="Roboto"/>
                <a:sym typeface="Roboto"/>
              </a:rPr>
              <a:t>Note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Model structure is not included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OK to change the code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You can easily modify stored weights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Checkpointing</a:t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/>
              <a:t>Inside the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state_dict</a:t>
            </a:r>
            <a:r>
              <a:rPr lang="ko"/>
              <a:t>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ko"/>
              <a:t>All parameters and buffers are stored as a </a:t>
            </a:r>
            <a:r>
              <a:rPr lang="ko" u="sng">
                <a:solidFill>
                  <a:schemeClr val="hlink"/>
                </a:solidFill>
                <a:hlinkClick r:id="rId3"/>
              </a:rPr>
              <a:t>dictionary structure</a:t>
            </a:r>
            <a:br>
              <a:rPr lang="ko"/>
            </a:br>
            <a:br>
              <a:rPr lang="ko"/>
            </a:b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s = torch.load(‘[your_state_dict]’)</a:t>
            </a:r>
            <a:br>
              <a:rPr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	for k, v in s.items():</a:t>
            </a:r>
            <a:br>
              <a:rPr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		print(k, v.size())		# v is to big too print</a:t>
            </a:r>
            <a:br>
              <a:rPr lang="ko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We can easily modify the weights by modifying the saved file directly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Warning: </a:t>
            </a:r>
            <a:r>
              <a:rPr b="1" lang="ko">
                <a:solidFill>
                  <a:srgbClr val="FF0000"/>
                </a:solidFill>
              </a:rPr>
              <a:t>Graph structure is not saved!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You must share the real implementation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Checkpointing</a:t>
            </a:r>
            <a:endParaRPr/>
          </a:p>
        </p:txBody>
      </p:sp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/>
              <a:t>Optimizer has its own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ko"/>
              <a:t>: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ko"/>
              <a:t>Plays an important role </a:t>
            </a:r>
            <a:r>
              <a:rPr b="1" lang="ko"/>
              <a:t>when you resume</a:t>
            </a:r>
            <a:r>
              <a:rPr lang="ko"/>
              <a:t> the training</a:t>
            </a:r>
            <a:br>
              <a:rPr lang="ko"/>
            </a:b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/>
              <a:t>To do: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ko"/>
              <a:t>Implement checkpointing after evaluation (see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main.py</a:t>
            </a:r>
            <a:r>
              <a:rPr lang="ko"/>
              <a:t>)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Save {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state_dict</a:t>
            </a:r>
            <a:r>
              <a:rPr baseline="-25000" lang="ko"/>
              <a:t>model</a:t>
            </a:r>
            <a:r>
              <a:rPr lang="ko"/>
              <a:t>,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state_dict</a:t>
            </a:r>
            <a:r>
              <a:rPr baseline="-25000" lang="ko"/>
              <a:t>optimizer</a:t>
            </a:r>
            <a:r>
              <a:rPr lang="ko"/>
              <a:t>, Eval. PSNR}</a:t>
            </a:r>
            <a:r>
              <a:rPr lang="ko"/>
              <a:t> / epoch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Save a JIT script of the latest model</a:t>
            </a:r>
            <a:br>
              <a:rPr lang="ko"/>
            </a:b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 Your Model Outside the Framework</a:t>
            </a:r>
            <a:endParaRPr/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This is what checkpointing for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Check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test_model.py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You have to keep your model file (e.g.,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model/simple.py</a:t>
            </a:r>
            <a:r>
              <a:rPr lang="ko"/>
              <a:t>) with the test script!</a:t>
            </a: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Example images are provided in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example/xxxx.png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Finish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test_model.py</a:t>
            </a:r>
            <a:r>
              <a:rPr lang="ko"/>
              <a:t> for 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Run</a:t>
            </a:r>
            <a:r>
              <a:rPr lang="ko"/>
              <a:t>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python test_model.py --pretrained [checkpoint-path] -m [model-architecture]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ko"/>
              <a:t>Pre-trained checkpoints can be downloaded from </a:t>
            </a:r>
            <a:r>
              <a:rPr lang="ko" u="sng">
                <a:solidFill>
                  <a:schemeClr val="hlink"/>
                </a:solidFill>
                <a:hlinkClick r:id="rId3"/>
              </a:rPr>
              <a:t>here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ko"/>
              <a:t>Denoised images will be found from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output/xxxx.png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Checkpointing (Supplementary)</a:t>
            </a:r>
            <a:endParaRPr/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/>
              <a:t>If you can use a debugging mode in your IDE (VSCode, PyCharm, …)</a:t>
            </a:r>
            <a:endParaRPr/>
          </a:p>
        </p:txBody>
      </p:sp>
      <p:pic>
        <p:nvPicPr>
          <p:cNvPr id="245" name="Google Shape;24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550" y="2571750"/>
            <a:ext cx="6762797" cy="20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Checkpointing (Supplementary)</a:t>
            </a:r>
            <a:endParaRPr/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/>
              <a:t>You can easily check inside the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state_dict</a:t>
            </a:r>
            <a:r>
              <a:rPr lang="ko"/>
              <a:t> by monitoring variables</a:t>
            </a:r>
            <a:endParaRPr/>
          </a:p>
        </p:txBody>
      </p:sp>
      <p:pic>
        <p:nvPicPr>
          <p:cNvPr id="252" name="Google Shape;25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938" y="2459477"/>
            <a:ext cx="5072124" cy="23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Checkpointing (Advanced)</a:t>
            </a:r>
            <a:endParaRPr/>
          </a:p>
        </p:txBody>
      </p:sp>
      <p:sp>
        <p:nvSpPr>
          <p:cNvPr id="258" name="Google Shape;258;p4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b="1" lang="ko"/>
              <a:t>JIT scripting</a:t>
            </a:r>
            <a:endParaRPr b="1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A new way to deploy your model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Graph structure + weights are saved together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No dynamic graph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Should be </a:t>
            </a:r>
            <a:r>
              <a:rPr b="1" lang="ko"/>
              <a:t>deterministic</a:t>
            </a:r>
            <a:endParaRPr b="1"/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/>
              <a:t>Can be optimized</a:t>
            </a:r>
            <a:r>
              <a:rPr lang="ko"/>
              <a:t> further</a:t>
            </a:r>
            <a:br>
              <a:rPr lang="ko"/>
            </a:b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Not compatible with complex routings (e.g. RNN) yet...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Day 3: Review</a:t>
            </a:r>
            <a:endParaRPr/>
          </a:p>
        </p:txBody>
      </p:sp>
      <p:sp>
        <p:nvSpPr>
          <p:cNvPr id="264" name="Google Shape;264;p41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Can implement various model architectures</a:t>
            </a:r>
            <a:br>
              <a:rPr lang="ko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Understand how to generate synthetic blurry images</a:t>
            </a:r>
            <a:br>
              <a:rPr lang="ko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Understand basics of PyTorch checkpointing</a:t>
            </a:r>
            <a:endParaRPr/>
          </a:p>
        </p:txBody>
      </p:sp>
      <p:sp>
        <p:nvSpPr>
          <p:cNvPr id="265" name="Google Shape;265;p41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On day 4…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Try model fine-tuning</a:t>
            </a:r>
            <a:br>
              <a:rPr lang="ko"/>
            </a:b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</a:pPr>
            <a:r>
              <a:rPr lang="ko"/>
              <a:t>Try deep image super-resolution</a:t>
            </a:r>
            <a:br>
              <a:rPr lang="ko"/>
            </a:b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Try advanced modifications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Dataset Preparation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</a:t>
            </a:r>
            <a:r>
              <a:rPr lang="ko"/>
              <a:t>ownload the GOPRO dataset from here (</a:t>
            </a:r>
            <a:r>
              <a:rPr lang="ko" u="sng">
                <a:solidFill>
                  <a:schemeClr val="hlink"/>
                </a:solidFill>
                <a:hlinkClick r:id="rId3"/>
              </a:rPr>
              <a:t>GOPRO_sub</a:t>
            </a:r>
            <a:r>
              <a:rPr lang="ko"/>
              <a:t>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Put it under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npex-lab/dataset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Desired file paths: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npex-lab-2020/dataset/GOPRO_sub/train/input/xxxx.png</a:t>
            </a:r>
            <a:br>
              <a:rPr lang="ko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ko"/>
              <a:t>This time, we provide input images as well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Why?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0" y="4881625"/>
            <a:ext cx="91440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S. Nah, </a:t>
            </a:r>
            <a:r>
              <a:rPr i="1" lang="ko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et al.</a:t>
            </a:r>
            <a:r>
              <a:rPr lang="ko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“Deep Multi-scale Convolutional Neural Networks for Dynamic Scene Deblurring” </a:t>
            </a:r>
            <a:r>
              <a:rPr i="1" lang="ko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 CVPR 2017.</a:t>
            </a:r>
            <a:endParaRPr i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600">
                <a:latin typeface="Great Vibes"/>
                <a:ea typeface="Great Vibes"/>
                <a:cs typeface="Great Vibes"/>
                <a:sym typeface="Great Vibes"/>
              </a:rPr>
              <a:t>Thank you!</a:t>
            </a:r>
            <a:endParaRPr sz="9600">
              <a:latin typeface="Great Vibes"/>
              <a:ea typeface="Great Vibes"/>
              <a:cs typeface="Great Vibes"/>
              <a:sym typeface="Great Vib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u="sng">
                <a:solidFill>
                  <a:srgbClr val="00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https://cv.snu.ac.kr</a:t>
            </a:r>
            <a:br>
              <a:rPr lang="ko" sz="1600">
                <a:solidFill>
                  <a:srgbClr val="00FFFF"/>
                </a:solidFill>
              </a:rPr>
            </a:br>
            <a:endParaRPr sz="1600">
              <a:solidFill>
                <a:srgbClr val="00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FFFFFF"/>
                </a:solidFill>
              </a:rPr>
              <a:t>Sanghyun Son: sonsang35@gmail.com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90250" y="488250"/>
            <a:ext cx="865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Toward Better Performance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 Easier Ablation Study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/>
              <a:t>Nested logging in TensorBoard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ko"/>
              <a:t>If the log file is placed under </a:t>
            </a:r>
            <a:r>
              <a:rPr lang="ko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DIRECTORY</a:t>
            </a:r>
            <a:br>
              <a:rPr lang="ko"/>
            </a:br>
            <a:r>
              <a:rPr lang="ko"/>
              <a:t>and you’ve launched the TensorBoard with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tensorboard </a:t>
            </a:r>
            <a:r>
              <a:rPr lang="ko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--logdir DIRECTORY</a:t>
            </a: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If the log file is placed under </a:t>
            </a:r>
            <a:r>
              <a:rPr lang="ko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DIRECTORY/SUB_DIRECTORY_1</a:t>
            </a:r>
            <a:r>
              <a:rPr lang="ko"/>
              <a:t>, …</a:t>
            </a:r>
            <a:br>
              <a:rPr lang="ko"/>
            </a:br>
            <a:r>
              <a:rPr lang="ko"/>
              <a:t>and you’ve launched the TensorBoard with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tensorboard </a:t>
            </a:r>
            <a:r>
              <a:rPr lang="ko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--logdir DIRECTORY</a:t>
            </a: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Use command line arguments!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-s</a:t>
            </a:r>
            <a:r>
              <a:rPr lang="ko"/>
              <a:t> or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--save DIRECTORY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-u</a:t>
            </a:r>
            <a:r>
              <a:rPr lang="ko"/>
              <a:t> or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--sub_save SUB_DIRECTORY_N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-s [experiment_name] -u exp1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33607" l="0" r="0" t="0"/>
          <a:stretch/>
        </p:blipFill>
        <p:spPr>
          <a:xfrm>
            <a:off x="7318475" y="3651125"/>
            <a:ext cx="1375525" cy="97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4">
            <a:alphaModFix/>
          </a:blip>
          <a:srcRect b="5069" l="0" r="0" t="0"/>
          <a:stretch/>
        </p:blipFill>
        <p:spPr>
          <a:xfrm>
            <a:off x="7318475" y="1791224"/>
            <a:ext cx="1375525" cy="6850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6930888" y="4629275"/>
            <a:ext cx="21507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Very good for ablation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 Easier Ablation Study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/>
              <a:t>Dynamic model import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You can use other CNNs with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-m</a:t>
            </a:r>
            <a:r>
              <a:rPr lang="ko"/>
              <a:t> or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--model</a:t>
            </a:r>
            <a:r>
              <a:rPr lang="ko"/>
              <a:t> arguments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Ex)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python main.py -m simple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Advantage?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You can change models without changing the code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Very good for version control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Goal of This Course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Build a simple framework for general image restoration tasks</a:t>
            </a: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Understand basic code structures of deep image restoration</a:t>
            </a: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Generate datasets for image restoration</a:t>
            </a: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Implement basic CNNs for image restoration</a:t>
            </a: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Train/Test various image restoration models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Before Get Started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Prepare some denoising models from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day2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python main.py --epochs 20 -s ablation -u simple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python main.py --epochs 20 -m large -s ablation -u large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python main.py --epochs 20 -m large --patch_size 128 -s ablation -u large_p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/>
          <p:nvPr/>
        </p:nvSpPr>
        <p:spPr>
          <a:xfrm>
            <a:off x="7061900" y="1919075"/>
            <a:ext cx="1626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7061800" y="4601075"/>
            <a:ext cx="1626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7067375" y="2924825"/>
            <a:ext cx="1626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7061900" y="3595325"/>
            <a:ext cx="1626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Toward Better Performance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/>
              <a:t>To do: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ko"/>
              <a:t>Try below modifications and check the model performance</a:t>
            </a:r>
            <a:br>
              <a:rPr lang="ko"/>
            </a:br>
            <a:endParaRPr/>
          </a:p>
          <a:p>
            <a:pPr indent="-3175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ko" sz="1400">
                <a:solidFill>
                  <a:srgbClr val="FF0000"/>
                </a:solidFill>
              </a:rPr>
              <a:t>Global residual learning</a:t>
            </a:r>
            <a:r>
              <a:rPr lang="ko" sz="1400">
                <a:solidFill>
                  <a:srgbClr val="FF0000"/>
                </a:solidFill>
              </a:rPr>
              <a:t> </a:t>
            </a:r>
            <a:r>
              <a:rPr lang="ko" sz="1400"/>
              <a:t>(</a:t>
            </a:r>
            <a:r>
              <a:rPr lang="ko" sz="1400">
                <a:latin typeface="Courier New"/>
                <a:ea typeface="Courier New"/>
                <a:cs typeface="Courier New"/>
                <a:sym typeface="Courier New"/>
              </a:rPr>
              <a:t>model/global.py</a:t>
            </a:r>
            <a:r>
              <a:rPr lang="ko" sz="1400"/>
              <a:t>)</a:t>
            </a:r>
            <a:br>
              <a:rPr lang="ko" sz="1400"/>
            </a:br>
            <a:r>
              <a:rPr lang="ko" sz="1400">
                <a:latin typeface="Courier New"/>
                <a:ea typeface="Courier New"/>
                <a:cs typeface="Courier New"/>
                <a:sym typeface="Courier New"/>
              </a:rPr>
              <a:t>Output = Input + CNN(Input)</a:t>
            </a:r>
            <a:br>
              <a:rPr lang="ko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ko" sz="1400">
                <a:latin typeface="Courier New"/>
                <a:ea typeface="Courier New"/>
                <a:cs typeface="Courier New"/>
                <a:sym typeface="Courier New"/>
              </a:rPr>
              <a:t>CNN(Input) = Output - Input </a:t>
            </a:r>
            <a:r>
              <a:rPr lang="ko" sz="1400"/>
              <a:t>(</a:t>
            </a:r>
            <a:r>
              <a:rPr b="1" lang="ko" sz="1400"/>
              <a:t>noise</a:t>
            </a:r>
            <a:r>
              <a:rPr lang="ko" sz="1400"/>
              <a:t>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ko" sz="1400">
                <a:solidFill>
                  <a:srgbClr val="0000FF"/>
                </a:solidFill>
              </a:rPr>
              <a:t>Local residual learning</a:t>
            </a:r>
            <a:r>
              <a:rPr lang="ko" sz="1400"/>
              <a:t> (check </a:t>
            </a:r>
            <a:r>
              <a:rPr lang="ko" sz="1400">
                <a:latin typeface="Courier New"/>
                <a:ea typeface="Courier New"/>
                <a:cs typeface="Courier New"/>
                <a:sym typeface="Courier New"/>
              </a:rPr>
              <a:t>model/resnet.py</a:t>
            </a:r>
            <a:r>
              <a:rPr lang="ko" sz="1400"/>
              <a:t>)</a:t>
            </a:r>
            <a:br>
              <a:rPr lang="ko" sz="1400"/>
            </a:br>
            <a:r>
              <a:rPr lang="ko" sz="1400"/>
              <a:t>Replace [</a:t>
            </a:r>
            <a:r>
              <a:rPr lang="ko" sz="1400">
                <a:latin typeface="Courier New"/>
                <a:ea typeface="Courier New"/>
                <a:cs typeface="Courier New"/>
                <a:sym typeface="Courier New"/>
              </a:rPr>
              <a:t>Conv-ReLU-Conv</a:t>
            </a:r>
            <a:r>
              <a:rPr lang="ko" sz="1400"/>
              <a:t>] to a residual block</a:t>
            </a:r>
            <a:br>
              <a:rPr lang="ko" sz="1400"/>
            </a:b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For easier ablation study…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Separate scripts of different models</a:t>
            </a:r>
            <a:endParaRPr/>
          </a:p>
        </p:txBody>
      </p:sp>
      <p:graphicFrame>
        <p:nvGraphicFramePr>
          <p:cNvPr id="124" name="Google Shape;124;p21"/>
          <p:cNvGraphicFramePr/>
          <p:nvPr/>
        </p:nvGraphicFramePr>
        <p:xfrm>
          <a:off x="7067350" y="191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{2851CA29-8956-4D9E-8F94-7F2B779DCB73}</a:tableStyleId>
              </a:tblPr>
              <a:tblGrid>
                <a:gridCol w="1626650"/>
              </a:tblGrid>
              <a:tr h="25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Input</a:t>
                      </a:r>
                      <a:r>
                        <a:rPr lang="ko" sz="1000"/>
                        <a:t> (3 × H × W)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25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Conv</a:t>
                      </a:r>
                      <a:r>
                        <a:rPr lang="ko" sz="1000"/>
                        <a:t> (3 × 3, 3→64)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25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ReLU</a:t>
                      </a:r>
                      <a:endParaRPr b="1" sz="1000"/>
                    </a:p>
                  </a:txBody>
                  <a:tcPr marT="91425" marB="91425" marR="91425" marL="91425" anchor="ctr"/>
                </a:tc>
              </a:tr>
              <a:tr h="25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Conv</a:t>
                      </a:r>
                      <a:r>
                        <a:rPr lang="ko" sz="1000"/>
                        <a:t> (3 × 3, 64→64)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25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ReLU</a:t>
                      </a:r>
                      <a:endParaRPr b="1" sz="1000"/>
                    </a:p>
                  </a:txBody>
                  <a:tcPr marT="91425" marB="91425" marR="91425" marL="91425" anchor="ctr"/>
                </a:tc>
              </a:tr>
              <a:tr h="25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Conv</a:t>
                      </a:r>
                      <a:r>
                        <a:rPr lang="ko" sz="1000"/>
                        <a:t> (3 × 3, 64→64)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25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ReLU</a:t>
                      </a:r>
                      <a:endParaRPr b="1" sz="1000"/>
                    </a:p>
                  </a:txBody>
                  <a:tcPr marT="91425" marB="91425" marR="91425" marL="91425" anchor="ctr"/>
                </a:tc>
              </a:tr>
              <a:tr h="25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Conv</a:t>
                      </a:r>
                      <a:r>
                        <a:rPr lang="ko" sz="1000"/>
                        <a:t> (3 × 3, 64→3)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25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Output</a:t>
                      </a:r>
                      <a:r>
                        <a:rPr lang="ko" sz="1000"/>
                        <a:t> (3 × H × W)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125" name="Google Shape;125;p21"/>
          <p:cNvCxnSpPr>
            <a:stCxn id="118" idx="1"/>
            <a:endCxn id="119" idx="1"/>
          </p:cNvCxnSpPr>
          <p:nvPr/>
        </p:nvCxnSpPr>
        <p:spPr>
          <a:xfrm>
            <a:off x="7061900" y="2086625"/>
            <a:ext cx="600" cy="2682000"/>
          </a:xfrm>
          <a:prstGeom prst="bentConnector3">
            <a:avLst>
              <a:gd fmla="val -59475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21"/>
          <p:cNvCxnSpPr>
            <a:stCxn id="120" idx="3"/>
            <a:endCxn id="121" idx="3"/>
          </p:cNvCxnSpPr>
          <p:nvPr/>
        </p:nvCxnSpPr>
        <p:spPr>
          <a:xfrm flipH="1">
            <a:off x="8688575" y="3092375"/>
            <a:ext cx="5400" cy="670500"/>
          </a:xfrm>
          <a:prstGeom prst="bentConnector3">
            <a:avLst>
              <a:gd fmla="val -4409722" name="adj1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