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Great Vibes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CDDEFF-F2FD-4127-82A6-8C894B288139}">
  <a:tblStyle styleId="{7FCDDEFF-F2FD-4127-82A6-8C894B2881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41" Type="http://schemas.openxmlformats.org/officeDocument/2006/relationships/font" Target="fonts/GreatVibes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italic.fntdata"/><Relationship Id="rId16" Type="http://schemas.openxmlformats.org/officeDocument/2006/relationships/slide" Target="slides/slide10.xml"/><Relationship Id="rId38" Type="http://schemas.openxmlformats.org/officeDocument/2006/relationships/font" Target="fonts/Robo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d364693d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d364693d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d339b9b2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d339b9b2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d339b9b27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d339b9b27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dcc988ec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dcc988ec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dcc988ec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dcc988ec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9c942de4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9c942de4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9c942de4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9c942de4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9c942de4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9c942de4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D(x) = 1 -&gt; Real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9c942de4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9c942de4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9c942de4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9c942de4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dccf4d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dccf4d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9c942de4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9c942de4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c942de4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99c942de4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9c942de4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99c942de4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9c942de4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99c942de4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99c942de4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99c942de4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9c942de4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9c942de4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9c942de4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99c942de4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d309bf4a1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d309bf4a1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d339b9b27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d339b9b27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99c942de42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99c942de42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eceb4c5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eceb4c5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9c942de42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99c942de42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eceb4c52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eceb4c52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9c942de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9c942de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eceb4c52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eceb4c52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eceb4c52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eceb4c52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d309bf4a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d309bf4a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d309bf4a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d309bf4a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apers.nips.cc/paper/5423-generative-adversarial-nets.pdf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arxiv.org/pdf/1411.1784.pdf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openaccess.thecvf.com/content_cvpr_2017/papers/Ledig_Photo-Realistic_Single_Image_CVPR_2017_paper.pdf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thstkdgus35/npex-lab-2020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arxiv.org/pdf/1704.00028.pdf" TargetMode="External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openreview.net/pdf?id=B1QRgziT-" TargetMode="External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arxiv.org/pdf/1704.00028.pdf" TargetMode="External"/><Relationship Id="rId4" Type="http://schemas.openxmlformats.org/officeDocument/2006/relationships/hyperlink" Target="https://github.com/caogang/wgan-gp/blob/ae47a185ed2e938c39cf3eb2f06b32dc1b6a2064/gan_toy.py#L191-L210" TargetMode="External"/><Relationship Id="rId5" Type="http://schemas.openxmlformats.org/officeDocument/2006/relationships/hyperlink" Target="http://openaccess.thecvf.com/content_ECCVW_2018/papers/11133/Wang_ESRGAN_Enhanced_Super-Resolution_Generative_Adversarial_Networks_ECCVW_2018_paper.pdf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cv.snu.ac.k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thstkdgus35/bicubic_pytorch.gi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ytorch.org/docs/stable/nn.html#torch.nn.PixelShuffle" TargetMode="External"/><Relationship Id="rId4" Type="http://schemas.openxmlformats.org/officeDocument/2006/relationships/hyperlink" Target="https://pytorch.org/docs/stable/nn.html#torch.nn.functional.pixel_shuffle" TargetMode="External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NPEX Image Restoration Lab.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Lab 4: Deep Image Super-Resolution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September</a:t>
            </a:r>
            <a:r>
              <a:rPr lang="ko"/>
              <a:t> 24th, 2020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Sanghyun 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Deep Super-Resolution CNN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/>
              <a:t>To do: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ko"/>
              <a:t>Build a small EDSR model (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model/edsr.py</a:t>
            </a:r>
            <a:r>
              <a:rPr lang="ko"/>
              <a:t>)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Input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Conv</a:t>
            </a:r>
            <a:r>
              <a:rPr lang="ko"/>
              <a:t>: 3→32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Output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Conv</a:t>
            </a:r>
            <a:r>
              <a:rPr lang="ko"/>
              <a:t>: 32→3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Conv</a:t>
            </a:r>
            <a:r>
              <a:rPr lang="ko"/>
              <a:t> before each shuffle: 32→128</a:t>
            </a:r>
            <a:br>
              <a:rPr lang="ko"/>
            </a:b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4 residual blocks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Scale: 2</a:t>
            </a:r>
            <a:br>
              <a:rPr lang="ko"/>
            </a:b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Use </a:t>
            </a:r>
            <a:r>
              <a:rPr b="1" lang="ko"/>
              <a:t>L1 loss</a:t>
            </a:r>
            <a:r>
              <a:rPr lang="ko"/>
              <a:t> (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nn.functional.l1_loss</a:t>
            </a:r>
            <a:r>
              <a:rPr lang="ko"/>
              <a:t>)</a:t>
            </a:r>
            <a:endParaRPr/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If you have more time, compare it with </a:t>
            </a:r>
            <a:r>
              <a:rPr b="1" lang="ko"/>
              <a:t>MSE loss</a:t>
            </a:r>
            <a:endParaRPr b="1"/>
          </a:p>
        </p:txBody>
      </p:sp>
      <p:sp>
        <p:nvSpPr>
          <p:cNvPr id="123" name="Google Shape;123;p22"/>
          <p:cNvSpPr txBox="1"/>
          <p:nvPr/>
        </p:nvSpPr>
        <p:spPr>
          <a:xfrm>
            <a:off x="0" y="4881625"/>
            <a:ext cx="91440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ko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 Lim, </a:t>
            </a:r>
            <a:r>
              <a:rPr i="1" lang="ko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et al.</a:t>
            </a:r>
            <a:r>
              <a:rPr lang="ko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“Enhanced Deep Residual Networks for Single Image Super-Resolution” </a:t>
            </a:r>
            <a:r>
              <a:rPr i="1" lang="ko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 CVPRW 2017.</a:t>
            </a:r>
            <a:endParaRPr i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3850" y="2038425"/>
            <a:ext cx="3140149" cy="22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Deep Super-Resolution CNN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/>
              <a:t>To do: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ko"/>
              <a:t>Replace dataset in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main.py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ko"/>
              <a:t>Rewrite crop function in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data/preprocessing.py</a:t>
            </a:r>
            <a:br>
              <a:rPr lang="ko"/>
            </a:b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Train your new super-resolution CNN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Run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python main.py --scale 2 --model edsr -s sr -u edsr_x2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You may want to train longer: Use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--epochs 20</a:t>
            </a:r>
            <a:br>
              <a:rPr lang="ko"/>
            </a:b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See </a:t>
            </a:r>
            <a:r>
              <a:rPr b="1" lang="ko"/>
              <a:t>if evaluation PSNR increases</a:t>
            </a:r>
            <a:r>
              <a:rPr lang="ko"/>
              <a:t> as the training proceeds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490250" y="488250"/>
            <a:ext cx="865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Fine-Tuning</a:t>
            </a:r>
            <a:endParaRPr sz="4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Fine-Tuning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/>
              <a:t>Load the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state_dict</a:t>
            </a:r>
            <a:r>
              <a:rPr lang="ko"/>
              <a:t> from the checkpoint</a:t>
            </a:r>
            <a:br>
              <a:rPr lang="ko"/>
            </a:br>
            <a:br>
              <a:rPr lang="ko"/>
            </a:br>
            <a:br>
              <a:rPr lang="ko"/>
            </a:br>
            <a:br>
              <a:rPr lang="ko"/>
            </a:b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ckp = torch.load(‘[your_checkpoint]’)</a:t>
            </a:r>
            <a:br>
              <a:rPr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model_state = ckp[‘model’]</a:t>
            </a:r>
            <a:br>
              <a:rPr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net.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load_state_dict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(model_state)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400" y="2393213"/>
            <a:ext cx="71151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Fine-Tuning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/>
              <a:t>To do: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Train </a:t>
            </a:r>
            <a:r>
              <a:rPr b="1" lang="ko"/>
              <a:t>2x</a:t>
            </a:r>
            <a:r>
              <a:rPr lang="ko"/>
              <a:t> super-resolution model (only for some epochs)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Fine-tune the model for </a:t>
            </a:r>
            <a:r>
              <a:rPr b="1" lang="ko"/>
              <a:t>4x</a:t>
            </a:r>
            <a:r>
              <a:rPr lang="ko"/>
              <a:t> super-resolution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Run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python main.py --scale 4 --model edsr_x4 -s sr -u edsr_x4_pt --pretrained [checkpoint-path]</a:t>
            </a:r>
            <a:r>
              <a:rPr lang="ko"/>
              <a:t>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Compare with one without pretraining</a:t>
            </a:r>
            <a:br>
              <a:rPr lang="ko"/>
            </a:b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Note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Be careful when you are loading the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state_dict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Some weights should be ignored!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4625" y="92022"/>
            <a:ext cx="2220451" cy="152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490250" y="488250"/>
            <a:ext cx="865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Adversarial Training</a:t>
            </a:r>
            <a:endParaRPr sz="4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Adversarial Training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/>
              <a:t>What is the adversarial training?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From the paper “</a:t>
            </a:r>
            <a:r>
              <a:rPr lang="ko" u="sng">
                <a:solidFill>
                  <a:schemeClr val="hlink"/>
                </a:solidFill>
                <a:hlinkClick r:id="rId3"/>
              </a:rPr>
              <a:t>Generative Adversarial Nets</a:t>
            </a:r>
            <a:r>
              <a:rPr lang="ko"/>
              <a:t>”</a:t>
            </a:r>
            <a:br>
              <a:rPr lang="ko"/>
            </a:b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Two networks compete with each other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G</a:t>
            </a:r>
            <a:r>
              <a:rPr lang="ko"/>
              <a:t> (Generator): Generate </a:t>
            </a:r>
            <a:r>
              <a:rPr b="1" lang="ko"/>
              <a:t>realistic</a:t>
            </a:r>
            <a:r>
              <a:rPr lang="ko"/>
              <a:t> samples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D</a:t>
            </a:r>
            <a:r>
              <a:rPr lang="ko"/>
              <a:t> (Discriminator): Distinguish </a:t>
            </a:r>
            <a:r>
              <a:rPr b="1" lang="ko"/>
              <a:t>real</a:t>
            </a:r>
            <a:r>
              <a:rPr lang="ko"/>
              <a:t> and </a:t>
            </a:r>
            <a:r>
              <a:rPr b="1" lang="ko"/>
              <a:t>fake</a:t>
            </a:r>
            <a:r>
              <a:rPr lang="ko"/>
              <a:t> (generated) samples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Adversarial Training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/>
              <a:t>In general GANs: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Why </a:t>
            </a:r>
            <a:r>
              <a:rPr b="1" lang="ko"/>
              <a:t>random noise</a:t>
            </a:r>
            <a:r>
              <a:rPr lang="ko"/>
              <a:t>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Compact latent space</a:t>
            </a:r>
            <a:br>
              <a:rPr lang="ko"/>
            </a:br>
            <a:r>
              <a:rPr lang="ko"/>
              <a:t>(i.e. </a:t>
            </a:r>
            <a:r>
              <a:rPr i="1" lang="ko"/>
              <a:t>100</a:t>
            </a:r>
            <a:r>
              <a:rPr lang="ko"/>
              <a:t>-dim noise</a:t>
            </a:r>
            <a:br>
              <a:rPr lang="ko"/>
            </a:br>
            <a:r>
              <a:rPr lang="ko"/>
              <a:t>-&gt; 3×64×64 face image)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We don’t know</a:t>
            </a:r>
            <a:br>
              <a:rPr lang="ko"/>
            </a:br>
            <a:r>
              <a:rPr lang="ko"/>
              <a:t>the meaning of </a:t>
            </a:r>
            <a:r>
              <a:rPr i="1" lang="ko"/>
              <a:t>z</a:t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6897" y="2199647"/>
            <a:ext cx="1109987" cy="111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29"/>
          <p:cNvGrpSpPr/>
          <p:nvPr/>
        </p:nvGrpSpPr>
        <p:grpSpPr>
          <a:xfrm>
            <a:off x="4433500" y="2199650"/>
            <a:ext cx="1080600" cy="1110000"/>
            <a:chOff x="4433500" y="2199650"/>
            <a:chExt cx="1080600" cy="1110000"/>
          </a:xfrm>
        </p:grpSpPr>
        <p:sp>
          <p:nvSpPr>
            <p:cNvPr id="170" name="Google Shape;170;p29"/>
            <p:cNvSpPr/>
            <p:nvPr/>
          </p:nvSpPr>
          <p:spPr>
            <a:xfrm rot="-5400000">
              <a:off x="4418800" y="2214350"/>
              <a:ext cx="1110000" cy="1080600"/>
            </a:xfrm>
            <a:prstGeom prst="trapezoid">
              <a:avLst>
                <a:gd fmla="val 31503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9"/>
            <p:cNvSpPr txBox="1"/>
            <p:nvPr/>
          </p:nvSpPr>
          <p:spPr>
            <a:xfrm>
              <a:off x="4648150" y="2543750"/>
              <a:ext cx="651300" cy="42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400"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b="1" sz="24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" name="Google Shape;172;p29"/>
          <p:cNvGrpSpPr/>
          <p:nvPr/>
        </p:nvGrpSpPr>
        <p:grpSpPr>
          <a:xfrm>
            <a:off x="7147375" y="2910100"/>
            <a:ext cx="1080600" cy="1110000"/>
            <a:chOff x="7147375" y="2910100"/>
            <a:chExt cx="1080600" cy="1110000"/>
          </a:xfrm>
        </p:grpSpPr>
        <p:sp>
          <p:nvSpPr>
            <p:cNvPr id="173" name="Google Shape;173;p29"/>
            <p:cNvSpPr/>
            <p:nvPr/>
          </p:nvSpPr>
          <p:spPr>
            <a:xfrm rot="5400000">
              <a:off x="7132675" y="2924800"/>
              <a:ext cx="1110000" cy="1080600"/>
            </a:xfrm>
            <a:prstGeom prst="trapezoid">
              <a:avLst>
                <a:gd fmla="val 31503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9"/>
            <p:cNvSpPr txBox="1"/>
            <p:nvPr/>
          </p:nvSpPr>
          <p:spPr>
            <a:xfrm>
              <a:off x="7362025" y="3254200"/>
              <a:ext cx="651300" cy="42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4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b="1" sz="24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aphicFrame>
        <p:nvGraphicFramePr>
          <p:cNvPr id="175" name="Google Shape;175;p29"/>
          <p:cNvGraphicFramePr/>
          <p:nvPr/>
        </p:nvGraphicFramePr>
        <p:xfrm>
          <a:off x="3972950" y="20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{7FCDDEFF-F2FD-4127-82A6-8C894B288139}</a:tableStyleId>
              </a:tblPr>
              <a:tblGrid>
                <a:gridCol w="382850"/>
              </a:tblGrid>
              <a:tr h="263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/>
                        <a:t>n</a:t>
                      </a:r>
                      <a:r>
                        <a:rPr baseline="-25000" i="1" lang="ko"/>
                        <a:t>1</a:t>
                      </a:r>
                      <a:endParaRPr baseline="-25000" i="1"/>
                    </a:p>
                  </a:txBody>
                  <a:tcPr marT="91425" marB="91425" marR="91425" marL="91425" anchor="ctr"/>
                </a:tc>
              </a:tr>
              <a:tr h="263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/>
                        <a:t>n</a:t>
                      </a:r>
                      <a:r>
                        <a:rPr baseline="-25000" i="1" lang="ko"/>
                        <a:t>2</a:t>
                      </a:r>
                      <a:endParaRPr baseline="-25000" i="1"/>
                    </a:p>
                  </a:txBody>
                  <a:tcPr marT="91425" marB="91425" marR="91425" marL="91425" anchor="ctr"/>
                </a:tc>
              </a:tr>
              <a:tr h="263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⋮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263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/>
                        <a:t>n</a:t>
                      </a:r>
                      <a:r>
                        <a:rPr baseline="-25000" i="1" lang="ko"/>
                        <a:t>z</a:t>
                      </a:r>
                      <a:endParaRPr baseline="-25000" i="1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76" name="Google Shape;176;p29"/>
          <p:cNvSpPr txBox="1"/>
          <p:nvPr/>
        </p:nvSpPr>
        <p:spPr>
          <a:xfrm>
            <a:off x="4355800" y="3336550"/>
            <a:ext cx="12360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Generate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7069675" y="4047000"/>
            <a:ext cx="12360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Classify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5086338" y="1852450"/>
            <a:ext cx="24111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Generated sample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8305675" y="3162850"/>
            <a:ext cx="6513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Real?</a:t>
            </a:r>
            <a:br>
              <a:rPr b="1" lang="ko">
                <a:latin typeface="Roboto"/>
                <a:ea typeface="Roboto"/>
                <a:cs typeface="Roboto"/>
                <a:sym typeface="Roboto"/>
              </a:rPr>
            </a:br>
            <a:r>
              <a:rPr b="1" lang="ko">
                <a:latin typeface="Roboto"/>
                <a:ea typeface="Roboto"/>
                <a:cs typeface="Roboto"/>
                <a:sym typeface="Roboto"/>
              </a:rPr>
              <a:t>Fake?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6900" y="3676000"/>
            <a:ext cx="1109975" cy="1109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29"/>
          <p:cNvCxnSpPr>
            <a:stCxn id="180" idx="0"/>
            <a:endCxn id="173" idx="2"/>
          </p:cNvCxnSpPr>
          <p:nvPr/>
        </p:nvCxnSpPr>
        <p:spPr>
          <a:xfrm rot="-5400000">
            <a:off x="6614238" y="3142750"/>
            <a:ext cx="210900" cy="8556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9"/>
          <p:cNvSpPr txBox="1"/>
          <p:nvPr/>
        </p:nvSpPr>
        <p:spPr>
          <a:xfrm>
            <a:off x="5086338" y="4811350"/>
            <a:ext cx="24111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Real sample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3" name="Google Shape;183;p29"/>
          <p:cNvCxnSpPr>
            <a:stCxn id="168" idx="2"/>
            <a:endCxn id="173" idx="2"/>
          </p:cNvCxnSpPr>
          <p:nvPr/>
        </p:nvCxnSpPr>
        <p:spPr>
          <a:xfrm flipH="1" rot="-5400000">
            <a:off x="6641990" y="2959547"/>
            <a:ext cx="155400" cy="8556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29"/>
          <p:cNvSpPr txBox="1"/>
          <p:nvPr/>
        </p:nvSpPr>
        <p:spPr>
          <a:xfrm>
            <a:off x="3295725" y="1766950"/>
            <a:ext cx="17373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Random noise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075" y="4519574"/>
            <a:ext cx="4955013" cy="2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Adversarial Training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/>
              <a:t>In conditional GANs (cGANs):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From the paper “</a:t>
            </a:r>
            <a:r>
              <a:rPr lang="ko" u="sng">
                <a:solidFill>
                  <a:schemeClr val="hlink"/>
                </a:solidFill>
                <a:hlinkClick r:id="rId3"/>
              </a:rPr>
              <a:t>Conditional Generative Adversarial Nets</a:t>
            </a:r>
            <a:r>
              <a:rPr lang="ko"/>
              <a:t>”</a:t>
            </a:r>
            <a:br>
              <a:rPr lang="ko"/>
            </a:b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Known information (</a:t>
            </a:r>
            <a:r>
              <a:rPr b="1" i="1" lang="ko"/>
              <a:t>y</a:t>
            </a:r>
            <a:r>
              <a:rPr b="1" lang="ko"/>
              <a:t>)</a:t>
            </a:r>
            <a:r>
              <a:rPr lang="ko"/>
              <a:t> is provided to the generator</a:t>
            </a:r>
            <a:br>
              <a:rPr lang="ko"/>
            </a:br>
            <a:r>
              <a:rPr lang="ko"/>
              <a:t>(and the discriminator as well)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We can control the generated sample by changing </a:t>
            </a:r>
            <a:r>
              <a:rPr i="1" lang="ko"/>
              <a:t>y</a:t>
            </a:r>
            <a:br>
              <a:rPr lang="ko"/>
            </a:br>
            <a:r>
              <a:rPr lang="ko"/>
              <a:t>(Still with randomness; </a:t>
            </a:r>
            <a:r>
              <a:rPr i="1" lang="ko"/>
              <a:t>z</a:t>
            </a:r>
            <a:r>
              <a:rPr lang="ko"/>
              <a:t> is a random noise)</a:t>
            </a:r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3822" y="1989250"/>
            <a:ext cx="2160727" cy="183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475" y="4459132"/>
            <a:ext cx="4955025" cy="240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075" y="3822674"/>
            <a:ext cx="4955013" cy="26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/>
          <p:nvPr/>
        </p:nvSpPr>
        <p:spPr>
          <a:xfrm>
            <a:off x="2969975" y="4153950"/>
            <a:ext cx="222000" cy="2403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Adversarial Training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/>
              <a:t>In image restoration: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From the paper “</a:t>
            </a:r>
            <a:r>
              <a:rPr lang="ko" u="sng">
                <a:solidFill>
                  <a:schemeClr val="hlink"/>
                </a:solidFill>
                <a:hlinkClick r:id="rId3"/>
              </a:rPr>
              <a:t>SRGAN</a:t>
            </a:r>
            <a:r>
              <a:rPr lang="ko"/>
              <a:t>”</a:t>
            </a:r>
            <a:br>
              <a:rPr lang="ko"/>
            </a:b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A type of cGANs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ko"/>
              <a:t>y</a:t>
            </a:r>
            <a:r>
              <a:rPr lang="ko"/>
              <a:t> = A low-resolution patch</a:t>
            </a:r>
            <a:br>
              <a:rPr lang="ko"/>
            </a:b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But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No randomness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Discriminator doesn’t take</a:t>
            </a:r>
            <a:br>
              <a:rPr lang="ko"/>
            </a:br>
            <a:r>
              <a:rPr lang="ko"/>
              <a:t>the conditional variable </a:t>
            </a:r>
            <a:r>
              <a:rPr i="1" lang="ko"/>
              <a:t>y</a:t>
            </a:r>
            <a:endParaRPr i="1"/>
          </a:p>
        </p:txBody>
      </p:sp>
      <p:grpSp>
        <p:nvGrpSpPr>
          <p:cNvPr id="202" name="Google Shape;202;p31"/>
          <p:cNvGrpSpPr/>
          <p:nvPr/>
        </p:nvGrpSpPr>
        <p:grpSpPr>
          <a:xfrm>
            <a:off x="4433500" y="2199650"/>
            <a:ext cx="1080600" cy="1110000"/>
            <a:chOff x="4433500" y="2199650"/>
            <a:chExt cx="1080600" cy="1110000"/>
          </a:xfrm>
        </p:grpSpPr>
        <p:sp>
          <p:nvSpPr>
            <p:cNvPr id="203" name="Google Shape;203;p31"/>
            <p:cNvSpPr/>
            <p:nvPr/>
          </p:nvSpPr>
          <p:spPr>
            <a:xfrm rot="-5400000">
              <a:off x="4418800" y="2214350"/>
              <a:ext cx="1110000" cy="1080600"/>
            </a:xfrm>
            <a:prstGeom prst="trapezoid">
              <a:avLst>
                <a:gd fmla="val 31503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1"/>
            <p:cNvSpPr txBox="1"/>
            <p:nvPr/>
          </p:nvSpPr>
          <p:spPr>
            <a:xfrm>
              <a:off x="4648150" y="2543750"/>
              <a:ext cx="651300" cy="42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400"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b="1" sz="24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5" name="Google Shape;205;p31"/>
          <p:cNvGrpSpPr/>
          <p:nvPr/>
        </p:nvGrpSpPr>
        <p:grpSpPr>
          <a:xfrm>
            <a:off x="7147375" y="2910100"/>
            <a:ext cx="1080600" cy="1110000"/>
            <a:chOff x="7147375" y="2910100"/>
            <a:chExt cx="1080600" cy="1110000"/>
          </a:xfrm>
        </p:grpSpPr>
        <p:sp>
          <p:nvSpPr>
            <p:cNvPr id="206" name="Google Shape;206;p31"/>
            <p:cNvSpPr/>
            <p:nvPr/>
          </p:nvSpPr>
          <p:spPr>
            <a:xfrm rot="5400000">
              <a:off x="7132675" y="2924800"/>
              <a:ext cx="1110000" cy="1080600"/>
            </a:xfrm>
            <a:prstGeom prst="trapezoid">
              <a:avLst>
                <a:gd fmla="val 31503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1"/>
            <p:cNvSpPr txBox="1"/>
            <p:nvPr/>
          </p:nvSpPr>
          <p:spPr>
            <a:xfrm>
              <a:off x="7362025" y="3254200"/>
              <a:ext cx="651300" cy="42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4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b="1" sz="24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8" name="Google Shape;208;p31"/>
          <p:cNvSpPr txBox="1"/>
          <p:nvPr/>
        </p:nvSpPr>
        <p:spPr>
          <a:xfrm>
            <a:off x="4355800" y="3336550"/>
            <a:ext cx="12360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SR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31"/>
          <p:cNvSpPr txBox="1"/>
          <p:nvPr/>
        </p:nvSpPr>
        <p:spPr>
          <a:xfrm>
            <a:off x="7069675" y="4047000"/>
            <a:ext cx="12360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Classify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31"/>
          <p:cNvSpPr txBox="1"/>
          <p:nvPr/>
        </p:nvSpPr>
        <p:spPr>
          <a:xfrm>
            <a:off x="5086338" y="1852450"/>
            <a:ext cx="24111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Generated SR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8305675" y="3162850"/>
            <a:ext cx="6513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Real?</a:t>
            </a:r>
            <a:br>
              <a:rPr b="1" lang="ko">
                <a:latin typeface="Roboto"/>
                <a:ea typeface="Roboto"/>
                <a:cs typeface="Roboto"/>
                <a:sym typeface="Roboto"/>
              </a:rPr>
            </a:br>
            <a:r>
              <a:rPr b="1" lang="ko">
                <a:latin typeface="Roboto"/>
                <a:ea typeface="Roboto"/>
                <a:cs typeface="Roboto"/>
                <a:sym typeface="Roboto"/>
              </a:rPr>
              <a:t>Fake?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5086338" y="4811350"/>
            <a:ext cx="24111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Real HR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3" name="Google Shape;213;p31"/>
          <p:cNvCxnSpPr>
            <a:stCxn id="214" idx="0"/>
            <a:endCxn id="206" idx="2"/>
          </p:cNvCxnSpPr>
          <p:nvPr/>
        </p:nvCxnSpPr>
        <p:spPr>
          <a:xfrm rot="-5400000">
            <a:off x="6607913" y="3164113"/>
            <a:ext cx="238500" cy="8406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31"/>
          <p:cNvCxnSpPr>
            <a:stCxn id="216" idx="2"/>
            <a:endCxn id="206" idx="2"/>
          </p:cNvCxnSpPr>
          <p:nvPr/>
        </p:nvCxnSpPr>
        <p:spPr>
          <a:xfrm flipH="1" rot="-5400000">
            <a:off x="6633588" y="2951425"/>
            <a:ext cx="210900" cy="8166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7" name="Google Shape;21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5800" y="2619650"/>
            <a:ext cx="270000" cy="2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6863" y="3703663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0738" y="2174275"/>
            <a:ext cx="1080000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 txBox="1"/>
          <p:nvPr/>
        </p:nvSpPr>
        <p:spPr>
          <a:xfrm>
            <a:off x="3757000" y="2199650"/>
            <a:ext cx="9276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Input LR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Setup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Skeleton code: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https://github.com/thstkdgus35/npex-lab-2020</a:t>
            </a: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Let’s start from the day3 branch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git pull origin</a:t>
            </a:r>
            <a:br>
              <a:rPr lang="ko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day4</a:t>
            </a:r>
            <a:r>
              <a:rPr lang="ko"/>
              <a:t> branch provide today’s implementations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git fetch origin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git checkout day4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Adversarial Training</a:t>
            </a:r>
            <a:endParaRPr/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Life is not easy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We have to add many many things: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A discriminator model (</a:t>
            </a:r>
            <a:r>
              <a:rPr b="1" lang="ko">
                <a:solidFill>
                  <a:srgbClr val="FF0000"/>
                </a:solidFill>
              </a:rPr>
              <a:t>design really matters! - DCGAN</a:t>
            </a:r>
            <a:r>
              <a:rPr lang="ko"/>
              <a:t>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An optimizer for the discriminator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Adversarial loss calculation + logging (not that difficult for us)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An implementation of VGG loss (</a:t>
            </a:r>
            <a:r>
              <a:rPr b="1" lang="ko"/>
              <a:t>optional</a:t>
            </a:r>
            <a:r>
              <a:rPr lang="ko"/>
              <a:t>, but quite important)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Adversarial Training</a:t>
            </a:r>
            <a:endParaRPr/>
          </a:p>
        </p:txBody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Check newly included parts in the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Much longer do_train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Run the adversarial training framework with:</a:t>
            </a: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python main.py --scale 4 --model edsr_x4 --epochs 100 -s sr -u edsr_x4_gan --pretrained [checkpoint-x4] --gan</a:t>
            </a:r>
            <a:br>
              <a:rPr lang="ko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ko"/>
              <a:t>Do you think we can get a better PSNR?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Adversarial Training: Stabilization</a:t>
            </a:r>
            <a:endParaRPr/>
          </a:p>
        </p:txBody>
      </p:sp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Question unveiled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ko"/>
              <a:t>Why did we put our images in </a:t>
            </a:r>
            <a:r>
              <a:rPr b="1" lang="ko">
                <a:solidFill>
                  <a:srgbClr val="FF0000"/>
                </a:solidFill>
              </a:rPr>
              <a:t>[-1, 1]</a:t>
            </a:r>
            <a:r>
              <a:rPr lang="ko"/>
              <a:t>?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Adversarial training is **</a:t>
            </a:r>
            <a:r>
              <a:rPr b="1" lang="ko"/>
              <a:t>very</a:t>
            </a:r>
            <a:r>
              <a:rPr lang="ko"/>
              <a:t>** unstable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Loss may diverge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The discriminator may overwhelm the generator</a:t>
            </a:r>
            <a:br>
              <a:rPr lang="ko"/>
            </a:b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We need additional techniques…</a:t>
            </a:r>
            <a:br>
              <a:rPr lang="ko"/>
            </a:br>
            <a:r>
              <a:rPr lang="ko"/>
              <a:t>Ex) </a:t>
            </a:r>
            <a:r>
              <a:rPr lang="ko" u="sng">
                <a:solidFill>
                  <a:schemeClr val="hlink"/>
                </a:solidFill>
                <a:hlinkClick r:id="rId3"/>
              </a:rPr>
              <a:t>WGAN-GP</a:t>
            </a:r>
            <a:endParaRPr/>
          </a:p>
        </p:txBody>
      </p:sp>
      <p:sp>
        <p:nvSpPr>
          <p:cNvPr id="237" name="Google Shape;237;p34"/>
          <p:cNvSpPr txBox="1"/>
          <p:nvPr/>
        </p:nvSpPr>
        <p:spPr>
          <a:xfrm>
            <a:off x="0" y="4884475"/>
            <a:ext cx="91440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Roboto"/>
                <a:ea typeface="Roboto"/>
                <a:cs typeface="Roboto"/>
                <a:sym typeface="Roboto"/>
              </a:rPr>
              <a:t>I. Gulrajani, </a:t>
            </a:r>
            <a:r>
              <a:rPr i="1" lang="ko" sz="1000">
                <a:latin typeface="Roboto"/>
                <a:ea typeface="Roboto"/>
                <a:cs typeface="Roboto"/>
                <a:sym typeface="Roboto"/>
              </a:rPr>
              <a:t>et al.</a:t>
            </a:r>
            <a:r>
              <a:rPr lang="ko" sz="1000">
                <a:latin typeface="Roboto"/>
                <a:ea typeface="Roboto"/>
                <a:cs typeface="Roboto"/>
                <a:sym typeface="Roboto"/>
              </a:rPr>
              <a:t>, “Improved Training of Wasserstein GANs,” In </a:t>
            </a:r>
            <a:r>
              <a:rPr i="1" lang="ko" sz="1000">
                <a:latin typeface="Roboto"/>
                <a:ea typeface="Roboto"/>
                <a:cs typeface="Roboto"/>
                <a:sym typeface="Roboto"/>
              </a:rPr>
              <a:t>arXiv:1704.00028</a:t>
            </a:r>
            <a:r>
              <a:rPr lang="ko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8" name="Google Shape;23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3525" y="3825525"/>
            <a:ext cx="5580475" cy="700001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4"/>
          <p:cNvSpPr txBox="1"/>
          <p:nvPr/>
        </p:nvSpPr>
        <p:spPr>
          <a:xfrm>
            <a:off x="5890975" y="2161000"/>
            <a:ext cx="3115800" cy="12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Only works well with images in </a:t>
            </a:r>
            <a:r>
              <a:rPr b="1"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[-1, 1]</a:t>
            </a:r>
            <a:br>
              <a:rPr lang="ko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Roboto"/>
                <a:ea typeface="Roboto"/>
                <a:cs typeface="Roboto"/>
                <a:sym typeface="Roboto"/>
              </a:rPr>
              <a:t>Why?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Because many GANs are using </a:t>
            </a:r>
            <a:r>
              <a:rPr b="1"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tanh output activation (-1, 1)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 by default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0" name="Google Shape;240;p34"/>
          <p:cNvCxnSpPr>
            <a:stCxn id="239" idx="2"/>
            <a:endCxn id="238" idx="0"/>
          </p:cNvCxnSpPr>
          <p:nvPr/>
        </p:nvCxnSpPr>
        <p:spPr>
          <a:xfrm rot="5400000">
            <a:off x="6477325" y="2853850"/>
            <a:ext cx="398100" cy="1545000"/>
          </a:xfrm>
          <a:prstGeom prst="curvedConnector3">
            <a:avLst>
              <a:gd fmla="val 50016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Adversarial Training: Stabilization</a:t>
            </a:r>
            <a:endParaRPr/>
          </a:p>
        </p:txBody>
      </p:sp>
      <p:sp>
        <p:nvSpPr>
          <p:cNvPr id="246" name="Google Shape;246;p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/>
              <a:t>A recommended pick: </a:t>
            </a:r>
            <a:r>
              <a:rPr lang="ko" u="sng">
                <a:solidFill>
                  <a:schemeClr val="hlink"/>
                </a:solidFill>
                <a:hlinkClick r:id="rId3"/>
              </a:rPr>
              <a:t>Spectral normalization</a:t>
            </a:r>
            <a:br>
              <a:rPr lang="ko"/>
            </a:br>
            <a:br>
              <a:rPr lang="ko"/>
            </a:b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It prevents the discriminator from collapsing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Works very well even with approximations!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3-line coding with PyTorch</a:t>
            </a:r>
            <a:endParaRPr b="1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Still you need </a:t>
            </a:r>
            <a:r>
              <a:rPr b="1" lang="ko">
                <a:solidFill>
                  <a:srgbClr val="FF0000"/>
                </a:solidFill>
              </a:rPr>
              <a:t>[-1, 1]</a:t>
            </a:r>
            <a:r>
              <a:rPr lang="ko"/>
              <a:t> normalization with your images</a:t>
            </a:r>
            <a:endParaRPr/>
          </a:p>
        </p:txBody>
      </p:sp>
      <p:sp>
        <p:nvSpPr>
          <p:cNvPr id="247" name="Google Shape;247;p35"/>
          <p:cNvSpPr txBox="1"/>
          <p:nvPr/>
        </p:nvSpPr>
        <p:spPr>
          <a:xfrm>
            <a:off x="0" y="4884475"/>
            <a:ext cx="91440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Roboto"/>
                <a:ea typeface="Roboto"/>
                <a:cs typeface="Roboto"/>
                <a:sym typeface="Roboto"/>
              </a:rPr>
              <a:t>T. Miyato, </a:t>
            </a:r>
            <a:r>
              <a:rPr i="1" lang="ko" sz="1000">
                <a:latin typeface="Roboto"/>
                <a:ea typeface="Roboto"/>
                <a:cs typeface="Roboto"/>
                <a:sym typeface="Roboto"/>
              </a:rPr>
              <a:t>et al.</a:t>
            </a:r>
            <a:r>
              <a:rPr lang="ko" sz="1000">
                <a:latin typeface="Roboto"/>
                <a:ea typeface="Roboto"/>
                <a:cs typeface="Roboto"/>
                <a:sym typeface="Roboto"/>
              </a:rPr>
              <a:t>, “Spectral Normalization for Generative Adversarial Networks,” In </a:t>
            </a:r>
            <a:r>
              <a:rPr i="1" lang="ko" sz="1000">
                <a:latin typeface="Roboto"/>
                <a:ea typeface="Roboto"/>
                <a:cs typeface="Roboto"/>
                <a:sym typeface="Roboto"/>
              </a:rPr>
              <a:t>ICLR 2018</a:t>
            </a:r>
            <a:r>
              <a:rPr lang="ko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8" name="Google Shape;24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3275" y="2400300"/>
            <a:ext cx="245745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Adversarial Training: Stabilization</a:t>
            </a:r>
            <a:endParaRPr/>
          </a:p>
        </p:txBody>
      </p:sp>
      <p:sp>
        <p:nvSpPr>
          <p:cNvPr id="254" name="Google Shape;254;p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/>
              <a:t>Another recommended pick: PatchGAN (pix2pix)</a:t>
            </a:r>
            <a:br>
              <a:rPr lang="ko"/>
            </a:br>
            <a:br>
              <a:rPr lang="ko"/>
            </a:br>
            <a:br>
              <a:rPr lang="ko"/>
            </a:br>
            <a:br>
              <a:rPr lang="ko"/>
            </a:br>
            <a:br>
              <a:rPr lang="ko"/>
            </a:b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ko"/>
              <a:t>Pixel/Patch/Image GAN - The discriminator calculates the scores for each</a:t>
            </a:r>
            <a:br>
              <a:rPr lang="ko"/>
            </a:br>
            <a:r>
              <a:rPr lang="ko"/>
              <a:t>Pixel/Patch/Image</a:t>
            </a:r>
            <a:br>
              <a:rPr lang="ko"/>
            </a:br>
            <a:endParaRPr/>
          </a:p>
        </p:txBody>
      </p:sp>
      <p:sp>
        <p:nvSpPr>
          <p:cNvPr id="255" name="Google Shape;255;p36"/>
          <p:cNvSpPr txBox="1"/>
          <p:nvPr/>
        </p:nvSpPr>
        <p:spPr>
          <a:xfrm>
            <a:off x="0" y="4884475"/>
            <a:ext cx="91440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Roboto"/>
                <a:ea typeface="Roboto"/>
                <a:cs typeface="Roboto"/>
                <a:sym typeface="Roboto"/>
              </a:rPr>
              <a:t>P. Isola, </a:t>
            </a:r>
            <a:r>
              <a:rPr i="1" lang="ko" sz="1000">
                <a:latin typeface="Roboto"/>
                <a:ea typeface="Roboto"/>
                <a:cs typeface="Roboto"/>
                <a:sym typeface="Roboto"/>
              </a:rPr>
              <a:t>et al.</a:t>
            </a:r>
            <a:r>
              <a:rPr lang="ko" sz="1000">
                <a:latin typeface="Roboto"/>
                <a:ea typeface="Roboto"/>
                <a:cs typeface="Roboto"/>
                <a:sym typeface="Roboto"/>
              </a:rPr>
              <a:t>, “Image-to-Image Translation with Conditional Adversarial Nets,” In </a:t>
            </a:r>
            <a:r>
              <a:rPr i="1" lang="ko" sz="1000">
                <a:latin typeface="Roboto"/>
                <a:ea typeface="Roboto"/>
                <a:cs typeface="Roboto"/>
                <a:sym typeface="Roboto"/>
              </a:rPr>
              <a:t>CVPR 2017</a:t>
            </a:r>
            <a:r>
              <a:rPr lang="ko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6" name="Google Shape;25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13" y="2331650"/>
            <a:ext cx="8571275" cy="105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6"/>
          <p:cNvSpPr txBox="1"/>
          <p:nvPr/>
        </p:nvSpPr>
        <p:spPr>
          <a:xfrm>
            <a:off x="355225" y="3382125"/>
            <a:ext cx="16578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w/o </a:t>
            </a:r>
            <a:r>
              <a:rPr b="1" lang="ko">
                <a:latin typeface="Roboto"/>
                <a:ea typeface="Roboto"/>
                <a:cs typeface="Roboto"/>
                <a:sym typeface="Roboto"/>
              </a:rPr>
              <a:t>Adv. Loss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36"/>
          <p:cNvSpPr txBox="1"/>
          <p:nvPr/>
        </p:nvSpPr>
        <p:spPr>
          <a:xfrm>
            <a:off x="2054638" y="3382125"/>
            <a:ext cx="16578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PixelGAN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36"/>
          <p:cNvSpPr txBox="1"/>
          <p:nvPr/>
        </p:nvSpPr>
        <p:spPr>
          <a:xfrm>
            <a:off x="3754050" y="3382125"/>
            <a:ext cx="33573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PatchGAN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 (16/70)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36"/>
          <p:cNvSpPr txBox="1"/>
          <p:nvPr/>
        </p:nvSpPr>
        <p:spPr>
          <a:xfrm>
            <a:off x="7152850" y="3382125"/>
            <a:ext cx="16578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ImageGAN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Adversarial Training: VGG Loss</a:t>
            </a:r>
            <a:endParaRPr/>
          </a:p>
        </p:txBody>
      </p:sp>
      <p:sp>
        <p:nvSpPr>
          <p:cNvPr id="266" name="Google Shape;266;p3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/>
              <a:t>Loss function in the feature domain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Optional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Shows better correlation with human perception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See page 41 of the Lecture 4 (Deep Super-Resolution)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type="title"/>
          </p:nvPr>
        </p:nvSpPr>
        <p:spPr>
          <a:xfrm>
            <a:off x="490250" y="488250"/>
            <a:ext cx="865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Summary</a:t>
            </a:r>
            <a:endParaRPr sz="4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Day 4: Review</a:t>
            </a:r>
            <a:endParaRPr/>
          </a:p>
        </p:txBody>
      </p:sp>
      <p:sp>
        <p:nvSpPr>
          <p:cNvPr id="277" name="Google Shape;277;p3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Understand how to synthesize low-resolution images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Understand basics of fine-tuning with image restoration models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Understand how the adversarial training can be applied to image restoration problems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Understand Lab 01 ~ 04 and can explain each part of the code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Day 4: Homework (Optional, Challenging!)</a:t>
            </a:r>
            <a:endParaRPr/>
          </a:p>
        </p:txBody>
      </p:sp>
      <p:sp>
        <p:nvSpPr>
          <p:cNvPr id="283" name="Google Shape;283;p4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Implement </a:t>
            </a:r>
            <a:r>
              <a:rPr lang="ko" u="sng">
                <a:solidFill>
                  <a:schemeClr val="hlink"/>
                </a:solidFill>
                <a:hlinkClick r:id="rId3"/>
              </a:rPr>
              <a:t>WGAN-GP</a:t>
            </a:r>
            <a:r>
              <a:rPr lang="ko"/>
              <a:t> (w/o spectral normalization)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You may need some reference implementations…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See this </a:t>
            </a:r>
            <a:r>
              <a:rPr lang="ko" u="sng">
                <a:solidFill>
                  <a:schemeClr val="hlink"/>
                </a:solidFill>
                <a:hlinkClick r:id="rId4"/>
              </a:rPr>
              <a:t>repository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Feel free to ask me a question if you really want to make it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Read </a:t>
            </a:r>
            <a:r>
              <a:rPr lang="ko" u="sng">
                <a:solidFill>
                  <a:schemeClr val="hlink"/>
                </a:solidFill>
                <a:hlinkClick r:id="rId5"/>
              </a:rPr>
              <a:t>this paper</a:t>
            </a:r>
            <a:r>
              <a:rPr lang="ko"/>
              <a:t> and try: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Implement RRDB model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Take-Home Messages</a:t>
            </a:r>
            <a:endParaRPr/>
          </a:p>
        </p:txBody>
      </p:sp>
      <p:sp>
        <p:nvSpPr>
          <p:cNvPr id="289" name="Google Shape;289;p4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Running the code ≠ Implementing the code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Logging is all what you need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Add as many arguments as you can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It’s not difficult: Do it yourself!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90250" y="488250"/>
            <a:ext cx="865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Low-Resolution Image Generation</a:t>
            </a:r>
            <a:endParaRPr sz="4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600">
                <a:latin typeface="Great Vibes"/>
                <a:ea typeface="Great Vibes"/>
                <a:cs typeface="Great Vibes"/>
                <a:sym typeface="Great Vibes"/>
              </a:rPr>
              <a:t>Thank you!</a:t>
            </a:r>
            <a:endParaRPr sz="9600">
              <a:latin typeface="Great Vibes"/>
              <a:ea typeface="Great Vibes"/>
              <a:cs typeface="Great Vibes"/>
              <a:sym typeface="Great Vib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u="sng">
                <a:solidFill>
                  <a:srgbClr val="00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https://cv.snu.ac.kr</a:t>
            </a:r>
            <a:br>
              <a:rPr lang="ko" sz="1600">
                <a:solidFill>
                  <a:srgbClr val="00FFFF"/>
                </a:solidFill>
              </a:rPr>
            </a:br>
            <a:endParaRPr sz="1600">
              <a:solidFill>
                <a:srgbClr val="00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FFFFFF"/>
                </a:solidFill>
              </a:rPr>
              <a:t>Sanghyun Son: sonsang35@gmail.com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LR</a:t>
            </a:r>
            <a:r>
              <a:rPr lang="ko"/>
              <a:t> Image Generation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/>
              <a:t>We will assume a simple bicubic downsampling model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I</a:t>
            </a:r>
            <a:r>
              <a:rPr baseline="-25000" lang="ko"/>
              <a:t>low</a:t>
            </a:r>
            <a:r>
              <a:rPr lang="ko"/>
              <a:t> = </a:t>
            </a:r>
            <a:r>
              <a:rPr b="1" i="1" lang="ko"/>
              <a:t>D</a:t>
            </a:r>
            <a:r>
              <a:rPr baseline="-25000" i="1" lang="ko"/>
              <a:t>s</a:t>
            </a:r>
            <a:r>
              <a:rPr lang="ko"/>
              <a:t>(</a:t>
            </a:r>
            <a:r>
              <a:rPr b="1" lang="ko"/>
              <a:t>I</a:t>
            </a:r>
            <a:r>
              <a:rPr baseline="-25000" lang="ko"/>
              <a:t>high</a:t>
            </a:r>
            <a:r>
              <a:rPr lang="ko"/>
              <a:t>), where </a:t>
            </a:r>
            <a:r>
              <a:rPr b="1" i="1" lang="ko"/>
              <a:t>D</a:t>
            </a:r>
            <a:r>
              <a:rPr baseline="-25000" i="1" lang="ko"/>
              <a:t>s</a:t>
            </a:r>
            <a:r>
              <a:rPr lang="ko"/>
              <a:t> is a bicubic downsampling operator of scale </a:t>
            </a:r>
            <a:r>
              <a:rPr i="1" lang="ko"/>
              <a:t>s</a:t>
            </a:r>
            <a:br>
              <a:rPr lang="ko"/>
            </a:b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ko"/>
              <a:t>Unfortunately, there is no reference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MATLAB / OpenCV / PIL have </a:t>
            </a:r>
            <a:r>
              <a:rPr b="1" lang="ko">
                <a:solidFill>
                  <a:srgbClr val="FF0000"/>
                </a:solidFill>
              </a:rPr>
              <a:t>different implementations</a:t>
            </a:r>
            <a:endParaRPr>
              <a:solidFill>
                <a:srgbClr val="FF0000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Although they are **</a:t>
            </a:r>
            <a:r>
              <a:rPr b="1" i="1" lang="ko"/>
              <a:t>almost</a:t>
            </a:r>
            <a:r>
              <a:rPr lang="ko"/>
              <a:t>** similar…</a:t>
            </a:r>
            <a:endParaRPr/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Training with MATLAB bicubic -&gt; Test with PIL bicubic does not work well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LR Image Generation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/>
              <a:t>In research area, MATLAB bicubic is mostly preferred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Just because MATLAB was preferred for research, but not now</a:t>
            </a:r>
            <a:br>
              <a:rPr lang="ko"/>
            </a:b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Several problems with MATLAB: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Commercial software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Difficult to be integrated with python</a:t>
            </a:r>
            <a:br>
              <a:rPr lang="ko"/>
            </a:b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Will provide python version of MATLAB bicubic image resizing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In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ko"/>
              <a:t> directory: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git submodule add </a:t>
            </a:r>
            <a:r>
              <a:rPr lang="ko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https://github.com/thstkdgus35/bicubic_pytorch.git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git submodule update --init --recursive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LR</a:t>
            </a:r>
            <a:r>
              <a:rPr lang="ko"/>
              <a:t> Image Generation: Evaluation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/>
              <a:t>We can generate low-resolution images </a:t>
            </a:r>
            <a:r>
              <a:rPr lang="ko"/>
              <a:t>on-the-fly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Similar to what we did for denoising model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D</a:t>
            </a:r>
            <a:r>
              <a:rPr lang="ko"/>
              <a:t>ownsampling operators are deterministic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It depends on your preference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Sometimes, we only have low-resolution images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Save low-resolution images in a new directory to make your code simpler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LR Image</a:t>
            </a:r>
            <a:r>
              <a:rPr lang="ko"/>
              <a:t> Generation: Training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/>
              <a:t>Can we generate low-resolution training images </a:t>
            </a:r>
            <a:r>
              <a:rPr lang="ko"/>
              <a:t>on-the-fly?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ko"/>
              <a:t>We can… but: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Resizing large images require </a:t>
            </a:r>
            <a:r>
              <a:rPr b="1" lang="ko"/>
              <a:t>heavy computational burden</a:t>
            </a:r>
            <a:endParaRPr b="1"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Is it OK to crop first and resize?</a:t>
            </a:r>
            <a:endParaRPr/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/>
              <a:t>Boundary effect is critical</a:t>
            </a: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To do: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Write a python script which </a:t>
            </a:r>
            <a:r>
              <a:rPr b="1" lang="ko"/>
              <a:t>downsamples high-resolution images</a:t>
            </a:r>
            <a:r>
              <a:rPr lang="ko"/>
              <a:t> and save them in a new directory (both for training and evaluation)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Check and run</a:t>
            </a:r>
            <a:r>
              <a:rPr lang="ko"/>
              <a:t>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generate_lr.py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ko"/>
              <a:t>Generated images are saved under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dataset/DIV2K_sub/*/input_x2[or 4]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90250" y="488250"/>
            <a:ext cx="865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Deep Super-Resolution CNN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Deep Super-Resolution CNN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/>
              <a:t>Design choice: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Pre-upsampling or </a:t>
            </a:r>
            <a:r>
              <a:rPr lang="ko"/>
              <a:t>Post-upsampling</a:t>
            </a:r>
            <a:r>
              <a:rPr lang="ko"/>
              <a:t>?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>
                <a:solidFill>
                  <a:srgbClr val="FF0000"/>
                </a:solidFill>
              </a:rPr>
              <a:t>Post-upsampling</a:t>
            </a:r>
            <a:r>
              <a:rPr lang="ko"/>
              <a:t> is much more efficient</a:t>
            </a:r>
            <a:br>
              <a:rPr lang="ko"/>
            </a:b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PyTorch has an efficient implementation: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Use </a:t>
            </a:r>
            <a:r>
              <a:rPr lang="ko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nn.PixelShuffle</a:t>
            </a:r>
            <a:br>
              <a:rPr lang="ko"/>
            </a:br>
            <a:r>
              <a:rPr lang="ko"/>
              <a:t>or </a:t>
            </a:r>
            <a:r>
              <a:rPr lang="ko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nn.functional.pixel_shuffle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4124" y="2328975"/>
            <a:ext cx="3019876" cy="189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0" y="4881625"/>
            <a:ext cx="91440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W. Shi, </a:t>
            </a:r>
            <a:r>
              <a:rPr i="1" lang="ko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et al.</a:t>
            </a:r>
            <a:r>
              <a:rPr lang="ko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“Real-Time Single Image and Video Super-Resolution Using an Efficient Sub-Pixel Convolutional Neural Networks,” </a:t>
            </a:r>
            <a:r>
              <a:rPr i="1" lang="ko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 CVPR 2016.</a:t>
            </a:r>
            <a:endParaRPr i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