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71" r:id="rId9"/>
    <p:sldId id="274" r:id="rId10"/>
    <p:sldId id="262" r:id="rId11"/>
    <p:sldId id="272" r:id="rId12"/>
    <p:sldId id="273" r:id="rId13"/>
    <p:sldId id="277" r:id="rId14"/>
    <p:sldId id="275" r:id="rId15"/>
    <p:sldId id="276" r:id="rId16"/>
    <p:sldId id="263" r:id="rId17"/>
    <p:sldId id="269" r:id="rId18"/>
    <p:sldId id="270" r:id="rId19"/>
    <p:sldId id="264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D9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0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6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0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2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8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4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7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9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E4ED-C44B-408A-B8B3-DFEE631CBEA8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4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83127" y="-64655"/>
            <a:ext cx="9319491" cy="70104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5675" y="2828446"/>
            <a:ext cx="3732646" cy="482247"/>
          </a:xfrm>
        </p:spPr>
        <p:txBody>
          <a:bodyPr>
            <a:norm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to monitor Subway CO2 Saturation</a:t>
            </a:r>
            <a:endParaRPr lang="ko-KR" altLang="en-US" sz="16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42935" y="4418211"/>
            <a:ext cx="3141516" cy="1011813"/>
          </a:xfrm>
        </p:spPr>
        <p:txBody>
          <a:bodyPr>
            <a:normAutofit/>
          </a:bodyPr>
          <a:lstStyle/>
          <a:p>
            <a:pPr algn="l"/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2013152016 / </a:t>
            </a:r>
            <a:r>
              <a:rPr lang="ko-KR" altLang="en-US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목혜은 </a:t>
            </a:r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</a:t>
            </a:r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r>
              <a:rPr lang="en-US" altLang="ko-KR" sz="1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2013152026 / </a:t>
            </a:r>
            <a:r>
              <a:rPr lang="ko-KR" altLang="en-US" sz="1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이연주</a:t>
            </a:r>
            <a:endParaRPr lang="en-US" altLang="ko-KR" sz="12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2012151021 / </a:t>
            </a:r>
            <a:r>
              <a:rPr lang="ko-KR" altLang="en-US" sz="1200" spc="-3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박홍욱</a:t>
            </a:r>
            <a:endParaRPr lang="en-US" altLang="ko-KR" sz="12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래픽 3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639" y="4450345"/>
            <a:ext cx="473773" cy="4737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1671" y="1430766"/>
            <a:ext cx="3620654" cy="22545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4262581" y="2600824"/>
            <a:ext cx="6188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3211" y="19095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지하철 혼잡도 측정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2115" y="4965955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888" y="5819397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23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347"/>
            <a:ext cx="9144000" cy="3710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0541" y="5813277"/>
            <a:ext cx="246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Density Population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17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4342" y="5921055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Arrival Time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49" y="1372855"/>
            <a:ext cx="7203301" cy="45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0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0780" y="5888638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 Time Required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3" y="1432005"/>
            <a:ext cx="7781079" cy="43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118" y="5791560"/>
            <a:ext cx="171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Processing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7" y="1640456"/>
            <a:ext cx="7285852" cy="37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usecase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756" y="607936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Application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2" y="1219003"/>
            <a:ext cx="7010400" cy="47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usecase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4672" y="547022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86" y="1626729"/>
            <a:ext cx="7068134" cy="36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개발 방법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36683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Language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2393" y="3267080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267080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415813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S/W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52393" y="5391996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76702" y="5391996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892" y="5522304"/>
            <a:ext cx="98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Accessory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6702" y="5535580"/>
            <a:ext cx="1864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CO2 Sensor (ZG01CV)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Digital Camera</a:t>
            </a:r>
          </a:p>
          <a:p>
            <a:r>
              <a:rPr lang="en-US" altLang="ko-KR" sz="1600" spc="-150" dirty="0" err="1">
                <a:solidFill>
                  <a:schemeClr val="bg1"/>
                </a:solidFill>
              </a:rPr>
              <a:t>Iptime</a:t>
            </a:r>
            <a:r>
              <a:rPr lang="ko-KR" altLang="en-US" sz="1600" spc="-150" dirty="0">
                <a:solidFill>
                  <a:schemeClr val="bg1"/>
                </a:solidFill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</a:rPr>
              <a:t>router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6702" y="3408941"/>
            <a:ext cx="16930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Visual Studio 2010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Apache</a:t>
            </a:r>
            <a:r>
              <a:rPr lang="ko-KR" altLang="en-US" sz="1600" spc="-150" dirty="0">
                <a:solidFill>
                  <a:schemeClr val="bg1"/>
                </a:solidFill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</a:rPr>
              <a:t>Tomcat 6.0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Android Studio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MySQL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Eclipse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Windows 8.1 / 10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Android 4.0 </a:t>
            </a:r>
            <a:r>
              <a:rPr lang="ko-KR" altLang="en-US" sz="1600" spc="-150" dirty="0">
                <a:solidFill>
                  <a:schemeClr val="bg1"/>
                </a:solidFill>
              </a:rPr>
              <a:t>이상</a:t>
            </a:r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6702" y="2044957"/>
            <a:ext cx="1099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C 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JAVA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JSP / Servlet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Arduino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6" grpId="0"/>
      <p:bldP spid="20" grpId="0"/>
      <p:bldP spid="3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개발 방법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275282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275282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1427086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Application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2393" y="2443917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2443917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2601886"/>
            <a:ext cx="56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Web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52393" y="3216202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76702" y="3216202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892" y="3355746"/>
            <a:ext cx="68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6702" y="3369022"/>
            <a:ext cx="5267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Apache Tomcat</a:t>
            </a:r>
            <a:r>
              <a:rPr lang="ko-KR" altLang="en-US" sz="1600" spc="-150" dirty="0">
                <a:solidFill>
                  <a:schemeClr val="bg1"/>
                </a:solidFill>
              </a:rPr>
              <a:t>을 이용한 서버 구축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server adapter</a:t>
            </a:r>
            <a:r>
              <a:rPr lang="ko-KR" altLang="en-US" sz="1600" spc="-150" dirty="0">
                <a:solidFill>
                  <a:schemeClr val="bg1"/>
                </a:solidFill>
              </a:rPr>
              <a:t>는 센서로부터 </a:t>
            </a:r>
            <a:r>
              <a:rPr lang="en-US" altLang="ko-KR" sz="1600" spc="-150" dirty="0">
                <a:solidFill>
                  <a:schemeClr val="bg1"/>
                </a:solidFill>
              </a:rPr>
              <a:t>CO2</a:t>
            </a:r>
            <a:r>
              <a:rPr lang="ko-KR" altLang="en-US" sz="1600" spc="-150" dirty="0">
                <a:solidFill>
                  <a:schemeClr val="bg1"/>
                </a:solidFill>
              </a:rPr>
              <a:t>값을 받아 밀집도를 환산하여 </a:t>
            </a:r>
            <a:endParaRPr lang="en-US" altLang="ko-KR" sz="1600" spc="-150" dirty="0">
              <a:solidFill>
                <a:schemeClr val="bg1"/>
              </a:solidFill>
            </a:endParaRP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웹과 앱으로 보낸다</a:t>
            </a: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지하철 도착 시간은 </a:t>
            </a:r>
            <a:r>
              <a:rPr lang="en-US" altLang="ko-KR" sz="1600" spc="-150" dirty="0">
                <a:solidFill>
                  <a:schemeClr val="bg1"/>
                </a:solidFill>
              </a:rPr>
              <a:t>Metro API</a:t>
            </a:r>
            <a:r>
              <a:rPr lang="ko-KR" altLang="en-US" sz="1600" spc="-150" dirty="0">
                <a:solidFill>
                  <a:schemeClr val="bg1"/>
                </a:solidFill>
              </a:rPr>
              <a:t>로 부터 정보를 받아 계산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6702" y="2595014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JSP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이용하여 페이지 웹 페이지 구현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6702" y="1435360"/>
            <a:ext cx="358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Android Studio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이용한 </a:t>
            </a:r>
            <a:r>
              <a:rPr lang="en-US" altLang="ko-KR" sz="1600" spc="-150" dirty="0">
                <a:solidFill>
                  <a:schemeClr val="bg1"/>
                </a:solidFill>
              </a:rPr>
              <a:t>Android App </a:t>
            </a:r>
            <a:r>
              <a:rPr lang="ko-KR" altLang="en-US" sz="1600" spc="-150" dirty="0">
                <a:solidFill>
                  <a:schemeClr val="bg1"/>
                </a:solidFill>
              </a:rPr>
              <a:t>구현</a:t>
            </a: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안드로이드 </a:t>
            </a:r>
            <a:r>
              <a:rPr lang="en-US" altLang="ko-KR" sz="1600" spc="-150" dirty="0">
                <a:solidFill>
                  <a:schemeClr val="bg1"/>
                </a:solidFill>
              </a:rPr>
              <a:t>4.4 </a:t>
            </a:r>
            <a:r>
              <a:rPr lang="ko-KR" altLang="en-US" sz="1600" spc="-150" dirty="0">
                <a:solidFill>
                  <a:schemeClr val="bg1"/>
                </a:solidFill>
              </a:rPr>
              <a:t>부터 </a:t>
            </a:r>
            <a:r>
              <a:rPr lang="en-US" altLang="ko-KR" sz="1600" spc="-150" dirty="0">
                <a:solidFill>
                  <a:schemeClr val="bg1"/>
                </a:solidFill>
              </a:rPr>
              <a:t>7.0 </a:t>
            </a:r>
            <a:r>
              <a:rPr lang="ko-KR" altLang="en-US" sz="1600" spc="-150" dirty="0">
                <a:solidFill>
                  <a:schemeClr val="bg1"/>
                </a:solidFill>
              </a:rPr>
              <a:t>까지 구현</a:t>
            </a: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와이파이를 이용하여 통신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437651" y="5316780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3061960" y="5316780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50" y="5456324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1960" y="546960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MySQL</a:t>
            </a:r>
            <a:r>
              <a:rPr lang="ko-KR" altLang="en-US" sz="1600" spc="-150" dirty="0">
                <a:solidFill>
                  <a:schemeClr val="bg1"/>
                </a:solidFill>
              </a:rPr>
              <a:t>을 이용한 </a:t>
            </a:r>
            <a:r>
              <a:rPr lang="en-US" altLang="ko-KR" sz="1600" spc="-150" dirty="0">
                <a:solidFill>
                  <a:schemeClr val="bg1"/>
                </a:solidFill>
              </a:rPr>
              <a:t>DB </a:t>
            </a:r>
            <a:r>
              <a:rPr lang="ko-KR" altLang="en-US" sz="1600" spc="-150" dirty="0">
                <a:solidFill>
                  <a:schemeClr val="bg1"/>
                </a:solidFill>
              </a:rPr>
              <a:t>구현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437651" y="6060686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061960" y="6060686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9150" y="620023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960" y="6213506"/>
            <a:ext cx="243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Arduino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이용해 센서 사용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437651" y="4572520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3061960" y="4572520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50" y="4712064"/>
            <a:ext cx="1597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Image Processing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61960" y="4725340"/>
            <a:ext cx="5317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Camera</a:t>
            </a:r>
            <a:r>
              <a:rPr lang="ko-KR" altLang="en-US" sz="1600" spc="-150" dirty="0">
                <a:solidFill>
                  <a:schemeClr val="bg1"/>
                </a:solidFill>
              </a:rPr>
              <a:t>로 영상을 찍은 후</a:t>
            </a:r>
            <a:r>
              <a:rPr lang="en-US" altLang="ko-KR" sz="1600" spc="-150" dirty="0">
                <a:solidFill>
                  <a:schemeClr val="bg1"/>
                </a:solidFill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</a:rPr>
              <a:t>서버로 보내 </a:t>
            </a:r>
            <a:r>
              <a:rPr lang="en-US" altLang="ko-KR" sz="1600" spc="-150" dirty="0" err="1">
                <a:solidFill>
                  <a:schemeClr val="bg1"/>
                </a:solidFill>
              </a:rPr>
              <a:t>opencv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이용하여 분석</a:t>
            </a:r>
            <a:endParaRPr lang="en-US" altLang="ko-KR" sz="16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6" grpId="0"/>
      <p:bldP spid="20" grpId="0"/>
      <p:bldP spid="3" grpId="0"/>
      <p:bldP spid="22" grpId="0"/>
      <p:bldP spid="23" grpId="0"/>
      <p:bldP spid="25" grpId="0"/>
      <p:bldP spid="26" grpId="0"/>
      <p:bldP spid="29" grpId="0"/>
      <p:bldP spid="30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개발 방법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en-US" altLang="ko-KR" sz="16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GITHUB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5515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spc="-150" dirty="0">
                <a:solidFill>
                  <a:schemeClr val="bg1"/>
                </a:solidFill>
              </a:rPr>
              <a:t> URL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2393" y="3370859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370859"/>
            <a:ext cx="25687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538064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spc="-150" dirty="0">
                <a:solidFill>
                  <a:schemeClr val="bg1"/>
                </a:solidFill>
              </a:rPr>
              <a:t> 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703" y="3531192"/>
            <a:ext cx="133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ko-KR" spc="-300" dirty="0">
                <a:solidFill>
                  <a:schemeClr val="bg1"/>
                </a:solidFill>
              </a:rPr>
              <a:t>이연주</a:t>
            </a:r>
            <a:r>
              <a:rPr lang="en-US" altLang="ko-KR" spc="-300" dirty="0">
                <a:solidFill>
                  <a:schemeClr val="bg1"/>
                </a:solidFill>
              </a:rPr>
              <a:t>(</a:t>
            </a:r>
            <a:r>
              <a:rPr lang="ko-KR" altLang="ko-KR" spc="-300" dirty="0">
                <a:solidFill>
                  <a:schemeClr val="bg1"/>
                </a:solidFill>
              </a:rPr>
              <a:t>팀장</a:t>
            </a:r>
            <a:r>
              <a:rPr lang="en-US" altLang="ko-KR" spc="-150" dirty="0">
                <a:solidFill>
                  <a:schemeClr val="bg1"/>
                </a:solidFill>
              </a:rPr>
              <a:t>) </a:t>
            </a:r>
          </a:p>
          <a:p>
            <a:pPr fontAlgn="t"/>
            <a:r>
              <a:rPr lang="ko-KR" altLang="ko-KR" spc="-300" dirty="0" err="1">
                <a:solidFill>
                  <a:schemeClr val="bg1"/>
                </a:solidFill>
              </a:rPr>
              <a:t>박홍욱</a:t>
            </a:r>
            <a:r>
              <a:rPr lang="en-US" altLang="ko-KR" spc="-300" dirty="0">
                <a:solidFill>
                  <a:schemeClr val="bg1"/>
                </a:solidFill>
              </a:rPr>
              <a:t>               </a:t>
            </a:r>
          </a:p>
          <a:p>
            <a:pPr fontAlgn="t"/>
            <a:r>
              <a:rPr lang="ko-KR" altLang="ko-KR" spc="-300" dirty="0">
                <a:solidFill>
                  <a:schemeClr val="bg1"/>
                </a:solidFill>
              </a:rPr>
              <a:t>목혜</a:t>
            </a:r>
            <a:r>
              <a:rPr lang="ko-KR" altLang="en-US" spc="-300" dirty="0">
                <a:solidFill>
                  <a:schemeClr val="bg1"/>
                </a:solidFill>
              </a:rPr>
              <a:t>은</a:t>
            </a:r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6702" y="2063429"/>
            <a:ext cx="2802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http://github.com/yunjoo0510/jjoo</a:t>
            </a: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6052931" y="3370859"/>
            <a:ext cx="24608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2931" y="3531192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yunjoo0510</a:t>
            </a:r>
          </a:p>
          <a:p>
            <a:r>
              <a:rPr lang="en-US" altLang="ko-KR" spc="-150" dirty="0" err="1">
                <a:solidFill>
                  <a:schemeClr val="bg1"/>
                </a:solidFill>
              </a:rPr>
              <a:t>oriharucon</a:t>
            </a:r>
            <a:endParaRPr lang="en-US" altLang="ko-KR" spc="-150" dirty="0">
              <a:solidFill>
                <a:schemeClr val="bg1"/>
              </a:solidFill>
            </a:endParaRPr>
          </a:p>
          <a:p>
            <a:r>
              <a:rPr lang="en-US" altLang="ko-KR" spc="-150" dirty="0" err="1">
                <a:solidFill>
                  <a:schemeClr val="bg1"/>
                </a:solidFill>
              </a:rPr>
              <a:t>elyomi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6" grpId="0"/>
      <p:bldP spid="22" grpId="0"/>
      <p:bldP spid="2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1227089"/>
            <a:ext cx="8276253" cy="49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9712" y="79723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7647" y="1452390"/>
            <a:ext cx="34764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종합 설계 개요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및 사례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 시나리오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모듈 상세 설계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및 개발 방법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데모 환경 설계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종합 설계 수행 일정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 및 참고 문헌</a:t>
            </a:r>
          </a:p>
        </p:txBody>
      </p:sp>
      <p:sp>
        <p:nvSpPr>
          <p:cNvPr id="19" name="왼쪽 대괄호 18"/>
          <p:cNvSpPr/>
          <p:nvPr/>
        </p:nvSpPr>
        <p:spPr>
          <a:xfrm>
            <a:off x="1803938" y="1089892"/>
            <a:ext cx="1043709" cy="5172363"/>
          </a:xfrm>
          <a:prstGeom prst="leftBracket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왼쪽 대괄호 19"/>
          <p:cNvSpPr/>
          <p:nvPr/>
        </p:nvSpPr>
        <p:spPr>
          <a:xfrm rot="10800000">
            <a:off x="6324058" y="1089892"/>
            <a:ext cx="1043709" cy="5172363"/>
          </a:xfrm>
          <a:prstGeom prst="leftBracket">
            <a:avLst>
              <a:gd name="adj" fmla="val 7448"/>
            </a:avLst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  <p:bldP spid="18" grpId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29947"/>
              </p:ext>
            </p:extLst>
          </p:nvPr>
        </p:nvGraphicFramePr>
        <p:xfrm>
          <a:off x="737117" y="1737359"/>
          <a:ext cx="7962746" cy="45232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25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목혜은</a:t>
                      </a:r>
                      <a:endParaRPr lang="ko-KR" altLang="en-US" sz="1800" b="1" spc="-3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이연주</a:t>
                      </a:r>
                      <a:endParaRPr lang="ko-KR" altLang="en-US" sz="1800" b="1" spc="-3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박홍욱</a:t>
                      </a:r>
                      <a:endParaRPr lang="ko-KR" altLang="en-US" sz="1800" b="1" spc="-3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자료 수집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spc="-300" dirty="0" err="1">
                          <a:solidFill>
                            <a:schemeClr val="bg1"/>
                          </a:solidFill>
                          <a:effectLst/>
                        </a:rPr>
                        <a:t>Wifi</a:t>
                      </a:r>
                      <a:r>
                        <a:rPr lang="en-US" altLang="ko-KR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통신 방법</a:t>
                      </a:r>
                      <a:endParaRPr lang="ko-KR" altLang="en-US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혼잡도 계산</a:t>
                      </a:r>
                      <a:r>
                        <a:rPr lang="en-US" altLang="ko-KR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알고리즘</a:t>
                      </a: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영상</a:t>
                      </a:r>
                      <a:r>
                        <a:rPr lang="ko-KR" altLang="en-US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 비교</a:t>
                      </a:r>
                      <a:endParaRPr lang="en-US" altLang="ko-KR" sz="1600" spc="-300" baseline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알고리즘</a:t>
                      </a:r>
                      <a:endParaRPr lang="ko-KR" altLang="en-US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설계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영상 처리 및 비교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endParaRPr lang="ko-KR" altLang="en-US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애플리케이션 설계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웹 페이지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센서와 서버 연결</a:t>
                      </a: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구현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영상처리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애플리케이션 구현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웹 페이지 구현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 err="1">
                          <a:solidFill>
                            <a:schemeClr val="bg1"/>
                          </a:solidFill>
                          <a:effectLst/>
                        </a:rPr>
                        <a:t>임베디드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 err="1">
                          <a:solidFill>
                            <a:schemeClr val="bg1"/>
                          </a:solidFill>
                          <a:effectLst/>
                        </a:rPr>
                        <a:t>아두이노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서버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테스트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센서 작동 </a:t>
                      </a: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측정 테스트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통신 테스트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총합 테스트 </a:t>
                      </a: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유지보수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0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 설계 수행 일정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58569"/>
              </p:ext>
            </p:extLst>
          </p:nvPr>
        </p:nvGraphicFramePr>
        <p:xfrm>
          <a:off x="443754" y="1396999"/>
          <a:ext cx="8383167" cy="52528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45658">
                  <a:extLst>
                    <a:ext uri="{9D8B030D-6E8A-4147-A177-3AD203B41FA5}">
                      <a16:colId xmlns:a16="http://schemas.microsoft.com/office/drawing/2014/main" val="769597277"/>
                    </a:ext>
                  </a:extLst>
                </a:gridCol>
                <a:gridCol w="2100113">
                  <a:extLst>
                    <a:ext uri="{9D8B030D-6E8A-4147-A177-3AD203B41FA5}">
                      <a16:colId xmlns:a16="http://schemas.microsoft.com/office/drawing/2014/main" val="1907795321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2986633258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2287990029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015015573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139095302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3054393503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3427978139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632125622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3535269278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573396054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309922006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2202749947"/>
                    </a:ext>
                  </a:extLst>
                </a:gridCol>
              </a:tblGrid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추진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01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02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03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04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05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06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07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08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09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60125"/>
                  </a:ext>
                </a:extLst>
              </a:tr>
              <a:tr h="58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요구사항 정의 및 분석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요구사항 정의 및 분석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780083"/>
                  </a:ext>
                </a:extLst>
              </a:tr>
              <a:tr h="580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시스템 설계 및 상세 설계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시스템 설계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상세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324386"/>
                  </a:ext>
                </a:extLst>
              </a:tr>
              <a:tr h="396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160866"/>
                  </a:ext>
                </a:extLst>
              </a:tr>
              <a:tr h="74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시험 및 데모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pc="-150" dirty="0">
                          <a:solidFill>
                            <a:schemeClr val="bg1"/>
                          </a:solidFill>
                        </a:rPr>
                        <a:t>CO2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센서 시험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카메라 인식 시험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졸업작품 완전성 보강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52723"/>
                  </a:ext>
                </a:extLst>
              </a:tr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졸업작품 중간 보고서 작성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중간 보고서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사용자 매뉴얼 작성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발표 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전시회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산업기술대전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980048"/>
                  </a:ext>
                </a:extLst>
              </a:tr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산업 기술 대전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산업 기술 대전 참가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378741"/>
                  </a:ext>
                </a:extLst>
              </a:tr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 작품 최종 보고서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작성 및 패키징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졸업작품 최종 보고서 작성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CD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패키징 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사용법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프로그램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개발 환경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데모 동영상 등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pc="-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806653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749282" y="2220686"/>
            <a:ext cx="4572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49282" y="2429069"/>
            <a:ext cx="4572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901682" y="2811625"/>
            <a:ext cx="4572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5111620" y="3007568"/>
            <a:ext cx="723124" cy="1272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5834744" y="3418019"/>
            <a:ext cx="209928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6207967" y="3754110"/>
            <a:ext cx="1818740" cy="509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6207967" y="3971636"/>
            <a:ext cx="1818740" cy="19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7242158" y="4204902"/>
            <a:ext cx="956563" cy="688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7617214" y="4494528"/>
            <a:ext cx="58150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8266922" y="4904795"/>
            <a:ext cx="19905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8266922" y="5402424"/>
            <a:ext cx="19905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8465975" y="5884506"/>
            <a:ext cx="36094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8465975" y="6102220"/>
            <a:ext cx="36094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15399"/>
            <a:ext cx="281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서울 지하철의</a:t>
            </a:r>
            <a:endParaRPr lang="en-US" altLang="ko-KR" sz="1600" b="1" spc="-300" dirty="0">
              <a:solidFill>
                <a:schemeClr val="bg1"/>
              </a:solidFill>
            </a:endParaRPr>
          </a:p>
          <a:p>
            <a:r>
              <a:rPr lang="ko-KR" altLang="en-US" sz="1600" b="1" spc="-300" dirty="0">
                <a:solidFill>
                  <a:schemeClr val="bg1"/>
                </a:solidFill>
              </a:rPr>
              <a:t>이용자 수 관련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6702" y="2017925"/>
            <a:ext cx="535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https://ko.Wikipedia.org/wiki/%EC%84%B8%EA%B3%84%EC%9D%98_%EC%97%B0%EA%B0%EA%B0%84_%EC%A7%80%ED%95%98%EC%B2%A0_%EC%9A%A9%EC%9E%90_%EC%88%%98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38540" y="3031981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031981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15326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지하철 칸 수 관련 내용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6702" y="3155791"/>
            <a:ext cx="535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http://mediahub.seoul.go.kr/archives/809847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38540" y="4411020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76702" y="4411020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892" y="4532304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참고 자료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6702" y="4534830"/>
            <a:ext cx="535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제</a:t>
            </a:r>
            <a:r>
              <a:rPr lang="en-US" altLang="ko-KR" sz="1600" spc="-300" dirty="0">
                <a:solidFill>
                  <a:schemeClr val="bg1"/>
                </a:solidFill>
              </a:rPr>
              <a:t>30</a:t>
            </a:r>
            <a:r>
              <a:rPr lang="ko-KR" altLang="en-US" sz="1600" spc="-300" dirty="0">
                <a:solidFill>
                  <a:schemeClr val="bg1"/>
                </a:solidFill>
              </a:rPr>
              <a:t>회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전국학생과학발명품경진대회</a:t>
            </a:r>
            <a:r>
              <a:rPr lang="ko-KR" altLang="en-US" sz="1600" spc="-300" dirty="0">
                <a:solidFill>
                  <a:schemeClr val="bg1"/>
                </a:solidFill>
              </a:rPr>
              <a:t> </a:t>
            </a:r>
            <a:r>
              <a:rPr lang="en-US" altLang="ko-KR" sz="1600" spc="-300" dirty="0">
                <a:solidFill>
                  <a:schemeClr val="bg1"/>
                </a:solidFill>
              </a:rPr>
              <a:t>–</a:t>
            </a:r>
            <a:r>
              <a:rPr lang="ko-KR" altLang="en-US" sz="1600" spc="-300" dirty="0">
                <a:solidFill>
                  <a:schemeClr val="bg1"/>
                </a:solidFill>
              </a:rPr>
              <a:t>지하철 혼잡도 알림이</a:t>
            </a:r>
            <a:r>
              <a:rPr lang="en-US" altLang="ko-KR" sz="1600" spc="-300" dirty="0">
                <a:solidFill>
                  <a:schemeClr val="bg1"/>
                </a:solidFill>
              </a:rPr>
              <a:t>-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438540" y="5110701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3076702" y="5110701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892" y="523198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참고 논문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6702" y="5234511"/>
            <a:ext cx="535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전동차 실내공기질 측정 및 </a:t>
            </a:r>
            <a:r>
              <a:rPr lang="en-US" altLang="ko-KR" sz="1600" spc="-300" dirty="0">
                <a:solidFill>
                  <a:schemeClr val="bg1"/>
                </a:solidFill>
              </a:rPr>
              <a:t>CO2 </a:t>
            </a:r>
            <a:r>
              <a:rPr lang="ko-KR" altLang="en-US" sz="1600" spc="-300" dirty="0">
                <a:solidFill>
                  <a:schemeClr val="bg1"/>
                </a:solidFill>
              </a:rPr>
              <a:t>농도 예측 </a:t>
            </a:r>
            <a:r>
              <a:rPr lang="en-US" altLang="ko-KR" sz="1600" spc="-300" dirty="0">
                <a:solidFill>
                  <a:schemeClr val="bg1"/>
                </a:solidFill>
              </a:rPr>
              <a:t>A Prediction of CO2 Concentration and Measurement of Indoor Air Quality in the EMU (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소진섭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유성연</a:t>
            </a:r>
            <a:r>
              <a:rPr lang="en-US" altLang="ko-KR" sz="1600" spc="-300" dirty="0">
                <a:solidFill>
                  <a:schemeClr val="bg1"/>
                </a:solidFill>
              </a:rPr>
              <a:t>)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3" grpId="0"/>
      <p:bldP spid="16" grpId="0"/>
      <p:bldP spid="17" grpId="0"/>
      <p:bldP spid="20" grpId="0"/>
      <p:bldP spid="2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 설계 개요 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 </a:t>
            </a:r>
            <a:r>
              <a:rPr lang="ko-KR" altLang="en-US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지적 사항 답변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438540" y="1894115"/>
            <a:ext cx="3179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030824" y="1894115"/>
            <a:ext cx="4588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892" y="205515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이산화탄소 혼잡도 측정 가능 여부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0824" y="2039766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이산화탄소의 농도 증감은 승객수의 증감에 영향을 준다는 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rgbClr val="FEBED9"/>
                </a:solidFill>
              </a:rPr>
              <a:t>조사 결과가</a:t>
            </a:r>
            <a:r>
              <a:rPr lang="en-US" altLang="ko-KR" sz="1600" spc="-300" dirty="0">
                <a:solidFill>
                  <a:srgbClr val="FEBED9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있으</a:t>
            </a:r>
            <a:r>
              <a:rPr lang="ko-KR" altLang="en-US" sz="1600" spc="-300" dirty="0">
                <a:solidFill>
                  <a:schemeClr val="bg1"/>
                </a:solidFill>
              </a:rPr>
              <a:t>므로 측정이 가능</a:t>
            </a:r>
            <a:endParaRPr lang="en-US" altLang="ko-KR" sz="1600" spc="-3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452393" y="3256190"/>
            <a:ext cx="3165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4044677" y="3256190"/>
            <a:ext cx="4588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892" y="3423395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이산화탄소 감지 센서 이외 센서 검토 필요 </a:t>
            </a:r>
            <a:endParaRPr lang="en-US" altLang="ko-KR" sz="1600" b="1" spc="-300" dirty="0">
              <a:solidFill>
                <a:schemeClr val="bg1"/>
              </a:solidFill>
            </a:endParaRPr>
          </a:p>
          <a:p>
            <a:r>
              <a:rPr lang="en-US" altLang="ko-KR" sz="1600" b="1" spc="-300" dirty="0">
                <a:solidFill>
                  <a:schemeClr val="bg1"/>
                </a:solidFill>
              </a:rPr>
              <a:t>&amp; </a:t>
            </a:r>
            <a:r>
              <a:rPr lang="ko-KR" altLang="en-US" sz="1600" b="1" spc="-300" dirty="0">
                <a:solidFill>
                  <a:schemeClr val="bg1"/>
                </a:solidFill>
              </a:rPr>
              <a:t>센서 대체 검토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0824" y="3408005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이산화탄소 감지 센서만으로는 정확도가 부족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이산화탄소 감지 센서 외</a:t>
            </a:r>
            <a:r>
              <a:rPr lang="en-US" altLang="ko-KR" sz="1600" spc="-300" dirty="0">
                <a:solidFill>
                  <a:schemeClr val="bg1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영상처리</a:t>
            </a:r>
            <a:r>
              <a:rPr lang="en-US" altLang="ko-KR" sz="1600" spc="-300" dirty="0">
                <a:solidFill>
                  <a:srgbClr val="FEBED9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기법을 추가</a:t>
            </a:r>
            <a:r>
              <a:rPr lang="ko-KR" altLang="en-US" sz="1600" spc="-300" dirty="0">
                <a:solidFill>
                  <a:schemeClr val="bg1"/>
                </a:solidFill>
              </a:rPr>
              <a:t>하여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대략적인 인구 혼잡도를 계산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452393" y="4889076"/>
            <a:ext cx="3165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4044677" y="4889076"/>
            <a:ext cx="4588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892" y="5037856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데모 시나리오 구성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0824" y="5040891"/>
            <a:ext cx="4544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지하철을 대신할 투명한 문이 달린 밀폐된 칸을 </a:t>
            </a:r>
            <a:r>
              <a:rPr lang="en-US" altLang="ko-KR" sz="1600" spc="-300" dirty="0">
                <a:solidFill>
                  <a:schemeClr val="bg1"/>
                </a:solidFill>
              </a:rPr>
              <a:t>3~4</a:t>
            </a:r>
            <a:r>
              <a:rPr lang="ko-KR" altLang="en-US" sz="1600" spc="-300" dirty="0">
                <a:solidFill>
                  <a:schemeClr val="bg1"/>
                </a:solidFill>
              </a:rPr>
              <a:t>개 만들고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칸 안에 이산화탄소와 그에 비례하는 수의 사람 모형을 넣어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그 정보를 서버와 애플리케이션에 전달함을 보여 줄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3" grpId="0"/>
      <p:bldP spid="23" grpId="0"/>
      <p:bldP spid="26" grpId="0"/>
      <p:bldP spid="29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 설계 개요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연구 개발 관련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892" y="205515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연구 개발 배경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6702" y="2057681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지하철 인구 이용 증가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차내 혼잡도가 칸마다 다름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사람들이 차내 신체접촉에 불쾌함을 느낌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452393" y="2836317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076702" y="2836317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892" y="3003522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연구 개발 목표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6702" y="3002556"/>
            <a:ext cx="54890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각 칸마다 센서와 영상처리를 받아 혼잡도를 계산하는 </a:t>
            </a:r>
            <a:r>
              <a:rPr lang="ko-KR" altLang="en-US" sz="1600" spc="-300" dirty="0">
                <a:solidFill>
                  <a:srgbClr val="FEBED9"/>
                </a:solidFill>
              </a:rPr>
              <a:t>서버 생성</a:t>
            </a:r>
            <a:endParaRPr lang="en-US" altLang="ko-KR" sz="1600" spc="-300" dirty="0">
              <a:solidFill>
                <a:srgbClr val="FEBED9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서버에서 계산한 혼잡도를 실시간 그래프로 확인할 수 있는 </a:t>
            </a:r>
            <a:r>
              <a:rPr lang="ko-KR" altLang="en-US" sz="1600" spc="-300" dirty="0">
                <a:solidFill>
                  <a:srgbClr val="FEBED9"/>
                </a:solidFill>
              </a:rPr>
              <a:t>웹페이지 생성</a:t>
            </a:r>
            <a:endParaRPr lang="en-US" altLang="ko-KR" sz="1600" spc="-300" dirty="0">
              <a:solidFill>
                <a:srgbClr val="FEBED9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또한 혼잡도 정보를 객차 별로 나누어 색상 지정 후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애플리케이션에 보내 칸 별 </a:t>
            </a:r>
            <a:r>
              <a:rPr lang="ko-KR" altLang="en-US" sz="1600" spc="-300" dirty="0">
                <a:solidFill>
                  <a:srgbClr val="FEBED9"/>
                </a:solidFill>
              </a:rPr>
              <a:t>혼잡도를 알 수 있게 할 것</a:t>
            </a:r>
            <a:endParaRPr lang="en-US" altLang="ko-KR" sz="1600" spc="-300" dirty="0">
              <a:solidFill>
                <a:srgbClr val="FEBED9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정보들은 </a:t>
            </a:r>
            <a:r>
              <a:rPr lang="ko-KR" altLang="en-US" sz="1600" spc="-300" dirty="0">
                <a:solidFill>
                  <a:srgbClr val="FEBED9"/>
                </a:solidFill>
              </a:rPr>
              <a:t>데이터베이스에 쌓이도록 </a:t>
            </a:r>
            <a:r>
              <a:rPr lang="ko-KR" altLang="en-US" sz="1600" spc="-300" dirty="0">
                <a:solidFill>
                  <a:schemeClr val="bg1"/>
                </a:solidFill>
              </a:rPr>
              <a:t>하며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지하철 노선도 및 시간 등 기본 정보들은 </a:t>
            </a:r>
            <a:r>
              <a:rPr lang="en-US" altLang="ko-KR" sz="1600" spc="-300" dirty="0">
                <a:solidFill>
                  <a:srgbClr val="FEBED9"/>
                </a:solidFill>
              </a:rPr>
              <a:t>API</a:t>
            </a:r>
            <a:r>
              <a:rPr lang="ko-KR" altLang="en-US" sz="1600" spc="-300" dirty="0">
                <a:solidFill>
                  <a:schemeClr val="bg1"/>
                </a:solidFill>
              </a:rPr>
              <a:t>를 받아 사용한다</a:t>
            </a:r>
            <a:r>
              <a:rPr lang="en-US" altLang="ko-KR" sz="1600" spc="-300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452393" y="4889076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3076702" y="4889076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892" y="5037856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연구 개발 효과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76702" y="5055788"/>
            <a:ext cx="6035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지하철에 탑승하기 전</a:t>
            </a:r>
            <a:r>
              <a:rPr lang="en-US" altLang="ko-KR" sz="1600" spc="-300" dirty="0">
                <a:solidFill>
                  <a:schemeClr val="bg1"/>
                </a:solidFill>
              </a:rPr>
              <a:t>,</a:t>
            </a:r>
            <a:r>
              <a:rPr lang="ko-KR" altLang="en-US" sz="1600" spc="-300" dirty="0">
                <a:solidFill>
                  <a:schemeClr val="bg1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애플리케이션</a:t>
            </a:r>
            <a:r>
              <a:rPr lang="ko-KR" altLang="en-US" sz="1600" spc="-300" dirty="0">
                <a:solidFill>
                  <a:schemeClr val="bg1"/>
                </a:solidFill>
              </a:rPr>
              <a:t>을 통해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현재 오고 있는 이 지하철의 어느 칸에 사람이 적은 건지 </a:t>
            </a:r>
            <a:r>
              <a:rPr lang="ko-KR" altLang="en-US" sz="1600" spc="-300" dirty="0">
                <a:solidFill>
                  <a:srgbClr val="FEBED9"/>
                </a:solidFill>
              </a:rPr>
              <a:t>미리 확인</a:t>
            </a:r>
            <a:r>
              <a:rPr lang="ko-KR" altLang="en-US" sz="1600" spc="-300" dirty="0">
                <a:solidFill>
                  <a:schemeClr val="bg1"/>
                </a:solidFill>
              </a:rPr>
              <a:t>하고 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그 칸 앞에 미리 대기하고 있다가 탑승할 수 있다</a:t>
            </a:r>
            <a:r>
              <a:rPr lang="en-US" altLang="ko-KR" sz="1600" spc="-3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spc="-300" dirty="0">
                <a:solidFill>
                  <a:srgbClr val="FEBED9"/>
                </a:solidFill>
              </a:rPr>
              <a:t>탑승객들의 분배</a:t>
            </a:r>
            <a:r>
              <a:rPr lang="ko-KR" altLang="en-US" sz="1600" spc="-300" dirty="0">
                <a:solidFill>
                  <a:schemeClr val="bg1"/>
                </a:solidFill>
              </a:rPr>
              <a:t>가 이루어지고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특정 칸에 사람이 몰리는 현상을 방지할 수 있다</a:t>
            </a:r>
            <a:r>
              <a:rPr lang="en-US" altLang="ko-KR" sz="1600" spc="-3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3" grpId="0"/>
      <p:bldP spid="23" grpId="0"/>
      <p:bldP spid="26" grpId="0"/>
      <p:bldP spid="29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연구 및 사례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55155"/>
            <a:ext cx="189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ECO-COUNTER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6702" y="2057681"/>
            <a:ext cx="5254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도시와 자연 환경에서 보행자 및 자전거를 계수할 수 있는 제품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센서와 독특한 알고리즘을 이용하여 보행자와 자전거를 정밀하게 검출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데이터를 분석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업로드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공유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자동 보고서 작성 기능과 분석 테이블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분석 그래프 등이 자동으로 생성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en-US" altLang="ko-KR" sz="1600" spc="-300" dirty="0">
                <a:solidFill>
                  <a:schemeClr val="bg1"/>
                </a:solidFill>
              </a:rPr>
              <a:t>        -&gt; </a:t>
            </a:r>
            <a:r>
              <a:rPr lang="ko-KR" altLang="en-US" sz="1600" spc="-300" dirty="0">
                <a:solidFill>
                  <a:schemeClr val="bg1"/>
                </a:solidFill>
              </a:rPr>
              <a:t>들어오는 인원은 잴 수 있으나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rgbClr val="FEBED9"/>
                </a:solidFill>
              </a:rPr>
              <a:t>객차 내 유동 인구는 측정 불가능</a:t>
            </a:r>
            <a:endParaRPr lang="en-US" altLang="ko-KR" sz="1600" spc="-300" dirty="0">
              <a:solidFill>
                <a:srgbClr val="FEBED9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38540" y="3709406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709406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870446"/>
            <a:ext cx="189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미래 디스플레이</a:t>
            </a:r>
            <a:endParaRPr lang="en-US" altLang="ko-KR" sz="1600" b="1" spc="-300" dirty="0">
              <a:solidFill>
                <a:schemeClr val="bg1"/>
              </a:solidFill>
            </a:endParaRPr>
          </a:p>
          <a:p>
            <a:r>
              <a:rPr lang="ko-KR" altLang="en-US" sz="1600" b="1" spc="-300" dirty="0">
                <a:solidFill>
                  <a:schemeClr val="bg1"/>
                </a:solidFill>
              </a:rPr>
              <a:t>작업 환경 </a:t>
            </a:r>
            <a:r>
              <a:rPr lang="ko-KR" altLang="en-US" sz="1600" b="1" spc="-300" dirty="0" err="1">
                <a:solidFill>
                  <a:schemeClr val="bg1"/>
                </a:solidFill>
              </a:rPr>
              <a:t>현황판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6702" y="3872972"/>
            <a:ext cx="5388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solidFill>
                  <a:schemeClr val="bg1"/>
                </a:solidFill>
              </a:rPr>
              <a:t>H2O</a:t>
            </a:r>
            <a:r>
              <a:rPr lang="ko-KR" altLang="en-US" sz="1600" spc="-300" dirty="0">
                <a:solidFill>
                  <a:schemeClr val="bg1"/>
                </a:solidFill>
              </a:rPr>
              <a:t> 농도와 </a:t>
            </a:r>
            <a:r>
              <a:rPr lang="en-US" altLang="ko-KR" sz="1600" spc="-300" dirty="0">
                <a:solidFill>
                  <a:schemeClr val="bg1"/>
                </a:solidFill>
              </a:rPr>
              <a:t>CO2</a:t>
            </a:r>
            <a:r>
              <a:rPr lang="ko-KR" altLang="en-US" sz="1600" spc="-300" dirty="0">
                <a:solidFill>
                  <a:schemeClr val="bg1"/>
                </a:solidFill>
              </a:rPr>
              <a:t> 농도를 실시간으로 표시하는 산업안전</a:t>
            </a:r>
            <a:r>
              <a:rPr lang="en-US" altLang="ko-KR" sz="1600" spc="-300" dirty="0">
                <a:solidFill>
                  <a:schemeClr val="bg1"/>
                </a:solidFill>
              </a:rPr>
              <a:t>/</a:t>
            </a:r>
            <a:r>
              <a:rPr lang="ko-KR" altLang="en-US" sz="1600" spc="-300" dirty="0">
                <a:solidFill>
                  <a:schemeClr val="bg1"/>
                </a:solidFill>
              </a:rPr>
              <a:t>작업환경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현황판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en-US" altLang="ko-KR" sz="1600" spc="-300" dirty="0">
                <a:solidFill>
                  <a:prstClr val="white"/>
                </a:solidFill>
              </a:rPr>
              <a:t>        -&gt; </a:t>
            </a:r>
            <a:r>
              <a:rPr lang="ko-KR" altLang="en-US" sz="1600" spc="-300" dirty="0">
                <a:solidFill>
                  <a:schemeClr val="bg1"/>
                </a:solidFill>
              </a:rPr>
              <a:t>농도만 보이는 것보다는 측정 값을 이용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분석하여 </a:t>
            </a:r>
            <a:r>
              <a:rPr lang="ko-KR" altLang="en-US" sz="1600" spc="-300" dirty="0">
                <a:solidFill>
                  <a:srgbClr val="FEBED9"/>
                </a:solidFill>
              </a:rPr>
              <a:t>사용자에게 제공</a:t>
            </a:r>
            <a:endParaRPr lang="en-US" altLang="ko-KR" sz="1600" spc="-300" dirty="0">
              <a:solidFill>
                <a:srgbClr val="FEBED9"/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59335" y="4864064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97497" y="4864064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687" y="5025104"/>
            <a:ext cx="189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영상 보행자 검출 기술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7497" y="5027630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보행자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선 상태인 사람을 찾는 기술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대부분 서 있는 사람을 검출하는데 초점이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맞추어져</a:t>
            </a:r>
            <a:r>
              <a:rPr lang="ko-KR" altLang="en-US" sz="1600" spc="-300" dirty="0">
                <a:solidFill>
                  <a:schemeClr val="bg1"/>
                </a:solidFill>
              </a:rPr>
              <a:t> 있음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en-US" altLang="ko-KR" sz="1600" spc="-300" dirty="0">
                <a:solidFill>
                  <a:prstClr val="white"/>
                </a:solidFill>
              </a:rPr>
              <a:t>        -&gt; </a:t>
            </a:r>
            <a:r>
              <a:rPr lang="ko-KR" altLang="en-US" sz="1600" spc="-300" dirty="0">
                <a:solidFill>
                  <a:srgbClr val="FEBED9"/>
                </a:solidFill>
              </a:rPr>
              <a:t>앉은 상태</a:t>
            </a:r>
            <a:r>
              <a:rPr lang="ko-KR" altLang="en-US" sz="1600" spc="-300" dirty="0">
                <a:solidFill>
                  <a:prstClr val="white"/>
                </a:solidFill>
              </a:rPr>
              <a:t>의 사람을 검출하지 </a:t>
            </a:r>
            <a:r>
              <a:rPr lang="ko-KR" altLang="en-US" sz="1600" spc="-300" dirty="0">
                <a:solidFill>
                  <a:srgbClr val="FEBED9"/>
                </a:solidFill>
              </a:rPr>
              <a:t>못함</a:t>
            </a:r>
            <a:endParaRPr lang="en-US" altLang="ko-KR" sz="1600" spc="-300" dirty="0">
              <a:solidFill>
                <a:srgbClr val="FEB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3" grpId="0"/>
      <p:bldP spid="16" grpId="0"/>
      <p:bldP spid="17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시나리오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84" y="1792434"/>
            <a:ext cx="871517" cy="8715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" y="3732499"/>
            <a:ext cx="1219200" cy="12192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9" y="5239161"/>
            <a:ext cx="1219200" cy="1219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69" y="1705399"/>
            <a:ext cx="1219200" cy="12192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" y="5730686"/>
            <a:ext cx="557784" cy="55778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1230167"/>
            <a:ext cx="592316" cy="59231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0" y="2794509"/>
            <a:ext cx="1006777" cy="100677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11" y="410594"/>
            <a:ext cx="1654158" cy="945430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cxnSpLocks/>
          </p:cNvCxnSpPr>
          <p:nvPr/>
        </p:nvCxnSpPr>
        <p:spPr>
          <a:xfrm flipH="1" flipV="1">
            <a:off x="2359332" y="2334768"/>
            <a:ext cx="1647281" cy="789894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6" y="4064747"/>
            <a:ext cx="1574897" cy="1102428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cxnSpLocks/>
            <a:endCxn id="20" idx="3"/>
          </p:cNvCxnSpPr>
          <p:nvPr/>
        </p:nvCxnSpPr>
        <p:spPr>
          <a:xfrm flipH="1">
            <a:off x="2191277" y="3747353"/>
            <a:ext cx="1684158" cy="594746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 flipH="1">
            <a:off x="4617362" y="1526325"/>
            <a:ext cx="180724" cy="1156816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</p:cNvCxnSpPr>
          <p:nvPr/>
        </p:nvCxnSpPr>
        <p:spPr>
          <a:xfrm flipH="1">
            <a:off x="5349296" y="2511859"/>
            <a:ext cx="2204216" cy="758662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 flipH="1" flipV="1">
            <a:off x="5139812" y="3753495"/>
            <a:ext cx="2034682" cy="537927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4494922" y="4229899"/>
            <a:ext cx="159366" cy="814921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</p:cNvCxnSpPr>
          <p:nvPr/>
        </p:nvCxnSpPr>
        <p:spPr>
          <a:xfrm>
            <a:off x="1018236" y="1733075"/>
            <a:ext cx="451780" cy="291165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</p:cNvCxnSpPr>
          <p:nvPr/>
        </p:nvCxnSpPr>
        <p:spPr>
          <a:xfrm flipV="1">
            <a:off x="845593" y="5117894"/>
            <a:ext cx="474507" cy="637498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267" y="1857285"/>
            <a:ext cx="62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User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32178" y="1456076"/>
            <a:ext cx="130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>
                <a:solidFill>
                  <a:schemeClr val="bg1"/>
                </a:solidFill>
              </a:rPr>
              <a:t>애플리케이션 사용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9492" y="5592187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사이트 관리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59332" y="2184909"/>
            <a:ext cx="204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지하철의 혼잡도</a:t>
            </a:r>
            <a:r>
              <a:rPr lang="en-US" altLang="ko-KR" sz="1200" spc="-3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 정보 전송</a:t>
            </a:r>
            <a:endParaRPr lang="en-US" altLang="ko-KR" sz="1200" spc="-3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74691" y="3491564"/>
            <a:ext cx="142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혼잡도 분석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r>
              <a:rPr lang="ko-KR" altLang="en-US" sz="1200" spc="-300" dirty="0">
                <a:solidFill>
                  <a:schemeClr val="bg1"/>
                </a:solidFill>
              </a:rPr>
              <a:t>그래프 전송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53320" y="4508399"/>
            <a:ext cx="1189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자료 저장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17090" y="1842708"/>
            <a:ext cx="188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지하철의 정보를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받아옴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59405" y="2985135"/>
            <a:ext cx="173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 내부 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촬영</a:t>
            </a:r>
            <a:r>
              <a:rPr lang="en-US" altLang="ko-KR" sz="1200" spc="-300" dirty="0">
                <a:solidFill>
                  <a:schemeClr val="bg1"/>
                </a:solidFill>
              </a:rPr>
              <a:t> </a:t>
            </a:r>
            <a:r>
              <a:rPr lang="ko-KR" altLang="en-US" sz="1200" spc="-300" dirty="0">
                <a:solidFill>
                  <a:schemeClr val="bg1"/>
                </a:solidFill>
              </a:rPr>
              <a:t>영상</a:t>
            </a:r>
            <a:r>
              <a:rPr lang="en-US" altLang="ko-KR" sz="1200" spc="-300" dirty="0">
                <a:solidFill>
                  <a:schemeClr val="bg1"/>
                </a:solidFill>
              </a:rPr>
              <a:t> </a:t>
            </a:r>
            <a:r>
              <a:rPr lang="ko-KR" altLang="en-US" sz="1200" spc="-300" dirty="0">
                <a:solidFill>
                  <a:schemeClr val="bg1"/>
                </a:solidFill>
              </a:rPr>
              <a:t>전송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032" y="4193419"/>
            <a:ext cx="133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이산화탄소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r>
              <a:rPr lang="ko-KR" altLang="en-US" sz="1200" spc="-300" dirty="0">
                <a:solidFill>
                  <a:schemeClr val="bg1"/>
                </a:solidFill>
              </a:rPr>
              <a:t>농도 전송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40205" y="2680920"/>
            <a:ext cx="1147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bg1"/>
                </a:solidFill>
              </a:rPr>
              <a:t>Application</a:t>
            </a:r>
            <a:endParaRPr lang="ko-KR" altLang="en-US" sz="1200" spc="-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68448" y="4906321"/>
            <a:ext cx="61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Web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6708" y="3837792"/>
            <a:ext cx="815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bg1"/>
                </a:solidFill>
              </a:rPr>
              <a:t>server</a:t>
            </a:r>
            <a:endParaRPr lang="ko-KR" altLang="en-US" sz="1200" spc="-1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45026" y="1202114"/>
            <a:ext cx="121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Metro API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44340" y="2816072"/>
            <a:ext cx="94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Camera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41243" y="5251823"/>
            <a:ext cx="135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CO2 Sensor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27646" y="5848761"/>
            <a:ext cx="107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Database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3960" y="6349344"/>
            <a:ext cx="97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Manager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3" y="1614054"/>
            <a:ext cx="1632155" cy="2124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136" y="1849596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ko-KR" alt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8136" y="2559222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역 정보  소요시간</a:t>
            </a:r>
            <a:endParaRPr lang="ko-KR" altLang="en-US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858136" y="3004321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지하철 혼잡도</a:t>
            </a:r>
            <a:endParaRPr lang="ko-KR" altLang="en-US" spc="-150" dirty="0"/>
          </a:p>
        </p:txBody>
      </p:sp>
      <p:sp>
        <p:nvSpPr>
          <p:cNvPr id="37" name="직사각형 36"/>
          <p:cNvSpPr/>
          <p:nvPr/>
        </p:nvSpPr>
        <p:spPr>
          <a:xfrm>
            <a:off x="3778293" y="1614054"/>
            <a:ext cx="1632155" cy="2124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34606" y="2559222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pc="-150" dirty="0"/>
              <a:t>CO2 </a:t>
            </a:r>
            <a:r>
              <a:rPr lang="ko-KR" altLang="en-US" sz="1050" spc="-150" dirty="0"/>
              <a:t>농도 측정값</a:t>
            </a:r>
            <a:endParaRPr lang="ko-KR" altLang="en-US" spc="-150" dirty="0"/>
          </a:p>
        </p:txBody>
      </p:sp>
      <p:sp>
        <p:nvSpPr>
          <p:cNvPr id="39" name="직사각형 38"/>
          <p:cNvSpPr/>
          <p:nvPr/>
        </p:nvSpPr>
        <p:spPr>
          <a:xfrm>
            <a:off x="3934606" y="3004321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지하철 내부 영상</a:t>
            </a:r>
            <a:endParaRPr lang="ko-KR" altLang="en-US" spc="-150" dirty="0"/>
          </a:p>
        </p:txBody>
      </p:sp>
      <p:sp>
        <p:nvSpPr>
          <p:cNvPr id="40" name="직사각형 39"/>
          <p:cNvSpPr/>
          <p:nvPr/>
        </p:nvSpPr>
        <p:spPr>
          <a:xfrm>
            <a:off x="6854763" y="1614054"/>
            <a:ext cx="1632155" cy="2124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11076" y="2559222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pc="-150" dirty="0"/>
              <a:t>CO2 </a:t>
            </a:r>
            <a:r>
              <a:rPr lang="ko-KR" altLang="en-US" sz="1050" spc="-150" dirty="0"/>
              <a:t>농도 측정값</a:t>
            </a:r>
            <a:endParaRPr lang="ko-KR" altLang="en-US" spc="-150" dirty="0"/>
          </a:p>
        </p:txBody>
      </p:sp>
      <p:sp>
        <p:nvSpPr>
          <p:cNvPr id="42" name="직사각형 41"/>
          <p:cNvSpPr/>
          <p:nvPr/>
        </p:nvSpPr>
        <p:spPr>
          <a:xfrm>
            <a:off x="7011076" y="3004321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지하철 내부 영상</a:t>
            </a:r>
            <a:endParaRPr lang="ko-KR" altLang="en-US" spc="-150" dirty="0"/>
          </a:p>
        </p:txBody>
      </p:sp>
      <p:sp>
        <p:nvSpPr>
          <p:cNvPr id="43" name="TextBox 42"/>
          <p:cNvSpPr txBox="1"/>
          <p:nvPr/>
        </p:nvSpPr>
        <p:spPr>
          <a:xfrm>
            <a:off x="4213347" y="1849596"/>
            <a:ext cx="7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14864" y="1711096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Sensor,</a:t>
            </a:r>
          </a:p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 Sensor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432246" y="3326528"/>
            <a:ext cx="121602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510726" y="3339727"/>
            <a:ext cx="121602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직접 액세스 저장소 47"/>
          <p:cNvSpPr/>
          <p:nvPr/>
        </p:nvSpPr>
        <p:spPr>
          <a:xfrm rot="16200000">
            <a:off x="768373" y="4439783"/>
            <a:ext cx="1499056" cy="1449977"/>
          </a:xfrm>
          <a:prstGeom prst="flowChartMagneticDrum">
            <a:avLst/>
          </a:prstGeom>
          <a:solidFill>
            <a:srgbClr val="FF9F9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순서도: 직접 액세스 저장소 48"/>
          <p:cNvSpPr/>
          <p:nvPr/>
        </p:nvSpPr>
        <p:spPr>
          <a:xfrm rot="16200000">
            <a:off x="3826515" y="4439783"/>
            <a:ext cx="1499056" cy="1449977"/>
          </a:xfrm>
          <a:prstGeom prst="flowChartMagneticDrum">
            <a:avLst/>
          </a:prstGeom>
          <a:solidFill>
            <a:srgbClr val="FF9F9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직접 액세스 저장소 49"/>
          <p:cNvSpPr/>
          <p:nvPr/>
        </p:nvSpPr>
        <p:spPr>
          <a:xfrm rot="16200000">
            <a:off x="6921312" y="4439783"/>
            <a:ext cx="1499056" cy="1449977"/>
          </a:xfrm>
          <a:prstGeom prst="flowChartMagneticDrum">
            <a:avLst/>
          </a:prstGeom>
          <a:solidFill>
            <a:srgbClr val="FF9F9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76646" y="516477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표시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3115" y="51821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변환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89375" y="5059064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영상 및</a:t>
            </a:r>
            <a:endParaRPr lang="en-US" altLang="ko-KR" sz="1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측정 값 저장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0034" y="-1142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03892" y="2894628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변환 값 전송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5582372" y="2894628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측정 값 전송</a:t>
            </a:r>
            <a:endParaRPr lang="ko-KR" altLang="en-US" sz="1400" dirty="0"/>
          </a:p>
        </p:txBody>
      </p:sp>
      <p:sp>
        <p:nvSpPr>
          <p:cNvPr id="58" name="구름 57"/>
          <p:cNvSpPr/>
          <p:nvPr/>
        </p:nvSpPr>
        <p:spPr>
          <a:xfrm>
            <a:off x="5619165" y="2081044"/>
            <a:ext cx="916888" cy="61226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spc="-150" dirty="0">
                <a:solidFill>
                  <a:schemeClr val="tx1"/>
                </a:solidFill>
              </a:rPr>
              <a:t>WI-FI</a:t>
            </a:r>
            <a:endParaRPr lang="ko-KR" altLang="en-US" spc="-15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290918" y="3905026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rot="10800000">
            <a:off x="1730701" y="3882230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343272" y="3905026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</p:cNvCxnSpPr>
          <p:nvPr/>
        </p:nvCxnSpPr>
        <p:spPr>
          <a:xfrm rot="10800000">
            <a:off x="4783055" y="3882230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444046" y="3908356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</p:cNvCxnSpPr>
          <p:nvPr/>
        </p:nvCxnSpPr>
        <p:spPr>
          <a:xfrm rot="10800000">
            <a:off x="7883829" y="3885560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3" grpId="0" animBg="1"/>
      <p:bldP spid="4" grpId="0"/>
      <p:bldP spid="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8" grpId="0" animBg="1"/>
      <p:bldP spid="49" grpId="0" animBg="1"/>
      <p:bldP spid="50" grpId="0" animBg="1"/>
      <p:bldP spid="51" grpId="0"/>
      <p:bldP spid="53" grpId="0"/>
      <p:bldP spid="54" grpId="0"/>
      <p:bldP spid="56" grpId="0"/>
      <p:bldP spid="57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Physical 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38" y="580195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Allocation view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" y="1250278"/>
            <a:ext cx="8242126" cy="45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83" y="1051188"/>
            <a:ext cx="4021990" cy="5500662"/>
          </a:xfrm>
          <a:prstGeom prst="rect">
            <a:avLst/>
          </a:prstGeom>
        </p:spPr>
      </p:pic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Dynamic views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141" y="518520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 view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6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1240</Words>
  <Application>Microsoft Office PowerPoint</Application>
  <PresentationFormat>화면 슬라이드 쇼(4:3)</PresentationFormat>
  <Paragraphs>283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210 맨발의청춘 L</vt:lpstr>
      <vt:lpstr>나눔고딕</vt:lpstr>
      <vt:lpstr>맑은 고딕</vt:lpstr>
      <vt:lpstr>Arial</vt:lpstr>
      <vt:lpstr>Office 테마</vt:lpstr>
      <vt:lpstr>System to monitor Subway CO2 Saturation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밀집도 측정 System to monitor Subway CO2 Saturation</dc:title>
  <dc:creator>christina mok</dc:creator>
  <cp:lastModifiedBy>christina mok</cp:lastModifiedBy>
  <cp:revision>60</cp:revision>
  <dcterms:created xsi:type="dcterms:W3CDTF">2017-02-06T05:16:27Z</dcterms:created>
  <dcterms:modified xsi:type="dcterms:W3CDTF">2017-02-19T09:46:16Z</dcterms:modified>
</cp:coreProperties>
</file>