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16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52"/>
  </p:normalViewPr>
  <p:slideViewPr>
    <p:cSldViewPr snapToGrid="0">
      <p:cViewPr>
        <p:scale>
          <a:sx n="125" d="100"/>
          <a:sy n="125" d="100"/>
        </p:scale>
        <p:origin x="-1330" y="-2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F4475-8E1F-6D49-B236-A8E9E9F771EB}" type="datetimeFigureOut">
              <a:rPr kumimoji="1" lang="ko-KR" altLang="en-US" smtClean="0"/>
              <a:t>2024-07-01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3F01D-9766-5B44-90F6-D301BF76C5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040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3F01D-9766-5B44-90F6-D301BF76C5C1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4329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2EA98-3D70-4721-AA19-BCC039D14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061BDE-057D-CF8E-272D-8F11676E4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FDFD9A-2116-71C7-575E-94C9C1CAC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D75-F814-1346-BEBA-FB62FB81318E}" type="datetimeFigureOut">
              <a:rPr kumimoji="1" lang="ko-KR" altLang="en-US" smtClean="0"/>
              <a:t>2024-07-01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7D642-D0B8-4A03-9E96-583B562B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A891C-52DD-FA41-8A3D-8615D0C0D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12B9-6F83-4047-8DDA-208EC41BF76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215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501BD-44E9-EBAD-F961-A81BB63A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71A84E-A45E-A57A-B5B0-7C6CD0705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E5FBB8-78E4-6BA4-4B3D-EDEB17D7F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D75-F814-1346-BEBA-FB62FB81318E}" type="datetimeFigureOut">
              <a:rPr kumimoji="1" lang="ko-KR" altLang="en-US" smtClean="0"/>
              <a:t>2024-07-01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E3B347-0F93-557B-F245-955B167E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376B0-1B8E-13BE-B159-F86DB67B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12B9-6F83-4047-8DDA-208EC41BF76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60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FA121B-16CA-ADF9-6FBE-97337A326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149089-18CE-CA25-63D6-95548EB89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33E6C-04C1-A3D5-EB22-FEE6AE58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D75-F814-1346-BEBA-FB62FB81318E}" type="datetimeFigureOut">
              <a:rPr kumimoji="1" lang="ko-KR" altLang="en-US" smtClean="0"/>
              <a:t>2024-07-01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64FC3-A6D3-A484-5194-7907F962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39A60-15DF-E7C8-514A-93D82DD1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12B9-6F83-4047-8DDA-208EC41BF76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833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82643-8A5A-5CFC-B5D0-CC898B85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41C4F-AD89-E631-4917-7699C3DC1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85C8D-9DBC-E090-B135-343C1B68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D75-F814-1346-BEBA-FB62FB81318E}" type="datetimeFigureOut">
              <a:rPr kumimoji="1" lang="ko-KR" altLang="en-US" smtClean="0"/>
              <a:t>2024-07-01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C1C56-C358-9002-C87B-6582A3DD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BD428F-AD5F-184E-3774-8E5FA60B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12B9-6F83-4047-8DDA-208EC41BF76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435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79E3E-11AF-EB14-CF90-A06448E5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D6D2D1-FB4D-4513-D9AF-FF03B62D5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0C0C6-AF5D-2058-74DB-BE9810E5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D75-F814-1346-BEBA-FB62FB81318E}" type="datetimeFigureOut">
              <a:rPr kumimoji="1" lang="ko-KR" altLang="en-US" smtClean="0"/>
              <a:t>2024-07-01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3C9B1-0AA8-D0BD-54AA-1F844213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ED403-CB5B-2231-D0C7-38B79711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12B9-6F83-4047-8DDA-208EC41BF76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457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1DF2A-D60C-2531-1F8F-2F553375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20EA5-A122-B9C6-CA57-1E5090CD9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F75A12-223F-5A23-CABA-F2C4060A8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F6391-35F6-74A4-5AB7-C5FE9940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D75-F814-1346-BEBA-FB62FB81318E}" type="datetimeFigureOut">
              <a:rPr kumimoji="1" lang="ko-KR" altLang="en-US" smtClean="0"/>
              <a:t>2024-07-01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D99726-146A-E364-951C-E16B8167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E3BAE0-DA0C-5BE0-6A02-0AB6F2A5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12B9-6F83-4047-8DDA-208EC41BF76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43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97EE1-2479-7D38-93ED-AB1C0EAE6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3D1951-9245-F624-9A4B-BE8A867C0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2EE4AF-05DF-7ADA-23DE-F176EF2FA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CE3557-AB35-E6CB-BD1C-DA94CCDB8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30AE8C-7A40-C275-4D2A-663B0968B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1901EE-38BF-9841-1C28-3A0B3F3A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D75-F814-1346-BEBA-FB62FB81318E}" type="datetimeFigureOut">
              <a:rPr kumimoji="1" lang="ko-KR" altLang="en-US" smtClean="0"/>
              <a:t>2024-07-01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08B521-473C-CEFF-3E03-E05B0361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BE0B11-214B-0783-6D2C-35B7F9D5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12B9-6F83-4047-8DDA-208EC41BF76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818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072E5-87A9-8731-B115-FA8A3394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692E26-E5B2-3368-EBDB-48A2E665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D75-F814-1346-BEBA-FB62FB81318E}" type="datetimeFigureOut">
              <a:rPr kumimoji="1" lang="ko-KR" altLang="en-US" smtClean="0"/>
              <a:t>2024-07-01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D945C7-32E9-C018-2AB8-F89BCC30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0D8C0F-9F8A-09F3-215F-9E1E8FBE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12B9-6F83-4047-8DDA-208EC41BF76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398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C20B5B-8FA1-5044-ADE4-99EC81BF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D75-F814-1346-BEBA-FB62FB81318E}" type="datetimeFigureOut">
              <a:rPr kumimoji="1" lang="ko-KR" altLang="en-US" smtClean="0"/>
              <a:t>2024-07-01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2F2F6F-DC64-67B1-F231-6FCE16D8C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5D52DB-524C-AFFE-F2E9-1E972236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12B9-6F83-4047-8DDA-208EC41BF76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037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BE9E8-F3CA-CC9D-2633-C751D73D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F79C0-BAB7-710F-D871-00D52F848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86E0E2-9FC3-283B-8D44-EE5A774C5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987FD-9B74-AB20-4914-721FDE53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D75-F814-1346-BEBA-FB62FB81318E}" type="datetimeFigureOut">
              <a:rPr kumimoji="1" lang="ko-KR" altLang="en-US" smtClean="0"/>
              <a:t>2024-07-01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64284D-C065-FEAA-A464-0058F1B5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AD7B0A-FCAD-3032-B6B9-148F2227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12B9-6F83-4047-8DDA-208EC41BF76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80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121E0-52F0-F652-2A2B-DED37E0C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5E23D5-2A63-36FB-DFCA-900F1672D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943134-907F-47C5-6CB8-45E974AF3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4BF7FD-869B-CB4D-6339-A66AF325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D75-F814-1346-BEBA-FB62FB81318E}" type="datetimeFigureOut">
              <a:rPr kumimoji="1" lang="ko-KR" altLang="en-US" smtClean="0"/>
              <a:t>2024-07-01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441279-1794-1657-8140-32BD5816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89C8DF-89C9-B8FC-9513-8166C09C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12B9-6F83-4047-8DDA-208EC41BF76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354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D08C97-E177-A8EB-B460-D2D14C11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7D36BC-A90D-BFEB-1B8E-C2D60628F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AA5C18-D3A3-233D-CF6B-D61ABB6D2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1D1D75-F814-1346-BEBA-FB62FB81318E}" type="datetimeFigureOut">
              <a:rPr kumimoji="1" lang="ko-KR" altLang="en-US" smtClean="0"/>
              <a:t>2024-07-01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28714-5F58-93CC-6D40-9F5C47A33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E0CBD-7253-D307-86A7-E23B7A372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0512B9-6F83-4047-8DDA-208EC41BF76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785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">
            <a:extLst>
              <a:ext uri="{FF2B5EF4-FFF2-40B4-BE49-F238E27FC236}">
                <a16:creationId xmlns:a16="http://schemas.microsoft.com/office/drawing/2014/main" id="{4F3B7F62-CE6E-3391-537C-F86FE799E0FE}"/>
              </a:ext>
            </a:extLst>
          </p:cNvPr>
          <p:cNvSpPr/>
          <p:nvPr/>
        </p:nvSpPr>
        <p:spPr>
          <a:xfrm>
            <a:off x="156000" y="1099925"/>
            <a:ext cx="11880000" cy="25200"/>
          </a:xfrm>
          <a:prstGeom prst="rect">
            <a:avLst/>
          </a:prstGeom>
          <a:solidFill>
            <a:srgbClr val="900020">
              <a:alpha val="10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8" name="Image 2" descr=" ">
            <a:extLst>
              <a:ext uri="{FF2B5EF4-FFF2-40B4-BE49-F238E27FC236}">
                <a16:creationId xmlns:a16="http://schemas.microsoft.com/office/drawing/2014/main" id="{BC2C7FA8-A241-E70E-4748-338DEC3D7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89712" y="167213"/>
            <a:ext cx="1747162" cy="58231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5FF82901-EDB5-0689-05EC-0E26C5657C4C}"/>
              </a:ext>
            </a:extLst>
          </p:cNvPr>
          <p:cNvGrpSpPr/>
          <p:nvPr/>
        </p:nvGrpSpPr>
        <p:grpSpPr>
          <a:xfrm>
            <a:off x="3899760" y="1238200"/>
            <a:ext cx="4406040" cy="5258569"/>
            <a:chOff x="3899760" y="1238200"/>
            <a:chExt cx="4406040" cy="5258569"/>
          </a:xfrm>
        </p:grpSpPr>
        <p:sp>
          <p:nvSpPr>
            <p:cNvPr id="12" name="양쪽 모서리가 둥근 사각형 11">
              <a:extLst>
                <a:ext uri="{FF2B5EF4-FFF2-40B4-BE49-F238E27FC236}">
                  <a16:creationId xmlns:a16="http://schemas.microsoft.com/office/drawing/2014/main" id="{C5DB2649-FA28-E7DC-1677-F1CE1DEF356F}"/>
                </a:ext>
              </a:extLst>
            </p:cNvPr>
            <p:cNvSpPr/>
            <p:nvPr/>
          </p:nvSpPr>
          <p:spPr>
            <a:xfrm>
              <a:off x="3899760" y="1238200"/>
              <a:ext cx="4406040" cy="313200"/>
            </a:xfrm>
            <a:prstGeom prst="round2SameRect">
              <a:avLst/>
            </a:prstGeom>
            <a:solidFill>
              <a:srgbClr val="8C1625"/>
            </a:solidFill>
            <a:ln>
              <a:solidFill>
                <a:srgbClr val="8C16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Approach &amp; Model</a:t>
              </a:r>
              <a:endParaRPr kumimoji="1"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49D97D3-83FD-31B1-62D4-369EF27BDB2B}"/>
                </a:ext>
              </a:extLst>
            </p:cNvPr>
            <p:cNvSpPr/>
            <p:nvPr/>
          </p:nvSpPr>
          <p:spPr>
            <a:xfrm>
              <a:off x="3899760" y="1551023"/>
              <a:ext cx="4406040" cy="4945746"/>
            </a:xfrm>
            <a:prstGeom prst="rect">
              <a:avLst/>
            </a:prstGeom>
            <a:noFill/>
            <a:ln>
              <a:solidFill>
                <a:srgbClr val="8C16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922805F-25AA-032E-B2ED-4BFC8767D07D}"/>
              </a:ext>
            </a:extLst>
          </p:cNvPr>
          <p:cNvGrpSpPr/>
          <p:nvPr/>
        </p:nvGrpSpPr>
        <p:grpSpPr>
          <a:xfrm>
            <a:off x="8436000" y="1238200"/>
            <a:ext cx="3600000" cy="2689675"/>
            <a:chOff x="8436000" y="1243055"/>
            <a:chExt cx="3600000" cy="2689675"/>
          </a:xfrm>
        </p:grpSpPr>
        <p:sp>
          <p:nvSpPr>
            <p:cNvPr id="14" name="양쪽 모서리가 둥근 사각형 13">
              <a:extLst>
                <a:ext uri="{FF2B5EF4-FFF2-40B4-BE49-F238E27FC236}">
                  <a16:creationId xmlns:a16="http://schemas.microsoft.com/office/drawing/2014/main" id="{7A668C8B-AACA-4208-93B6-313CDF0C78EB}"/>
                </a:ext>
              </a:extLst>
            </p:cNvPr>
            <p:cNvSpPr/>
            <p:nvPr/>
          </p:nvSpPr>
          <p:spPr>
            <a:xfrm>
              <a:off x="8436000" y="1243055"/>
              <a:ext cx="3600000" cy="313200"/>
            </a:xfrm>
            <a:prstGeom prst="round2SameRect">
              <a:avLst/>
            </a:prstGeom>
            <a:solidFill>
              <a:srgbClr val="8C1625"/>
            </a:solidFill>
            <a:ln>
              <a:solidFill>
                <a:srgbClr val="8C16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Datasets</a:t>
              </a:r>
              <a:endParaRPr kumimoji="1"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335D533-117B-FE6E-C7BD-D3A4FBDA74F8}"/>
                </a:ext>
              </a:extLst>
            </p:cNvPr>
            <p:cNvSpPr/>
            <p:nvPr/>
          </p:nvSpPr>
          <p:spPr>
            <a:xfrm>
              <a:off x="8436000" y="1555877"/>
              <a:ext cx="3600000" cy="2376853"/>
            </a:xfrm>
            <a:prstGeom prst="rect">
              <a:avLst/>
            </a:prstGeom>
            <a:noFill/>
            <a:ln>
              <a:solidFill>
                <a:srgbClr val="8C16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</a:t>
              </a:r>
              <a:endParaRPr kumimoji="1"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AutoNum type="arabicPeriod"/>
              </a:pPr>
              <a:r>
                <a:rPr kumimoji="1" lang="en-US" altLang="ko-KR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Dreambooth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논문 속 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 input 5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장</a:t>
              </a:r>
              <a:endParaRPr kumimoji="1"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AutoNum type="arabicPeriod"/>
              </a:pP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Class-specific </a:t>
              </a:r>
              <a:r>
                <a:rPr kumimoji="1" lang="en-US" altLang="ko-KR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prior preservation</a:t>
              </a:r>
              <a:r>
                <a:rPr kumimoji="1" lang="ko-KR" altLang="en-US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을 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위해 사용한 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(200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장 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stable diffusion)</a:t>
              </a:r>
            </a:p>
            <a:p>
              <a:pPr marL="342900" indent="-342900">
                <a:buAutoNum type="arabicPeriod"/>
              </a:pP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KUBIG 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학회원들의 강아지 사진</a:t>
              </a:r>
              <a:endParaRPr kumimoji="1"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(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호수 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장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대박이 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장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1" lang="ko-KR" altLang="en-US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해피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장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하루 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장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endParaRPr kumimoji="1"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아래는 생성 결과</a:t>
              </a:r>
              <a:endParaRPr kumimoji="1"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kumimoji="1"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kumimoji="1"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kumimoji="1"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kumimoji="1"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kumimoji="1"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kumimoji="1"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kumimoji="1" lang="ko-KR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607342B-6194-8B4F-C828-0CDAA18E6D55}"/>
              </a:ext>
            </a:extLst>
          </p:cNvPr>
          <p:cNvSpPr txBox="1"/>
          <p:nvPr/>
        </p:nvSpPr>
        <p:spPr>
          <a:xfrm>
            <a:off x="1873134" y="51188"/>
            <a:ext cx="844573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호수 나이 바꾸기</a:t>
            </a:r>
            <a:endParaRPr kumimoji="1"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kumimoji="1" lang="en-US" altLang="ko-KR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kumimoji="1" lang="ko-KR" altLang="en-US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ko-K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SongSeong</a:t>
            </a:r>
            <a:r>
              <a:rPr kumimoji="1"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Kim, </a:t>
            </a:r>
            <a:r>
              <a:rPr kumimoji="1" lang="en-US" altLang="ko-K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Yunju</a:t>
            </a:r>
            <a:r>
              <a:rPr kumimoji="1"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Jeong, 19</a:t>
            </a:r>
            <a:r>
              <a:rPr kumimoji="1" lang="en-US" altLang="ko-KR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kumimoji="1"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Sohee Lee,</a:t>
            </a:r>
          </a:p>
          <a:p>
            <a:pPr algn="ctr"/>
            <a:r>
              <a:rPr kumimoji="1"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KUBIG(Korea University Data Science &amp; AI Society), Korea University</a:t>
            </a:r>
            <a:br>
              <a:rPr kumimoji="1"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2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KR"/>
              </a:rPr>
              <a:t>thdtjd06,</a:t>
            </a:r>
            <a:r>
              <a:rPr kumimoji="1"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tydbswn1220, badr1108)@korea.ac.kr</a:t>
            </a:r>
            <a:endParaRPr kumimoji="1"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C313499-9BDC-FC05-11FA-BC81D02BD0FD}"/>
              </a:ext>
            </a:extLst>
          </p:cNvPr>
          <p:cNvGrpSpPr/>
          <p:nvPr/>
        </p:nvGrpSpPr>
        <p:grpSpPr>
          <a:xfrm>
            <a:off x="156000" y="1238200"/>
            <a:ext cx="3600000" cy="5258568"/>
            <a:chOff x="156000" y="1238201"/>
            <a:chExt cx="3600000" cy="5258568"/>
          </a:xfrm>
        </p:grpSpPr>
        <p:sp>
          <p:nvSpPr>
            <p:cNvPr id="18" name="양쪽 모서리가 둥근 사각형 17">
              <a:extLst>
                <a:ext uri="{FF2B5EF4-FFF2-40B4-BE49-F238E27FC236}">
                  <a16:creationId xmlns:a16="http://schemas.microsoft.com/office/drawing/2014/main" id="{FE570181-B535-BA59-3C19-81B32BDA4B49}"/>
                </a:ext>
              </a:extLst>
            </p:cNvPr>
            <p:cNvSpPr/>
            <p:nvPr/>
          </p:nvSpPr>
          <p:spPr>
            <a:xfrm>
              <a:off x="156000" y="1238201"/>
              <a:ext cx="3600000" cy="313200"/>
            </a:xfrm>
            <a:prstGeom prst="round2SameRect">
              <a:avLst/>
            </a:prstGeom>
            <a:solidFill>
              <a:srgbClr val="8C1625"/>
            </a:solidFill>
            <a:ln>
              <a:solidFill>
                <a:srgbClr val="8C16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Motivation &amp; Key Idea</a:t>
              </a:r>
              <a:endParaRPr kumimoji="1"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33C1976-8DB2-279C-A355-6B6F608AAB84}"/>
                </a:ext>
              </a:extLst>
            </p:cNvPr>
            <p:cNvSpPr/>
            <p:nvPr/>
          </p:nvSpPr>
          <p:spPr>
            <a:xfrm>
              <a:off x="156000" y="1551023"/>
              <a:ext cx="3600000" cy="4945746"/>
            </a:xfrm>
            <a:prstGeom prst="rect">
              <a:avLst/>
            </a:prstGeom>
            <a:noFill/>
            <a:ln>
              <a:solidFill>
                <a:srgbClr val="8C16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프로젝트의 필요성</a:t>
              </a:r>
              <a:endParaRPr kumimoji="1"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kumimoji="1" lang="en-US" altLang="ko-KR" sz="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Diffusion model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자체의 특징을 파악하고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장점을 활용해 어떤 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를 수행할 수 있을지를 이해하는 것을 목표로 한다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반려견의 과거 모습을 모른다는 아쉬움을 달래며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몰랐던 반려견의 모습을 </a:t>
              </a:r>
              <a:r>
                <a:rPr kumimoji="1" lang="ko-KR" altLang="en-US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이미지화할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수 있었으며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이 과정을 </a:t>
              </a:r>
              <a:r>
                <a:rPr kumimoji="1" lang="ko-KR" altLang="en-US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확장시켜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사람 혹은 다른 애완동물에 적용된다면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기록의 아쉬움을 달랠 수 있을 것이다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또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원하는 이미지를 적절히 표현해내는 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에 광범위하게 적용할 수 있을 것이다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kumimoji="1"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kumimoji="1"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kumimoji="1"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아이디어의 핵심</a:t>
              </a:r>
              <a:endParaRPr kumimoji="1"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kumimoji="1" lang="en-US" altLang="ko-KR" sz="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 Diffusion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의 다양한 장점을 활용해 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 prompt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를 바탕으로 고화질의 이미지 생성</a:t>
              </a:r>
              <a:endParaRPr kumimoji="1"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적절한 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를 구성해 목적에 맞는 적절한 이미지 생성이 핵심</a:t>
              </a:r>
              <a:endParaRPr kumimoji="1"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 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생성하고자 하는 대상에 대한 많은 수의 </a:t>
              </a:r>
              <a:r>
                <a:rPr kumimoji="1" lang="ko-KR" altLang="en-US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데이터없이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해당 이미지에 존재하지 않는 특징을 가진 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를 생성하는 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subject-driven generation</a:t>
              </a:r>
            </a:p>
            <a:p>
              <a:endParaRPr kumimoji="1"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kumimoji="1"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아이디어 구체화 및 논리적 과정 설명</a:t>
              </a:r>
              <a:endParaRPr kumimoji="1"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kumimoji="1" lang="en-US" altLang="ko-KR" sz="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Zero-shot generation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을 가능케 하기 위해 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 prompt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와 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visual representation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을 함께 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으로 활용하는 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을 사용해야 하며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이 과정에서 발생하는 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modality gap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을 적절히 해결하는 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이어야만 한다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해당 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를 원활히 수행한다고 소개된 </a:t>
              </a:r>
              <a:r>
                <a:rPr kumimoji="1" lang="en-US" altLang="ko-KR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dreambooth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와 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blip-diffusion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의 동일 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에 대한 결과를 비교하며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어떤 특징이 있고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이 두 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간 어떤 차이인지 파악하고자 한다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평가지표로서 파악보다는 목적에 맞는 이미지 생성인지 주관적으로 평가하고자 한다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kumimoji="1" lang="ko-KR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703A77E-DDC8-9804-7CBF-BF0BAD93893F}"/>
              </a:ext>
            </a:extLst>
          </p:cNvPr>
          <p:cNvGrpSpPr/>
          <p:nvPr/>
        </p:nvGrpSpPr>
        <p:grpSpPr>
          <a:xfrm>
            <a:off x="8436000" y="4091874"/>
            <a:ext cx="3600000" cy="2404895"/>
            <a:chOff x="8436000" y="4091874"/>
            <a:chExt cx="3600000" cy="2404895"/>
          </a:xfrm>
        </p:grpSpPr>
        <p:sp>
          <p:nvSpPr>
            <p:cNvPr id="20" name="양쪽 모서리가 둥근 사각형 19">
              <a:extLst>
                <a:ext uri="{FF2B5EF4-FFF2-40B4-BE49-F238E27FC236}">
                  <a16:creationId xmlns:a16="http://schemas.microsoft.com/office/drawing/2014/main" id="{98B5BEB9-1E94-6827-9C87-1D2E54D2AFD3}"/>
                </a:ext>
              </a:extLst>
            </p:cNvPr>
            <p:cNvSpPr/>
            <p:nvPr/>
          </p:nvSpPr>
          <p:spPr>
            <a:xfrm>
              <a:off x="8436000" y="4091874"/>
              <a:ext cx="3600000" cy="313200"/>
            </a:xfrm>
            <a:prstGeom prst="round2SameRect">
              <a:avLst/>
            </a:prstGeom>
            <a:solidFill>
              <a:srgbClr val="8C1625"/>
            </a:solidFill>
            <a:ln>
              <a:solidFill>
                <a:srgbClr val="8C16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  <a:endParaRPr kumimoji="1"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8B392F4-2C4B-EE46-03C7-AD8E6EA19B68}"/>
                </a:ext>
              </a:extLst>
            </p:cNvPr>
            <p:cNvSpPr/>
            <p:nvPr/>
          </p:nvSpPr>
          <p:spPr>
            <a:xfrm>
              <a:off x="8436000" y="4404696"/>
              <a:ext cx="3600000" cy="2092073"/>
            </a:xfrm>
            <a:prstGeom prst="rect">
              <a:avLst/>
            </a:prstGeom>
            <a:noFill/>
            <a:ln>
              <a:solidFill>
                <a:srgbClr val="8C16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Qualitative Results</a:t>
              </a:r>
            </a:p>
            <a:p>
              <a:endParaRPr kumimoji="1" lang="en-US" altLang="ko-K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Tx/>
                <a:buChar char="-"/>
              </a:pP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평가지표로서 비교하지 않았으나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이번 사진 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에서 </a:t>
              </a:r>
              <a:r>
                <a:rPr kumimoji="1" lang="ko-KR" altLang="en-US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디테일적인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부분은 </a:t>
              </a:r>
              <a:r>
                <a:rPr kumimoji="1" lang="en-US" altLang="ko-KR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dreambooth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가 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blip diffusion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에 비해 좋았고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이것은 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blip diffusion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이 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representation generation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에 장점이 있기에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강아지 종이나 강아지마다의 개성을 표현하기 부족했다고 판단했다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두 모델 모두 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로 주어진 이미지에 대해 적절한 이미지 생성했으나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prompt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에 따른 성능 차이가 존재했다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적절한 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를 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trial and error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로 찾는 것도 좋으나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best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를 </a:t>
              </a:r>
              <a:r>
                <a:rPr kumimoji="1" lang="ko-KR" altLang="en-US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게제한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홈페이지 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를 인용하는 것도 좋은 성능을 보였다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E6272DF-E429-7E02-C275-31968A41DBC5}"/>
              </a:ext>
            </a:extLst>
          </p:cNvPr>
          <p:cNvSpPr txBox="1"/>
          <p:nvPr/>
        </p:nvSpPr>
        <p:spPr>
          <a:xfrm>
            <a:off x="10140149" y="729968"/>
            <a:ext cx="1846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ko-KR" sz="1400" b="1" dirty="0">
                <a:solidFill>
                  <a:srgbClr val="8C16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6th</a:t>
            </a:r>
            <a:r>
              <a:rPr kumimoji="1" lang="ko-KR" altLang="en-US" sz="1400" b="1" dirty="0">
                <a:solidFill>
                  <a:srgbClr val="8C16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400" b="1" dirty="0">
                <a:solidFill>
                  <a:srgbClr val="8C16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</a:t>
            </a:r>
            <a:endParaRPr kumimoji="1" lang="ko-KR" altLang="en-US" sz="1400" b="1" dirty="0">
              <a:solidFill>
                <a:srgbClr val="8C16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B5ED9F26-F169-1565-0723-2E3E27B1DA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5563" y="326596"/>
            <a:ext cx="1986916" cy="53781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1441208-6A5B-8B45-D44D-0C791234D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984" y="2021140"/>
            <a:ext cx="2087016" cy="71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3AD5871-BBD0-0B5C-09B8-BBDBDBB03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031301"/>
            <a:ext cx="2192024" cy="70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CE5B9F-44C2-3FA4-ED9C-7626112F7D9F}"/>
              </a:ext>
            </a:extLst>
          </p:cNvPr>
          <p:cNvSpPr txBox="1"/>
          <p:nvPr/>
        </p:nvSpPr>
        <p:spPr>
          <a:xfrm>
            <a:off x="3899759" y="1573035"/>
            <a:ext cx="42790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모델 구조</a:t>
            </a:r>
            <a:endParaRPr kumimoji="1"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kumimoji="1" lang="en-US" altLang="ko-K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Stable Diffusion                    </a:t>
            </a:r>
            <a:r>
              <a:rPr kumimoji="1"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   </a:t>
            </a:r>
            <a:r>
              <a:rPr kumimoji="1" lang="en-US" altLang="ko-K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Dreambooth</a:t>
            </a:r>
            <a:endParaRPr kumimoji="1" lang="en-US" altLang="ko-KR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F2260E-1A63-F7EB-72F7-331783F667CA}"/>
              </a:ext>
            </a:extLst>
          </p:cNvPr>
          <p:cNvSpPr txBox="1"/>
          <p:nvPr/>
        </p:nvSpPr>
        <p:spPr>
          <a:xfrm>
            <a:off x="3899759" y="3798881"/>
            <a:ext cx="4279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&amp; Output &amp; Formula</a:t>
            </a:r>
          </a:p>
          <a:p>
            <a:pPr marL="342900" indent="-342900">
              <a:buAutoNum type="arabicPeriod"/>
            </a:pPr>
            <a:r>
              <a:rPr kumimoji="1" lang="en-US" altLang="ko-K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Stable Diffusion</a:t>
            </a:r>
          </a:p>
          <a:p>
            <a:endParaRPr kumimoji="1"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00C15187-75B4-1B3D-15EA-9B2862642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159" y="2870935"/>
            <a:ext cx="756000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02AA91D-49B6-3EF9-1858-B9671BE2A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5215" y="2883878"/>
            <a:ext cx="756000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040A62F-276D-C8A4-22CA-59E20CE94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609" y="2870935"/>
            <a:ext cx="756000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398E5EC-7D5C-112E-3BE4-CA48BBEB8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700" y="2870913"/>
            <a:ext cx="737846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F4C3E3A1-F82A-B352-BF3C-83401CB0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984" y="4274608"/>
            <a:ext cx="1263599" cy="76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8B0DD7-B79B-CBD3-8646-55905ACFC722}"/>
              </a:ext>
            </a:extLst>
          </p:cNvPr>
          <p:cNvSpPr txBox="1"/>
          <p:nvPr/>
        </p:nvSpPr>
        <p:spPr>
          <a:xfrm>
            <a:off x="5303520" y="4228555"/>
            <a:ext cx="29713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[process]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/>
              <a:t>AutoEncoder</a:t>
            </a:r>
            <a:r>
              <a:rPr lang="en-US" altLang="ko-KR" sz="1000" dirty="0"/>
              <a:t> : </a:t>
            </a:r>
            <a:r>
              <a:rPr lang="ko-KR" altLang="en-US" sz="1000" dirty="0"/>
              <a:t>고차원 데이터를 </a:t>
            </a:r>
            <a:r>
              <a:rPr lang="ko-KR" altLang="en-US" sz="1000" dirty="0" err="1"/>
              <a:t>저차원</a:t>
            </a:r>
            <a:r>
              <a:rPr lang="ko-KR" altLang="en-US" sz="1000" dirty="0"/>
              <a:t> </a:t>
            </a:r>
            <a:r>
              <a:rPr lang="en-US" altLang="ko-KR" sz="1000" dirty="0"/>
              <a:t>latent space</a:t>
            </a:r>
            <a:r>
              <a:rPr lang="ko-KR" altLang="en-US" sz="1000" dirty="0"/>
              <a:t>로 압축하고 복원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Conditioning Mechanism : text, image </a:t>
            </a:r>
            <a:r>
              <a:rPr lang="ko-KR" altLang="en-US" sz="1000" dirty="0"/>
              <a:t>특정 조건을 기반으로 원하는 데이터 생성</a:t>
            </a:r>
            <a:endParaRPr lang="en-US" altLang="ko-KR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AF40B7-F51F-B57C-41B6-07A9DEECD2C6}"/>
              </a:ext>
            </a:extLst>
          </p:cNvPr>
          <p:cNvSpPr txBox="1"/>
          <p:nvPr/>
        </p:nvSpPr>
        <p:spPr>
          <a:xfrm>
            <a:off x="3899759" y="5080057"/>
            <a:ext cx="42790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1" lang="en-US" altLang="ko-KR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DreamBooth</a:t>
            </a:r>
            <a:endParaRPr kumimoji="1" lang="en-US" altLang="ko-KR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982C0F27-6985-C137-B297-24B24DA11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580" y="5387238"/>
            <a:ext cx="1340940" cy="26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77346EB-24D2-5FA1-9F3E-7168998570F7}"/>
              </a:ext>
            </a:extLst>
          </p:cNvPr>
          <p:cNvSpPr txBox="1"/>
          <p:nvPr/>
        </p:nvSpPr>
        <p:spPr>
          <a:xfrm>
            <a:off x="5334457" y="5294548"/>
            <a:ext cx="2971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[personalization of text to image model]</a:t>
            </a:r>
          </a:p>
          <a:p>
            <a:r>
              <a:rPr lang="en-US" altLang="ko-KR" sz="1000" dirty="0"/>
              <a:t>Input image</a:t>
            </a:r>
            <a:r>
              <a:rPr lang="ko-KR" altLang="en-US" sz="1000" dirty="0"/>
              <a:t>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“a [identifier] [class noun]” </a:t>
            </a:r>
            <a:r>
              <a:rPr lang="ko-KR" altLang="en-US" sz="1000" dirty="0" err="1"/>
              <a:t>라벨링</a:t>
            </a:r>
            <a:endParaRPr lang="en-US" altLang="ko-KR" sz="1000" dirty="0"/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45A760D6-9BC1-4B11-CEC8-83B2EC9FF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003" y="5851531"/>
            <a:ext cx="1376093" cy="42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365A13E-E829-58A4-FA24-7E2E876C7F62}"/>
              </a:ext>
            </a:extLst>
          </p:cNvPr>
          <p:cNvSpPr txBox="1"/>
          <p:nvPr/>
        </p:nvSpPr>
        <p:spPr>
          <a:xfrm>
            <a:off x="5334457" y="5667928"/>
            <a:ext cx="3016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[prior-preservation loss]</a:t>
            </a:r>
          </a:p>
          <a:p>
            <a:r>
              <a:rPr lang="en-US" altLang="ko-KR" sz="1000" dirty="0"/>
              <a:t>Overfitting, language-drift </a:t>
            </a:r>
            <a:r>
              <a:rPr lang="ko-KR" altLang="en-US" sz="1000" dirty="0"/>
              <a:t>문제 해결을 위해 도입</a:t>
            </a:r>
            <a:endParaRPr lang="en-US" altLang="ko-KR" sz="1000" dirty="0"/>
          </a:p>
          <a:p>
            <a:r>
              <a:rPr lang="en-US" altLang="ko-KR" sz="1000" dirty="0"/>
              <a:t>Prior</a:t>
            </a:r>
            <a:r>
              <a:rPr lang="ko-KR" altLang="en-US" sz="1000" dirty="0"/>
              <a:t>에 </a:t>
            </a:r>
            <a:r>
              <a:rPr lang="en-US" altLang="ko-KR" sz="1000" dirty="0"/>
              <a:t>frozen</a:t>
            </a:r>
            <a:r>
              <a:rPr lang="ko-KR" altLang="en-US" sz="1000" dirty="0"/>
              <a:t>된 </a:t>
            </a:r>
            <a:r>
              <a:rPr lang="en-US" altLang="ko-KR" sz="1000" dirty="0"/>
              <a:t>diffusion model</a:t>
            </a:r>
            <a:r>
              <a:rPr lang="ko-KR" altLang="en-US" sz="1000" dirty="0"/>
              <a:t>의 기존 </a:t>
            </a:r>
            <a:r>
              <a:rPr lang="en-US" altLang="ko-KR" sz="1000" dirty="0"/>
              <a:t>sample</a:t>
            </a:r>
            <a:r>
              <a:rPr lang="ko-KR" altLang="en-US" sz="1000" dirty="0"/>
              <a:t>로 생성</a:t>
            </a:r>
            <a:r>
              <a:rPr lang="en-US" altLang="ko-KR" sz="1000" dirty="0"/>
              <a:t>-&gt;</a:t>
            </a:r>
            <a:r>
              <a:rPr lang="ko-KR" altLang="en-US" sz="1000" dirty="0"/>
              <a:t>초기</a:t>
            </a:r>
            <a:r>
              <a:rPr lang="en-US" altLang="ko-KR" sz="1000" dirty="0"/>
              <a:t>noise ~ Normal, </a:t>
            </a:r>
          </a:p>
          <a:p>
            <a:r>
              <a:rPr lang="en-US" altLang="ko-KR" sz="1000" dirty="0"/>
              <a:t>lambda</a:t>
            </a:r>
            <a:r>
              <a:rPr lang="ko-KR" altLang="en-US" sz="1000" dirty="0"/>
              <a:t>가 </a:t>
            </a:r>
            <a:r>
              <a:rPr lang="en-US" altLang="ko-KR" sz="1000" dirty="0"/>
              <a:t>hyperparameter</a:t>
            </a:r>
          </a:p>
          <a:p>
            <a:endParaRPr lang="en-US" altLang="ko-KR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A47458-2D71-97F7-FD1B-D71B0AE12583}"/>
              </a:ext>
            </a:extLst>
          </p:cNvPr>
          <p:cNvSpPr txBox="1"/>
          <p:nvPr/>
        </p:nvSpPr>
        <p:spPr>
          <a:xfrm>
            <a:off x="4008985" y="2786253"/>
            <a:ext cx="2087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/>
              <a:t>고차원 데이터를 저차원으로 압축하고 해당 공간에서 </a:t>
            </a:r>
            <a:r>
              <a:rPr lang="en-US" altLang="ko-KR" sz="1000" dirty="0"/>
              <a:t>diffusion process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/>
              <a:t>Latent vector</a:t>
            </a:r>
            <a:r>
              <a:rPr lang="ko-KR" altLang="en-US" sz="1000" dirty="0"/>
              <a:t>를 복원한 후</a:t>
            </a:r>
            <a:r>
              <a:rPr lang="en-US" altLang="ko-KR" sz="1000" dirty="0"/>
              <a:t>, latent vector</a:t>
            </a:r>
            <a:r>
              <a:rPr lang="ko-KR" altLang="en-US" sz="1000" dirty="0"/>
              <a:t>가 다시 </a:t>
            </a:r>
            <a:r>
              <a:rPr lang="en-US" altLang="ko-KR" sz="1000" dirty="0"/>
              <a:t>VAE</a:t>
            </a:r>
            <a:r>
              <a:rPr lang="ko-KR" altLang="en-US" sz="1000" dirty="0"/>
              <a:t>거쳐 이미지 생성</a:t>
            </a:r>
            <a:endParaRPr lang="en-US" altLang="ko-KR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5736B9-A7C6-8C43-6808-53AA398B6CD9}"/>
              </a:ext>
            </a:extLst>
          </p:cNvPr>
          <p:cNvSpPr txBox="1"/>
          <p:nvPr/>
        </p:nvSpPr>
        <p:spPr>
          <a:xfrm>
            <a:off x="6138724" y="2789546"/>
            <a:ext cx="20870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/>
              <a:t>new(unique identifier, subject) pair</a:t>
            </a:r>
            <a:r>
              <a:rPr lang="ko-KR" altLang="en-US" sz="1000" dirty="0"/>
              <a:t>를 </a:t>
            </a:r>
            <a:r>
              <a:rPr lang="en-US" altLang="ko-KR" sz="1000" dirty="0"/>
              <a:t>dictionary</a:t>
            </a:r>
            <a:r>
              <a:rPr lang="ko-KR" altLang="en-US" sz="1000" dirty="0"/>
              <a:t>로 추가하여 </a:t>
            </a:r>
            <a:r>
              <a:rPr lang="en-US" altLang="ko-KR" sz="1000" dirty="0"/>
              <a:t>few-shot fine-tuning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/>
              <a:t>Language</a:t>
            </a:r>
            <a:r>
              <a:rPr lang="ko-KR" altLang="en-US" sz="1000" dirty="0"/>
              <a:t> </a:t>
            </a:r>
            <a:r>
              <a:rPr lang="en-US" altLang="ko-KR" sz="1000" dirty="0"/>
              <a:t>model,</a:t>
            </a:r>
            <a:r>
              <a:rPr lang="ko-KR" altLang="en-US" sz="1000" dirty="0"/>
              <a:t> </a:t>
            </a:r>
            <a:r>
              <a:rPr lang="en-US" altLang="ko-KR" sz="1000" dirty="0"/>
              <a:t>diffusion</a:t>
            </a:r>
            <a:r>
              <a:rPr lang="ko-KR" altLang="en-US" sz="1000" dirty="0"/>
              <a:t> </a:t>
            </a:r>
            <a:r>
              <a:rPr lang="en-US" altLang="ko-KR" sz="1000" dirty="0"/>
              <a:t>model </a:t>
            </a:r>
            <a:r>
              <a:rPr lang="ko-KR" altLang="en-US" sz="1000" dirty="0"/>
              <a:t>모두에 </a:t>
            </a:r>
            <a:r>
              <a:rPr lang="en-US" altLang="ko-KR" sz="1000" dirty="0"/>
              <a:t>weak prior</a:t>
            </a:r>
            <a:r>
              <a:rPr lang="ko-KR" altLang="en-US" sz="1000" dirty="0"/>
              <a:t>를 가진 </a:t>
            </a:r>
            <a:r>
              <a:rPr lang="en-US" altLang="ko-KR" sz="1000" dirty="0"/>
              <a:t>identifier </a:t>
            </a:r>
            <a:r>
              <a:rPr lang="ko-KR" altLang="en-US" sz="1000" dirty="0"/>
              <a:t>필요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776359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517</Words>
  <Application>Microsoft Office PowerPoint</Application>
  <PresentationFormat>와이드스크린</PresentationFormat>
  <Paragraphs>61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NotoSansKR</vt:lpstr>
      <vt:lpstr>맑은 고딕</vt:lpstr>
      <vt:lpstr>Arial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문성빈[ 학부재학 / 기계공학부 ]</dc:creator>
  <cp:lastModifiedBy>윤주 정</cp:lastModifiedBy>
  <cp:revision>68</cp:revision>
  <dcterms:created xsi:type="dcterms:W3CDTF">2024-06-21T08:30:50Z</dcterms:created>
  <dcterms:modified xsi:type="dcterms:W3CDTF">2024-07-01T04:30:41Z</dcterms:modified>
</cp:coreProperties>
</file>