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3" r:id="rId9"/>
    <p:sldId id="265" r:id="rId10"/>
    <p:sldId id="263" r:id="rId11"/>
    <p:sldId id="264" r:id="rId12"/>
    <p:sldId id="266" r:id="rId13"/>
    <p:sldId id="267" r:id="rId14"/>
    <p:sldId id="278" r:id="rId15"/>
    <p:sldId id="269" r:id="rId16"/>
    <p:sldId id="279" r:id="rId17"/>
    <p:sldId id="270" r:id="rId18"/>
    <p:sldId id="268" r:id="rId19"/>
    <p:sldId id="271" r:id="rId20"/>
    <p:sldId id="272" r:id="rId21"/>
    <p:sldId id="281" r:id="rId22"/>
    <p:sldId id="280" r:id="rId23"/>
    <p:sldId id="282" r:id="rId24"/>
    <p:sldId id="283" r:id="rId25"/>
    <p:sldId id="274" r:id="rId26"/>
    <p:sldId id="275" r:id="rId27"/>
    <p:sldId id="276" r:id="rId28"/>
    <p:sldId id="277" r:id="rId29"/>
    <p:sldId id="284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C1C1-5BE4-464E-B13D-F9FE1D5D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48A2-AFD5-43D7-AC35-66C7B965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53C00-FD9A-4ADC-AEE0-555CFDB0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5F6B-78C4-4CB0-89BC-6A1284D5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0503E-7552-4145-8582-99D3444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9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F839-1053-47EC-BFE3-F62391F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2E84E-42D7-46DE-8B3E-DE90ECE7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F2876-2CB3-46EA-BEEF-815A9D20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42541-113C-4B4B-A35D-C255CD5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181DE-1CDD-4026-AEBE-B890E085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2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68307-5365-4D30-841B-81B319CE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795FB-E9B4-4E5F-B758-749BC6EA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BBF97-30A7-42E6-80C3-7F434D8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B077E-CFDA-4F8D-9482-AB904A0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D5C5-95B2-4DE2-9A52-E3F9B70B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C1C94-3B5F-461E-803B-BE1E3A2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77C65-39B3-4707-BFC8-9FB20F46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5671-1931-4107-9D54-8E5B3811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9FFB-D338-4E67-AF05-209EC50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C3C4-EC70-42B2-B44D-D0795F6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D6F-2993-44B5-A3F1-A3BBEBE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804EC-D79A-4F5E-867E-23E999EA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7AC7-08B7-4ECC-B9C6-4962C95E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CA047-E986-4BE9-8BB0-64DAA622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05F40-5DDC-457A-BB62-0A72F67F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4E89-0726-47CF-9587-9235D81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C09A3-19A2-44B0-944A-5BDDDE0C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B0AB8-7F54-471C-9841-E2E43A5E4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1725A-759B-45E4-BA98-60A7323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39764-6667-4DA4-9D85-EE5A21E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8F459-2323-474D-A1C7-FE5527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F9F0-8AEC-47AE-A839-CC92FDDC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D2C53-4C4D-4F97-9383-ACD64D20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1FCB1-C5F1-4F01-B4CD-47C937C6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8FBE3-712B-4B81-B30D-B08C19D54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66866-2A48-449B-B08E-783879D6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5EB71-E228-4BA2-80B9-224EE666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6D927-818B-44D0-AF85-3072612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36ECE-9144-4A96-BF32-B0F3E363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CA2D-627A-4754-B862-D301BAF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39A943-7987-4AC3-87F8-B0C58201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49DA6-CA1F-46DA-8E5F-AD980F9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2152B-D1A2-427B-8581-6890C8E7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542DB-1566-4849-ACDD-558E2D8C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5A819-5A85-4BC7-9541-6EB2D60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C65E-C8F8-49C4-842F-29B730E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CF20-DC05-4232-9C20-D46BD2F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D2152-5F61-4334-8029-B5939443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CC481-3A91-4FDB-8947-B32CDCC5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44B2F-02C2-46AB-9BDF-02F4CA1D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B9DD2-816D-4891-829C-965D1207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747C0-14B9-48F7-A89A-B1FFC29B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84B0-8C9D-4933-A654-C33E8B35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C89C0F-444C-4302-84D6-E1FF5BC8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CE9A8-0733-444F-BE62-4904AA5D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FB37A-DADF-4E53-A834-6A6496F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D3EBF-AEC7-40C2-A166-48403AB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DAAF7-C85A-4915-94A8-60B4C18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FC602-1D74-498A-90BF-330E316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BA055-CF7E-47CB-A18B-BB295F2A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E8FDB-B09D-43F0-8521-BDE92047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606CA-4128-41E7-A28C-BCE2EF6CE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CA342-CD8F-4F78-B734-2B28344F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blogId=kartmon&amp;logNo=221338606050&amp;fromRecommendationType=category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-Ej2szldZX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5702-9748-4984-A890-C9462B4CF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이해하기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EC825-354D-4EDC-ADA7-F93E0218E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혼자 정리하는 중</a:t>
            </a:r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6BC42610-E7F0-470F-8A40-9FE735325DB0}"/>
              </a:ext>
            </a:extLst>
          </p:cNvPr>
          <p:cNvSpPr/>
          <p:nvPr/>
        </p:nvSpPr>
        <p:spPr>
          <a:xfrm>
            <a:off x="10003536" y="5257800"/>
            <a:ext cx="1408176" cy="1307592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74A590C1-AF4D-4D68-B014-F2D0CB094FFD}"/>
              </a:ext>
            </a:extLst>
          </p:cNvPr>
          <p:cNvSpPr/>
          <p:nvPr/>
        </p:nvSpPr>
        <p:spPr>
          <a:xfrm>
            <a:off x="10981944" y="5166360"/>
            <a:ext cx="530352" cy="818737"/>
          </a:xfrm>
          <a:prstGeom prst="star4">
            <a:avLst>
              <a:gd name="adj" fmla="val 6866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997528"/>
            <a:ext cx="36668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Try-catch</a:t>
            </a:r>
          </a:p>
          <a:p>
            <a:endParaRPr lang="en-US" altLang="ko-KR" sz="2400" dirty="0"/>
          </a:p>
          <a:p>
            <a:r>
              <a:rPr lang="en-US" altLang="ko-KR" sz="2400" dirty="0"/>
              <a:t>Try{</a:t>
            </a:r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명령문 시행</a:t>
            </a:r>
            <a:endParaRPr lang="en-US" altLang="ko-KR" sz="2400" dirty="0"/>
          </a:p>
          <a:p>
            <a:r>
              <a:rPr lang="en-US" altLang="ko-KR" sz="2400" dirty="0"/>
              <a:t>} catch(</a:t>
            </a:r>
            <a:r>
              <a:rPr lang="ko-KR" altLang="en-US" sz="2400" dirty="0"/>
              <a:t>예외처리 클래스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해당 명령문</a:t>
            </a:r>
            <a:endParaRPr lang="en-US" altLang="ko-KR" sz="2400" dirty="0"/>
          </a:p>
          <a:p>
            <a:r>
              <a:rPr lang="en-US" altLang="ko-KR" sz="2400" dirty="0"/>
              <a:t>} ……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Finally{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무조건 수행되는 명령문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10009" y="299258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만약 문제가 생겼을 경우 처리를 할 지 정하는 기능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310009" y="881149"/>
            <a:ext cx="2544624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52407" y="1363287"/>
            <a:ext cx="61749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Throws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Main(String[]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) throws </a:t>
            </a:r>
            <a:r>
              <a:rPr lang="ko-KR" altLang="en-US" sz="2400" dirty="0"/>
              <a:t>예외처리 클래스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따로 정의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54633" y="881149"/>
            <a:ext cx="1529542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0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7" y="498764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숫자 입력하는 </a:t>
            </a:r>
            <a:r>
              <a:rPr lang="ko-KR" altLang="en-US" dirty="0"/>
              <a:t>곳에 문자 넣어 오류 났을 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26" y="1124840"/>
            <a:ext cx="8743148" cy="55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C84B6-FE94-451D-8B7D-52BB3A26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82" y="2335237"/>
            <a:ext cx="6409734" cy="42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636" y="448886"/>
            <a:ext cx="7082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쓰레드</a:t>
            </a:r>
            <a:r>
              <a:rPr lang="en-US" altLang="ko-KR" sz="2400" dirty="0"/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프로세스 안의 실행 단위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사용 이유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- </a:t>
            </a:r>
            <a:r>
              <a:rPr lang="ko-KR" altLang="en-US" sz="2400" dirty="0" err="1"/>
              <a:t>멀티태스킹</a:t>
            </a:r>
            <a:r>
              <a:rPr lang="en-US" altLang="ko-KR" sz="2400" dirty="0"/>
              <a:t> -&gt; </a:t>
            </a:r>
            <a:r>
              <a:rPr lang="ko-KR" altLang="en-US" sz="2400" dirty="0"/>
              <a:t>속도 향상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메모리 또는 </a:t>
            </a:r>
            <a:r>
              <a:rPr lang="en-US" altLang="ko-KR" sz="2400" dirty="0"/>
              <a:t>CPU(</a:t>
            </a:r>
            <a:r>
              <a:rPr lang="ko-KR" altLang="en-US" sz="2400" dirty="0"/>
              <a:t>자원</a:t>
            </a:r>
            <a:r>
              <a:rPr lang="en-US" altLang="ko-KR" sz="2400" dirty="0"/>
              <a:t>) </a:t>
            </a:r>
            <a:r>
              <a:rPr lang="ko-KR" altLang="en-US" sz="2400" dirty="0"/>
              <a:t>소모가 많아짐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25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19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916F35-803D-4ECF-9FA3-1089D544051D}"/>
              </a:ext>
            </a:extLst>
          </p:cNvPr>
          <p:cNvSpPr/>
          <p:nvPr/>
        </p:nvSpPr>
        <p:spPr>
          <a:xfrm>
            <a:off x="310896" y="539496"/>
            <a:ext cx="7955280" cy="5321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Frame(</a:t>
            </a:r>
            <a:r>
              <a:rPr lang="ko-KR" altLang="en-US" sz="2800" dirty="0">
                <a:solidFill>
                  <a:schemeClr val="tx1"/>
                </a:solidFill>
              </a:rPr>
              <a:t>상속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    : </a:t>
            </a:r>
            <a:r>
              <a:rPr lang="ko-KR" altLang="en-US" sz="2800" dirty="0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786923-DCAB-4FEA-879E-18784013D30E}"/>
              </a:ext>
            </a:extLst>
          </p:cNvPr>
          <p:cNvSpPr/>
          <p:nvPr/>
        </p:nvSpPr>
        <p:spPr>
          <a:xfrm>
            <a:off x="804672" y="1280160"/>
            <a:ext cx="2889504" cy="384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Panel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보조 프레임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89D75-ED15-4909-ACD4-E30B1576D12B}"/>
              </a:ext>
            </a:extLst>
          </p:cNvPr>
          <p:cNvSpPr/>
          <p:nvPr/>
        </p:nvSpPr>
        <p:spPr>
          <a:xfrm>
            <a:off x="1097280" y="3200400"/>
            <a:ext cx="2304288" cy="115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Label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기능 수행</a:t>
            </a:r>
          </a:p>
        </p:txBody>
      </p:sp>
    </p:spTree>
    <p:extLst>
      <p:ext uri="{BB962C8B-B14F-4D97-AF65-F5344CB8AC3E}">
        <p14:creationId xmlns:p14="http://schemas.microsoft.com/office/powerpoint/2010/main" val="58200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A8CBF-B776-4950-97D0-7B6948C1B94D}"/>
              </a:ext>
            </a:extLst>
          </p:cNvPr>
          <p:cNvSpPr txBox="1"/>
          <p:nvPr/>
        </p:nvSpPr>
        <p:spPr>
          <a:xfrm>
            <a:off x="436098" y="872197"/>
            <a:ext cx="7063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Flowlayout</a:t>
            </a:r>
            <a:r>
              <a:rPr lang="en-US" altLang="ko-KR" dirty="0"/>
              <a:t>: </a:t>
            </a:r>
            <a:r>
              <a:rPr lang="ko-KR" altLang="en-US" dirty="0"/>
              <a:t>컨테이너 공간 내에서 왼쪽에서 오른쪽 순으로 배치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</a:t>
            </a:r>
            <a:r>
              <a:rPr lang="ko-KR" altLang="en-US" dirty="0"/>
              <a:t>크기가 변하면 재배치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Borderlayout</a:t>
            </a:r>
            <a:r>
              <a:rPr lang="en-US" altLang="ko-KR" dirty="0"/>
              <a:t>: </a:t>
            </a:r>
            <a:r>
              <a:rPr lang="ko-KR" altLang="en-US" dirty="0"/>
              <a:t>중앙과 상하좌우 칸을 나눠서 원하는 곳에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   (East, West, South, North, Center)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Gridlayout</a:t>
            </a:r>
            <a:r>
              <a:rPr lang="en-US" altLang="ko-KR" dirty="0"/>
              <a:t>: </a:t>
            </a:r>
            <a:r>
              <a:rPr lang="ko-KR" altLang="en-US" dirty="0"/>
              <a:t>일정 수의 칸을 나눈</a:t>
            </a:r>
            <a:r>
              <a:rPr lang="en-US" altLang="ko-KR" dirty="0"/>
              <a:t>(</a:t>
            </a:r>
            <a:r>
              <a:rPr lang="ko-KR" altLang="en-US" dirty="0"/>
              <a:t>격자</a:t>
            </a:r>
            <a:r>
              <a:rPr lang="en-US" altLang="ko-KR" dirty="0"/>
              <a:t>)</a:t>
            </a:r>
            <a:r>
              <a:rPr lang="ko-KR" altLang="en-US" dirty="0"/>
              <a:t> 배열 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Cardlayout</a:t>
            </a:r>
            <a:r>
              <a:rPr lang="en-US" altLang="ko-KR" dirty="0"/>
              <a:t>:  </a:t>
            </a:r>
            <a:r>
              <a:rPr lang="ko-KR" altLang="en-US" dirty="0"/>
              <a:t>겹치도록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77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3714-49EF-46DB-978F-D219785EB792}"/>
              </a:ext>
            </a:extLst>
          </p:cNvPr>
          <p:cNvSpPr txBox="1"/>
          <p:nvPr/>
        </p:nvSpPr>
        <p:spPr>
          <a:xfrm>
            <a:off x="274320" y="347472"/>
            <a:ext cx="507748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 err="1">
                <a:effectLst/>
              </a:rPr>
              <a:t>GridBagConstraints</a:t>
            </a:r>
            <a:endParaRPr lang="en-US" altLang="ko-KR" sz="2000" b="0" i="0" dirty="0">
              <a:effectLst/>
            </a:endParaRP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여러 셀을 하나의 컴포넌트로 배치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위치와 크기를 자유롭게 만들 수 있음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사용 순서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Courier New" panose="02070309020205020404" pitchFamily="49" charset="0"/>
              </a:rPr>
              <a:t>레이아웃을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urier New" panose="02070309020205020404" pitchFamily="49" charset="0"/>
              </a:rPr>
              <a:t>콘스트레인을</a:t>
            </a:r>
            <a:r>
              <a:rPr lang="ko-KR" altLang="en-US" dirty="0">
                <a:latin typeface="Courier New" panose="02070309020205020404" pitchFamily="49" charset="0"/>
              </a:rPr>
              <a:t>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컴포넌트 배치 방법 지정</a:t>
            </a:r>
            <a:r>
              <a:rPr lang="en-US" altLang="ko-KR" dirty="0"/>
              <a:t>(x, y, width, height)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8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B67A8-0B55-4C5F-8410-04ACBE51154F}"/>
              </a:ext>
            </a:extLst>
          </p:cNvPr>
          <p:cNvSpPr txBox="1"/>
          <p:nvPr/>
        </p:nvSpPr>
        <p:spPr>
          <a:xfrm>
            <a:off x="274320" y="420624"/>
            <a:ext cx="9499716" cy="4708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문자열 포함 여부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Contains(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인자로 전달 된 문자열의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matches(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정규</a:t>
            </a:r>
            <a:r>
              <a:rPr lang="en-US" altLang="ko-KR" dirty="0"/>
              <a:t> </a:t>
            </a:r>
            <a:r>
              <a:rPr lang="ko-KR" altLang="en-US" dirty="0"/>
              <a:t>표현식을 인자로 받고 동일한 </a:t>
            </a:r>
            <a:r>
              <a:rPr lang="ko-KR" altLang="en-US" sz="2000" b="1" u="sng" dirty="0"/>
              <a:t>패턴</a:t>
            </a:r>
            <a:r>
              <a:rPr lang="ko-KR" altLang="en-US" dirty="0"/>
              <a:t>의 문자열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(.*)code(.*)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양 옆에 어떤 문자열이 오던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상관 없이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242729"/>
                </a:solidFill>
                <a:latin typeface="Consolas" panose="020B0609020204030204" pitchFamily="49" charset="0"/>
              </a:rPr>
              <a:t>codeCODE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] : []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안에 있는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중의 하나의 문자가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B2E31-0AF4-40BD-93EB-EEE7DC414E8C}"/>
              </a:ext>
            </a:extLst>
          </p:cNvPr>
          <p:cNvSpPr txBox="1"/>
          <p:nvPr/>
        </p:nvSpPr>
        <p:spPr>
          <a:xfrm>
            <a:off x="0" y="6437376"/>
            <a:ext cx="585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https://codechacha.com/ko/java-string-matches/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0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35111-0DCF-472D-8AF7-EDE99E16F5CC}"/>
              </a:ext>
            </a:extLst>
          </p:cNvPr>
          <p:cNvSpPr txBox="1"/>
          <p:nvPr/>
        </p:nvSpPr>
        <p:spPr>
          <a:xfrm>
            <a:off x="274320" y="1256606"/>
            <a:ext cx="5396029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toStrig</a:t>
            </a:r>
            <a:r>
              <a:rPr lang="en-US" altLang="ko-KR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인스턴스에 대한 정보를 문자열로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Double.toString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숫자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Double</a:t>
            </a:r>
            <a:r>
              <a:rPr lang="ko-KR" altLang="en-US" sz="2000" dirty="0"/>
              <a:t>형 </a:t>
            </a:r>
            <a:r>
              <a:rPr lang="ko-KR" altLang="en-US" sz="2000" u="sng" dirty="0"/>
              <a:t>숫자</a:t>
            </a:r>
            <a:r>
              <a:rPr lang="ko-KR" altLang="en-US" sz="2000" dirty="0"/>
              <a:t>를 문자로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Double.parseDouble</a:t>
            </a:r>
            <a:r>
              <a:rPr lang="en-US" altLang="ko-KR" sz="2000" dirty="0"/>
              <a:t>(“</a:t>
            </a:r>
            <a:r>
              <a:rPr lang="ko-KR" altLang="en-US" sz="2000" dirty="0"/>
              <a:t>숫자</a:t>
            </a:r>
            <a:r>
              <a:rPr lang="en-US" altLang="ko-KR" sz="2000" dirty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String</a:t>
            </a:r>
            <a:r>
              <a:rPr lang="ko-KR" altLang="en-US" sz="2000" dirty="0"/>
              <a:t>형 숫자를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형으로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C2383-04B7-449C-8BF7-32B2C39DE1BD}"/>
              </a:ext>
            </a:extLst>
          </p:cNvPr>
          <p:cNvSpPr txBox="1"/>
          <p:nvPr/>
        </p:nvSpPr>
        <p:spPr>
          <a:xfrm>
            <a:off x="6682740" y="1256606"/>
            <a:ext cx="5052060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(int)</a:t>
            </a:r>
            <a:r>
              <a:rPr lang="en-US" altLang="ko-KR" sz="2000" dirty="0" err="1"/>
              <a:t>Math.</a:t>
            </a:r>
            <a:r>
              <a:rPr lang="en-US" altLang="ko-KR" sz="2000" u="sng" dirty="0" err="1"/>
              <a:t>round</a:t>
            </a:r>
            <a:r>
              <a:rPr lang="en-US" altLang="ko-KR" sz="2000" dirty="0"/>
              <a:t>(double</a:t>
            </a:r>
            <a:r>
              <a:rPr lang="ko-KR" altLang="en-US" sz="2000" dirty="0"/>
              <a:t>형 변수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소수점 이하 반올림하여 변환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round = </a:t>
            </a:r>
            <a:r>
              <a:rPr lang="ko-KR" altLang="en-US" sz="2000" dirty="0"/>
              <a:t>반올림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Ceil = </a:t>
            </a:r>
            <a:r>
              <a:rPr lang="ko-KR" altLang="en-US" sz="2000" dirty="0"/>
              <a:t>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Floor = </a:t>
            </a:r>
            <a:r>
              <a:rPr lang="ko-KR" altLang="en-US" sz="2000" dirty="0"/>
              <a:t>버림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B4C88-FD94-4B9F-BD8D-3FB6A1C46AEF}"/>
              </a:ext>
            </a:extLst>
          </p:cNvPr>
          <p:cNvSpPr txBox="1"/>
          <p:nvPr/>
        </p:nvSpPr>
        <p:spPr>
          <a:xfrm>
            <a:off x="4512019" y="310262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 변환</a:t>
            </a:r>
          </a:p>
        </p:txBody>
      </p:sp>
    </p:spTree>
    <p:extLst>
      <p:ext uri="{BB962C8B-B14F-4D97-AF65-F5344CB8AC3E}">
        <p14:creationId xmlns:p14="http://schemas.microsoft.com/office/powerpoint/2010/main" val="618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A3CA4-36D6-4C69-ADA6-20B92C96DC7D}"/>
              </a:ext>
            </a:extLst>
          </p:cNvPr>
          <p:cNvSpPr txBox="1"/>
          <p:nvPr/>
        </p:nvSpPr>
        <p:spPr>
          <a:xfrm>
            <a:off x="493776" y="193361"/>
            <a:ext cx="5169408" cy="253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}else{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조건에 해당하면</a:t>
            </a:r>
            <a:r>
              <a:rPr lang="ko-KR" altLang="en-US" dirty="0"/>
              <a:t>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801F3C-477E-438C-81E6-DFBE7F95B03B}"/>
              </a:ext>
            </a:extLst>
          </p:cNvPr>
          <p:cNvSpPr/>
          <p:nvPr/>
        </p:nvSpPr>
        <p:spPr>
          <a:xfrm>
            <a:off x="493776" y="2718890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D06C75-914A-42D2-A40C-C4E6D001DD3D}"/>
              </a:ext>
            </a:extLst>
          </p:cNvPr>
          <p:cNvSpPr/>
          <p:nvPr/>
        </p:nvSpPr>
        <p:spPr>
          <a:xfrm>
            <a:off x="5663184" y="2732055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4934D-64EC-4AB9-AD94-0B2498BBA3E2}"/>
              </a:ext>
            </a:extLst>
          </p:cNvPr>
          <p:cNvSpPr txBox="1"/>
          <p:nvPr/>
        </p:nvSpPr>
        <p:spPr>
          <a:xfrm>
            <a:off x="2791968" y="2732055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6B0FA866-F099-4794-BC19-DD621DC19B2E}"/>
              </a:ext>
            </a:extLst>
          </p:cNvPr>
          <p:cNvSpPr/>
          <p:nvPr/>
        </p:nvSpPr>
        <p:spPr>
          <a:xfrm>
            <a:off x="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여러 단일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u="sng" dirty="0">
                <a:solidFill>
                  <a:schemeClr val="tx1"/>
                </a:solidFill>
              </a:rPr>
              <a:t>모든 </a:t>
            </a:r>
            <a:r>
              <a:rPr lang="en-US" altLang="ko-KR" sz="1600" u="sng" dirty="0">
                <a:solidFill>
                  <a:schemeClr val="tx1"/>
                </a:solidFill>
              </a:rPr>
              <a:t>if</a:t>
            </a:r>
            <a:r>
              <a:rPr lang="ko-KR" altLang="en-US" sz="1600" u="sng" dirty="0">
                <a:solidFill>
                  <a:schemeClr val="tx1"/>
                </a:solidFill>
              </a:rPr>
              <a:t>문의 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확인하면서 지나가기에 사용 시 주의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59451-887A-405B-8BCE-9EA5F59DCB43}"/>
              </a:ext>
            </a:extLst>
          </p:cNvPr>
          <p:cNvSpPr txBox="1"/>
          <p:nvPr/>
        </p:nvSpPr>
        <p:spPr>
          <a:xfrm>
            <a:off x="7723632" y="2664223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02CBBBE-FD82-499D-86D9-13FA2EB34FA8}"/>
              </a:ext>
            </a:extLst>
          </p:cNvPr>
          <p:cNvSpPr/>
          <p:nvPr/>
        </p:nvSpPr>
        <p:spPr>
          <a:xfrm>
            <a:off x="978408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다중 </a:t>
            </a:r>
            <a:r>
              <a:rPr lang="en-US" altLang="ko-KR" sz="1600" dirty="0">
                <a:solidFill>
                  <a:schemeClr val="tx1"/>
                </a:solidFill>
              </a:rPr>
              <a:t>else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 해당하는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에 맞는 부분만 명령문 시행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09960-9ADC-4FB4-BAE0-832887865712}"/>
              </a:ext>
            </a:extLst>
          </p:cNvPr>
          <p:cNvSpPr txBox="1"/>
          <p:nvPr/>
        </p:nvSpPr>
        <p:spPr>
          <a:xfrm>
            <a:off x="6469380" y="636443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https://ittrue.tistory.com/200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9DBDC-AB24-4DBA-B3D2-57822BA508A3}"/>
              </a:ext>
            </a:extLst>
          </p:cNvPr>
          <p:cNvSpPr txBox="1"/>
          <p:nvPr/>
        </p:nvSpPr>
        <p:spPr>
          <a:xfrm>
            <a:off x="6469380" y="592909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https://firstblog912.tistory.com/137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4ECC4-3E59-49BD-9772-8B6AE9537DD9}"/>
              </a:ext>
            </a:extLst>
          </p:cNvPr>
          <p:cNvSpPr txBox="1"/>
          <p:nvPr/>
        </p:nvSpPr>
        <p:spPr>
          <a:xfrm>
            <a:off x="164592" y="237744"/>
            <a:ext cx="5931408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Stack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88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24FC9E-9EB0-4683-9B20-8F66B2E6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98837" cy="33706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"DELETE FROM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=?;"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물음표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(?)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여기의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1~6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매칭된다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executeUpdate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13AF-7C10-40A6-98C9-E6FD8BFC4363}"/>
              </a:ext>
            </a:extLst>
          </p:cNvPr>
          <p:cNvSpPr txBox="1"/>
          <p:nvPr/>
        </p:nvSpPr>
        <p:spPr>
          <a:xfrm>
            <a:off x="172329" y="3709405"/>
            <a:ext cx="8926507" cy="217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i="0" dirty="0" err="1">
                <a:effectLst/>
                <a:latin typeface="Noto Serif KR"/>
              </a:rPr>
              <a:t>executeUpdate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INSERT, UPDATE, DELETE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DML(Data Manipulation Language)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에서 실행 결과로 영향을 받은 레코드 수를 반환한다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반환 타입이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이므로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쿼리 실행 결과로 반환되는 값을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로 받아와야 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행의 개수를 반환하기 때문에  </a:t>
            </a:r>
            <a:r>
              <a:rPr lang="en-US" altLang="ko-KR" b="1" i="0" dirty="0" err="1">
                <a:effectLst/>
                <a:latin typeface="Noto Sans KR"/>
              </a:rPr>
              <a:t>ResultSet</a:t>
            </a:r>
            <a:r>
              <a:rPr lang="en-US" altLang="ko-KR" b="1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를 사용할 필요 없다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272055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220628-5E95-499C-84A5-557CC1B0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1" y="393896"/>
            <a:ext cx="8159263" cy="48998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"SELECT * FROM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= ?;"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ResultSet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.executeQuery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s.next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C2B05-F3F0-4D1A-8935-B8D7EF7279B9}"/>
              </a:ext>
            </a:extLst>
          </p:cNvPr>
          <p:cNvSpPr txBox="1"/>
          <p:nvPr/>
        </p:nvSpPr>
        <p:spPr>
          <a:xfrm>
            <a:off x="309490" y="490131"/>
            <a:ext cx="1090246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i="0" dirty="0">
                <a:effectLst/>
                <a:latin typeface="Noto Serif KR"/>
              </a:rPr>
              <a:t> </a:t>
            </a:r>
            <a:r>
              <a:rPr lang="en-US" altLang="ko-KR" sz="2000" b="1" i="0" dirty="0" err="1">
                <a:effectLst/>
                <a:latin typeface="Noto Serif KR"/>
              </a:rPr>
              <a:t>executeQuery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 </a:t>
            </a:r>
            <a:r>
              <a:rPr lang="ko-KR" altLang="en-US" b="0" i="0" dirty="0">
                <a:effectLst/>
                <a:latin typeface="Noto Serif KR"/>
              </a:rPr>
              <a:t>문과 같은 쿼리문을 실행할 때 사용한다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oto Serif KR"/>
              </a:rPr>
              <a:t> 쿼리를 실행하고</a:t>
            </a:r>
            <a:r>
              <a:rPr lang="en-US" altLang="ko-KR" b="0" i="0" dirty="0">
                <a:effectLst/>
                <a:latin typeface="Noto Serif KR"/>
              </a:rPr>
              <a:t>, </a:t>
            </a:r>
            <a:r>
              <a:rPr lang="ko-KR" altLang="en-US" b="0" i="0" dirty="0">
                <a:effectLst/>
                <a:latin typeface="Noto Serif KR"/>
              </a:rPr>
              <a:t>결과를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객체로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ko-KR" altLang="en-US" b="0" i="0" dirty="0">
                <a:effectLst/>
                <a:latin typeface="Noto Serif KR"/>
              </a:rPr>
              <a:t>반환된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객체를 통해 결과를 가져올 수 있다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ResultSet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Statement(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텍스트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호출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통해 값을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사용하는 메소드는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executeQuery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(String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next()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선택되는 행을 바꿀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다음행이 내려갈 다음행이 있을 경우 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없을 경우 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oto Sans KR"/>
              </a:rPr>
              <a:t>FALSE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</a:t>
            </a:r>
            <a:r>
              <a:rPr lang="ko-KR" altLang="en-US" b="0" i="0" dirty="0">
                <a:effectLst/>
                <a:latin typeface="Noto Serif KR"/>
              </a:rPr>
              <a:t>는 하나 이상의 레코드를 조회하게 되는데 이 때 결과 집합을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ko-KR" altLang="en-US" b="0" i="0" dirty="0">
                <a:effectLst/>
                <a:latin typeface="Noto Serif KR"/>
              </a:rPr>
              <a:t>은 결과 세트에 대한 커서를 포함하므로 사용자가 쿼리 결과를 반복적으로 가져올 수 있다</a:t>
            </a:r>
            <a:endParaRPr lang="en-US" altLang="ko-KR" b="0" i="0" dirty="0"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188743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2F41A-69D2-4DC6-B72F-A6C507A405E0}"/>
              </a:ext>
            </a:extLst>
          </p:cNvPr>
          <p:cNvSpPr txBox="1"/>
          <p:nvPr/>
        </p:nvSpPr>
        <p:spPr>
          <a:xfrm>
            <a:off x="3967088" y="272533"/>
            <a:ext cx="589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https://firstlune.tistory.com/37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A042B-7831-48AE-A318-7C7302ACCF85}"/>
              </a:ext>
            </a:extLst>
          </p:cNvPr>
          <p:cNvSpPr txBox="1"/>
          <p:nvPr/>
        </p:nvSpPr>
        <p:spPr>
          <a:xfrm>
            <a:off x="3249637" y="107439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https://m.blog.naver.com/kartmon/221336483167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7B3B4-E137-445E-A627-2714C875BA3B}"/>
              </a:ext>
            </a:extLst>
          </p:cNvPr>
          <p:cNvSpPr txBox="1"/>
          <p:nvPr/>
        </p:nvSpPr>
        <p:spPr>
          <a:xfrm>
            <a:off x="3049172" y="2963818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https://m.blog.naver.com/PostView.naver?blogId=kartmon&amp;logNo=221338606050&amp;fromRecommendationType=category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달팽이</a:t>
            </a:r>
          </a:p>
        </p:txBody>
      </p:sp>
    </p:spTree>
    <p:extLst>
      <p:ext uri="{BB962C8B-B14F-4D97-AF65-F5344CB8AC3E}">
        <p14:creationId xmlns:p14="http://schemas.microsoft.com/office/powerpoint/2010/main" val="43923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Mysql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704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5EE83-A1EF-4AB8-ADAD-5A04911B1E6A}"/>
              </a:ext>
            </a:extLst>
          </p:cNvPr>
          <p:cNvSpPr txBox="1"/>
          <p:nvPr/>
        </p:nvSpPr>
        <p:spPr>
          <a:xfrm>
            <a:off x="506438" y="506436"/>
            <a:ext cx="9692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 err="1"/>
              <a:t>해당인덱스에서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갯수를</a:t>
            </a:r>
            <a:r>
              <a:rPr lang="ko-KR" altLang="en-US" dirty="0"/>
              <a:t> 없애고</a:t>
            </a:r>
            <a:r>
              <a:rPr lang="en-US" altLang="ko-KR" dirty="0"/>
              <a:t>, </a:t>
            </a:r>
            <a:r>
              <a:rPr lang="ko-KR" altLang="en-US" dirty="0"/>
              <a:t>이것을 추가한다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select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4, '@@@@'),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2, '@@@@’);</a:t>
            </a:r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4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2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left('</a:t>
            </a:r>
            <a:r>
              <a:rPr lang="en-US" altLang="ko-KR" dirty="0" err="1"/>
              <a:t>abcdefghi</a:t>
            </a:r>
            <a:r>
              <a:rPr lang="en-US" altLang="ko-KR" dirty="0"/>
              <a:t>', 3), right('</a:t>
            </a:r>
            <a:r>
              <a:rPr lang="en-US" altLang="ko-KR" dirty="0" err="1"/>
              <a:t>abcdefghi</a:t>
            </a:r>
            <a:r>
              <a:rPr lang="en-US" altLang="ko-KR" dirty="0"/>
              <a:t>', 3);-- </a:t>
            </a:r>
            <a:r>
              <a:rPr lang="ko-KR" altLang="en-US" dirty="0"/>
              <a:t>왼쪽에서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, </a:t>
            </a:r>
            <a:r>
              <a:rPr lang="ko-KR" altLang="en-US" dirty="0"/>
              <a:t>오른쪽에서부터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left =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lpad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'##'), </a:t>
            </a:r>
            <a:r>
              <a:rPr lang="en-US" altLang="ko-KR" dirty="0" err="1"/>
              <a:t>rpad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'##’);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Lpad</a:t>
            </a:r>
            <a:r>
              <a:rPr lang="en-US" altLang="ko-KR" dirty="0"/>
              <a:t> </a:t>
            </a:r>
            <a:r>
              <a:rPr lang="ko-KR" altLang="en-US" dirty="0"/>
              <a:t>이것이라는 문자열에서 </a:t>
            </a:r>
            <a:r>
              <a:rPr lang="en-US" altLang="ko-KR" dirty="0"/>
              <a:t>5</a:t>
            </a:r>
            <a:r>
              <a:rPr lang="ko-KR" altLang="en-US" dirty="0"/>
              <a:t>개의 문자열이 되도록 </a:t>
            </a:r>
            <a:r>
              <a:rPr lang="en-US" altLang="ko-KR" dirty="0"/>
              <a:t>##</a:t>
            </a:r>
            <a:r>
              <a:rPr lang="ko-KR" altLang="en-US" dirty="0"/>
              <a:t>을 왼쪽에 </a:t>
            </a:r>
            <a:r>
              <a:rPr lang="ko-KR" altLang="en-US" dirty="0" err="1"/>
              <a:t>붙힙니다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Rpad</a:t>
            </a:r>
            <a:r>
              <a:rPr lang="ko-KR" altLang="en-US" dirty="0"/>
              <a:t>는 오른쪽에 붙입니다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en-US" altLang="ko-KR" dirty="0" err="1"/>
              <a:t>Ltrim</a:t>
            </a:r>
            <a:r>
              <a:rPr lang="en-US" altLang="ko-KR" dirty="0"/>
              <a:t> =</a:t>
            </a:r>
            <a:r>
              <a:rPr lang="ko-KR" altLang="en-US" dirty="0"/>
              <a:t>왼쪽 공백 제거</a:t>
            </a:r>
            <a:r>
              <a:rPr lang="en-US" altLang="ko-KR" dirty="0"/>
              <a:t>, </a:t>
            </a:r>
            <a:r>
              <a:rPr lang="en-US" altLang="ko-KR" dirty="0" err="1"/>
              <a:t>Rtrim</a:t>
            </a:r>
            <a:r>
              <a:rPr lang="en-US" altLang="ko-KR" dirty="0"/>
              <a:t>= </a:t>
            </a:r>
            <a:r>
              <a:rPr lang="ko-KR" altLang="en-US" dirty="0"/>
              <a:t>오른쪽 공백 제거</a:t>
            </a:r>
            <a:r>
              <a:rPr lang="en-US" altLang="ko-KR" dirty="0"/>
              <a:t>, trim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양쪽 공백 제거</a:t>
            </a:r>
            <a:endParaRPr lang="en-US" altLang="ko-KR" dirty="0"/>
          </a:p>
          <a:p>
            <a:r>
              <a:rPr lang="en-US" altLang="ko-KR" dirty="0"/>
              <a:t>&gt;&gt; select </a:t>
            </a:r>
            <a:r>
              <a:rPr lang="en-US" altLang="ko-KR" dirty="0" err="1"/>
              <a:t>ltrim</a:t>
            </a:r>
            <a:r>
              <a:rPr lang="en-US" altLang="ko-KR" dirty="0"/>
              <a:t>('  </a:t>
            </a:r>
            <a:r>
              <a:rPr lang="ko-KR" altLang="en-US" dirty="0"/>
              <a:t>이것이</a:t>
            </a:r>
            <a:r>
              <a:rPr lang="en-US" altLang="ko-KR" dirty="0"/>
              <a:t>'), </a:t>
            </a:r>
            <a:r>
              <a:rPr lang="en-US" altLang="ko-KR" dirty="0" err="1"/>
              <a:t>rtrim</a:t>
            </a:r>
            <a:r>
              <a:rPr lang="en-US" altLang="ko-KR" dirty="0"/>
              <a:t>('</a:t>
            </a:r>
            <a:r>
              <a:rPr lang="ko-KR" altLang="en-US" dirty="0"/>
              <a:t>이것이   </a:t>
            </a:r>
            <a:r>
              <a:rPr lang="en-US" altLang="ko-KR" dirty="0"/>
              <a:t>‘); </a:t>
            </a:r>
          </a:p>
          <a:p>
            <a:r>
              <a:rPr lang="en-US" altLang="ko-KR" dirty="0"/>
              <a:t>Result) ‘</a:t>
            </a:r>
            <a:r>
              <a:rPr lang="ko-KR" altLang="en-US" dirty="0"/>
              <a:t>이것이</a:t>
            </a:r>
            <a:r>
              <a:rPr lang="en-US" altLang="ko-KR" dirty="0"/>
              <a:t>’, ‘</a:t>
            </a:r>
            <a:r>
              <a:rPr lang="ko-KR" altLang="en-US" dirty="0"/>
              <a:t>이것이</a:t>
            </a:r>
            <a:r>
              <a:rPr lang="en-US" altLang="ko-KR" dirty="0"/>
              <a:t>＇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5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7CE21-CDC8-4A07-9DF5-35D5112555C3}"/>
              </a:ext>
            </a:extLst>
          </p:cNvPr>
          <p:cNvSpPr txBox="1"/>
          <p:nvPr/>
        </p:nvSpPr>
        <p:spPr>
          <a:xfrm>
            <a:off x="390379" y="264999"/>
            <a:ext cx="60983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trim</a:t>
            </a:r>
            <a:r>
              <a:rPr lang="ko-KR" altLang="en-US" dirty="0"/>
              <a:t>('   이것이   '), </a:t>
            </a:r>
            <a:r>
              <a:rPr lang="ko-KR" altLang="en-US" dirty="0" err="1"/>
              <a:t>trim</a:t>
            </a:r>
            <a:r>
              <a:rPr lang="ko-KR" altLang="en-US" dirty="0"/>
              <a:t>(</a:t>
            </a:r>
            <a:r>
              <a:rPr lang="ko-KR" altLang="en-US" dirty="0" err="1"/>
              <a:t>both</a:t>
            </a:r>
            <a:r>
              <a:rPr lang="ko-KR" altLang="en-US" dirty="0"/>
              <a:t> '</a:t>
            </a:r>
            <a:r>
              <a:rPr lang="ko-KR" altLang="en-US" dirty="0" err="1"/>
              <a:t>ㅋ</a:t>
            </a:r>
            <a:r>
              <a:rPr lang="ko-KR" altLang="en-US" dirty="0"/>
              <a:t>' </a:t>
            </a:r>
            <a:r>
              <a:rPr lang="ko-KR" altLang="en-US" dirty="0" err="1"/>
              <a:t>from</a:t>
            </a:r>
            <a:r>
              <a:rPr lang="ko-KR" altLang="en-US" dirty="0"/>
              <a:t> '</a:t>
            </a:r>
            <a:r>
              <a:rPr lang="ko-KR" altLang="en-US" dirty="0" err="1"/>
              <a:t>ㅋㅋㅋ재밌어요.ㅋㅋㅋ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ㅋ을</a:t>
            </a:r>
            <a:r>
              <a:rPr lang="ko-KR" altLang="en-US" dirty="0"/>
              <a:t> 공백으로 보고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replace</a:t>
            </a:r>
            <a:r>
              <a:rPr lang="ko-KR" altLang="en-US" dirty="0"/>
              <a:t>('이것이 </a:t>
            </a:r>
            <a:r>
              <a:rPr lang="ko-KR" altLang="en-US" dirty="0" err="1"/>
              <a:t>MySQL이다</a:t>
            </a:r>
            <a:r>
              <a:rPr lang="ko-KR" altLang="en-US" dirty="0"/>
              <a:t>', '이것이', 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글자 치환  이것이 &gt;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reverse</a:t>
            </a:r>
            <a:r>
              <a:rPr lang="ko-KR" altLang="en-US" dirty="0"/>
              <a:t>('</a:t>
            </a:r>
            <a:r>
              <a:rPr lang="ko-KR" altLang="en-US" dirty="0" err="1"/>
              <a:t>MySQL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거꾸로 돌리기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substring('</a:t>
            </a:r>
            <a:r>
              <a:rPr lang="ko-KR" altLang="en-US" dirty="0"/>
              <a:t>대한민국만세</a:t>
            </a:r>
            <a:r>
              <a:rPr lang="en-US" altLang="ko-KR" dirty="0"/>
              <a:t>', 3, 2);</a:t>
            </a:r>
          </a:p>
          <a:p>
            <a:r>
              <a:rPr lang="en-US" altLang="ko-KR" dirty="0"/>
              <a:t>-- 3</a:t>
            </a:r>
            <a:r>
              <a:rPr lang="ko-KR" altLang="en-US" dirty="0"/>
              <a:t>번째 인덱스에서부터 </a:t>
            </a:r>
            <a:r>
              <a:rPr lang="en-US" altLang="ko-KR" dirty="0"/>
              <a:t>2</a:t>
            </a:r>
            <a:r>
              <a:rPr lang="ko-KR" altLang="en-US" dirty="0"/>
              <a:t>개 추출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2),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-2);</a:t>
            </a:r>
          </a:p>
          <a:p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2</a:t>
            </a:r>
            <a:r>
              <a:rPr lang="ko-KR" altLang="en-US" dirty="0"/>
              <a:t>번째 인덱스 전까지 추출 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앞에서부터 </a:t>
            </a:r>
            <a:r>
              <a:rPr lang="en-US" altLang="ko-KR" dirty="0"/>
              <a:t>2</a:t>
            </a:r>
            <a:r>
              <a:rPr lang="ko-KR" altLang="en-US" dirty="0"/>
              <a:t>번째 점에서 끊으므로 </a:t>
            </a:r>
            <a:r>
              <a:rPr lang="en-US" altLang="ko-KR" dirty="0"/>
              <a:t>.com </a:t>
            </a:r>
            <a:r>
              <a:rPr lang="ko-KR" altLang="en-US" dirty="0"/>
              <a:t>없이 출력</a:t>
            </a:r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-2</a:t>
            </a:r>
            <a:r>
              <a:rPr lang="ko-KR" altLang="en-US" dirty="0"/>
              <a:t>번째 인덱스 </a:t>
            </a:r>
            <a:r>
              <a:rPr lang="ko-KR" altLang="en-US" dirty="0" err="1"/>
              <a:t>전짜지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abc</a:t>
            </a:r>
            <a:r>
              <a:rPr lang="en-US" altLang="ko-KR" dirty="0"/>
              <a:t>(-100);</a:t>
            </a:r>
          </a:p>
          <a:p>
            <a:r>
              <a:rPr lang="en-US" altLang="ko-KR" dirty="0"/>
              <a:t> -- </a:t>
            </a:r>
            <a:r>
              <a:rPr lang="ko-KR" altLang="en-US" dirty="0"/>
              <a:t>절대값</a:t>
            </a:r>
            <a:r>
              <a:rPr lang="en-US" altLang="ko-KR" dirty="0"/>
              <a:t>. </a:t>
            </a:r>
            <a:r>
              <a:rPr lang="ko-KR" altLang="en-US" dirty="0"/>
              <a:t>무조건 양수</a:t>
            </a:r>
          </a:p>
        </p:txBody>
      </p:sp>
    </p:spTree>
    <p:extLst>
      <p:ext uri="{BB962C8B-B14F-4D97-AF65-F5344CB8AC3E}">
        <p14:creationId xmlns:p14="http://schemas.microsoft.com/office/powerpoint/2010/main" val="126932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AE6FF-C1E0-4691-9F96-5732069A9FA2}"/>
              </a:ext>
            </a:extLst>
          </p:cNvPr>
          <p:cNvSpPr txBox="1"/>
          <p:nvPr/>
        </p:nvSpPr>
        <p:spPr>
          <a:xfrm>
            <a:off x="404444" y="335845"/>
            <a:ext cx="942887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ceiling</a:t>
            </a:r>
            <a:r>
              <a:rPr lang="ko-KR" altLang="en-US" dirty="0"/>
              <a:t>(4.3), </a:t>
            </a:r>
            <a:r>
              <a:rPr lang="ko-KR" altLang="en-US" dirty="0" err="1"/>
              <a:t>floor</a:t>
            </a:r>
            <a:r>
              <a:rPr lang="ko-KR" altLang="en-US" dirty="0"/>
              <a:t>(4.7), </a:t>
            </a:r>
            <a:r>
              <a:rPr lang="ko-KR" altLang="en-US" dirty="0" err="1"/>
              <a:t>round</a:t>
            </a:r>
            <a:r>
              <a:rPr lang="ko-KR" altLang="en-US" dirty="0"/>
              <a:t>(4.7);</a:t>
            </a:r>
            <a:endParaRPr lang="en-US" altLang="ko-KR" dirty="0"/>
          </a:p>
          <a:p>
            <a:r>
              <a:rPr lang="ko-KR" altLang="en-US" dirty="0"/>
              <a:t> -- 올림 버림 </a:t>
            </a:r>
            <a:r>
              <a:rPr lang="ko-KR" altLang="en-US" dirty="0" err="1"/>
              <a:t>반올림select</a:t>
            </a:r>
            <a:r>
              <a:rPr lang="ko-KR" altLang="en-US" dirty="0"/>
              <a:t> </a:t>
            </a:r>
            <a:r>
              <a:rPr lang="ko-KR" altLang="en-US" dirty="0" err="1"/>
              <a:t>mod</a:t>
            </a:r>
            <a:r>
              <a:rPr lang="ko-KR" altLang="en-US" dirty="0"/>
              <a:t>(157,10), 157%10, 157 </a:t>
            </a:r>
            <a:r>
              <a:rPr lang="ko-KR" altLang="en-US" dirty="0" err="1"/>
              <a:t>mod</a:t>
            </a:r>
            <a:r>
              <a:rPr lang="ko-KR" altLang="en-US" dirty="0"/>
              <a:t> 10;</a:t>
            </a:r>
            <a:endParaRPr lang="en-US" altLang="ko-KR" dirty="0"/>
          </a:p>
          <a:p>
            <a:r>
              <a:rPr lang="ko-KR" altLang="en-US" dirty="0"/>
              <a:t> -- 나머지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2), 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-2);</a:t>
            </a:r>
            <a:endParaRPr lang="en-US" altLang="ko-KR" dirty="0"/>
          </a:p>
          <a:p>
            <a:r>
              <a:rPr lang="ko-KR" altLang="en-US" dirty="0"/>
              <a:t> -- 숫자 출력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 수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날수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addtime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addtime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시간증가select</a:t>
            </a:r>
            <a:r>
              <a:rPr lang="ko-KR" altLang="en-US" dirty="0"/>
              <a:t> </a:t>
            </a:r>
            <a:r>
              <a:rPr lang="ko-KR" altLang="en-US" dirty="0" err="1"/>
              <a:t>subtime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subtime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시간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year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dayofmonth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curdate</a:t>
            </a:r>
            <a:r>
              <a:rPr lang="ko-KR" altLang="en-US" dirty="0"/>
              <a:t>==현재 </a:t>
            </a:r>
            <a:r>
              <a:rPr lang="ko-KR" altLang="en-US" dirty="0" err="1"/>
              <a:t>날짜_시간X</a:t>
            </a:r>
            <a:r>
              <a:rPr lang="ko-KR" altLang="en-US" dirty="0"/>
              <a:t> / 년.월.일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hour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minute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()), </a:t>
            </a:r>
            <a:r>
              <a:rPr lang="ko-KR" altLang="en-US" dirty="0" err="1"/>
              <a:t>second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), MICROSECOND(</a:t>
            </a:r>
            <a:r>
              <a:rPr lang="ko-KR" altLang="en-US" dirty="0" err="1"/>
              <a:t>current_time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시, 분, 초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- 1000분의 1초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date(now()), time(now());</a:t>
            </a:r>
          </a:p>
          <a:p>
            <a:r>
              <a:rPr lang="en-US" altLang="ko-KR" dirty="0"/>
              <a:t>-- now </a:t>
            </a:r>
            <a:r>
              <a:rPr lang="ko-KR" altLang="en-US" dirty="0"/>
              <a:t>현재 일자 시간 정보를 가지고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50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Git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88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1B718-0A52-4722-A9CB-E4884FAB8E73}"/>
              </a:ext>
            </a:extLst>
          </p:cNvPr>
          <p:cNvSpPr txBox="1"/>
          <p:nvPr/>
        </p:nvSpPr>
        <p:spPr>
          <a:xfrm>
            <a:off x="493776" y="3401568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 </a:t>
            </a:r>
            <a:r>
              <a:rPr lang="ko-KR" altLang="en-US" u="sng" dirty="0"/>
              <a:t>초기값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ko-KR" altLang="en-US" u="sng" dirty="0"/>
              <a:t>증가 또는 감소</a:t>
            </a:r>
            <a:r>
              <a:rPr lang="en-US" altLang="ko-KR" dirty="0"/>
              <a:t> 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초기값</a:t>
            </a:r>
            <a:r>
              <a:rPr lang="ko-KR" altLang="en-US" dirty="0"/>
              <a:t>이후부터 </a:t>
            </a:r>
            <a:r>
              <a:rPr lang="ko-KR" altLang="en-US" u="sng" dirty="0"/>
              <a:t>증가</a:t>
            </a:r>
            <a:r>
              <a:rPr lang="en-US" altLang="ko-KR" u="sng" dirty="0"/>
              <a:t>/</a:t>
            </a:r>
            <a:r>
              <a:rPr lang="ko-KR" altLang="en-US" u="sng" dirty="0"/>
              <a:t>감소 </a:t>
            </a:r>
            <a:r>
              <a:rPr lang="ko-KR" altLang="en-US" dirty="0"/>
              <a:t>하면서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명령문에 무조건 </a:t>
            </a:r>
            <a:r>
              <a:rPr lang="en-US" altLang="ko-KR" dirty="0" err="1"/>
              <a:t>i</a:t>
            </a:r>
            <a:r>
              <a:rPr lang="ko-KR" altLang="en-US" dirty="0"/>
              <a:t>가 들어갈 필요는 없음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ko-KR" altLang="en-US" dirty="0"/>
              <a:t>가 들어가면 함께 카운터</a:t>
            </a:r>
            <a:r>
              <a:rPr lang="en-US" altLang="ko-KR" dirty="0"/>
              <a:t>, </a:t>
            </a:r>
            <a:r>
              <a:rPr lang="ko-KR" altLang="en-US" dirty="0"/>
              <a:t>행렬에 많이 쓰임</a:t>
            </a:r>
            <a:r>
              <a:rPr lang="en-US" altLang="ko-KR" dirty="0"/>
              <a:t>. </a:t>
            </a:r>
            <a:r>
              <a:rPr lang="ko-KR" altLang="en-US" dirty="0"/>
              <a:t>들어가지 않으면 반복만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F6DC-86A6-4E33-AA0D-C6ADDC63CF31}"/>
              </a:ext>
            </a:extLst>
          </p:cNvPr>
          <p:cNvSpPr txBox="1"/>
          <p:nvPr/>
        </p:nvSpPr>
        <p:spPr>
          <a:xfrm>
            <a:off x="493776" y="339665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while(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이 끝날 때까지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주로 무한 반복 문일 경우</a:t>
            </a:r>
            <a:r>
              <a:rPr lang="en-US" altLang="ko-KR" dirty="0"/>
              <a:t>(true / break;</a:t>
            </a:r>
            <a:r>
              <a:rPr lang="ko-KR" altLang="en-US" dirty="0"/>
              <a:t>를 이용하여</a:t>
            </a:r>
            <a:r>
              <a:rPr lang="en-US" altLang="ko-KR" dirty="0"/>
              <a:t>)</a:t>
            </a:r>
            <a:r>
              <a:rPr lang="ko-KR" altLang="en-US" dirty="0"/>
              <a:t> 많이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목표지향적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8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7B64C-7AFF-4327-BF40-EA629C56AAF6}"/>
              </a:ext>
            </a:extLst>
          </p:cNvPr>
          <p:cNvSpPr txBox="1"/>
          <p:nvPr/>
        </p:nvSpPr>
        <p:spPr>
          <a:xfrm>
            <a:off x="0" y="0"/>
            <a:ext cx="787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강사님 강의 </a:t>
            </a:r>
            <a:r>
              <a:rPr lang="en-US" altLang="ko-KR" dirty="0">
                <a:hlinkClick r:id="rId2"/>
              </a:rPr>
              <a:t>https://youtu.be/-Ej2szldZXs</a:t>
            </a:r>
            <a:r>
              <a:rPr lang="en-US" altLang="ko-KR" dirty="0"/>
              <a:t> 1:33:19</a:t>
            </a:r>
            <a:r>
              <a:rPr lang="ko-KR" altLang="en-US" dirty="0"/>
              <a:t>정도 부터 들으면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01168" y="369333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로그인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파일에서 </a:t>
            </a:r>
            <a:r>
              <a:rPr lang="en-US" altLang="ko-KR" dirty="0"/>
              <a:t>Git bash</a:t>
            </a:r>
            <a:r>
              <a:rPr lang="ko-KR" altLang="en-US" dirty="0"/>
              <a:t>를 켠다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           {git </a:t>
            </a:r>
            <a:r>
              <a:rPr lang="ko-KR" altLang="en-US" dirty="0"/>
              <a:t>초기화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git </a:t>
            </a:r>
            <a:r>
              <a:rPr lang="ko-KR" altLang="en-US" dirty="0"/>
              <a:t>파일 생성됨</a:t>
            </a:r>
            <a:r>
              <a:rPr lang="en-US" altLang="ko-KR" dirty="0"/>
              <a:t>(</a:t>
            </a:r>
            <a:r>
              <a:rPr lang="ko-KR" altLang="en-US" dirty="0" err="1"/>
              <a:t>숨김파일</a:t>
            </a:r>
            <a:r>
              <a:rPr lang="en-US" altLang="ko-KR" dirty="0"/>
              <a:t>)}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</a:t>
            </a:r>
            <a:r>
              <a:rPr lang="ko-KR" altLang="en-US" dirty="0"/>
              <a:t> </a:t>
            </a:r>
            <a:r>
              <a:rPr lang="en-US" altLang="ko-KR" dirty="0"/>
              <a:t>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u="sng" dirty="0"/>
              <a:t>“</a:t>
            </a:r>
            <a:r>
              <a:rPr lang="ko-KR" altLang="en-US" u="sng" dirty="0"/>
              <a:t>깃</a:t>
            </a:r>
            <a:r>
              <a:rPr lang="en-US" altLang="ko-KR" u="sng" dirty="0"/>
              <a:t> </a:t>
            </a:r>
            <a:r>
              <a:rPr lang="ko-KR" altLang="en-US" u="sng" dirty="0"/>
              <a:t>허브의 본인 </a:t>
            </a:r>
            <a:r>
              <a:rPr lang="ko-KR" altLang="en-US" u="sng" dirty="0" err="1"/>
              <a:t>이메일주소</a:t>
            </a:r>
            <a:r>
              <a:rPr lang="en-US" altLang="ko-KR" u="sng" dirty="0"/>
              <a:t>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 --global  user.name </a:t>
            </a:r>
            <a:r>
              <a:rPr lang="en-US" altLang="ko-KR" u="sng" dirty="0"/>
              <a:t>”</a:t>
            </a:r>
            <a:r>
              <a:rPr lang="ko-KR" altLang="en-US" u="sng" dirty="0"/>
              <a:t>깃 허브의 아이디</a:t>
            </a:r>
            <a:r>
              <a:rPr lang="en-US" altLang="ko-KR" u="sng" dirty="0"/>
              <a:t>”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AF961-CC36-444F-B4BE-06961C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6" y="2428638"/>
            <a:ext cx="7400544" cy="44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에 파일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ko-KR" altLang="en-US" u="sng" dirty="0"/>
              <a:t>파일명</a:t>
            </a:r>
            <a:r>
              <a:rPr lang="ko-KR" altLang="en-US" dirty="0"/>
              <a:t>                  </a:t>
            </a:r>
            <a:r>
              <a:rPr lang="en-US" altLang="ko-KR" dirty="0"/>
              <a:t>{git </a:t>
            </a:r>
            <a:r>
              <a:rPr lang="ko-KR" altLang="en-US" dirty="0"/>
              <a:t>내부에 해당 파일 올리기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commit –m </a:t>
            </a:r>
            <a:r>
              <a:rPr lang="en-US" altLang="ko-KR" u="sng" dirty="0"/>
              <a:t>“</a:t>
            </a:r>
            <a:r>
              <a:rPr lang="ko-KR" altLang="en-US" u="sng" dirty="0"/>
              <a:t>설명</a:t>
            </a:r>
            <a:r>
              <a:rPr lang="en-US" altLang="ko-KR" u="sng" dirty="0"/>
              <a:t>”</a:t>
            </a:r>
            <a:r>
              <a:rPr lang="en-US" altLang="ko-KR" dirty="0"/>
              <a:t>          {</a:t>
            </a:r>
            <a:r>
              <a:rPr lang="ko-KR" altLang="en-US" dirty="0"/>
              <a:t>파일에 기록할 내용 적기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en-US" altLang="ko-KR" dirty="0">
                <a:sym typeface="Wingdings" panose="05000000000000000000" pitchFamily="2" charset="2"/>
              </a:rPr>
              <a:t>git </a:t>
            </a:r>
            <a:r>
              <a:rPr lang="ko-KR" altLang="en-US" dirty="0">
                <a:sym typeface="Wingdings" panose="05000000000000000000" pitchFamily="2" charset="2"/>
              </a:rPr>
              <a:t>내부에만 저장 되어있는 상태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여러 개 올리기도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AFF3-6B8A-4739-87ED-127FD6067CFE}"/>
              </a:ext>
            </a:extLst>
          </p:cNvPr>
          <p:cNvSpPr txBox="1"/>
          <p:nvPr/>
        </p:nvSpPr>
        <p:spPr>
          <a:xfrm>
            <a:off x="7534656" y="0"/>
            <a:ext cx="465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확인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한 파일 기록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20947-2A35-49EB-A8AB-F4092DA2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10" y="2596896"/>
            <a:ext cx="8906990" cy="4261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ADAAC-4747-49AA-B8AA-CF0CB10DE748}"/>
              </a:ext>
            </a:extLst>
          </p:cNvPr>
          <p:cNvSpPr txBox="1"/>
          <p:nvPr/>
        </p:nvSpPr>
        <p:spPr>
          <a:xfrm>
            <a:off x="7534656" y="1220171"/>
            <a:ext cx="506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//</a:t>
            </a:r>
            <a:r>
              <a:rPr lang="ko-KR" altLang="en-US" dirty="0">
                <a:sym typeface="Wingdings" panose="05000000000000000000" pitchFamily="2" charset="2"/>
              </a:rPr>
              <a:t>업로드한 파일 중 기존으로 돌아갈 경우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Git checkout </a:t>
            </a:r>
            <a:r>
              <a:rPr lang="en-US" altLang="ko-KR" u="sng" dirty="0">
                <a:sym typeface="Wingdings" panose="05000000000000000000" pitchFamily="2" charset="2"/>
              </a:rPr>
              <a:t>log</a:t>
            </a:r>
            <a:r>
              <a:rPr lang="ko-KR" altLang="en-US" u="sng" dirty="0">
                <a:sym typeface="Wingdings" panose="05000000000000000000" pitchFamily="2" charset="2"/>
              </a:rPr>
              <a:t>한 </a:t>
            </a:r>
            <a:r>
              <a:rPr lang="en-US" altLang="ko-KR" u="sng" dirty="0">
                <a:sym typeface="Wingdings" panose="05000000000000000000" pitchFamily="2" charset="2"/>
              </a:rPr>
              <a:t>commit </a:t>
            </a:r>
            <a:r>
              <a:rPr lang="ko-KR" altLang="en-US" u="sng" dirty="0">
                <a:sym typeface="Wingdings" panose="05000000000000000000" pitchFamily="2" charset="2"/>
              </a:rPr>
              <a:t>번호 </a:t>
            </a:r>
            <a:r>
              <a:rPr lang="en-US" altLang="ko-KR" u="sng" dirty="0">
                <a:sym typeface="Wingdings" panose="05000000000000000000" pitchFamily="2" charset="2"/>
              </a:rPr>
              <a:t>7</a:t>
            </a:r>
            <a:r>
              <a:rPr lang="ko-KR" altLang="en-US" u="sng" dirty="0">
                <a:sym typeface="Wingdings" panose="05000000000000000000" pitchFamily="2" charset="2"/>
              </a:rPr>
              <a:t>자리</a:t>
            </a:r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28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108264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파일  첫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 들어가서 </a:t>
            </a:r>
            <a:r>
              <a:rPr lang="en-US" altLang="ko-KR" dirty="0"/>
              <a:t>New repository</a:t>
            </a:r>
            <a:r>
              <a:rPr lang="ko-KR" altLang="en-US" dirty="0"/>
              <a:t>로 파일 만들기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생성 저장소의 </a:t>
            </a:r>
            <a:r>
              <a:rPr lang="en-US" altLang="ko-KR" dirty="0"/>
              <a:t>http </a:t>
            </a:r>
            <a:r>
              <a:rPr lang="ko-KR" altLang="en-US" dirty="0"/>
              <a:t>복사하기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 </a:t>
            </a:r>
            <a:r>
              <a:rPr lang="en-US" altLang="ko-KR" dirty="0"/>
              <a:t>              {</a:t>
            </a:r>
            <a:r>
              <a:rPr lang="ko-KR" altLang="en-US" dirty="0"/>
              <a:t>로컬과 연결됨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                          {master</a:t>
            </a:r>
            <a:r>
              <a:rPr lang="ko-KR" altLang="en-US" dirty="0"/>
              <a:t>의 현재 내용을 사이트로 밀어 올리기</a:t>
            </a:r>
            <a:r>
              <a:rPr lang="en-US" altLang="ko-KR" dirty="0"/>
              <a:t>_</a:t>
            </a:r>
            <a:r>
              <a:rPr lang="ko-KR" altLang="en-US" dirty="0"/>
              <a:t>올라감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CE8ADB-B28E-4F28-AFF9-A0A731C1749B}"/>
              </a:ext>
            </a:extLst>
          </p:cNvPr>
          <p:cNvGrpSpPr/>
          <p:nvPr/>
        </p:nvGrpSpPr>
        <p:grpSpPr>
          <a:xfrm>
            <a:off x="3346704" y="2157984"/>
            <a:ext cx="8851393" cy="4700016"/>
            <a:chOff x="932687" y="439089"/>
            <a:chExt cx="7893368" cy="43948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136705-B8BB-4A4F-8ABF-72DB1F8D2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231"/>
            <a:stretch/>
          </p:blipFill>
          <p:spPr>
            <a:xfrm>
              <a:off x="932688" y="439089"/>
              <a:ext cx="7893367" cy="14811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3DA929-E592-424A-B0F4-0224A8C54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274"/>
            <a:stretch/>
          </p:blipFill>
          <p:spPr>
            <a:xfrm>
              <a:off x="932687" y="1920241"/>
              <a:ext cx="7893367" cy="2913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89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8E9EE8-0EE4-4504-B395-DBB923D0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6" y="371475"/>
            <a:ext cx="10385815" cy="51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3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108264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에서 파일 받아 변경 후 올리기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다운 받으려는 파일에 들어가서 </a:t>
            </a:r>
            <a:r>
              <a:rPr lang="en-US" altLang="ko-KR" dirty="0"/>
              <a:t>code</a:t>
            </a:r>
            <a:r>
              <a:rPr lang="ko-KR" altLang="en-US" dirty="0"/>
              <a:t>에서 </a:t>
            </a:r>
            <a:r>
              <a:rPr lang="en-US" altLang="ko-KR" dirty="0"/>
              <a:t>http 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clone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파일 변경 후 </a:t>
            </a:r>
            <a:r>
              <a:rPr lang="en-US" altLang="ko-KR" dirty="0"/>
              <a:t>&lt;Git</a:t>
            </a:r>
            <a:r>
              <a:rPr lang="ko-KR" altLang="en-US" dirty="0"/>
              <a:t>에 파일 업로드</a:t>
            </a:r>
            <a:r>
              <a:rPr lang="en-US" altLang="ko-KR" dirty="0"/>
              <a:t>(add/commit</a:t>
            </a:r>
            <a:r>
              <a:rPr lang="ko-KR" altLang="en-US" dirty="0"/>
              <a:t> </a:t>
            </a:r>
            <a:r>
              <a:rPr lang="en-US" altLang="ko-KR" dirty="0"/>
              <a:t>)&gt;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push origin master            {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업로드 파일이 다시 </a:t>
            </a:r>
            <a:r>
              <a:rPr lang="en-US" altLang="ko-KR" dirty="0"/>
              <a:t>gut hub</a:t>
            </a:r>
            <a:r>
              <a:rPr lang="ko-KR" altLang="en-US" dirty="0"/>
              <a:t>로 올라감</a:t>
            </a:r>
            <a:r>
              <a:rPr lang="en-US" altLang="ko-KR" dirty="0"/>
              <a:t>.}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원본 파일에서 </a:t>
            </a:r>
            <a:r>
              <a:rPr lang="en-US" altLang="ko-KR" dirty="0"/>
              <a:t>git</a:t>
            </a:r>
            <a:r>
              <a:rPr lang="ko-KR" altLang="en-US" dirty="0"/>
              <a:t>을 다시 켜 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pull origin master             {git</a:t>
            </a:r>
            <a:r>
              <a:rPr lang="ko-KR" altLang="en-US" dirty="0"/>
              <a:t>에 올려진 파일을 원본 </a:t>
            </a:r>
            <a:r>
              <a:rPr lang="en-US" altLang="ko-KR" dirty="0"/>
              <a:t>master </a:t>
            </a:r>
            <a:r>
              <a:rPr lang="ko-KR" altLang="en-US" dirty="0"/>
              <a:t>파일과 합침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203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2CA553-A80B-4547-92CA-A6C87065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76237"/>
            <a:ext cx="10306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1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990B4-7AF1-4DC5-BECA-634C14F7D50A}"/>
              </a:ext>
            </a:extLst>
          </p:cNvPr>
          <p:cNvSpPr txBox="1"/>
          <p:nvPr/>
        </p:nvSpPr>
        <p:spPr>
          <a:xfrm>
            <a:off x="0" y="424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확일</a:t>
            </a:r>
            <a:endParaRPr lang="en-US" altLang="ko-KR" dirty="0"/>
          </a:p>
          <a:p>
            <a:r>
              <a:rPr lang="en-US" altLang="ko-KR" dirty="0"/>
              <a:t>Cat </a:t>
            </a:r>
            <a:r>
              <a:rPr lang="ko-KR" altLang="en-US" u="sng" dirty="0"/>
              <a:t>파일명</a:t>
            </a:r>
            <a:r>
              <a:rPr lang="ko-KR" altLang="en-US" dirty="0"/>
              <a:t>  </a:t>
            </a:r>
            <a:r>
              <a:rPr lang="en-US" altLang="ko-KR" dirty="0"/>
              <a:t>:  </a:t>
            </a:r>
            <a:r>
              <a:rPr lang="ko-KR" altLang="en-US" dirty="0"/>
              <a:t>해당 파일의 내용을 읽을 수 있음</a:t>
            </a:r>
            <a:r>
              <a:rPr lang="en-US" altLang="ko-KR" dirty="0"/>
              <a:t>.(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깨져 나올 수 있음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53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A1B39-40EC-43E3-9D1A-4E8243617D12}"/>
              </a:ext>
            </a:extLst>
          </p:cNvPr>
          <p:cNvSpPr txBox="1"/>
          <p:nvPr/>
        </p:nvSpPr>
        <p:spPr>
          <a:xfrm>
            <a:off x="481584" y="79248"/>
            <a:ext cx="5705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주고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주고 안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4DBE7-1A22-482E-8334-EDC3E900B4DF}"/>
              </a:ext>
            </a:extLst>
          </p:cNvPr>
          <p:cNvSpPr txBox="1"/>
          <p:nvPr/>
        </p:nvSpPr>
        <p:spPr>
          <a:xfrm>
            <a:off x="6224016" y="604474"/>
            <a:ext cx="5705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안 주고 받기</a:t>
            </a:r>
            <a:endParaRPr lang="en-US" altLang="ko-KR" dirty="0"/>
          </a:p>
          <a:p>
            <a:r>
              <a:rPr lang="en-US" altLang="ko-KR" dirty="0"/>
              <a:t> 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안 주고 안 받기</a:t>
            </a:r>
            <a:endParaRPr lang="en-US" altLang="ko-KR" dirty="0"/>
          </a:p>
          <a:p>
            <a:r>
              <a:rPr lang="en-US" altLang="ko-KR" dirty="0"/>
              <a:t>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F032CE-EFDC-4F29-9755-37B870EC7D66}"/>
              </a:ext>
            </a:extLst>
          </p:cNvPr>
          <p:cNvSpPr/>
          <p:nvPr/>
        </p:nvSpPr>
        <p:spPr>
          <a:xfrm>
            <a:off x="329184" y="859536"/>
            <a:ext cx="9948672" cy="157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9FC999-77C5-46BE-AC29-6734B3A739FA}"/>
              </a:ext>
            </a:extLst>
          </p:cNvPr>
          <p:cNvSpPr/>
          <p:nvPr/>
        </p:nvSpPr>
        <p:spPr>
          <a:xfrm>
            <a:off x="3177540" y="1152144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4EA738-35E0-48A8-8188-92110B7354AF}"/>
              </a:ext>
            </a:extLst>
          </p:cNvPr>
          <p:cNvSpPr/>
          <p:nvPr/>
        </p:nvSpPr>
        <p:spPr>
          <a:xfrm>
            <a:off x="8631936" y="1115568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7367D-0D76-4D0B-80F2-9D1250B1D4F6}"/>
              </a:ext>
            </a:extLst>
          </p:cNvPr>
          <p:cNvSpPr/>
          <p:nvPr/>
        </p:nvSpPr>
        <p:spPr>
          <a:xfrm>
            <a:off x="10277856" y="859536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460C09-41C2-41E6-8062-C933BFC83B9E}"/>
              </a:ext>
            </a:extLst>
          </p:cNvPr>
          <p:cNvSpPr/>
          <p:nvPr/>
        </p:nvSpPr>
        <p:spPr>
          <a:xfrm>
            <a:off x="481584" y="787354"/>
            <a:ext cx="5084064" cy="42473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6D193A-D401-4946-B8B8-7DDB374980DF}"/>
              </a:ext>
            </a:extLst>
          </p:cNvPr>
          <p:cNvSpPr/>
          <p:nvPr/>
        </p:nvSpPr>
        <p:spPr>
          <a:xfrm>
            <a:off x="792480" y="3673322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FE19-837C-439B-B8CA-6FE1D6EDF6EC}"/>
              </a:ext>
            </a:extLst>
          </p:cNvPr>
          <p:cNvSpPr/>
          <p:nvPr/>
        </p:nvSpPr>
        <p:spPr>
          <a:xfrm>
            <a:off x="481584" y="5052959"/>
            <a:ext cx="3395472" cy="883122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Ex) int a = </a:t>
            </a:r>
            <a:r>
              <a:rPr lang="ko-KR" altLang="en-US" dirty="0">
                <a:solidFill>
                  <a:sysClr val="windowText" lastClr="000000"/>
                </a:solidFill>
              </a:rPr>
              <a:t>메소드 이름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ysClr val="windowText" lastClr="000000"/>
                </a:solidFill>
              </a:rPr>
              <a:t>(a);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D9085-1364-4D59-AF74-D5A20D3F1850}"/>
              </a:ext>
            </a:extLst>
          </p:cNvPr>
          <p:cNvSpPr/>
          <p:nvPr/>
        </p:nvSpPr>
        <p:spPr>
          <a:xfrm>
            <a:off x="835152" y="1760946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B2255-6654-4212-B54F-069867A9937A}"/>
              </a:ext>
            </a:extLst>
          </p:cNvPr>
          <p:cNvSpPr/>
          <p:nvPr/>
        </p:nvSpPr>
        <p:spPr>
          <a:xfrm>
            <a:off x="10280904" y="2426380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FEBC6D-3910-4FC2-82D0-D11344162FCA}"/>
              </a:ext>
            </a:extLst>
          </p:cNvPr>
          <p:cNvSpPr/>
          <p:nvPr/>
        </p:nvSpPr>
        <p:spPr>
          <a:xfrm>
            <a:off x="5565648" y="5031708"/>
            <a:ext cx="3797808" cy="966755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 입력 시 바로 수행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메소드 이름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7A543-31C6-4378-A8C4-8EB63030055E}"/>
              </a:ext>
            </a:extLst>
          </p:cNvPr>
          <p:cNvSpPr txBox="1"/>
          <p:nvPr/>
        </p:nvSpPr>
        <p:spPr>
          <a:xfrm>
            <a:off x="694944" y="329184"/>
            <a:ext cx="206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value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8F016-6FB9-4C86-83A8-2624FC8CC549}"/>
              </a:ext>
            </a:extLst>
          </p:cNvPr>
          <p:cNvSpPr txBox="1"/>
          <p:nvPr/>
        </p:nvSpPr>
        <p:spPr>
          <a:xfrm>
            <a:off x="694944" y="3429000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reference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703CCF-5A69-495D-AC2F-7AF225B401F1}"/>
              </a:ext>
            </a:extLst>
          </p:cNvPr>
          <p:cNvSpPr/>
          <p:nvPr/>
        </p:nvSpPr>
        <p:spPr>
          <a:xfrm>
            <a:off x="1389888" y="896112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기본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않는 이상 값을 이용할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A7EF1-0683-4BEA-9514-4A6B662B8E5B}"/>
              </a:ext>
            </a:extLst>
          </p:cNvPr>
          <p:cNvSpPr/>
          <p:nvPr/>
        </p:nvSpPr>
        <p:spPr>
          <a:xfrm>
            <a:off x="1389888" y="4041648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참조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않고 호출만으로도 값을 이용할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대표적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150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22C00-9A67-4814-9438-4F827E0A323E}"/>
              </a:ext>
            </a:extLst>
          </p:cNvPr>
          <p:cNvSpPr txBox="1"/>
          <p:nvPr/>
        </p:nvSpPr>
        <p:spPr>
          <a:xfrm>
            <a:off x="446697" y="13706"/>
            <a:ext cx="5649303" cy="359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Class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이루는 요소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매개변수</a:t>
            </a:r>
            <a:r>
              <a:rPr lang="en-US" altLang="ko-KR" dirty="0"/>
              <a:t>/</a:t>
            </a:r>
            <a:r>
              <a:rPr lang="ko-KR" altLang="en-US" dirty="0"/>
              <a:t>멤버변수</a:t>
            </a:r>
            <a:r>
              <a:rPr lang="en-US" altLang="ko-KR" dirty="0"/>
              <a:t>: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여러 번 부를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생성자</a:t>
            </a:r>
            <a:r>
              <a:rPr lang="en-US" altLang="ko-KR" dirty="0"/>
              <a:t>( -&gt;&gt;  A( );  &lt;&lt;- ): </a:t>
            </a:r>
            <a:r>
              <a:rPr lang="ko-KR" altLang="en-US" dirty="0"/>
              <a:t>한 번의 부름</a:t>
            </a:r>
            <a:r>
              <a:rPr lang="en-US" altLang="ko-KR" dirty="0"/>
              <a:t>.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</a:t>
            </a:r>
            <a:r>
              <a:rPr lang="ko-KR" altLang="en-US" dirty="0"/>
              <a:t>자원 효율성</a:t>
            </a:r>
            <a:r>
              <a:rPr lang="en-US" altLang="ko-KR" dirty="0"/>
              <a:t>(</a:t>
            </a:r>
            <a:r>
              <a:rPr lang="ko-KR" altLang="en-US" dirty="0"/>
              <a:t>객체 메모리로 이동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2) </a:t>
            </a:r>
            <a:r>
              <a:rPr lang="ko-KR" altLang="en-US" dirty="0"/>
              <a:t>재사용성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49B892-C203-434B-977C-A0E5710D3B9C}"/>
              </a:ext>
            </a:extLst>
          </p:cNvPr>
          <p:cNvSpPr/>
          <p:nvPr/>
        </p:nvSpPr>
        <p:spPr>
          <a:xfrm>
            <a:off x="6096000" y="3127248"/>
            <a:ext cx="5760720" cy="352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생성자와 메소드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공통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매개 변수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조건문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차이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한 번 부름으로 객체 생성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메소드는 여러 번 부르며 객체 생성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이 없음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70F5349D-E0C3-45CC-A52D-7227324D0FA4}"/>
              </a:ext>
            </a:extLst>
          </p:cNvPr>
          <p:cNvSpPr/>
          <p:nvPr/>
        </p:nvSpPr>
        <p:spPr>
          <a:xfrm>
            <a:off x="6157138" y="1426464"/>
            <a:ext cx="2529662" cy="1280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가 객체 지향 언어인 이유</a:t>
            </a:r>
          </a:p>
        </p:txBody>
      </p:sp>
    </p:spTree>
    <p:extLst>
      <p:ext uri="{BB962C8B-B14F-4D97-AF65-F5344CB8AC3E}">
        <p14:creationId xmlns:p14="http://schemas.microsoft.com/office/powerpoint/2010/main" val="312543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F4BC5-B66B-4695-AC3B-5E85611F4A65}"/>
              </a:ext>
            </a:extLst>
          </p:cNvPr>
          <p:cNvSpPr txBox="1"/>
          <p:nvPr/>
        </p:nvSpPr>
        <p:spPr>
          <a:xfrm>
            <a:off x="274320" y="475488"/>
            <a:ext cx="504497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Has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동등한 관계로 한쪽에 속하여 이용 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F8C2A-1688-409C-B025-60D81ECF57A1}"/>
              </a:ext>
            </a:extLst>
          </p:cNvPr>
          <p:cNvSpPr txBox="1"/>
          <p:nvPr/>
        </p:nvSpPr>
        <p:spPr>
          <a:xfrm>
            <a:off x="6096000" y="475487"/>
            <a:ext cx="443377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부모와 자식 관계에서 이루어짐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부모 </a:t>
            </a:r>
            <a:r>
              <a:rPr lang="en-US" altLang="ko-KR" dirty="0"/>
              <a:t>Normal -&gt;  </a:t>
            </a:r>
            <a:r>
              <a:rPr lang="ko-KR" altLang="en-US" dirty="0"/>
              <a:t>자식 </a:t>
            </a:r>
            <a:r>
              <a:rPr lang="en-US" altLang="ko-KR" dirty="0"/>
              <a:t>Unique </a:t>
            </a:r>
            <a:r>
              <a:rPr lang="ko-KR" altLang="en-US" dirty="0"/>
              <a:t>특성 지님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29C00-DE43-4378-B471-65B2BA51F3FF}"/>
              </a:ext>
            </a:extLst>
          </p:cNvPr>
          <p:cNvSpPr txBox="1"/>
          <p:nvPr/>
        </p:nvSpPr>
        <p:spPr>
          <a:xfrm>
            <a:off x="274320" y="3081528"/>
            <a:ext cx="55274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오버로딩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같은 이름의 메소드</a:t>
            </a:r>
            <a:r>
              <a:rPr lang="en-US" altLang="ko-KR" dirty="0"/>
              <a:t>, </a:t>
            </a:r>
            <a:r>
              <a:rPr lang="ko-KR" altLang="en-US" dirty="0"/>
              <a:t>생성자에 변수 자료형이 다름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Class A{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a, int b){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(double a, double b){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2A337-6DA7-4F7E-9204-95C3DC0DE42E}"/>
              </a:ext>
            </a:extLst>
          </p:cNvPr>
          <p:cNvSpPr txBox="1"/>
          <p:nvPr/>
        </p:nvSpPr>
        <p:spPr>
          <a:xfrm>
            <a:off x="6096000" y="3081527"/>
            <a:ext cx="6168676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메소드 </a:t>
            </a:r>
            <a:r>
              <a:rPr lang="ko-KR" altLang="en-US" b="1" dirty="0" err="1"/>
              <a:t>오버라이딩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부모의 메소드를 자식 메소드로 </a:t>
            </a:r>
            <a:r>
              <a:rPr lang="ko-KR" altLang="en-US" u="sng" dirty="0"/>
              <a:t>재정의</a:t>
            </a:r>
            <a:r>
              <a:rPr lang="ko-KR" altLang="en-US" dirty="0"/>
              <a:t>하여 이용하는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이름과 변수 자료형이 같음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메소드만 가능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EB2CA9-6971-4415-BBE1-31761FFB810B}"/>
              </a:ext>
            </a:extLst>
          </p:cNvPr>
          <p:cNvCxnSpPr>
            <a:cxnSpLocks/>
          </p:cNvCxnSpPr>
          <p:nvPr/>
        </p:nvCxnSpPr>
        <p:spPr>
          <a:xfrm>
            <a:off x="58887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97B411-8452-470B-91FC-3AEC87B7F39B}"/>
              </a:ext>
            </a:extLst>
          </p:cNvPr>
          <p:cNvSpPr/>
          <p:nvPr/>
        </p:nvSpPr>
        <p:spPr>
          <a:xfrm>
            <a:off x="10515600" y="0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A794CD-5075-43A3-80C3-4E0C38DD615A}"/>
              </a:ext>
            </a:extLst>
          </p:cNvPr>
          <p:cNvSpPr/>
          <p:nvPr/>
        </p:nvSpPr>
        <p:spPr>
          <a:xfrm>
            <a:off x="4212337" y="-1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클래스</a:t>
            </a:r>
          </a:p>
        </p:txBody>
      </p:sp>
    </p:spTree>
    <p:extLst>
      <p:ext uri="{BB962C8B-B14F-4D97-AF65-F5344CB8AC3E}">
        <p14:creationId xmlns:p14="http://schemas.microsoft.com/office/powerpoint/2010/main" val="415466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BC559-BE6F-4782-8853-EEF2ECF19BEF}"/>
              </a:ext>
            </a:extLst>
          </p:cNvPr>
          <p:cNvSpPr txBox="1"/>
          <p:nvPr/>
        </p:nvSpPr>
        <p:spPr>
          <a:xfrm>
            <a:off x="278294" y="373014"/>
            <a:ext cx="8731301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접근제한자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Public(</a:t>
            </a:r>
            <a:r>
              <a:rPr lang="ko-KR" altLang="en-US" sz="2000" dirty="0"/>
              <a:t>공용</a:t>
            </a:r>
            <a:r>
              <a:rPr lang="en-US" altLang="ko-KR" sz="2000" dirty="0"/>
              <a:t>) &gt; protected(</a:t>
            </a:r>
            <a:r>
              <a:rPr lang="ko-KR" altLang="en-US" sz="2000" dirty="0"/>
              <a:t>상속</a:t>
            </a:r>
            <a:r>
              <a:rPr lang="en-US" altLang="ko-KR" sz="2000" dirty="0"/>
              <a:t>) &gt; default(</a:t>
            </a:r>
            <a:r>
              <a:rPr lang="ko-KR" altLang="en-US" sz="2000" dirty="0"/>
              <a:t>같은 패키지 내부</a:t>
            </a:r>
            <a:r>
              <a:rPr lang="en-US" altLang="ko-KR" sz="2000" dirty="0"/>
              <a:t>) &gt; private(</a:t>
            </a:r>
            <a:r>
              <a:rPr lang="ko-KR" altLang="en-US" sz="2000" dirty="0"/>
              <a:t>나만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9DD86-B73B-44E1-8BBB-0713B36CDEF2}"/>
              </a:ext>
            </a:extLst>
          </p:cNvPr>
          <p:cNvSpPr txBox="1"/>
          <p:nvPr/>
        </p:nvSpPr>
        <p:spPr>
          <a:xfrm>
            <a:off x="278293" y="2401421"/>
            <a:ext cx="1043609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상속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추상 클래스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Abstract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 </a:t>
            </a:r>
            <a:r>
              <a:rPr lang="ko-KR" altLang="en-US" sz="2000" dirty="0"/>
              <a:t>멤버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일반 메소드 </a:t>
            </a:r>
            <a:r>
              <a:rPr lang="en-US" altLang="ko-KR" sz="2000" dirty="0"/>
              <a:t>+ </a:t>
            </a:r>
            <a:r>
              <a:rPr lang="ko-KR" altLang="en-US" sz="2000" u="sng" dirty="0"/>
              <a:t>추상 메소드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상속  </a:t>
            </a:r>
            <a:r>
              <a:rPr lang="en-US" altLang="ko-KR" sz="2000" dirty="0"/>
              <a:t>extends &gt;&gt; </a:t>
            </a:r>
            <a:r>
              <a:rPr lang="ko-KR" altLang="en-US" sz="2000" dirty="0"/>
              <a:t>같은 클래스라 이름 붙은 클래스끼리 사용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Interface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/>
              <a:t>추상 메소드만 가짐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자식 클래스에서 상속 </a:t>
            </a:r>
            <a:r>
              <a:rPr lang="ko-KR" altLang="en-US" sz="2000" dirty="0" err="1"/>
              <a:t>이루어져야함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 상속 </a:t>
            </a:r>
            <a:r>
              <a:rPr lang="en-US" altLang="ko-KR" sz="2000" dirty="0"/>
              <a:t>implements 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629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6" y="382384"/>
            <a:ext cx="297742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ArrayList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중복값</a:t>
            </a:r>
            <a:r>
              <a:rPr lang="ko-KR" altLang="en-US" sz="1600" dirty="0"/>
              <a:t> 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있음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7019" y="4739053"/>
            <a:ext cx="2869809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</a:t>
            </a:r>
            <a:r>
              <a:rPr lang="en-US" altLang="ko-KR" sz="1600" dirty="0"/>
              <a:t>+ </a:t>
            </a:r>
            <a:r>
              <a:rPr lang="ko-KR" altLang="en-US" sz="1600" dirty="0"/>
              <a:t>값 구성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 중복 값 불가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값 중복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5" y="2293870"/>
            <a:ext cx="55719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중복 값 불허용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출력 시 </a:t>
            </a:r>
            <a:r>
              <a:rPr lang="en-US" altLang="ko-KR" sz="1600" dirty="0"/>
              <a:t>iterator</a:t>
            </a:r>
            <a:r>
              <a:rPr lang="ko-KR" altLang="en-US" sz="1600" dirty="0"/>
              <a:t>에 담아서 </a:t>
            </a:r>
            <a:r>
              <a:rPr lang="en-US" altLang="ko-KR" sz="1600" dirty="0"/>
              <a:t>set </a:t>
            </a:r>
            <a:r>
              <a:rPr lang="ko-KR" altLang="en-US" sz="1600" dirty="0"/>
              <a:t>설정 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Iterator&lt;</a:t>
            </a:r>
            <a:r>
              <a:rPr lang="ko-KR" altLang="en-US" sz="1600" dirty="0"/>
              <a:t>데이터타입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 </a:t>
            </a:r>
            <a:r>
              <a:rPr lang="en-US" altLang="ko-KR" sz="1600" dirty="0"/>
              <a:t>= set</a:t>
            </a:r>
            <a:r>
              <a:rPr lang="ko-KR" altLang="en-US" sz="1600" dirty="0"/>
              <a:t>명</a:t>
            </a:r>
            <a:r>
              <a:rPr lang="en-US" altLang="ko-KR" sz="1600" dirty="0"/>
              <a:t>. Iterator();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5B17-80C1-47FC-A721-562596ABBA08}"/>
              </a:ext>
            </a:extLst>
          </p:cNvPr>
          <p:cNvSpPr txBox="1"/>
          <p:nvPr/>
        </p:nvSpPr>
        <p:spPr>
          <a:xfrm>
            <a:off x="8294077" y="272811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https://wakestand.tistory.com/111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74E7F5-185B-4194-853A-DE82BC85FC47}"/>
              </a:ext>
            </a:extLst>
          </p:cNvPr>
          <p:cNvSpPr/>
          <p:nvPr/>
        </p:nvSpPr>
        <p:spPr>
          <a:xfrm>
            <a:off x="2201247" y="382383"/>
            <a:ext cx="3503788" cy="136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배열 </a:t>
            </a:r>
            <a:r>
              <a:rPr lang="en-US" altLang="ko-KR" sz="1600" dirty="0"/>
              <a:t>vs list</a:t>
            </a:r>
          </a:p>
          <a:p>
            <a:pPr algn="ctr"/>
            <a:r>
              <a:rPr lang="ko-KR" altLang="en-US" sz="1600" dirty="0"/>
              <a:t>크기 초기 지정 </a:t>
            </a:r>
            <a:r>
              <a:rPr lang="en-US" altLang="ko-KR" sz="1600" dirty="0"/>
              <a:t>vs </a:t>
            </a:r>
            <a:r>
              <a:rPr lang="ko-KR" altLang="en-US" sz="1600" dirty="0"/>
              <a:t>크기 변화</a:t>
            </a:r>
            <a:endParaRPr lang="en-US" altLang="ko-KR" sz="1600" dirty="0"/>
          </a:p>
          <a:p>
            <a:pPr algn="ctr"/>
            <a:r>
              <a:rPr lang="ko-KR" altLang="en-US" sz="1600" dirty="0"/>
              <a:t>직접</a:t>
            </a:r>
            <a:r>
              <a:rPr lang="en-US" altLang="ko-KR" sz="1600" dirty="0"/>
              <a:t>/</a:t>
            </a:r>
            <a:r>
              <a:rPr lang="ko-KR" altLang="en-US" sz="1600" dirty="0"/>
              <a:t>순차 값 접근 </a:t>
            </a:r>
            <a:r>
              <a:rPr lang="en-US" altLang="ko-KR" sz="1600" dirty="0"/>
              <a:t>vs </a:t>
            </a:r>
            <a:r>
              <a:rPr lang="ko-KR" altLang="en-US" sz="1600" dirty="0"/>
              <a:t>순차 값 접근</a:t>
            </a:r>
          </a:p>
        </p:txBody>
      </p:sp>
    </p:spTree>
    <p:extLst>
      <p:ext uri="{BB962C8B-B14F-4D97-AF65-F5344CB8AC3E}">
        <p14:creationId xmlns:p14="http://schemas.microsoft.com/office/powerpoint/2010/main" val="30744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2328</Words>
  <Application>Microsoft Office PowerPoint</Application>
  <PresentationFormat>와이드스크린</PresentationFormat>
  <Paragraphs>344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Arial Unicode MS</vt:lpstr>
      <vt:lpstr>Noto Sans KR</vt:lpstr>
      <vt:lpstr>Noto Serif KR</vt:lpstr>
      <vt:lpstr>맑은 고딕</vt:lpstr>
      <vt:lpstr>Arial</vt:lpstr>
      <vt:lpstr>Consolas</vt:lpstr>
      <vt:lpstr>Courier New</vt:lpstr>
      <vt:lpstr>Office 테마</vt:lpstr>
      <vt:lpstr>JAVA 이해하기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tj-bu-707-07</dc:creator>
  <cp:lastModifiedBy>tj-bu-707-14</cp:lastModifiedBy>
  <cp:revision>59</cp:revision>
  <dcterms:created xsi:type="dcterms:W3CDTF">2024-04-11T23:53:49Z</dcterms:created>
  <dcterms:modified xsi:type="dcterms:W3CDTF">2024-05-25T01:51:02Z</dcterms:modified>
</cp:coreProperties>
</file>