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73" r:id="rId9"/>
    <p:sldId id="265" r:id="rId10"/>
    <p:sldId id="264" r:id="rId11"/>
    <p:sldId id="266" r:id="rId12"/>
    <p:sldId id="267" r:id="rId13"/>
    <p:sldId id="269" r:id="rId14"/>
    <p:sldId id="279" r:id="rId15"/>
    <p:sldId id="270" r:id="rId16"/>
    <p:sldId id="268" r:id="rId17"/>
    <p:sldId id="271" r:id="rId18"/>
    <p:sldId id="281" r:id="rId19"/>
    <p:sldId id="280" r:id="rId20"/>
    <p:sldId id="282" r:id="rId21"/>
    <p:sldId id="274" r:id="rId22"/>
    <p:sldId id="315" r:id="rId23"/>
    <p:sldId id="316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284" r:id="rId32"/>
    <p:sldId id="285" r:id="rId33"/>
    <p:sldId id="286" r:id="rId34"/>
    <p:sldId id="288" r:id="rId35"/>
    <p:sldId id="289" r:id="rId36"/>
    <p:sldId id="291" r:id="rId37"/>
    <p:sldId id="290" r:id="rId38"/>
    <p:sldId id="292" r:id="rId39"/>
    <p:sldId id="293" r:id="rId40"/>
    <p:sldId id="294" r:id="rId41"/>
    <p:sldId id="295" r:id="rId42"/>
    <p:sldId id="296" r:id="rId43"/>
    <p:sldId id="287" r:id="rId44"/>
    <p:sldId id="298" r:id="rId45"/>
    <p:sldId id="299" r:id="rId46"/>
    <p:sldId id="300" r:id="rId47"/>
    <p:sldId id="297" r:id="rId48"/>
    <p:sldId id="301" r:id="rId49"/>
    <p:sldId id="318" r:id="rId50"/>
    <p:sldId id="319" r:id="rId51"/>
    <p:sldId id="317" r:id="rId52"/>
    <p:sldId id="302" r:id="rId53"/>
    <p:sldId id="304" r:id="rId54"/>
    <p:sldId id="303" r:id="rId55"/>
    <p:sldId id="305" r:id="rId56"/>
    <p:sldId id="414" r:id="rId57"/>
    <p:sldId id="415" r:id="rId58"/>
    <p:sldId id="306" r:id="rId59"/>
    <p:sldId id="323" r:id="rId60"/>
    <p:sldId id="320" r:id="rId61"/>
    <p:sldId id="321" r:id="rId62"/>
    <p:sldId id="307" r:id="rId63"/>
    <p:sldId id="322" r:id="rId64"/>
    <p:sldId id="347" r:id="rId65"/>
    <p:sldId id="348" r:id="rId66"/>
    <p:sldId id="350" r:id="rId67"/>
    <p:sldId id="393" r:id="rId68"/>
    <p:sldId id="394" r:id="rId69"/>
    <p:sldId id="395" r:id="rId70"/>
    <p:sldId id="405" r:id="rId71"/>
    <p:sldId id="406" r:id="rId72"/>
    <p:sldId id="324" r:id="rId73"/>
    <p:sldId id="326" r:id="rId74"/>
    <p:sldId id="327" r:id="rId75"/>
    <p:sldId id="325" r:id="rId76"/>
    <p:sldId id="328" r:id="rId77"/>
    <p:sldId id="329" r:id="rId78"/>
    <p:sldId id="330" r:id="rId79"/>
    <p:sldId id="333" r:id="rId80"/>
    <p:sldId id="407" r:id="rId81"/>
    <p:sldId id="331" r:id="rId82"/>
    <p:sldId id="334" r:id="rId83"/>
    <p:sldId id="335" r:id="rId84"/>
    <p:sldId id="336" r:id="rId85"/>
    <p:sldId id="337" r:id="rId86"/>
    <p:sldId id="332" r:id="rId87"/>
    <p:sldId id="338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413" r:id="rId96"/>
    <p:sldId id="349" r:id="rId97"/>
    <p:sldId id="408" r:id="rId98"/>
    <p:sldId id="409" r:id="rId99"/>
    <p:sldId id="410" r:id="rId100"/>
    <p:sldId id="411" r:id="rId101"/>
    <p:sldId id="412" r:id="rId102"/>
    <p:sldId id="417" r:id="rId103"/>
    <p:sldId id="418" r:id="rId104"/>
    <p:sldId id="419" r:id="rId105"/>
    <p:sldId id="420" r:id="rId106"/>
    <p:sldId id="421" r:id="rId107"/>
    <p:sldId id="422" r:id="rId108"/>
    <p:sldId id="424" r:id="rId109"/>
    <p:sldId id="423" r:id="rId110"/>
    <p:sldId id="425" r:id="rId111"/>
    <p:sldId id="426" r:id="rId112"/>
    <p:sldId id="428" r:id="rId113"/>
    <p:sldId id="429" r:id="rId114"/>
    <p:sldId id="430" r:id="rId115"/>
    <p:sldId id="431" r:id="rId116"/>
    <p:sldId id="432" r:id="rId117"/>
    <p:sldId id="339" r:id="rId118"/>
    <p:sldId id="416" r:id="rId119"/>
    <p:sldId id="351" r:id="rId120"/>
    <p:sldId id="352" r:id="rId121"/>
    <p:sldId id="353" r:id="rId122"/>
    <p:sldId id="354" r:id="rId123"/>
    <p:sldId id="355" r:id="rId124"/>
    <p:sldId id="433" r:id="rId125"/>
    <p:sldId id="434" r:id="rId1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C1C1-5BE4-464E-B13D-F9FE1D5DE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648A2-AFD5-43D7-AC35-66C7B965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53C00-FD9A-4ADC-AEE0-555CFDB0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15F6B-78C4-4CB0-89BC-6A1284D5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0503E-7552-4145-8582-99D3444D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9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AF839-1053-47EC-BFE3-F62391FF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82E84E-42D7-46DE-8B3E-DE90ECE7F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F2876-2CB3-46EA-BEEF-815A9D20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42541-113C-4B4B-A35D-C255CD54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181DE-1CDD-4026-AEBE-B890E085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2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68307-5365-4D30-841B-81B319CE6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795FB-E9B4-4E5F-B758-749BC6EA2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BBF97-30A7-42E6-80C3-7F434D84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B077E-CFDA-4F8D-9482-AB904A0B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ED5C5-95B2-4DE2-9A52-E3F9B70B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8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C1C94-3B5F-461E-803B-BE1E3A2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77C65-39B3-4707-BFC8-9FB20F46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5671-1931-4107-9D54-8E5B3811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09FFB-D338-4E67-AF05-209EC50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2C3C4-EC70-42B2-B44D-D0795F6C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0ED6F-2993-44B5-A3F1-A3BBEBE1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804EC-D79A-4F5E-867E-23E999EA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D7AC7-08B7-4ECC-B9C6-4962C95E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CA047-E986-4BE9-8BB0-64DAA622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05F40-5DDC-457A-BB62-0A72F67F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4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24E89-0726-47CF-9587-9235D811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C09A3-19A2-44B0-944A-5BDDDE0C2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B0AB8-7F54-471C-9841-E2E43A5E4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1725A-759B-45E4-BA98-60A7323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39764-6667-4DA4-9D85-EE5A21EA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8F459-2323-474D-A1C7-FE5527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3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F9F0-8AEC-47AE-A839-CC92FDDC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D2C53-4C4D-4F97-9383-ACD64D20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11FCB1-C5F1-4F01-B4CD-47C937C6E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F8FBE3-712B-4B81-B30D-B08C19D54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B66866-2A48-449B-B08E-783879D62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85EB71-E228-4BA2-80B9-224EE666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26D927-818B-44D0-AF85-3072612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836ECE-9144-4A96-BF32-B0F3E363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CCA2D-627A-4754-B862-D301BAF3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39A943-7987-4AC3-87F8-B0C58201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49DA6-CA1F-46DA-8E5F-AD980F92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E2152B-D1A2-427B-8581-6890C8E7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1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9542DB-1566-4849-ACDD-558E2D8C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F5A819-5A85-4BC7-9541-6EB2D60B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3C65E-C8F8-49C4-842F-29B730E1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5CF20-DC05-4232-9C20-D46BD2F2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D2152-5F61-4334-8029-B5939443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ECC481-3A91-4FDB-8947-B32CDCC57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44B2F-02C2-46AB-9BDF-02F4CA1D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B9DD2-816D-4891-829C-965D1207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747C0-14B9-48F7-A89A-B1FFC29B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5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C84B0-8C9D-4933-A654-C33E8B35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C89C0F-444C-4302-84D6-E1FF5BC88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CE9A8-0733-444F-BE62-4904AA5D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FB37A-DADF-4E53-A834-6A6496FD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D3EBF-AEC7-40C2-A166-48403AB8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DAAF7-C85A-4915-94A8-60B4C180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FC602-1D74-498A-90BF-330E316E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BA055-CF7E-47CB-A18B-BB295F2A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E8FDB-B09D-43F0-8521-BDE92047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AA434-CBFE-4BC5-A587-1B7DB298E814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606CA-4128-41E7-A28C-BCE2EF6CE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CA342-CD8F-4F78-B734-2B28344FC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57.png"/><Relationship Id="rId4" Type="http://schemas.openxmlformats.org/officeDocument/2006/relationships/image" Target="../media/image1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62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-Ej2szldZXs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ittrue.tistory.com/25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ianp.tistory.com/17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ttrue.tistory.com/29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4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75702-9748-4984-A890-C9462B4CF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이해하기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EC825-354D-4EDC-ADA7-F93E0218E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혼자 정리하는 중</a:t>
            </a:r>
            <a:r>
              <a:rPr lang="en-US" altLang="ko-KR" dirty="0"/>
              <a:t>~~~</a:t>
            </a:r>
            <a:endParaRPr lang="ko-KR" altLang="en-US" dirty="0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6BC42610-E7F0-470F-8A40-9FE735325DB0}"/>
              </a:ext>
            </a:extLst>
          </p:cNvPr>
          <p:cNvSpPr/>
          <p:nvPr/>
        </p:nvSpPr>
        <p:spPr>
          <a:xfrm>
            <a:off x="10003536" y="5257800"/>
            <a:ext cx="1408176" cy="1307592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4개 4">
            <a:extLst>
              <a:ext uri="{FF2B5EF4-FFF2-40B4-BE49-F238E27FC236}">
                <a16:creationId xmlns:a16="http://schemas.microsoft.com/office/drawing/2014/main" id="{74A590C1-AF4D-4D68-B014-F2D0CB094FFD}"/>
              </a:ext>
            </a:extLst>
          </p:cNvPr>
          <p:cNvSpPr/>
          <p:nvPr/>
        </p:nvSpPr>
        <p:spPr>
          <a:xfrm>
            <a:off x="10981944" y="5166360"/>
            <a:ext cx="530352" cy="818737"/>
          </a:xfrm>
          <a:prstGeom prst="star4">
            <a:avLst>
              <a:gd name="adj" fmla="val 6866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262" y="997528"/>
            <a:ext cx="366683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Try-catch</a:t>
            </a:r>
          </a:p>
          <a:p>
            <a:endParaRPr lang="en-US" altLang="ko-KR" sz="2400" dirty="0"/>
          </a:p>
          <a:p>
            <a:r>
              <a:rPr lang="en-US" altLang="ko-KR" sz="2400" dirty="0"/>
              <a:t>Try{</a:t>
            </a:r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명령문 시행</a:t>
            </a:r>
            <a:endParaRPr lang="en-US" altLang="ko-KR" sz="2400" dirty="0"/>
          </a:p>
          <a:p>
            <a:r>
              <a:rPr lang="en-US" altLang="ko-KR" sz="2400" dirty="0"/>
              <a:t>} catch(</a:t>
            </a:r>
            <a:r>
              <a:rPr lang="ko-KR" altLang="en-US" sz="2400" dirty="0"/>
              <a:t>예외처리 클래스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해당 명령문</a:t>
            </a:r>
            <a:endParaRPr lang="en-US" altLang="ko-KR" sz="2400" dirty="0"/>
          </a:p>
          <a:p>
            <a:r>
              <a:rPr lang="en-US" altLang="ko-KR" sz="2400" dirty="0"/>
              <a:t>} ……</a:t>
            </a:r>
          </a:p>
          <a:p>
            <a:endParaRPr lang="en-US" altLang="ko-KR" sz="2400" dirty="0"/>
          </a:p>
          <a:p>
            <a:r>
              <a:rPr lang="en-US" altLang="ko-KR" sz="2400" dirty="0"/>
              <a:t>Finally{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무조건 수행되는 명령문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10009" y="299258"/>
            <a:ext cx="721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만약 문제가 생겼을 경우 처리를 할 지 정하는 기능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2310009" y="881149"/>
            <a:ext cx="2544624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52407" y="1363287"/>
            <a:ext cx="61749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Throws</a:t>
            </a:r>
          </a:p>
          <a:p>
            <a:endParaRPr lang="en-US" altLang="ko-KR" sz="2400" dirty="0"/>
          </a:p>
          <a:p>
            <a:r>
              <a:rPr lang="en-US" altLang="ko-KR" sz="2400" dirty="0"/>
              <a:t>Main(String[]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) throws </a:t>
            </a:r>
            <a:r>
              <a:rPr lang="ko-KR" altLang="en-US" sz="2400" dirty="0"/>
              <a:t>예외처리 클래스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* </a:t>
            </a:r>
            <a:r>
              <a:rPr lang="ko-KR" altLang="en-US" sz="2400" dirty="0"/>
              <a:t>따로 정의 </a:t>
            </a:r>
            <a:r>
              <a:rPr lang="en-US" altLang="ko-KR" sz="2400" dirty="0"/>
              <a:t>x</a:t>
            </a:r>
            <a:endParaRPr lang="ko-KR" altLang="en-US" sz="2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854633" y="881149"/>
            <a:ext cx="1529542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018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F3DF37-D7DB-4958-A846-8F31002C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10364" cy="30840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DEDC894-9B49-461A-B152-24AC9BD09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21"/>
          <a:stretch/>
        </p:blipFill>
        <p:spPr>
          <a:xfrm>
            <a:off x="3656393" y="8274"/>
            <a:ext cx="8369703" cy="33718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1C136-3856-4828-8DA7-CB9A2D619CB8}"/>
              </a:ext>
            </a:extLst>
          </p:cNvPr>
          <p:cNvSpPr/>
          <p:nvPr/>
        </p:nvSpPr>
        <p:spPr>
          <a:xfrm>
            <a:off x="2596953" y="919870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config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CEEA9A-F752-4330-B535-1806A1B3A40A}"/>
              </a:ext>
            </a:extLst>
          </p:cNvPr>
          <p:cNvSpPr/>
          <p:nvPr/>
        </p:nvSpPr>
        <p:spPr>
          <a:xfrm>
            <a:off x="3924990" y="2870520"/>
            <a:ext cx="1781329" cy="335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96F649-0A8B-426E-8107-892BEC4A36A9}"/>
              </a:ext>
            </a:extLst>
          </p:cNvPr>
          <p:cNvSpPr/>
          <p:nvPr/>
        </p:nvSpPr>
        <p:spPr>
          <a:xfrm>
            <a:off x="1113905" y="65196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0BDA83-ADC7-4EB9-AC7D-9AD11C0C9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480144">
            <a:off x="2304544" y="921394"/>
            <a:ext cx="362154" cy="4640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3F57E7C-E750-4F79-B4D5-E2097406C3FB}"/>
              </a:ext>
            </a:extLst>
          </p:cNvPr>
          <p:cNvSpPr txBox="1"/>
          <p:nvPr/>
        </p:nvSpPr>
        <p:spPr>
          <a:xfrm>
            <a:off x="5822511" y="2663233"/>
            <a:ext cx="621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8. </a:t>
            </a:r>
            <a:r>
              <a:rPr lang="ko-KR" altLang="en-US" dirty="0">
                <a:solidFill>
                  <a:schemeClr val="bg1"/>
                </a:solidFill>
              </a:rPr>
              <a:t>받은 값을 모아서 성공 시 </a:t>
            </a:r>
            <a:r>
              <a:rPr lang="en-US" altLang="ko-KR" dirty="0">
                <a:solidFill>
                  <a:schemeClr val="bg1"/>
                </a:solidFill>
              </a:rPr>
              <a:t>main controller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실패 시 </a:t>
            </a:r>
            <a:r>
              <a:rPr lang="en-US" altLang="ko-KR" dirty="0">
                <a:solidFill>
                  <a:schemeClr val="bg1"/>
                </a:solidFill>
              </a:rPr>
              <a:t>long/error controller</a:t>
            </a:r>
            <a:r>
              <a:rPr lang="ko-KR" altLang="en-US" dirty="0">
                <a:solidFill>
                  <a:schemeClr val="bg1"/>
                </a:solidFill>
              </a:rPr>
              <a:t>로 감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A1FC2C-700C-4F2A-B33B-2C024EE26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602" y="4032093"/>
            <a:ext cx="2900176" cy="13639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BCEF15-2C33-4FA1-A01D-798611D66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2511" y="3932368"/>
            <a:ext cx="4495329" cy="2929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8BA39F-5C56-4155-ABBC-BF7C23F6A80C}"/>
              </a:ext>
            </a:extLst>
          </p:cNvPr>
          <p:cNvSpPr/>
          <p:nvPr/>
        </p:nvSpPr>
        <p:spPr>
          <a:xfrm>
            <a:off x="836894" y="3593090"/>
            <a:ext cx="9846539" cy="32566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29A70-9A9B-4945-8FDA-2DF3603F40F1}"/>
              </a:ext>
            </a:extLst>
          </p:cNvPr>
          <p:cNvSpPr txBox="1"/>
          <p:nvPr/>
        </p:nvSpPr>
        <p:spPr>
          <a:xfrm>
            <a:off x="1009574" y="3616646"/>
            <a:ext cx="683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9-1. </a:t>
            </a:r>
            <a:r>
              <a:rPr lang="ko-KR" altLang="en-US" dirty="0"/>
              <a:t>성공 시 </a:t>
            </a:r>
            <a:r>
              <a:rPr lang="en-US" altLang="ko-KR" dirty="0"/>
              <a:t>Main controller</a:t>
            </a:r>
            <a:r>
              <a:rPr lang="ko-KR" altLang="en-US" dirty="0"/>
              <a:t>에서 </a:t>
            </a:r>
            <a:r>
              <a:rPr lang="en-US" altLang="ko-KR" dirty="0"/>
              <a:t>Main</a:t>
            </a:r>
            <a:r>
              <a:rPr lang="ko-KR" altLang="en-US" dirty="0"/>
              <a:t>화면 띄움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8511CB-CD98-49AC-9652-A6598EDC8FCF}"/>
              </a:ext>
            </a:extLst>
          </p:cNvPr>
          <p:cNvSpPr/>
          <p:nvPr/>
        </p:nvSpPr>
        <p:spPr>
          <a:xfrm>
            <a:off x="1030781" y="-20615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D332701-3675-4490-882A-D5C7C7ACACEB}"/>
              </a:ext>
            </a:extLst>
          </p:cNvPr>
          <p:cNvSpPr/>
          <p:nvPr/>
        </p:nvSpPr>
        <p:spPr>
          <a:xfrm rot="16200000">
            <a:off x="1438497" y="327469"/>
            <a:ext cx="348352" cy="33251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401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F3DF37-D7DB-4958-A846-8F31002C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10364" cy="308402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96F649-0A8B-426E-8107-892BEC4A36A9}"/>
              </a:ext>
            </a:extLst>
          </p:cNvPr>
          <p:cNvSpPr/>
          <p:nvPr/>
        </p:nvSpPr>
        <p:spPr>
          <a:xfrm>
            <a:off x="1113905" y="65196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29A70-9A9B-4945-8FDA-2DF3603F40F1}"/>
              </a:ext>
            </a:extLst>
          </p:cNvPr>
          <p:cNvSpPr txBox="1"/>
          <p:nvPr/>
        </p:nvSpPr>
        <p:spPr>
          <a:xfrm>
            <a:off x="4242876" y="1545498"/>
            <a:ext cx="683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9-2. 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 error controller</a:t>
            </a:r>
            <a:r>
              <a:rPr lang="ko-KR" altLang="en-US" dirty="0"/>
              <a:t>에서 </a:t>
            </a:r>
            <a:r>
              <a:rPr lang="en-US" altLang="ko-KR" dirty="0" err="1"/>
              <a:t>ErrorEmg</a:t>
            </a:r>
            <a:r>
              <a:rPr lang="ko-KR" altLang="en-US" dirty="0"/>
              <a:t>를 가지고 </a:t>
            </a:r>
            <a:endParaRPr lang="en-US" altLang="ko-KR" dirty="0"/>
          </a:p>
          <a:p>
            <a:r>
              <a:rPr lang="en-US" altLang="ko-KR" dirty="0"/>
              <a:t>     memberLoginForm.html</a:t>
            </a:r>
            <a:r>
              <a:rPr lang="ko-KR" altLang="en-US" dirty="0"/>
              <a:t>로 감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8511CB-CD98-49AC-9652-A6598EDC8FCF}"/>
              </a:ext>
            </a:extLst>
          </p:cNvPr>
          <p:cNvSpPr/>
          <p:nvPr/>
        </p:nvSpPr>
        <p:spPr>
          <a:xfrm>
            <a:off x="1030781" y="-20615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D332701-3675-4490-882A-D5C7C7ACACEB}"/>
              </a:ext>
            </a:extLst>
          </p:cNvPr>
          <p:cNvSpPr/>
          <p:nvPr/>
        </p:nvSpPr>
        <p:spPr>
          <a:xfrm rot="16200000">
            <a:off x="1438497" y="327469"/>
            <a:ext cx="348352" cy="33251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262082-CAE4-488E-8697-F673FD7E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876" y="268504"/>
            <a:ext cx="7534275" cy="1095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5B2196-DDD0-4E2C-A87E-37C253E33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961" y="2229447"/>
            <a:ext cx="5905500" cy="51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15D576-FF89-46FA-A7C5-E717B458E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961" y="3429000"/>
            <a:ext cx="6273717" cy="2920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12A7F07-2993-4774-9075-223A473991BA}"/>
              </a:ext>
            </a:extLst>
          </p:cNvPr>
          <p:cNvSpPr txBox="1"/>
          <p:nvPr/>
        </p:nvSpPr>
        <p:spPr>
          <a:xfrm>
            <a:off x="6204030" y="2766745"/>
            <a:ext cx="505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ErrorMsg</a:t>
            </a:r>
            <a:r>
              <a:rPr lang="en-US" altLang="ko-KR" dirty="0"/>
              <a:t> </a:t>
            </a:r>
            <a:r>
              <a:rPr lang="ko-KR" altLang="en-US" dirty="0"/>
              <a:t>화면에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94522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783219-4737-4824-A75F-2A2D77FB0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84" b="10947"/>
          <a:stretch/>
        </p:blipFill>
        <p:spPr>
          <a:xfrm>
            <a:off x="4617044" y="1166974"/>
            <a:ext cx="6760028" cy="7224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B39E89-A307-431E-8EE0-442B59CA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041" y="112629"/>
            <a:ext cx="6572250" cy="3714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51E37E1-945B-4B49-A081-54BE9B2DF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194944" cy="330846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BA6C7E-85E1-4B35-9490-2BBC80953B98}"/>
              </a:ext>
            </a:extLst>
          </p:cNvPr>
          <p:cNvSpPr/>
          <p:nvPr/>
        </p:nvSpPr>
        <p:spPr>
          <a:xfrm>
            <a:off x="1280160" y="0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2958917-2792-41B0-9F78-7C54D13F3F36}"/>
              </a:ext>
            </a:extLst>
          </p:cNvPr>
          <p:cNvCxnSpPr>
            <a:cxnSpLocks/>
            <a:stCxn id="20" idx="1"/>
            <a:endCxn id="10" idx="1"/>
          </p:cNvCxnSpPr>
          <p:nvPr/>
        </p:nvCxnSpPr>
        <p:spPr>
          <a:xfrm rot="10800000" flipH="1" flipV="1">
            <a:off x="1113904" y="917977"/>
            <a:ext cx="1606475" cy="3969210"/>
          </a:xfrm>
          <a:prstGeom prst="bentConnector3">
            <a:avLst>
              <a:gd name="adj1" fmla="val -65051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B8CE82-43F7-4F1F-BACD-AD17D06DD20E}"/>
              </a:ext>
            </a:extLst>
          </p:cNvPr>
          <p:cNvSpPr txBox="1"/>
          <p:nvPr/>
        </p:nvSpPr>
        <p:spPr>
          <a:xfrm>
            <a:off x="4194944" y="2098482"/>
            <a:ext cx="676002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1-1.</a:t>
            </a:r>
            <a:r>
              <a:rPr lang="ko-KR" altLang="en-US" dirty="0"/>
              <a:t>상품등록 클릭 시 </a:t>
            </a:r>
            <a:r>
              <a:rPr lang="en-US" altLang="ko-KR" dirty="0"/>
              <a:t>header.html</a:t>
            </a:r>
            <a:r>
              <a:rPr lang="ko-KR" altLang="en-US" dirty="0"/>
              <a:t>에 있는 상품 등록 </a:t>
            </a:r>
            <a:r>
              <a:rPr lang="en-US" altLang="ko-KR" dirty="0" err="1"/>
              <a:t>href</a:t>
            </a:r>
            <a:r>
              <a:rPr lang="ko-KR" altLang="en-US" dirty="0"/>
              <a:t>가 작동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-2.Item controller</a:t>
            </a:r>
            <a:r>
              <a:rPr lang="ko-KR" altLang="en-US" dirty="0"/>
              <a:t>로 가서 </a:t>
            </a:r>
            <a:r>
              <a:rPr lang="en-US" altLang="ko-KR" dirty="0" err="1"/>
              <a:t>itemFormDto</a:t>
            </a:r>
            <a:r>
              <a:rPr lang="ko-KR" altLang="en-US" dirty="0"/>
              <a:t>를 가지고 </a:t>
            </a:r>
            <a:r>
              <a:rPr lang="en-US" altLang="ko-KR" dirty="0"/>
              <a:t>itemForm.html</a:t>
            </a:r>
            <a:r>
              <a:rPr lang="ko-KR" altLang="en-US" dirty="0"/>
              <a:t>로 넘어간다</a:t>
            </a:r>
            <a:r>
              <a:rPr lang="en-US" altLang="ko-KR" dirty="0"/>
              <a:t>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DF11461-1B2B-48A3-8D56-732F48FDD7D2}"/>
              </a:ext>
            </a:extLst>
          </p:cNvPr>
          <p:cNvSpPr/>
          <p:nvPr/>
        </p:nvSpPr>
        <p:spPr>
          <a:xfrm>
            <a:off x="6048762" y="106464"/>
            <a:ext cx="714894" cy="4255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DBC1913-5012-46E5-94AF-809F4A7CE0E2}"/>
              </a:ext>
            </a:extLst>
          </p:cNvPr>
          <p:cNvSpPr/>
          <p:nvPr/>
        </p:nvSpPr>
        <p:spPr>
          <a:xfrm>
            <a:off x="5266750" y="1460055"/>
            <a:ext cx="1600286" cy="2787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6D71033-5A0B-49CC-A507-E6674661DB03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rot="16200000" flipH="1">
            <a:off x="6884154" y="54069"/>
            <a:ext cx="634959" cy="15908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ADEB6B-6718-4F64-B915-58A6F12D588D}"/>
              </a:ext>
            </a:extLst>
          </p:cNvPr>
          <p:cNvSpPr/>
          <p:nvPr/>
        </p:nvSpPr>
        <p:spPr>
          <a:xfrm>
            <a:off x="112206" y="5825529"/>
            <a:ext cx="2335908" cy="76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상품등록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1D9499-C5C5-4712-BDF3-9E6CE4B8C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380" y="3678010"/>
            <a:ext cx="9238112" cy="241835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41053D1-35F3-44B1-B68B-17649B71D925}"/>
              </a:ext>
            </a:extLst>
          </p:cNvPr>
          <p:cNvSpPr/>
          <p:nvPr/>
        </p:nvSpPr>
        <p:spPr>
          <a:xfrm>
            <a:off x="1113905" y="65196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31C8FF0-EB7A-4809-A8DA-7483E600B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6558" y="375437"/>
            <a:ext cx="487722" cy="487722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5CD8EE5-B9A7-47E3-8E91-FED553C83CFA}"/>
              </a:ext>
            </a:extLst>
          </p:cNvPr>
          <p:cNvSpPr/>
          <p:nvPr/>
        </p:nvSpPr>
        <p:spPr>
          <a:xfrm rot="16200000" flipH="1">
            <a:off x="10533815" y="2452720"/>
            <a:ext cx="1393053" cy="40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BCFE014-DA62-4D4E-8069-02FDBEFD9FF1}"/>
              </a:ext>
            </a:extLst>
          </p:cNvPr>
          <p:cNvSpPr/>
          <p:nvPr/>
        </p:nvSpPr>
        <p:spPr>
          <a:xfrm>
            <a:off x="2907046" y="4665258"/>
            <a:ext cx="4601098" cy="443857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652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3C0CBAA-FC5E-473D-9157-739A5C95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533" y="-51474"/>
            <a:ext cx="6639054" cy="369025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34AD941-2494-4F56-88DC-03605F623E4B}"/>
              </a:ext>
            </a:extLst>
          </p:cNvPr>
          <p:cNvSpPr/>
          <p:nvPr/>
        </p:nvSpPr>
        <p:spPr>
          <a:xfrm>
            <a:off x="1590405" y="-32658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E0515D-E1DC-47A4-AEEE-2090F919EF65}"/>
              </a:ext>
            </a:extLst>
          </p:cNvPr>
          <p:cNvSpPr/>
          <p:nvPr/>
        </p:nvSpPr>
        <p:spPr>
          <a:xfrm>
            <a:off x="1424150" y="68422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A195EC-8F40-47E4-88AD-B889C3A0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194" y="26422"/>
            <a:ext cx="6257925" cy="3895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E3F18D-9F42-4EB0-84B1-969F0DD3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52" y="3213690"/>
            <a:ext cx="7479984" cy="361788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91E9321-0E93-40C8-ADA0-74718D49FD18}"/>
              </a:ext>
            </a:extLst>
          </p:cNvPr>
          <p:cNvSpPr/>
          <p:nvPr/>
        </p:nvSpPr>
        <p:spPr>
          <a:xfrm rot="16200000">
            <a:off x="2010001" y="343797"/>
            <a:ext cx="348352" cy="33251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7550A39-B585-4B61-B7E5-DE7487A383C4}"/>
              </a:ext>
            </a:extLst>
          </p:cNvPr>
          <p:cNvSpPr/>
          <p:nvPr/>
        </p:nvSpPr>
        <p:spPr>
          <a:xfrm rot="9463233" flipH="1">
            <a:off x="6367109" y="2562178"/>
            <a:ext cx="1393053" cy="40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EE3E4-0B61-4F02-B9BF-29A8F3925AF8}"/>
              </a:ext>
            </a:extLst>
          </p:cNvPr>
          <p:cNvSpPr txBox="1"/>
          <p:nvPr/>
        </p:nvSpPr>
        <p:spPr>
          <a:xfrm>
            <a:off x="8053012" y="4155881"/>
            <a:ext cx="413898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-3. Html</a:t>
            </a:r>
            <a:r>
              <a:rPr lang="ko-KR" altLang="en-US" dirty="0"/>
              <a:t>의 정보를 가지고 화면을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36575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E3A514E-D618-4B23-BA5E-47980BDB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264" y="-40187"/>
            <a:ext cx="6639054" cy="36902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9FE0C3-9B0A-469B-9FD8-D4FB6A9DA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839" y="180295"/>
            <a:ext cx="4248150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A301555-D4D1-4589-BFA3-2B32277E570F}"/>
              </a:ext>
            </a:extLst>
          </p:cNvPr>
          <p:cNvSpPr/>
          <p:nvPr/>
        </p:nvSpPr>
        <p:spPr>
          <a:xfrm>
            <a:off x="9379792" y="2806824"/>
            <a:ext cx="714894" cy="4255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C873CC-3617-4CA2-8566-E8ED5DC43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04" y="3854223"/>
            <a:ext cx="11485192" cy="2396568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53446F6-205E-4E2B-B636-8C3AA3D32EB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7687356" y="1722664"/>
            <a:ext cx="540203" cy="372291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D3125B-8199-42C6-85AF-4355F792D42B}"/>
              </a:ext>
            </a:extLst>
          </p:cNvPr>
          <p:cNvSpPr/>
          <p:nvPr/>
        </p:nvSpPr>
        <p:spPr>
          <a:xfrm>
            <a:off x="373166" y="3831656"/>
            <a:ext cx="9832191" cy="103425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2EE269-F194-43E4-8162-F2F8F1C559C9}"/>
              </a:ext>
            </a:extLst>
          </p:cNvPr>
          <p:cNvSpPr/>
          <p:nvPr/>
        </p:nvSpPr>
        <p:spPr>
          <a:xfrm>
            <a:off x="3499895" y="1894114"/>
            <a:ext cx="4194944" cy="153488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If</a:t>
            </a:r>
            <a:r>
              <a:rPr lang="ko-KR" altLang="en-US" sz="1600" dirty="0">
                <a:solidFill>
                  <a:schemeClr val="tx1"/>
                </a:solidFill>
              </a:rPr>
              <a:t>문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만약 </a:t>
            </a:r>
            <a:r>
              <a:rPr lang="en-US" altLang="ko-KR" sz="1600" dirty="0" err="1">
                <a:solidFill>
                  <a:schemeClr val="tx1"/>
                </a:solidFill>
              </a:rPr>
              <a:t>itemFormDto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비어있다</a:t>
            </a:r>
            <a:r>
              <a:rPr lang="en-US" altLang="ko-KR" sz="1600" dirty="0">
                <a:solidFill>
                  <a:schemeClr val="tx1"/>
                </a:solidFill>
              </a:rPr>
              <a:t>. -&gt; </a:t>
            </a:r>
            <a:r>
              <a:rPr lang="ko-KR" altLang="en-US" sz="1600" dirty="0">
                <a:solidFill>
                  <a:schemeClr val="tx1"/>
                </a:solidFill>
              </a:rPr>
              <a:t>등록된 아이디가 아니다</a:t>
            </a:r>
            <a:r>
              <a:rPr lang="en-US" altLang="ko-KR" sz="1600" dirty="0">
                <a:solidFill>
                  <a:schemeClr val="tx1"/>
                </a:solidFill>
              </a:rPr>
              <a:t>. -&gt; </a:t>
            </a:r>
            <a:r>
              <a:rPr lang="ko-KR" altLang="en-US" sz="1600" dirty="0">
                <a:solidFill>
                  <a:schemeClr val="tx1"/>
                </a:solidFill>
              </a:rPr>
              <a:t>저장이 뜬다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ko-KR" altLang="en-US" sz="1600" dirty="0">
                <a:solidFill>
                  <a:schemeClr val="tx1"/>
                </a:solidFill>
              </a:rPr>
              <a:t>아닐 경우 </a:t>
            </a:r>
            <a:r>
              <a:rPr lang="en-US" altLang="ko-KR" sz="1600" dirty="0">
                <a:solidFill>
                  <a:schemeClr val="tx1"/>
                </a:solidFill>
              </a:rPr>
              <a:t>-&gt; </a:t>
            </a:r>
            <a:r>
              <a:rPr lang="ko-KR" altLang="en-US" sz="1600" dirty="0">
                <a:solidFill>
                  <a:schemeClr val="tx1"/>
                </a:solidFill>
              </a:rPr>
              <a:t>등록된 아이디가 있다</a:t>
            </a:r>
            <a:r>
              <a:rPr lang="en-US" altLang="ko-KR" sz="1600" dirty="0">
                <a:solidFill>
                  <a:schemeClr val="tx1"/>
                </a:solidFill>
              </a:rPr>
              <a:t>. -&gt; </a:t>
            </a:r>
            <a:r>
              <a:rPr lang="ko-KR" altLang="en-US" sz="1600" dirty="0">
                <a:solidFill>
                  <a:schemeClr val="tx1"/>
                </a:solidFill>
              </a:rPr>
              <a:t>수정이 뜬다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14472A3-B37B-4DBF-B2F9-CE18050248F8}"/>
              </a:ext>
            </a:extLst>
          </p:cNvPr>
          <p:cNvCxnSpPr>
            <a:cxnSpLocks/>
          </p:cNvCxnSpPr>
          <p:nvPr/>
        </p:nvCxnSpPr>
        <p:spPr>
          <a:xfrm flipV="1">
            <a:off x="5404757" y="3429000"/>
            <a:ext cx="0" cy="4026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E893CA8-B334-4388-A94C-D085A0958D2F}"/>
              </a:ext>
            </a:extLst>
          </p:cNvPr>
          <p:cNvSpPr/>
          <p:nvPr/>
        </p:nvSpPr>
        <p:spPr>
          <a:xfrm>
            <a:off x="1280161" y="4145552"/>
            <a:ext cx="3569426" cy="344805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FC3568-E1C4-43CA-91E3-099FC3EBC862}"/>
              </a:ext>
            </a:extLst>
          </p:cNvPr>
          <p:cNvSpPr txBox="1"/>
          <p:nvPr/>
        </p:nvSpPr>
        <p:spPr>
          <a:xfrm>
            <a:off x="3446689" y="256881"/>
            <a:ext cx="4248150" cy="8697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1-4. </a:t>
            </a:r>
            <a:r>
              <a:rPr lang="ko-KR" altLang="en-US" dirty="0"/>
              <a:t>저장을 누를 경우 </a:t>
            </a:r>
            <a:r>
              <a:rPr lang="en-US" altLang="ko-KR" dirty="0"/>
              <a:t>admin/item/new</a:t>
            </a:r>
            <a:r>
              <a:rPr lang="ko-KR" altLang="en-US" dirty="0"/>
              <a:t>인 </a:t>
            </a:r>
            <a:r>
              <a:rPr lang="en-US" altLang="ko-KR" dirty="0"/>
              <a:t>item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로 정보 전달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F82480-0458-4017-B661-A765B87E9BC9}"/>
              </a:ext>
            </a:extLst>
          </p:cNvPr>
          <p:cNvSpPr/>
          <p:nvPr/>
        </p:nvSpPr>
        <p:spPr>
          <a:xfrm>
            <a:off x="1525088" y="-40188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7C1E91-7502-4062-A70A-0138AD35F8A8}"/>
              </a:ext>
            </a:extLst>
          </p:cNvPr>
          <p:cNvSpPr/>
          <p:nvPr/>
        </p:nvSpPr>
        <p:spPr>
          <a:xfrm>
            <a:off x="1424150" y="68422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EE33CF-85DF-4E3C-BD41-4C76A4271BCD}"/>
              </a:ext>
            </a:extLst>
          </p:cNvPr>
          <p:cNvSpPr/>
          <p:nvPr/>
        </p:nvSpPr>
        <p:spPr>
          <a:xfrm>
            <a:off x="1589508" y="1411105"/>
            <a:ext cx="1100091" cy="617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3F3A428-BDED-485F-9862-CECE17452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12" y="1093892"/>
            <a:ext cx="487722" cy="48772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0276304-D867-46D5-84FE-A74E90455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12" y="345397"/>
            <a:ext cx="487722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655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F5BAB6-F7F7-470D-B4B9-C13A37C27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23" y="1045029"/>
            <a:ext cx="9264594" cy="58129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02DC63-E883-4473-BCB9-26DA9E479D27}"/>
              </a:ext>
            </a:extLst>
          </p:cNvPr>
          <p:cNvSpPr/>
          <p:nvPr/>
        </p:nvSpPr>
        <p:spPr>
          <a:xfrm>
            <a:off x="4986346" y="1221332"/>
            <a:ext cx="2622767" cy="3135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F2FCE2-88B1-49E9-8DE2-D15DD022AE97}"/>
              </a:ext>
            </a:extLst>
          </p:cNvPr>
          <p:cNvSpPr/>
          <p:nvPr/>
        </p:nvSpPr>
        <p:spPr>
          <a:xfrm>
            <a:off x="4114801" y="483238"/>
            <a:ext cx="3494312" cy="31686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</a:t>
            </a:r>
            <a:r>
              <a:rPr lang="ko-KR" altLang="en-US" dirty="0">
                <a:solidFill>
                  <a:schemeClr val="tx1"/>
                </a:solidFill>
              </a:rPr>
              <a:t>에서 써온 </a:t>
            </a:r>
            <a:r>
              <a:rPr lang="en-US" altLang="ko-KR" dirty="0" err="1">
                <a:solidFill>
                  <a:schemeClr val="tx1"/>
                </a:solidFill>
              </a:rPr>
              <a:t>itemFormDto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5CEBE0-1CAE-4408-A521-01BF12671713}"/>
              </a:ext>
            </a:extLst>
          </p:cNvPr>
          <p:cNvSpPr/>
          <p:nvPr/>
        </p:nvSpPr>
        <p:spPr>
          <a:xfrm>
            <a:off x="6678387" y="78225"/>
            <a:ext cx="3494312" cy="31686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유효성 검사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AD2979-B5B4-4EFB-85AA-2DF393C3AE45}"/>
              </a:ext>
            </a:extLst>
          </p:cNvPr>
          <p:cNvCxnSpPr>
            <a:cxnSpLocks/>
          </p:cNvCxnSpPr>
          <p:nvPr/>
        </p:nvCxnSpPr>
        <p:spPr>
          <a:xfrm flipV="1">
            <a:off x="6400800" y="832757"/>
            <a:ext cx="0" cy="4026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E28554-1DAB-46AD-91BF-D1CBF1D13E44}"/>
              </a:ext>
            </a:extLst>
          </p:cNvPr>
          <p:cNvCxnSpPr>
            <a:cxnSpLocks/>
          </p:cNvCxnSpPr>
          <p:nvPr/>
        </p:nvCxnSpPr>
        <p:spPr>
          <a:xfrm flipV="1">
            <a:off x="8425542" y="413772"/>
            <a:ext cx="0" cy="84021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87D2E0-43D4-4A5D-A5F3-A7CA83830E52}"/>
              </a:ext>
            </a:extLst>
          </p:cNvPr>
          <p:cNvSpPr/>
          <p:nvPr/>
        </p:nvSpPr>
        <p:spPr>
          <a:xfrm>
            <a:off x="7609114" y="1221332"/>
            <a:ext cx="2313222" cy="3135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A2E4A9-F15B-4A40-9F2A-A2F13F153F0E}"/>
              </a:ext>
            </a:extLst>
          </p:cNvPr>
          <p:cNvSpPr/>
          <p:nvPr/>
        </p:nvSpPr>
        <p:spPr>
          <a:xfrm>
            <a:off x="9922336" y="1219085"/>
            <a:ext cx="1414454" cy="3135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2990E-3356-4B23-9694-C5FE7972431D}"/>
              </a:ext>
            </a:extLst>
          </p:cNvPr>
          <p:cNvSpPr/>
          <p:nvPr/>
        </p:nvSpPr>
        <p:spPr>
          <a:xfrm>
            <a:off x="8697688" y="499567"/>
            <a:ext cx="3494312" cy="31686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</a:t>
            </a:r>
            <a:r>
              <a:rPr lang="ko-KR" altLang="en-US" dirty="0">
                <a:solidFill>
                  <a:schemeClr val="tx1"/>
                </a:solidFill>
              </a:rPr>
              <a:t>에 건넬 정보 담을 공간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2414AD3-FEED-4CE5-A56B-2DEEA053F039}"/>
              </a:ext>
            </a:extLst>
          </p:cNvPr>
          <p:cNvCxnSpPr>
            <a:cxnSpLocks/>
          </p:cNvCxnSpPr>
          <p:nvPr/>
        </p:nvCxnSpPr>
        <p:spPr>
          <a:xfrm flipV="1">
            <a:off x="10983687" y="832757"/>
            <a:ext cx="0" cy="4026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2F62A6-7268-4460-808F-BC7A33111782}"/>
              </a:ext>
            </a:extLst>
          </p:cNvPr>
          <p:cNvSpPr/>
          <p:nvPr/>
        </p:nvSpPr>
        <p:spPr>
          <a:xfrm>
            <a:off x="4986346" y="1531234"/>
            <a:ext cx="5855824" cy="40265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0D0EE9-3241-4432-97E3-34C7DDF12368}"/>
              </a:ext>
            </a:extLst>
          </p:cNvPr>
          <p:cNvSpPr/>
          <p:nvPr/>
        </p:nvSpPr>
        <p:spPr>
          <a:xfrm>
            <a:off x="101728" y="1531234"/>
            <a:ext cx="2496203" cy="90172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파라미터로 </a:t>
            </a:r>
            <a:r>
              <a:rPr lang="en-US" altLang="ko-KR" dirty="0" err="1">
                <a:solidFill>
                  <a:schemeClr val="tx1"/>
                </a:solidFill>
              </a:rPr>
              <a:t>itemImgFile</a:t>
            </a:r>
            <a:r>
              <a:rPr lang="ko-KR" altLang="en-US" dirty="0">
                <a:solidFill>
                  <a:schemeClr val="tx1"/>
                </a:solidFill>
              </a:rPr>
              <a:t>이란 이름의 </a:t>
            </a:r>
            <a:r>
              <a:rPr lang="en-US" altLang="ko-KR" dirty="0">
                <a:solidFill>
                  <a:schemeClr val="tx1"/>
                </a:solidFill>
              </a:rPr>
              <a:t>List</a:t>
            </a:r>
            <a:r>
              <a:rPr lang="ko-KR" altLang="en-US" dirty="0">
                <a:solidFill>
                  <a:schemeClr val="tx1"/>
                </a:solidFill>
              </a:rPr>
              <a:t>요청하여 받음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93621BC-4256-4CE1-9633-86EB36563A2B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2597931" y="1732562"/>
            <a:ext cx="2388415" cy="24953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B707B86-3BA1-413E-84F9-B597C2CE60AE}"/>
              </a:ext>
            </a:extLst>
          </p:cNvPr>
          <p:cNvSpPr/>
          <p:nvPr/>
        </p:nvSpPr>
        <p:spPr>
          <a:xfrm>
            <a:off x="3317584" y="4506687"/>
            <a:ext cx="4503802" cy="5819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019091-445A-407D-B2F8-2CC6BC80B3A3}"/>
              </a:ext>
            </a:extLst>
          </p:cNvPr>
          <p:cNvSpPr txBox="1"/>
          <p:nvPr/>
        </p:nvSpPr>
        <p:spPr>
          <a:xfrm>
            <a:off x="128944" y="3636897"/>
            <a:ext cx="246898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en-US" altLang="ko-KR" dirty="0" err="1"/>
              <a:t>itemService</a:t>
            </a:r>
            <a:r>
              <a:rPr lang="ko-KR" altLang="en-US" dirty="0"/>
              <a:t>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(1)</a:t>
            </a:r>
            <a:r>
              <a:rPr lang="en-US" altLang="ko-KR" dirty="0" err="1"/>
              <a:t>itemFormDto</a:t>
            </a:r>
            <a:r>
              <a:rPr lang="ko-KR" altLang="en-US" dirty="0"/>
              <a:t>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(2)</a:t>
            </a:r>
            <a:r>
              <a:rPr lang="en-US" altLang="ko-KR" dirty="0" err="1"/>
              <a:t>itemImgFileList</a:t>
            </a:r>
            <a:r>
              <a:rPr lang="ko-KR" altLang="en-US" dirty="0"/>
              <a:t>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가지고 이동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71603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34BA63-0FD1-4800-B76A-F1615377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1" y="0"/>
            <a:ext cx="6639054" cy="36902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5480D6-AD42-4439-9350-968D8169456E}"/>
              </a:ext>
            </a:extLst>
          </p:cNvPr>
          <p:cNvSpPr/>
          <p:nvPr/>
        </p:nvSpPr>
        <p:spPr>
          <a:xfrm>
            <a:off x="1720140" y="1411105"/>
            <a:ext cx="1100091" cy="617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F3E092-DBA5-4FA2-95EC-F2BEA1858B1E}"/>
              </a:ext>
            </a:extLst>
          </p:cNvPr>
          <p:cNvSpPr/>
          <p:nvPr/>
        </p:nvSpPr>
        <p:spPr>
          <a:xfrm>
            <a:off x="130631" y="1415844"/>
            <a:ext cx="1216430" cy="617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itemForm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DTO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3FC5D7-99B8-4134-BE45-9F800C95A3E0}"/>
              </a:ext>
            </a:extLst>
          </p:cNvPr>
          <p:cNvSpPr/>
          <p:nvPr/>
        </p:nvSpPr>
        <p:spPr>
          <a:xfrm rot="10800000">
            <a:off x="1394386" y="1529603"/>
            <a:ext cx="280732" cy="29751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01E81F-68A5-4634-8D22-897376F9F947}"/>
              </a:ext>
            </a:extLst>
          </p:cNvPr>
          <p:cNvSpPr txBox="1"/>
          <p:nvPr/>
        </p:nvSpPr>
        <p:spPr>
          <a:xfrm>
            <a:off x="6588550" y="5379091"/>
            <a:ext cx="54871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en-US" altLang="ko-KR" dirty="0" err="1"/>
              <a:t>itemFormDto</a:t>
            </a:r>
            <a:r>
              <a:rPr lang="ko-KR" altLang="en-US" dirty="0"/>
              <a:t>에서 </a:t>
            </a:r>
            <a:r>
              <a:rPr lang="en-US" altLang="ko-KR" dirty="0" err="1"/>
              <a:t>createItem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A2591A-445E-4B15-8F00-7521769B4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782" r="5574" b="2782"/>
          <a:stretch/>
        </p:blipFill>
        <p:spPr>
          <a:xfrm>
            <a:off x="3043687" y="0"/>
            <a:ext cx="8094659" cy="5114925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A8722E-8015-4C58-AA55-09963F675C20}"/>
              </a:ext>
            </a:extLst>
          </p:cNvPr>
          <p:cNvSpPr/>
          <p:nvPr/>
        </p:nvSpPr>
        <p:spPr>
          <a:xfrm>
            <a:off x="3535341" y="2042289"/>
            <a:ext cx="3220054" cy="2110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728800F-0A31-4361-ACA7-1E2AF37DE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1" y="5316951"/>
            <a:ext cx="6130163" cy="1324679"/>
          </a:xfrm>
          <a:prstGeom prst="rect">
            <a:avLst/>
          </a:prstGeom>
        </p:spPr>
      </p:pic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CC610F7-F660-450F-9E1C-A44DB10F083E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2450995" y="2622579"/>
            <a:ext cx="3063613" cy="23251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1120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34BA63-0FD1-4800-B76A-F1615377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1" y="0"/>
            <a:ext cx="6639054" cy="36902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CF3E092-DBA5-4FA2-95EC-F2BEA1858B1E}"/>
              </a:ext>
            </a:extLst>
          </p:cNvPr>
          <p:cNvSpPr/>
          <p:nvPr/>
        </p:nvSpPr>
        <p:spPr>
          <a:xfrm>
            <a:off x="130631" y="1415844"/>
            <a:ext cx="1216430" cy="617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itemForm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DTO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7C2499-3948-4C46-8AB6-EC5C823CA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61" y="4236216"/>
            <a:ext cx="6130163" cy="13246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FA21F0-1C65-41C4-BA33-F561929CB8CD}"/>
              </a:ext>
            </a:extLst>
          </p:cNvPr>
          <p:cNvSpPr/>
          <p:nvPr/>
        </p:nvSpPr>
        <p:spPr>
          <a:xfrm>
            <a:off x="187903" y="2142886"/>
            <a:ext cx="1100091" cy="617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entity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B567F25-A6EE-46F0-8517-970CEDC80608}"/>
              </a:ext>
            </a:extLst>
          </p:cNvPr>
          <p:cNvSpPr/>
          <p:nvPr/>
        </p:nvSpPr>
        <p:spPr>
          <a:xfrm rot="5200923">
            <a:off x="614763" y="1991158"/>
            <a:ext cx="311689" cy="26796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64A74F-1416-43FE-8626-097F8041E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395" y="231482"/>
            <a:ext cx="5487109" cy="566737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335970E-7B74-445C-AF84-D0852031FF90}"/>
              </a:ext>
            </a:extLst>
          </p:cNvPr>
          <p:cNvSpPr/>
          <p:nvPr/>
        </p:nvSpPr>
        <p:spPr>
          <a:xfrm>
            <a:off x="4653643" y="4898556"/>
            <a:ext cx="1736014" cy="326588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9FEDFF5-FD62-4456-8D40-42C7579CC591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6389657" y="5061850"/>
            <a:ext cx="3109293" cy="837007"/>
          </a:xfrm>
          <a:prstGeom prst="bentConnector4">
            <a:avLst>
              <a:gd name="adj1" fmla="val 5881"/>
              <a:gd name="adj2" fmla="val 168279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01E81F-68A5-4634-8D22-897376F9F947}"/>
              </a:ext>
            </a:extLst>
          </p:cNvPr>
          <p:cNvSpPr txBox="1"/>
          <p:nvPr/>
        </p:nvSpPr>
        <p:spPr>
          <a:xfrm>
            <a:off x="529088" y="5671711"/>
            <a:ext cx="54871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en-US" altLang="ko-KR" dirty="0" err="1"/>
              <a:t>itemFormDto</a:t>
            </a:r>
            <a:r>
              <a:rPr lang="ko-KR" altLang="en-US" dirty="0"/>
              <a:t>에서 </a:t>
            </a:r>
            <a:r>
              <a:rPr lang="en-US" altLang="ko-KR" dirty="0"/>
              <a:t>mapper</a:t>
            </a:r>
            <a:r>
              <a:rPr lang="ko-KR" altLang="en-US" dirty="0"/>
              <a:t>로 </a:t>
            </a:r>
            <a:r>
              <a:rPr lang="en-US" altLang="ko-KR" dirty="0" err="1"/>
              <a:t>itementity</a:t>
            </a:r>
            <a:r>
              <a:rPr lang="ko-KR" altLang="en-US" dirty="0"/>
              <a:t>로 연결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자료형 만듦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129288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34BA63-0FD1-4800-B76A-F1615377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1" y="0"/>
            <a:ext cx="6639054" cy="36902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5480D6-AD42-4439-9350-968D8169456E}"/>
              </a:ext>
            </a:extLst>
          </p:cNvPr>
          <p:cNvSpPr/>
          <p:nvPr/>
        </p:nvSpPr>
        <p:spPr>
          <a:xfrm>
            <a:off x="1720140" y="1411105"/>
            <a:ext cx="1100091" cy="617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F3E092-DBA5-4FA2-95EC-F2BEA1858B1E}"/>
              </a:ext>
            </a:extLst>
          </p:cNvPr>
          <p:cNvSpPr/>
          <p:nvPr/>
        </p:nvSpPr>
        <p:spPr>
          <a:xfrm>
            <a:off x="1433658" y="2160426"/>
            <a:ext cx="1832056" cy="617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itemRepository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(save)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3FC5D7-99B8-4134-BE45-9F800C95A3E0}"/>
              </a:ext>
            </a:extLst>
          </p:cNvPr>
          <p:cNvSpPr/>
          <p:nvPr/>
        </p:nvSpPr>
        <p:spPr>
          <a:xfrm rot="18969362">
            <a:off x="1337472" y="1801234"/>
            <a:ext cx="484467" cy="30439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01E81F-68A5-4634-8D22-897376F9F947}"/>
              </a:ext>
            </a:extLst>
          </p:cNvPr>
          <p:cNvSpPr txBox="1"/>
          <p:nvPr/>
        </p:nvSpPr>
        <p:spPr>
          <a:xfrm>
            <a:off x="177955" y="3500727"/>
            <a:ext cx="54871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en-US" altLang="ko-KR" dirty="0" err="1"/>
              <a:t>ItemService</a:t>
            </a:r>
            <a:r>
              <a:rPr lang="ko-KR" altLang="en-US" dirty="0"/>
              <a:t>로 </a:t>
            </a:r>
            <a:r>
              <a:rPr lang="en-US" altLang="ko-KR" dirty="0"/>
              <a:t>callback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A2591A-445E-4B15-8F00-7521769B4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782" r="5574" b="2782"/>
          <a:stretch/>
        </p:blipFill>
        <p:spPr>
          <a:xfrm>
            <a:off x="3353938" y="0"/>
            <a:ext cx="8094659" cy="5114925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A8722E-8015-4C58-AA55-09963F675C20}"/>
              </a:ext>
            </a:extLst>
          </p:cNvPr>
          <p:cNvSpPr/>
          <p:nvPr/>
        </p:nvSpPr>
        <p:spPr>
          <a:xfrm>
            <a:off x="3535338" y="2230995"/>
            <a:ext cx="3220054" cy="2110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CC610F7-F660-450F-9E1C-A44DB10F083E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2450992" y="2811285"/>
            <a:ext cx="3063613" cy="23251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C3026F-E19C-4000-870E-1C5B4A478CDA}"/>
              </a:ext>
            </a:extLst>
          </p:cNvPr>
          <p:cNvSpPr/>
          <p:nvPr/>
        </p:nvSpPr>
        <p:spPr>
          <a:xfrm>
            <a:off x="1727580" y="2886758"/>
            <a:ext cx="1100091" cy="617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5F9E017-C943-4116-9D18-34B08FFED8EC}"/>
              </a:ext>
            </a:extLst>
          </p:cNvPr>
          <p:cNvSpPr/>
          <p:nvPr/>
        </p:nvSpPr>
        <p:spPr>
          <a:xfrm>
            <a:off x="2445010" y="5511010"/>
            <a:ext cx="3220054" cy="10150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6. Repository </a:t>
            </a:r>
            <a:r>
              <a:rPr lang="ko-KR" altLang="en-US" dirty="0">
                <a:solidFill>
                  <a:schemeClr val="tx1"/>
                </a:solidFill>
              </a:rPr>
              <a:t>작동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7. DB</a:t>
            </a:r>
            <a:r>
              <a:rPr lang="ko-KR" altLang="en-US" dirty="0">
                <a:solidFill>
                  <a:schemeClr val="tx1"/>
                </a:solidFill>
              </a:rPr>
              <a:t>에 저장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3589EA-052D-4212-98FB-60105596FD72}"/>
              </a:ext>
            </a:extLst>
          </p:cNvPr>
          <p:cNvSpPr/>
          <p:nvPr/>
        </p:nvSpPr>
        <p:spPr>
          <a:xfrm>
            <a:off x="224954" y="2133113"/>
            <a:ext cx="1100091" cy="617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entity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A81969E-282B-49D5-96AD-E5918D71B37C}"/>
              </a:ext>
            </a:extLst>
          </p:cNvPr>
          <p:cNvSpPr/>
          <p:nvPr/>
        </p:nvSpPr>
        <p:spPr>
          <a:xfrm rot="5200923">
            <a:off x="2094922" y="1959618"/>
            <a:ext cx="311689" cy="26796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8FEB7AF-FCE8-4F36-AD67-4A8278B719E3}"/>
              </a:ext>
            </a:extLst>
          </p:cNvPr>
          <p:cNvSpPr/>
          <p:nvPr/>
        </p:nvSpPr>
        <p:spPr>
          <a:xfrm rot="5200923">
            <a:off x="2130571" y="2752774"/>
            <a:ext cx="311689" cy="26796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0180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601E81F-68A5-4634-8D22-897376F9F947}"/>
              </a:ext>
            </a:extLst>
          </p:cNvPr>
          <p:cNvSpPr txBox="1"/>
          <p:nvPr/>
        </p:nvSpPr>
        <p:spPr>
          <a:xfrm>
            <a:off x="521900" y="1117417"/>
            <a:ext cx="54871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8,9. Call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으로 </a:t>
            </a:r>
            <a:r>
              <a:rPr lang="en-US" altLang="ko-KR" dirty="0" err="1"/>
              <a:t>itemService</a:t>
            </a:r>
            <a:r>
              <a:rPr lang="ko-KR" altLang="en-US" dirty="0"/>
              <a:t>까지 돌아옴</a:t>
            </a:r>
            <a:endParaRPr lang="en-US" altLang="ko-KR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A2591A-445E-4B15-8F00-7521769B4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782" r="5574" b="2782"/>
          <a:stretch/>
        </p:blipFill>
        <p:spPr>
          <a:xfrm>
            <a:off x="0" y="1743075"/>
            <a:ext cx="8094659" cy="5114925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A8722E-8015-4C58-AA55-09963F675C20}"/>
              </a:ext>
            </a:extLst>
          </p:cNvPr>
          <p:cNvSpPr/>
          <p:nvPr/>
        </p:nvSpPr>
        <p:spPr>
          <a:xfrm>
            <a:off x="491653" y="4425183"/>
            <a:ext cx="5380059" cy="18245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4BA63-0FD1-4800-B76A-F1615377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44" y="0"/>
            <a:ext cx="5844256" cy="32484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5480D6-AD42-4439-9350-968D8169456E}"/>
              </a:ext>
            </a:extLst>
          </p:cNvPr>
          <p:cNvSpPr/>
          <p:nvPr/>
        </p:nvSpPr>
        <p:spPr>
          <a:xfrm>
            <a:off x="7643121" y="1226367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543771-576D-47A4-975C-A4669EBA38E9}"/>
              </a:ext>
            </a:extLst>
          </p:cNvPr>
          <p:cNvSpPr/>
          <p:nvPr/>
        </p:nvSpPr>
        <p:spPr>
          <a:xfrm>
            <a:off x="9058249" y="1210938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Img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3FC5D7-99B8-4134-BE45-9F800C95A3E0}"/>
              </a:ext>
            </a:extLst>
          </p:cNvPr>
          <p:cNvSpPr/>
          <p:nvPr/>
        </p:nvSpPr>
        <p:spPr>
          <a:xfrm>
            <a:off x="8681009" y="1333280"/>
            <a:ext cx="531776" cy="30736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ABA87E-052A-4D9C-8817-345AD0CAF2AE}"/>
              </a:ext>
            </a:extLst>
          </p:cNvPr>
          <p:cNvSpPr/>
          <p:nvPr/>
        </p:nvSpPr>
        <p:spPr>
          <a:xfrm>
            <a:off x="2106386" y="4588313"/>
            <a:ext cx="1736014" cy="326588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6EFC2-9D01-466A-94C8-928A19CEBBF9}"/>
              </a:ext>
            </a:extLst>
          </p:cNvPr>
          <p:cNvSpPr txBox="1"/>
          <p:nvPr/>
        </p:nvSpPr>
        <p:spPr>
          <a:xfrm>
            <a:off x="8222110" y="4073391"/>
            <a:ext cx="374306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10. </a:t>
            </a:r>
            <a:r>
              <a:rPr lang="en-US" altLang="ko-KR" dirty="0" err="1"/>
              <a:t>ItemImg</a:t>
            </a:r>
            <a:r>
              <a:rPr lang="en-US" altLang="ko-KR" dirty="0"/>
              <a:t> Entity</a:t>
            </a:r>
            <a:r>
              <a:rPr lang="ko-KR" altLang="en-US" dirty="0"/>
              <a:t>로 가서 자료형에 맞춰 </a:t>
            </a:r>
            <a:r>
              <a:rPr lang="en-US" altLang="ko-KR" dirty="0" err="1"/>
              <a:t>itemImg</a:t>
            </a:r>
            <a:r>
              <a:rPr lang="en-US" altLang="ko-KR" dirty="0"/>
              <a:t> </a:t>
            </a:r>
            <a:r>
              <a:rPr lang="ko-KR" altLang="en-US" dirty="0"/>
              <a:t>객체 형성 </a:t>
            </a:r>
            <a:endParaRPr lang="en-US" altLang="ko-KR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8301C91-A79D-4546-A394-77C35507B4F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871712" y="4261757"/>
            <a:ext cx="2096631" cy="10757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42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887" y="498764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숫자 입력하는 </a:t>
            </a:r>
            <a:r>
              <a:rPr lang="ko-KR" altLang="en-US" dirty="0"/>
              <a:t>곳에 문자 넣어 오류 났을 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26" y="1124840"/>
            <a:ext cx="8743148" cy="55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074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4A2591A-445E-4B15-8F00-7521769B4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782" r="5574" b="2782"/>
          <a:stretch/>
        </p:blipFill>
        <p:spPr>
          <a:xfrm>
            <a:off x="0" y="1743075"/>
            <a:ext cx="8094659" cy="5114925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A8722E-8015-4C58-AA55-09963F675C20}"/>
              </a:ext>
            </a:extLst>
          </p:cNvPr>
          <p:cNvSpPr/>
          <p:nvPr/>
        </p:nvSpPr>
        <p:spPr>
          <a:xfrm>
            <a:off x="491653" y="4425183"/>
            <a:ext cx="5380059" cy="18245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4BA63-0FD1-4800-B76A-F1615377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44" y="0"/>
            <a:ext cx="5844256" cy="32484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543771-576D-47A4-975C-A4669EBA38E9}"/>
              </a:ext>
            </a:extLst>
          </p:cNvPr>
          <p:cNvSpPr/>
          <p:nvPr/>
        </p:nvSpPr>
        <p:spPr>
          <a:xfrm>
            <a:off x="9058249" y="1210938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Img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ABA87E-052A-4D9C-8817-345AD0CAF2AE}"/>
              </a:ext>
            </a:extLst>
          </p:cNvPr>
          <p:cNvSpPr/>
          <p:nvPr/>
        </p:nvSpPr>
        <p:spPr>
          <a:xfrm>
            <a:off x="734785" y="4779886"/>
            <a:ext cx="2759529" cy="1212699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6EFC2-9D01-466A-94C8-928A19CEBBF9}"/>
              </a:ext>
            </a:extLst>
          </p:cNvPr>
          <p:cNvSpPr txBox="1"/>
          <p:nvPr/>
        </p:nvSpPr>
        <p:spPr>
          <a:xfrm>
            <a:off x="8094659" y="4005122"/>
            <a:ext cx="374306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10-1. </a:t>
            </a:r>
            <a:r>
              <a:rPr lang="ko-KR" altLang="en-US" dirty="0"/>
              <a:t>만약에 </a:t>
            </a:r>
            <a:r>
              <a:rPr lang="en-US" altLang="ko-KR" dirty="0" err="1"/>
              <a:t>i</a:t>
            </a:r>
            <a:r>
              <a:rPr lang="en-US" altLang="ko-KR" dirty="0"/>
              <a:t>==0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첫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 화면이면</a:t>
            </a:r>
            <a:r>
              <a:rPr lang="en-US" altLang="ko-KR" dirty="0">
                <a:sym typeface="Wingdings" panose="05000000000000000000" pitchFamily="2" charset="2"/>
              </a:rPr>
              <a:t>, Y</a:t>
            </a:r>
            <a:r>
              <a:rPr lang="ko-KR" altLang="en-US" dirty="0">
                <a:sym typeface="Wingdings" panose="05000000000000000000" pitchFamily="2" charset="2"/>
              </a:rPr>
              <a:t>설정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아닐 경우</a:t>
            </a:r>
            <a:r>
              <a:rPr lang="en-US" altLang="ko-KR" dirty="0">
                <a:sym typeface="Wingdings" panose="05000000000000000000" pitchFamily="2" charset="2"/>
              </a:rPr>
              <a:t>, N</a:t>
            </a:r>
            <a:r>
              <a:rPr lang="ko-KR" altLang="en-US" dirty="0">
                <a:sym typeface="Wingdings" panose="05000000000000000000" pitchFamily="2" charset="2"/>
              </a:rPr>
              <a:t>으로 설정</a:t>
            </a:r>
            <a:r>
              <a:rPr lang="en-US" altLang="ko-KR" dirty="0"/>
              <a:t> 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8301C91-A79D-4546-A394-77C35507B4F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871712" y="4261757"/>
            <a:ext cx="2096631" cy="10757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190D7F-D07B-485C-AA98-478D50632EE7}"/>
              </a:ext>
            </a:extLst>
          </p:cNvPr>
          <p:cNvSpPr/>
          <p:nvPr/>
        </p:nvSpPr>
        <p:spPr>
          <a:xfrm>
            <a:off x="7643121" y="1226367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3FC5D7-99B8-4134-BE45-9F800C95A3E0}"/>
              </a:ext>
            </a:extLst>
          </p:cNvPr>
          <p:cNvSpPr/>
          <p:nvPr/>
        </p:nvSpPr>
        <p:spPr>
          <a:xfrm>
            <a:off x="8681009" y="1333280"/>
            <a:ext cx="531776" cy="30736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943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4A2591A-445E-4B15-8F00-7521769B4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782" r="5574" b="2782"/>
          <a:stretch/>
        </p:blipFill>
        <p:spPr>
          <a:xfrm>
            <a:off x="0" y="1743075"/>
            <a:ext cx="8094659" cy="5114925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A8722E-8015-4C58-AA55-09963F675C20}"/>
              </a:ext>
            </a:extLst>
          </p:cNvPr>
          <p:cNvSpPr/>
          <p:nvPr/>
        </p:nvSpPr>
        <p:spPr>
          <a:xfrm>
            <a:off x="491653" y="4425183"/>
            <a:ext cx="5380059" cy="18245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4BA63-0FD1-4800-B76A-F1615377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44" y="0"/>
            <a:ext cx="5844256" cy="32484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5480D6-AD42-4439-9350-968D8169456E}"/>
              </a:ext>
            </a:extLst>
          </p:cNvPr>
          <p:cNvSpPr/>
          <p:nvPr/>
        </p:nvSpPr>
        <p:spPr>
          <a:xfrm>
            <a:off x="7643121" y="1226367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543771-576D-47A4-975C-A4669EBA38E9}"/>
              </a:ext>
            </a:extLst>
          </p:cNvPr>
          <p:cNvSpPr/>
          <p:nvPr/>
        </p:nvSpPr>
        <p:spPr>
          <a:xfrm>
            <a:off x="9041919" y="1205956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Img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ABA87E-052A-4D9C-8817-345AD0CAF2AE}"/>
              </a:ext>
            </a:extLst>
          </p:cNvPr>
          <p:cNvSpPr/>
          <p:nvPr/>
        </p:nvSpPr>
        <p:spPr>
          <a:xfrm>
            <a:off x="734785" y="5792261"/>
            <a:ext cx="1975757" cy="379942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6EFC2-9D01-466A-94C8-928A19CEBBF9}"/>
              </a:ext>
            </a:extLst>
          </p:cNvPr>
          <p:cNvSpPr txBox="1"/>
          <p:nvPr/>
        </p:nvSpPr>
        <p:spPr>
          <a:xfrm>
            <a:off x="8222110" y="4073391"/>
            <a:ext cx="374306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11. </a:t>
            </a:r>
            <a:r>
              <a:rPr lang="en-US" altLang="ko-KR" dirty="0" err="1"/>
              <a:t>ItemImg</a:t>
            </a:r>
            <a:r>
              <a:rPr lang="en-US" altLang="ko-KR" dirty="0"/>
              <a:t> Entity</a:t>
            </a:r>
            <a:r>
              <a:rPr lang="ko-KR" altLang="en-US" dirty="0"/>
              <a:t>로 가서 자료형에 맞춰 </a:t>
            </a:r>
            <a:r>
              <a:rPr lang="en-US" altLang="ko-KR" dirty="0" err="1"/>
              <a:t>itemImg</a:t>
            </a:r>
            <a:r>
              <a:rPr lang="en-US" altLang="ko-KR" dirty="0"/>
              <a:t> </a:t>
            </a:r>
            <a:r>
              <a:rPr lang="ko-KR" altLang="en-US" dirty="0"/>
              <a:t>객체 형성 </a:t>
            </a:r>
            <a:endParaRPr lang="en-US" altLang="ko-KR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8301C91-A79D-4546-A394-77C35507B4F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871712" y="4261757"/>
            <a:ext cx="2096631" cy="10757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0D7CA5-0050-4972-811D-32A0E62BB758}"/>
              </a:ext>
            </a:extLst>
          </p:cNvPr>
          <p:cNvSpPr/>
          <p:nvPr/>
        </p:nvSpPr>
        <p:spPr>
          <a:xfrm>
            <a:off x="9041919" y="1869895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img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E0EA1F6-D72D-4DE8-8F26-AFB88DF1423A}"/>
              </a:ext>
            </a:extLst>
          </p:cNvPr>
          <p:cNvSpPr/>
          <p:nvPr/>
        </p:nvSpPr>
        <p:spPr>
          <a:xfrm rot="5400000">
            <a:off x="9032919" y="1614503"/>
            <a:ext cx="355087" cy="35914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996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34BA63-0FD1-4800-B76A-F1615377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44" y="0"/>
            <a:ext cx="5844256" cy="3248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3F785C-85CB-4796-ABE7-949863B8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1" y="2160373"/>
            <a:ext cx="7448550" cy="46958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5480D6-AD42-4439-9350-968D8169456E}"/>
              </a:ext>
            </a:extLst>
          </p:cNvPr>
          <p:cNvSpPr/>
          <p:nvPr/>
        </p:nvSpPr>
        <p:spPr>
          <a:xfrm>
            <a:off x="10460302" y="1884351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File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543771-576D-47A4-975C-A4669EBA38E9}"/>
              </a:ext>
            </a:extLst>
          </p:cNvPr>
          <p:cNvSpPr/>
          <p:nvPr/>
        </p:nvSpPr>
        <p:spPr>
          <a:xfrm>
            <a:off x="9058249" y="1210938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Img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ABA87E-052A-4D9C-8817-345AD0CAF2AE}"/>
              </a:ext>
            </a:extLst>
          </p:cNvPr>
          <p:cNvSpPr/>
          <p:nvPr/>
        </p:nvSpPr>
        <p:spPr>
          <a:xfrm>
            <a:off x="1404258" y="3884062"/>
            <a:ext cx="6101653" cy="443011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6EFC2-9D01-466A-94C8-928A19CEBBF9}"/>
              </a:ext>
            </a:extLst>
          </p:cNvPr>
          <p:cNvSpPr txBox="1"/>
          <p:nvPr/>
        </p:nvSpPr>
        <p:spPr>
          <a:xfrm>
            <a:off x="7968343" y="4073391"/>
            <a:ext cx="39968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12. </a:t>
            </a:r>
            <a:r>
              <a:rPr lang="en-US" altLang="ko-KR" dirty="0" err="1"/>
              <a:t>fileService</a:t>
            </a:r>
            <a:r>
              <a:rPr lang="ko-KR" altLang="en-US" dirty="0"/>
              <a:t>에서 </a:t>
            </a:r>
            <a:r>
              <a:rPr lang="en-US" altLang="ko-KR" dirty="0" err="1"/>
              <a:t>uploadFile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9CD0D3-CEEB-43AB-806A-64FE56969455}"/>
              </a:ext>
            </a:extLst>
          </p:cNvPr>
          <p:cNvSpPr/>
          <p:nvPr/>
        </p:nvSpPr>
        <p:spPr>
          <a:xfrm>
            <a:off x="9041919" y="1869895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3FC5D7-99B8-4134-BE45-9F800C95A3E0}"/>
              </a:ext>
            </a:extLst>
          </p:cNvPr>
          <p:cNvSpPr/>
          <p:nvPr/>
        </p:nvSpPr>
        <p:spPr>
          <a:xfrm>
            <a:off x="9981436" y="1990541"/>
            <a:ext cx="531776" cy="30736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8F1CA1-5466-429C-810E-02669113D759}"/>
              </a:ext>
            </a:extLst>
          </p:cNvPr>
          <p:cNvSpPr/>
          <p:nvPr/>
        </p:nvSpPr>
        <p:spPr>
          <a:xfrm>
            <a:off x="271785" y="2439838"/>
            <a:ext cx="6075959" cy="3360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B210DE-E5E5-4CD5-B152-FF8218E842C5}"/>
              </a:ext>
            </a:extLst>
          </p:cNvPr>
          <p:cNvSpPr/>
          <p:nvPr/>
        </p:nvSpPr>
        <p:spPr>
          <a:xfrm>
            <a:off x="271785" y="3527941"/>
            <a:ext cx="7234126" cy="12400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081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E47B1F-EFFB-4F17-A542-977C3782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0193"/>
            <a:ext cx="8334375" cy="3009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F9B7C0-04DD-4412-B9AF-90963CA87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44" y="0"/>
            <a:ext cx="5844256" cy="32484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680CB5E-9D57-41A1-AB9A-774F263DCD8C}"/>
              </a:ext>
            </a:extLst>
          </p:cNvPr>
          <p:cNvSpPr/>
          <p:nvPr/>
        </p:nvSpPr>
        <p:spPr>
          <a:xfrm>
            <a:off x="10460302" y="1884351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File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33F005-18E5-47A7-A255-741908AA2686}"/>
              </a:ext>
            </a:extLst>
          </p:cNvPr>
          <p:cNvSpPr/>
          <p:nvPr/>
        </p:nvSpPr>
        <p:spPr>
          <a:xfrm>
            <a:off x="10664849" y="1185599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서버 이미지 파일 저장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00B2B0-1176-4220-ADB4-1845D472F2D8}"/>
              </a:ext>
            </a:extLst>
          </p:cNvPr>
          <p:cNvSpPr/>
          <p:nvPr/>
        </p:nvSpPr>
        <p:spPr>
          <a:xfrm>
            <a:off x="9041919" y="1869895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21A2FBF-28B4-408E-84F5-ADCA1B2DC093}"/>
              </a:ext>
            </a:extLst>
          </p:cNvPr>
          <p:cNvSpPr/>
          <p:nvPr/>
        </p:nvSpPr>
        <p:spPr>
          <a:xfrm rot="16200000">
            <a:off x="11173422" y="1712951"/>
            <a:ext cx="531776" cy="30736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573CB7D-6056-430B-8C6B-CC957614C79D}"/>
              </a:ext>
            </a:extLst>
          </p:cNvPr>
          <p:cNvSpPr/>
          <p:nvPr/>
        </p:nvSpPr>
        <p:spPr>
          <a:xfrm>
            <a:off x="491654" y="5649685"/>
            <a:ext cx="1745360" cy="2449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B161E-6CB2-4BDD-A90B-AC12AE5CD955}"/>
              </a:ext>
            </a:extLst>
          </p:cNvPr>
          <p:cNvSpPr txBox="1"/>
          <p:nvPr/>
        </p:nvSpPr>
        <p:spPr>
          <a:xfrm>
            <a:off x="1364334" y="2910661"/>
            <a:ext cx="39968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13. </a:t>
            </a:r>
            <a:r>
              <a:rPr lang="ko-KR" altLang="en-US" dirty="0"/>
              <a:t>서버에 이미지 파일 저장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602B29-06D5-48DA-B6C0-18A8BD541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37" y="1134183"/>
            <a:ext cx="5308275" cy="1540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47776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34BA63-0FD1-4800-B76A-F1615377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44" y="0"/>
            <a:ext cx="5844256" cy="3248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3F785C-85CB-4796-ABE7-949863B8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1" y="2160373"/>
            <a:ext cx="7448550" cy="46958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5480D6-AD42-4439-9350-968D8169456E}"/>
              </a:ext>
            </a:extLst>
          </p:cNvPr>
          <p:cNvSpPr/>
          <p:nvPr/>
        </p:nvSpPr>
        <p:spPr>
          <a:xfrm>
            <a:off x="8958074" y="2553823"/>
            <a:ext cx="1504876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ItemImg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Repository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543771-576D-47A4-975C-A4669EBA38E9}"/>
              </a:ext>
            </a:extLst>
          </p:cNvPr>
          <p:cNvSpPr/>
          <p:nvPr/>
        </p:nvSpPr>
        <p:spPr>
          <a:xfrm>
            <a:off x="7653003" y="2553823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6EFC2-9D01-466A-94C8-928A19CEBBF9}"/>
              </a:ext>
            </a:extLst>
          </p:cNvPr>
          <p:cNvSpPr txBox="1"/>
          <p:nvPr/>
        </p:nvSpPr>
        <p:spPr>
          <a:xfrm>
            <a:off x="7653003" y="4291833"/>
            <a:ext cx="431217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16. </a:t>
            </a:r>
            <a:r>
              <a:rPr lang="en-US" altLang="ko-KR" dirty="0" err="1"/>
              <a:t>itemImg</a:t>
            </a:r>
            <a:r>
              <a:rPr lang="en-US" altLang="ko-KR" dirty="0"/>
              <a:t> Repository</a:t>
            </a:r>
            <a:r>
              <a:rPr lang="ko-KR" altLang="en-US" dirty="0"/>
              <a:t>에 </a:t>
            </a:r>
            <a:r>
              <a:rPr lang="en-US" altLang="ko-KR" dirty="0" err="1"/>
              <a:t>itemimg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17. DB</a:t>
            </a:r>
            <a:r>
              <a:rPr lang="ko-KR" altLang="en-US" dirty="0"/>
              <a:t>로 정보 보냄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9CD0D3-CEEB-43AB-806A-64FE56969455}"/>
              </a:ext>
            </a:extLst>
          </p:cNvPr>
          <p:cNvSpPr/>
          <p:nvPr/>
        </p:nvSpPr>
        <p:spPr>
          <a:xfrm>
            <a:off x="9041919" y="1869895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3FC5D7-99B8-4134-BE45-9F800C95A3E0}"/>
              </a:ext>
            </a:extLst>
          </p:cNvPr>
          <p:cNvSpPr/>
          <p:nvPr/>
        </p:nvSpPr>
        <p:spPr>
          <a:xfrm rot="5400000">
            <a:off x="9916120" y="2268129"/>
            <a:ext cx="531776" cy="30736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962EAC-6A36-4418-A19E-9592165ABAEE}"/>
              </a:ext>
            </a:extLst>
          </p:cNvPr>
          <p:cNvSpPr/>
          <p:nvPr/>
        </p:nvSpPr>
        <p:spPr>
          <a:xfrm>
            <a:off x="475324" y="5861959"/>
            <a:ext cx="2545461" cy="310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CFC3E-FB76-4DB1-BB79-5D5093A4915B}"/>
              </a:ext>
            </a:extLst>
          </p:cNvPr>
          <p:cNvSpPr txBox="1"/>
          <p:nvPr/>
        </p:nvSpPr>
        <p:spPr>
          <a:xfrm>
            <a:off x="1022367" y="940486"/>
            <a:ext cx="399683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14. </a:t>
            </a:r>
            <a:r>
              <a:rPr lang="en-US" altLang="ko-KR" dirty="0" err="1"/>
              <a:t>FileService</a:t>
            </a:r>
            <a:r>
              <a:rPr lang="ko-KR" altLang="en-US" dirty="0"/>
              <a:t>로 </a:t>
            </a:r>
            <a:r>
              <a:rPr lang="en-US" altLang="ko-KR" dirty="0" err="1"/>
              <a:t>callBack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15. </a:t>
            </a:r>
            <a:r>
              <a:rPr lang="en-US" altLang="ko-KR" dirty="0" err="1"/>
              <a:t>ItemService</a:t>
            </a:r>
            <a:r>
              <a:rPr lang="ko-KR" altLang="en-US" dirty="0"/>
              <a:t>로 </a:t>
            </a:r>
            <a:r>
              <a:rPr lang="en-US" altLang="ko-KR" dirty="0" err="1"/>
              <a:t>callBack</a:t>
            </a:r>
            <a:endParaRPr lang="en-US" altLang="ko-KR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7FAAC78-A5A3-4139-AD2C-4BD4955E7BE4}"/>
              </a:ext>
            </a:extLst>
          </p:cNvPr>
          <p:cNvSpPr/>
          <p:nvPr/>
        </p:nvSpPr>
        <p:spPr>
          <a:xfrm rot="10800000">
            <a:off x="8549962" y="2681789"/>
            <a:ext cx="531776" cy="30736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90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4A2591A-445E-4B15-8F00-7521769B4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782" r="5574" b="2782"/>
          <a:stretch/>
        </p:blipFill>
        <p:spPr>
          <a:xfrm>
            <a:off x="0" y="1743075"/>
            <a:ext cx="8094659" cy="5114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34BA63-0FD1-4800-B76A-F1615377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44" y="0"/>
            <a:ext cx="5844256" cy="32484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5480D6-AD42-4439-9350-968D8169456E}"/>
              </a:ext>
            </a:extLst>
          </p:cNvPr>
          <p:cNvSpPr/>
          <p:nvPr/>
        </p:nvSpPr>
        <p:spPr>
          <a:xfrm>
            <a:off x="7643121" y="1226367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543771-576D-47A4-975C-A4669EBA38E9}"/>
              </a:ext>
            </a:extLst>
          </p:cNvPr>
          <p:cNvSpPr/>
          <p:nvPr/>
        </p:nvSpPr>
        <p:spPr>
          <a:xfrm>
            <a:off x="9041919" y="1205956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Img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ABA87E-052A-4D9C-8817-345AD0CAF2AE}"/>
              </a:ext>
            </a:extLst>
          </p:cNvPr>
          <p:cNvSpPr/>
          <p:nvPr/>
        </p:nvSpPr>
        <p:spPr>
          <a:xfrm>
            <a:off x="457197" y="6396424"/>
            <a:ext cx="1975757" cy="379942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6EFC2-9D01-466A-94C8-928A19CEBBF9}"/>
              </a:ext>
            </a:extLst>
          </p:cNvPr>
          <p:cNvSpPr txBox="1"/>
          <p:nvPr/>
        </p:nvSpPr>
        <p:spPr>
          <a:xfrm>
            <a:off x="8222110" y="4073391"/>
            <a:ext cx="374306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19. </a:t>
            </a:r>
            <a:r>
              <a:rPr lang="en-US" altLang="ko-KR" dirty="0" err="1"/>
              <a:t>item.getId</a:t>
            </a:r>
            <a:r>
              <a:rPr lang="en-US" altLang="ko-KR" dirty="0"/>
              <a:t>(); </a:t>
            </a:r>
            <a:r>
              <a:rPr lang="ko-KR" altLang="en-US" dirty="0"/>
              <a:t>가지고 </a:t>
            </a:r>
            <a:r>
              <a:rPr lang="en-US" altLang="ko-KR" dirty="0" err="1"/>
              <a:t>ItemController</a:t>
            </a:r>
            <a:r>
              <a:rPr lang="ko-KR" altLang="en-US" dirty="0"/>
              <a:t>로 </a:t>
            </a:r>
            <a:r>
              <a:rPr lang="en-US" altLang="ko-KR" dirty="0"/>
              <a:t>callback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8301C91-A79D-4546-A394-77C35507B4F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432954" y="4508286"/>
            <a:ext cx="5789156" cy="20458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0D7CA5-0050-4972-811D-32A0E62BB758}"/>
              </a:ext>
            </a:extLst>
          </p:cNvPr>
          <p:cNvSpPr/>
          <p:nvPr/>
        </p:nvSpPr>
        <p:spPr>
          <a:xfrm>
            <a:off x="9041919" y="1869895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E0EA1F6-D72D-4DE8-8F26-AFB88DF1423A}"/>
              </a:ext>
            </a:extLst>
          </p:cNvPr>
          <p:cNvSpPr/>
          <p:nvPr/>
        </p:nvSpPr>
        <p:spPr>
          <a:xfrm rot="13517360">
            <a:off x="8632020" y="1659849"/>
            <a:ext cx="531776" cy="30736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3AA5D-7E6F-4675-82E0-BF9C8F7F757F}"/>
              </a:ext>
            </a:extLst>
          </p:cNvPr>
          <p:cNvSpPr txBox="1"/>
          <p:nvPr/>
        </p:nvSpPr>
        <p:spPr>
          <a:xfrm>
            <a:off x="1257589" y="908621"/>
            <a:ext cx="37430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18. Item Service</a:t>
            </a:r>
            <a:r>
              <a:rPr lang="ko-KR" altLang="en-US" dirty="0"/>
              <a:t>로 </a:t>
            </a:r>
            <a:r>
              <a:rPr lang="en-US" altLang="ko-KR" dirty="0"/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15045739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4A2591A-445E-4B15-8F00-7521769B4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" r="615"/>
          <a:stretch/>
        </p:blipFill>
        <p:spPr>
          <a:xfrm>
            <a:off x="0" y="1743075"/>
            <a:ext cx="8094659" cy="5114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34BA63-0FD1-4800-B76A-F1615377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44" y="0"/>
            <a:ext cx="5844256" cy="32484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5480D6-AD42-4439-9350-968D8169456E}"/>
              </a:ext>
            </a:extLst>
          </p:cNvPr>
          <p:cNvSpPr/>
          <p:nvPr/>
        </p:nvSpPr>
        <p:spPr>
          <a:xfrm>
            <a:off x="7643121" y="1226367"/>
            <a:ext cx="1157979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ABA87E-052A-4D9C-8817-345AD0CAF2AE}"/>
              </a:ext>
            </a:extLst>
          </p:cNvPr>
          <p:cNvSpPr/>
          <p:nvPr/>
        </p:nvSpPr>
        <p:spPr>
          <a:xfrm>
            <a:off x="326565" y="5971875"/>
            <a:ext cx="1975757" cy="379942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0D7CA5-0050-4972-811D-32A0E62BB758}"/>
              </a:ext>
            </a:extLst>
          </p:cNvPr>
          <p:cNvSpPr/>
          <p:nvPr/>
        </p:nvSpPr>
        <p:spPr>
          <a:xfrm>
            <a:off x="7643121" y="543344"/>
            <a:ext cx="1398798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E0EA1F6-D72D-4DE8-8F26-AFB88DF1423A}"/>
              </a:ext>
            </a:extLst>
          </p:cNvPr>
          <p:cNvSpPr/>
          <p:nvPr/>
        </p:nvSpPr>
        <p:spPr>
          <a:xfrm rot="16200000">
            <a:off x="7342062" y="908731"/>
            <a:ext cx="531776" cy="30736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D6F982-F787-4F7A-805A-89DBAE3B8C11}"/>
              </a:ext>
            </a:extLst>
          </p:cNvPr>
          <p:cNvSpPr txBox="1"/>
          <p:nvPr/>
        </p:nvSpPr>
        <p:spPr>
          <a:xfrm>
            <a:off x="8168704" y="3643582"/>
            <a:ext cx="37430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20.main.html</a:t>
            </a:r>
            <a:r>
              <a:rPr lang="ko-KR" altLang="en-US" dirty="0"/>
              <a:t>로 이동</a:t>
            </a:r>
            <a:r>
              <a:rPr lang="en-US" altLang="ko-KR" dirty="0"/>
              <a:t>/ </a:t>
            </a:r>
            <a:r>
              <a:rPr lang="ko-KR" altLang="en-US" dirty="0"/>
              <a:t>파일 업로드 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574EE8-3A1B-45FF-A6CE-0E6625383109}"/>
              </a:ext>
            </a:extLst>
          </p:cNvPr>
          <p:cNvSpPr/>
          <p:nvPr/>
        </p:nvSpPr>
        <p:spPr>
          <a:xfrm>
            <a:off x="9449714" y="163747"/>
            <a:ext cx="1506758" cy="5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Main.html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239D23A-82F2-449E-9F11-0B6EF20BDCC5}"/>
              </a:ext>
            </a:extLst>
          </p:cNvPr>
          <p:cNvSpPr/>
          <p:nvPr/>
        </p:nvSpPr>
        <p:spPr>
          <a:xfrm rot="20097692">
            <a:off x="9030146" y="399961"/>
            <a:ext cx="531776" cy="30736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CFE17AF-5542-4671-A578-5CEC914A7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537" y="4188082"/>
            <a:ext cx="4192281" cy="23680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8301C91-A79D-4546-A394-77C35507B4F3}"/>
              </a:ext>
            </a:extLst>
          </p:cNvPr>
          <p:cNvCxnSpPr>
            <a:cxnSpLocks/>
            <a:stCxn id="12" idx="6"/>
            <a:endCxn id="28" idx="1"/>
          </p:cNvCxnSpPr>
          <p:nvPr/>
        </p:nvCxnSpPr>
        <p:spPr>
          <a:xfrm flipV="1">
            <a:off x="2302322" y="5372105"/>
            <a:ext cx="5491215" cy="7897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222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2AFB5D-70C5-492E-B920-A299AEC9931A}"/>
              </a:ext>
            </a:extLst>
          </p:cNvPr>
          <p:cNvSpPr/>
          <p:nvPr/>
        </p:nvSpPr>
        <p:spPr>
          <a:xfrm>
            <a:off x="429491" y="282633"/>
            <a:ext cx="11208327" cy="2061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BindingResult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스프링이 제공하는 검증 오류를 보관하는 객체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@ModelAttribute</a:t>
            </a:r>
            <a:r>
              <a:rPr lang="ko-KR" altLang="en-US" dirty="0">
                <a:solidFill>
                  <a:schemeClr val="tx1"/>
                </a:solidFill>
              </a:rPr>
              <a:t>에 데이터 바인딩 오류가 발생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en-US" altLang="ko-KR" dirty="0" err="1">
                <a:solidFill>
                  <a:schemeClr val="tx1"/>
                </a:solidFill>
              </a:rPr>
              <a:t>BindingResult</a:t>
            </a:r>
            <a:r>
              <a:rPr lang="ko-KR" altLang="en-US" dirty="0">
                <a:solidFill>
                  <a:schemeClr val="tx1"/>
                </a:solidFill>
              </a:rPr>
              <a:t>에 오류 담김</a:t>
            </a:r>
            <a:r>
              <a:rPr lang="en-US" altLang="ko-KR" dirty="0">
                <a:solidFill>
                  <a:schemeClr val="tx1"/>
                </a:solidFill>
              </a:rPr>
              <a:t> -&gt; </a:t>
            </a:r>
            <a:r>
              <a:rPr lang="en-US" altLang="ko-KR" dirty="0" err="1">
                <a:solidFill>
                  <a:schemeClr val="tx1"/>
                </a:solidFill>
              </a:rPr>
              <a:t>Controll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정상 호출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만약 </a:t>
            </a:r>
            <a:r>
              <a:rPr lang="en-US" altLang="ko-KR" dirty="0" err="1">
                <a:solidFill>
                  <a:schemeClr val="tx1"/>
                </a:solidFill>
              </a:rPr>
              <a:t>BindingResult</a:t>
            </a:r>
            <a:r>
              <a:rPr lang="ko-KR" altLang="en-US" dirty="0">
                <a:solidFill>
                  <a:schemeClr val="tx1"/>
                </a:solidFill>
              </a:rPr>
              <a:t>가 없으면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 400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오류 발생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7404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2508AA-063A-4DF8-ABF1-AA24D661336B}"/>
              </a:ext>
            </a:extLst>
          </p:cNvPr>
          <p:cNvSpPr/>
          <p:nvPr/>
        </p:nvSpPr>
        <p:spPr>
          <a:xfrm>
            <a:off x="940904" y="198783"/>
            <a:ext cx="3207026" cy="184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  <a:p>
            <a:pPr algn="ctr"/>
            <a:r>
              <a:rPr lang="en-US" altLang="ko-KR" dirty="0"/>
              <a:t>function</a:t>
            </a:r>
            <a:r>
              <a:rPr lang="ko-KR" altLang="en-US" dirty="0"/>
              <a:t>을 통해서</a:t>
            </a:r>
            <a:endParaRPr lang="en-US" altLang="ko-KR" dirty="0"/>
          </a:p>
          <a:p>
            <a:pPr algn="ctr"/>
            <a:r>
              <a:rPr lang="ko-KR" altLang="en-US" dirty="0" err="1"/>
              <a:t>값정리</a:t>
            </a:r>
            <a:r>
              <a:rPr lang="ko-KR" altLang="en-US" dirty="0"/>
              <a:t> 끝난다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1. Ajax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FBC23-742E-4A1D-93BB-8C95761C192B}"/>
              </a:ext>
            </a:extLst>
          </p:cNvPr>
          <p:cNvSpPr/>
          <p:nvPr/>
        </p:nvSpPr>
        <p:spPr>
          <a:xfrm>
            <a:off x="1311965" y="2570922"/>
            <a:ext cx="2464904" cy="151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(Mapping)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ACFEFF1-7CC9-43F4-8EA5-94DC8B713EC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544417" y="2040835"/>
            <a:ext cx="0" cy="53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0C237F-584D-4640-B8AF-F04E968AD678}"/>
              </a:ext>
            </a:extLst>
          </p:cNvPr>
          <p:cNvSpPr txBox="1"/>
          <p:nvPr/>
        </p:nvSpPr>
        <p:spPr>
          <a:xfrm>
            <a:off x="2640851" y="212121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2B53DC-2CA0-4623-B2C1-D23F4D58E284}"/>
              </a:ext>
            </a:extLst>
          </p:cNvPr>
          <p:cNvSpPr/>
          <p:nvPr/>
        </p:nvSpPr>
        <p:spPr>
          <a:xfrm>
            <a:off x="1311965" y="4611756"/>
            <a:ext cx="2464904" cy="151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</a:p>
          <a:p>
            <a:pPr algn="ctr"/>
            <a:r>
              <a:rPr lang="en-US" altLang="ko-KR" dirty="0"/>
              <a:t>(Method)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4DBC6B-75D3-40EC-B3CA-45420357278F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544417" y="4081669"/>
            <a:ext cx="0" cy="53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859E5C-B19D-4AD0-96DB-A5A6B1864CEF}"/>
              </a:ext>
            </a:extLst>
          </p:cNvPr>
          <p:cNvSpPr/>
          <p:nvPr/>
        </p:nvSpPr>
        <p:spPr>
          <a:xfrm>
            <a:off x="5009321" y="4611756"/>
            <a:ext cx="2464904" cy="151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</a:p>
          <a:p>
            <a:pPr algn="ctr"/>
            <a:r>
              <a:rPr lang="en-US" altLang="ko-KR" dirty="0"/>
              <a:t>(Method)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C207B9-1607-49E8-AEC7-D56EB883339A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776869" y="5367130"/>
            <a:ext cx="123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92E28B-5EAF-45E4-9B7A-EF0A5E72A3E0}"/>
              </a:ext>
            </a:extLst>
          </p:cNvPr>
          <p:cNvSpPr/>
          <p:nvPr/>
        </p:nvSpPr>
        <p:spPr>
          <a:xfrm>
            <a:off x="8289234" y="4611756"/>
            <a:ext cx="2464904" cy="151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40F8337-0F09-4F27-BFC5-A91AE530AEE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7474225" y="5367130"/>
            <a:ext cx="815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1A924D-FD23-4D75-8BCD-88254B82B2EE}"/>
              </a:ext>
            </a:extLst>
          </p:cNvPr>
          <p:cNvSpPr txBox="1"/>
          <p:nvPr/>
        </p:nvSpPr>
        <p:spPr>
          <a:xfrm>
            <a:off x="2666231" y="416204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7896E1-C1B5-4A4C-9CE7-E7DC905236A8}"/>
              </a:ext>
            </a:extLst>
          </p:cNvPr>
          <p:cNvSpPr txBox="1"/>
          <p:nvPr/>
        </p:nvSpPr>
        <p:spPr>
          <a:xfrm>
            <a:off x="4147930" y="489667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D7901-0DC2-426E-ADB4-90A535287AD0}"/>
              </a:ext>
            </a:extLst>
          </p:cNvPr>
          <p:cNvSpPr txBox="1"/>
          <p:nvPr/>
        </p:nvSpPr>
        <p:spPr>
          <a:xfrm>
            <a:off x="7707764" y="48966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</a:t>
            </a:r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663A670-4715-434B-882A-2460ABBCFD06}"/>
              </a:ext>
            </a:extLst>
          </p:cNvPr>
          <p:cNvCxnSpPr>
            <a:cxnSpLocks/>
            <a:stCxn id="16" idx="0"/>
            <a:endCxn id="12" idx="0"/>
          </p:cNvCxnSpPr>
          <p:nvPr/>
        </p:nvCxnSpPr>
        <p:spPr>
          <a:xfrm rot="16200000" flipV="1">
            <a:off x="7881730" y="2971799"/>
            <a:ext cx="12700" cy="3279913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44C6EB-CAC9-4E2B-BF74-F0887ADEA6BA}"/>
              </a:ext>
            </a:extLst>
          </p:cNvPr>
          <p:cNvSpPr txBox="1"/>
          <p:nvPr/>
        </p:nvSpPr>
        <p:spPr>
          <a:xfrm>
            <a:off x="7700429" y="386156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420E27C-37E1-4BAF-9BA3-2ACE031A28D5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rot="16200000" flipH="1" flipV="1">
            <a:off x="4631634" y="3756991"/>
            <a:ext cx="755374" cy="2464904"/>
          </a:xfrm>
          <a:prstGeom prst="bentConnector4">
            <a:avLst>
              <a:gd name="adj1" fmla="val -30263"/>
              <a:gd name="adj2" fmla="val 75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BDA1B8-8317-4D95-B235-B7BDEB67E558}"/>
              </a:ext>
            </a:extLst>
          </p:cNvPr>
          <p:cNvSpPr txBox="1"/>
          <p:nvPr/>
        </p:nvSpPr>
        <p:spPr>
          <a:xfrm>
            <a:off x="4759823" y="39773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</a:t>
            </a:r>
            <a:endParaRPr lang="ko-KR" altLang="en-US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810E72C-4F16-4CA0-B701-D6B74D1EC27A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1311965" y="3326296"/>
            <a:ext cx="12700" cy="2040834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93E048-FB48-40C3-83EA-1444BA46354D}"/>
              </a:ext>
            </a:extLst>
          </p:cNvPr>
          <p:cNvSpPr txBox="1"/>
          <p:nvPr/>
        </p:nvSpPr>
        <p:spPr>
          <a:xfrm>
            <a:off x="702366" y="39773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81DCDD4-7856-418E-A53A-0CF5BBF70829}"/>
              </a:ext>
            </a:extLst>
          </p:cNvPr>
          <p:cNvCxnSpPr>
            <a:stCxn id="5" idx="1"/>
            <a:endCxn id="4" idx="1"/>
          </p:cNvCxnSpPr>
          <p:nvPr/>
        </p:nvCxnSpPr>
        <p:spPr>
          <a:xfrm rot="10800000">
            <a:off x="940905" y="1119810"/>
            <a:ext cx="371061" cy="2206487"/>
          </a:xfrm>
          <a:prstGeom prst="bentConnector3">
            <a:avLst>
              <a:gd name="adj1" fmla="val 1616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91B7AE3-5935-409E-AA2D-80FFB00EDE96}"/>
              </a:ext>
            </a:extLst>
          </p:cNvPr>
          <p:cNvSpPr txBox="1"/>
          <p:nvPr/>
        </p:nvSpPr>
        <p:spPr>
          <a:xfrm>
            <a:off x="143379" y="20408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</a:t>
            </a: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7184563-7E2A-46E3-BA53-3D2AD1E88CC8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H="1">
            <a:off x="3776869" y="1119809"/>
            <a:ext cx="371061" cy="2206487"/>
          </a:xfrm>
          <a:prstGeom prst="bentConnector3">
            <a:avLst>
              <a:gd name="adj1" fmla="val -61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03DDE2-53D7-4EEA-96D1-D97993159CCE}"/>
              </a:ext>
            </a:extLst>
          </p:cNvPr>
          <p:cNvSpPr txBox="1"/>
          <p:nvPr/>
        </p:nvSpPr>
        <p:spPr>
          <a:xfrm>
            <a:off x="4426676" y="18537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2A8EBB6-60AC-4292-850D-BBFE1DB7D14E}"/>
              </a:ext>
            </a:extLst>
          </p:cNvPr>
          <p:cNvCxnSpPr>
            <a:stCxn id="5" idx="3"/>
          </p:cNvCxnSpPr>
          <p:nvPr/>
        </p:nvCxnSpPr>
        <p:spPr>
          <a:xfrm flipV="1">
            <a:off x="3776869" y="1510748"/>
            <a:ext cx="2471254" cy="181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A8D22A-2767-4B6B-AEC1-6DA260260A45}"/>
              </a:ext>
            </a:extLst>
          </p:cNvPr>
          <p:cNvSpPr/>
          <p:nvPr/>
        </p:nvSpPr>
        <p:spPr>
          <a:xfrm>
            <a:off x="6248123" y="654253"/>
            <a:ext cx="2464904" cy="151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D43F03-1A05-4610-8780-53EAB79A8E12}"/>
              </a:ext>
            </a:extLst>
          </p:cNvPr>
          <p:cNvSpPr txBox="1"/>
          <p:nvPr/>
        </p:nvSpPr>
        <p:spPr>
          <a:xfrm>
            <a:off x="7700429" y="2968487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Ajax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1055964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189729-3EE5-4B5D-85E4-DBE21D91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1" y="5588628"/>
            <a:ext cx="11362055" cy="3660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492465-4307-4911-88D9-BFC0ADE3B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72" y="379344"/>
            <a:ext cx="2038350" cy="327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336135-3061-4EB8-806D-3A14C72FCE9D}"/>
              </a:ext>
            </a:extLst>
          </p:cNvPr>
          <p:cNvSpPr/>
          <p:nvPr/>
        </p:nvSpPr>
        <p:spPr>
          <a:xfrm>
            <a:off x="414972" y="3160643"/>
            <a:ext cx="1215045" cy="495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0859D7-9BAA-4883-81BB-989457CA241D}"/>
              </a:ext>
            </a:extLst>
          </p:cNvPr>
          <p:cNvCxnSpPr/>
          <p:nvPr/>
        </p:nvCxnSpPr>
        <p:spPr>
          <a:xfrm>
            <a:off x="7394713" y="5875122"/>
            <a:ext cx="17492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5F6C9CA-0989-452A-A576-A51E60674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624" y="379344"/>
            <a:ext cx="6162675" cy="447675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DCF25BB-AFB4-452E-84E8-27345043F99A}"/>
              </a:ext>
            </a:extLst>
          </p:cNvPr>
          <p:cNvSpPr/>
          <p:nvPr/>
        </p:nvSpPr>
        <p:spPr>
          <a:xfrm rot="1620304">
            <a:off x="1260430" y="4518516"/>
            <a:ext cx="3330059" cy="366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1B54EB5-F9EC-4AE3-A90E-82C6E23AD2F9}"/>
              </a:ext>
            </a:extLst>
          </p:cNvPr>
          <p:cNvSpPr/>
          <p:nvPr/>
        </p:nvSpPr>
        <p:spPr>
          <a:xfrm rot="16200000">
            <a:off x="8110417" y="4938804"/>
            <a:ext cx="840577" cy="366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05245-503E-4C3F-8A1F-8BCA4F6225C7}"/>
              </a:ext>
            </a:extLst>
          </p:cNvPr>
          <p:cNvSpPr txBox="1"/>
          <p:nvPr/>
        </p:nvSpPr>
        <p:spPr>
          <a:xfrm>
            <a:off x="1613701" y="3597764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주문하기 클릭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68912-920F-4A0E-B55E-F4C34063E3C9}"/>
              </a:ext>
            </a:extLst>
          </p:cNvPr>
          <p:cNvSpPr txBox="1"/>
          <p:nvPr/>
        </p:nvSpPr>
        <p:spPr>
          <a:xfrm>
            <a:off x="5788860" y="4957922"/>
            <a:ext cx="403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클릭을 통해 </a:t>
            </a:r>
            <a:r>
              <a:rPr lang="en-US" altLang="ko-KR" dirty="0"/>
              <a:t>order function </a:t>
            </a:r>
            <a:r>
              <a:rPr lang="ko-KR" altLang="en-US" dirty="0"/>
              <a:t>불러냄</a:t>
            </a:r>
          </a:p>
        </p:txBody>
      </p:sp>
    </p:spTree>
    <p:extLst>
      <p:ext uri="{BB962C8B-B14F-4D97-AF65-F5344CB8AC3E}">
        <p14:creationId xmlns:p14="http://schemas.microsoft.com/office/powerpoint/2010/main" val="152017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C84B6-FE94-451D-8B7D-52BB3A26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82" y="2335237"/>
            <a:ext cx="6409734" cy="42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5636" y="448886"/>
            <a:ext cx="7082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쓰레드</a:t>
            </a:r>
            <a:r>
              <a:rPr lang="en-US" altLang="ko-KR" sz="2400" dirty="0"/>
              <a:t>(Thread)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프로세스 안의 실행 단위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사용 이유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- </a:t>
            </a:r>
            <a:r>
              <a:rPr lang="ko-KR" altLang="en-US" sz="2400" dirty="0" err="1"/>
              <a:t>멀티태스킹</a:t>
            </a:r>
            <a:r>
              <a:rPr lang="en-US" altLang="ko-KR" sz="2400" dirty="0"/>
              <a:t> -&gt; </a:t>
            </a:r>
            <a:r>
              <a:rPr lang="ko-KR" altLang="en-US" sz="2400" dirty="0"/>
              <a:t>속도 향상</a:t>
            </a: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메모리 또는 </a:t>
            </a:r>
            <a:r>
              <a:rPr lang="en-US" altLang="ko-KR" sz="2400" dirty="0"/>
              <a:t>CPU(</a:t>
            </a:r>
            <a:r>
              <a:rPr lang="ko-KR" altLang="en-US" sz="2400" dirty="0"/>
              <a:t>자원</a:t>
            </a:r>
            <a:r>
              <a:rPr lang="en-US" altLang="ko-KR" sz="2400" dirty="0"/>
              <a:t>) </a:t>
            </a:r>
            <a:r>
              <a:rPr lang="ko-KR" altLang="en-US" sz="2400" dirty="0"/>
              <a:t>소모가 많아짐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258928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FDC137-A489-4C6F-B78D-F6F52D08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4" y="0"/>
            <a:ext cx="6162675" cy="44767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91A2D3E-4BA0-4F87-8E7E-9737100983C9}"/>
              </a:ext>
            </a:extLst>
          </p:cNvPr>
          <p:cNvSpPr/>
          <p:nvPr/>
        </p:nvSpPr>
        <p:spPr>
          <a:xfrm>
            <a:off x="1681710" y="3974376"/>
            <a:ext cx="2890290" cy="404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18305C-329D-4795-8C21-4845EBDAE49E}"/>
              </a:ext>
            </a:extLst>
          </p:cNvPr>
          <p:cNvSpPr/>
          <p:nvPr/>
        </p:nvSpPr>
        <p:spPr>
          <a:xfrm>
            <a:off x="725364" y="232886"/>
            <a:ext cx="4794591" cy="513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7EB0B6-AAFB-4B74-BF55-351F99FD1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1297851"/>
            <a:ext cx="6838950" cy="535305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3ACC2FA-7D0B-45BB-9682-67F5EB21F7CF}"/>
              </a:ext>
            </a:extLst>
          </p:cNvPr>
          <p:cNvSpPr/>
          <p:nvPr/>
        </p:nvSpPr>
        <p:spPr>
          <a:xfrm>
            <a:off x="1681710" y="2944536"/>
            <a:ext cx="700763" cy="2432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2C38BC-1393-408F-86BF-05BFB0816745}"/>
              </a:ext>
            </a:extLst>
          </p:cNvPr>
          <p:cNvSpPr/>
          <p:nvPr/>
        </p:nvSpPr>
        <p:spPr>
          <a:xfrm>
            <a:off x="5395237" y="1216405"/>
            <a:ext cx="1106012" cy="3247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58FF0A-364F-49BB-8959-BE273D74A937}"/>
              </a:ext>
            </a:extLst>
          </p:cNvPr>
          <p:cNvSpPr/>
          <p:nvPr/>
        </p:nvSpPr>
        <p:spPr>
          <a:xfrm rot="20201590">
            <a:off x="2629346" y="2134908"/>
            <a:ext cx="2789384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D0E4C-9B82-468A-880E-54BFB78F4B6C}"/>
              </a:ext>
            </a:extLst>
          </p:cNvPr>
          <p:cNvSpPr txBox="1"/>
          <p:nvPr/>
        </p:nvSpPr>
        <p:spPr>
          <a:xfrm>
            <a:off x="338574" y="4634566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ajax</a:t>
            </a:r>
            <a:r>
              <a:rPr lang="ko-KR" altLang="en-US" dirty="0"/>
              <a:t>에서 토큰을 쟁취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AE00C-562D-4B1A-8411-F24EEEC7E1B9}"/>
              </a:ext>
            </a:extLst>
          </p:cNvPr>
          <p:cNvSpPr txBox="1"/>
          <p:nvPr/>
        </p:nvSpPr>
        <p:spPr>
          <a:xfrm>
            <a:off x="6501249" y="837570"/>
            <a:ext cx="599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post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으로 되어 </a:t>
            </a:r>
            <a:r>
              <a:rPr lang="en-US" altLang="ko-KR" dirty="0" err="1"/>
              <a:t>postMapping</a:t>
            </a:r>
            <a:r>
              <a:rPr lang="ko-KR" altLang="en-US" dirty="0"/>
              <a:t>으로</a:t>
            </a:r>
            <a:r>
              <a:rPr lang="en-US" altLang="ko-KR" dirty="0"/>
              <a:t> controller</a:t>
            </a:r>
            <a:r>
              <a:rPr lang="ko-KR" altLang="en-US" dirty="0"/>
              <a:t>로 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DF2815-1F51-46DE-9C2A-49E6FF99362F}"/>
              </a:ext>
            </a:extLst>
          </p:cNvPr>
          <p:cNvSpPr/>
          <p:nvPr/>
        </p:nvSpPr>
        <p:spPr>
          <a:xfrm>
            <a:off x="6858000" y="1845129"/>
            <a:ext cx="1465627" cy="199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2F138A-449A-4EC4-B73D-A3948B6269F1}"/>
              </a:ext>
            </a:extLst>
          </p:cNvPr>
          <p:cNvSpPr/>
          <p:nvPr/>
        </p:nvSpPr>
        <p:spPr>
          <a:xfrm>
            <a:off x="8362950" y="1845129"/>
            <a:ext cx="1465627" cy="199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9147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A1F900-7B14-41C5-83AB-461BC276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6" y="81448"/>
            <a:ext cx="6838950" cy="535305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6EB8EC4-B163-4BF2-9EB6-17F6769E64B3}"/>
              </a:ext>
            </a:extLst>
          </p:cNvPr>
          <p:cNvSpPr/>
          <p:nvPr/>
        </p:nvSpPr>
        <p:spPr>
          <a:xfrm>
            <a:off x="1293020" y="3429000"/>
            <a:ext cx="1106012" cy="3247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6B6A61D-1743-4492-AC28-1C601E6B52B1}"/>
              </a:ext>
            </a:extLst>
          </p:cNvPr>
          <p:cNvCxnSpPr/>
          <p:nvPr/>
        </p:nvCxnSpPr>
        <p:spPr>
          <a:xfrm flipH="1">
            <a:off x="2558642" y="604007"/>
            <a:ext cx="1946246" cy="36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2EE66CB-8E69-41F3-BF59-E6082198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38" y="3051364"/>
            <a:ext cx="6305550" cy="28860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5B29C1B-A80B-42F1-B3CA-3ADD2F522A69}"/>
              </a:ext>
            </a:extLst>
          </p:cNvPr>
          <p:cNvSpPr/>
          <p:nvPr/>
        </p:nvSpPr>
        <p:spPr>
          <a:xfrm>
            <a:off x="4186107" y="188128"/>
            <a:ext cx="2013358" cy="2764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* </a:t>
            </a:r>
            <a:r>
              <a:rPr lang="ko-KR" altLang="en-US" sz="1400" dirty="0">
                <a:solidFill>
                  <a:schemeClr val="tx1"/>
                </a:solidFill>
              </a:rPr>
              <a:t>검증오류 보관 객체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D3337F-1452-40F2-AAC2-F93D1DD54C7A}"/>
              </a:ext>
            </a:extLst>
          </p:cNvPr>
          <p:cNvSpPr/>
          <p:nvPr/>
        </p:nvSpPr>
        <p:spPr>
          <a:xfrm>
            <a:off x="6937695" y="3202497"/>
            <a:ext cx="1194275" cy="3247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D499C6C-5BC3-4407-A4D3-BE5CF58B57B1}"/>
              </a:ext>
            </a:extLst>
          </p:cNvPr>
          <p:cNvSpPr/>
          <p:nvPr/>
        </p:nvSpPr>
        <p:spPr>
          <a:xfrm>
            <a:off x="7315200" y="3628769"/>
            <a:ext cx="1194275" cy="3247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A06E90-7623-4A39-9ED5-6099B5F83173}"/>
              </a:ext>
            </a:extLst>
          </p:cNvPr>
          <p:cNvSpPr/>
          <p:nvPr/>
        </p:nvSpPr>
        <p:spPr>
          <a:xfrm>
            <a:off x="6096000" y="5180953"/>
            <a:ext cx="2318158" cy="188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81B7D-B7A1-408D-86B1-F85FC149FDB8}"/>
              </a:ext>
            </a:extLst>
          </p:cNvPr>
          <p:cNvSpPr txBox="1"/>
          <p:nvPr/>
        </p:nvSpPr>
        <p:spPr>
          <a:xfrm>
            <a:off x="6937696" y="698089"/>
            <a:ext cx="49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만약 검증 오류가 있다면 </a:t>
            </a:r>
            <a:r>
              <a:rPr lang="en-US" altLang="ko-KR" dirty="0"/>
              <a:t>if</a:t>
            </a:r>
            <a:r>
              <a:rPr lang="ko-KR" altLang="en-US" dirty="0"/>
              <a:t>문에서 걸림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2C3E4B-1F22-48C7-823D-22960CDCD4C3}"/>
              </a:ext>
            </a:extLst>
          </p:cNvPr>
          <p:cNvSpPr txBox="1"/>
          <p:nvPr/>
        </p:nvSpPr>
        <p:spPr>
          <a:xfrm>
            <a:off x="1856964" y="2528910"/>
            <a:ext cx="49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없으면 </a:t>
            </a:r>
            <a:r>
              <a:rPr lang="en-US" altLang="ko-KR" dirty="0">
                <a:solidFill>
                  <a:schemeClr val="bg1"/>
                </a:solidFill>
              </a:rPr>
              <a:t>try</a:t>
            </a:r>
            <a:r>
              <a:rPr lang="ko-KR" altLang="en-US" dirty="0">
                <a:solidFill>
                  <a:schemeClr val="bg1"/>
                </a:solidFill>
              </a:rPr>
              <a:t>로</a:t>
            </a:r>
            <a:r>
              <a:rPr lang="en-US" altLang="ko-KR" dirty="0">
                <a:solidFill>
                  <a:schemeClr val="bg1"/>
                </a:solidFill>
              </a:rPr>
              <a:t>. Service</a:t>
            </a:r>
            <a:r>
              <a:rPr lang="ko-KR" altLang="en-US" dirty="0">
                <a:solidFill>
                  <a:schemeClr val="bg1"/>
                </a:solidFill>
              </a:rPr>
              <a:t>로 향함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73AF2-F34A-4EAF-9D89-2A669E6EF7C4}"/>
              </a:ext>
            </a:extLst>
          </p:cNvPr>
          <p:cNvSpPr txBox="1"/>
          <p:nvPr/>
        </p:nvSpPr>
        <p:spPr>
          <a:xfrm>
            <a:off x="7035909" y="2544463"/>
            <a:ext cx="49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item</a:t>
            </a:r>
            <a:r>
              <a:rPr lang="ko-KR" altLang="en-US" dirty="0"/>
              <a:t>과 </a:t>
            </a:r>
            <a:r>
              <a:rPr lang="en-US" altLang="ko-KR" dirty="0"/>
              <a:t>member</a:t>
            </a:r>
            <a:r>
              <a:rPr lang="ko-KR" altLang="en-US" dirty="0"/>
              <a:t>에서 필요한 정보 </a:t>
            </a:r>
            <a:r>
              <a:rPr lang="ko-KR" altLang="en-US" dirty="0" err="1"/>
              <a:t>빼옴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4292A-0066-45F7-8374-E79AC1E75CBB}"/>
              </a:ext>
            </a:extLst>
          </p:cNvPr>
          <p:cNvSpPr txBox="1"/>
          <p:nvPr/>
        </p:nvSpPr>
        <p:spPr>
          <a:xfrm>
            <a:off x="5460734" y="6037015"/>
            <a:ext cx="49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주문서인 </a:t>
            </a:r>
            <a:r>
              <a:rPr lang="en-US" altLang="ko-KR" dirty="0"/>
              <a:t>order</a:t>
            </a:r>
            <a:r>
              <a:rPr lang="ko-KR" altLang="en-US" dirty="0"/>
              <a:t>에 해당 내용을 저장</a:t>
            </a:r>
          </a:p>
        </p:txBody>
      </p:sp>
    </p:spTree>
    <p:extLst>
      <p:ext uri="{BB962C8B-B14F-4D97-AF65-F5344CB8AC3E}">
        <p14:creationId xmlns:p14="http://schemas.microsoft.com/office/powerpoint/2010/main" val="40624027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EE66CB-8E69-41F3-BF59-E6082198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01" y="0"/>
            <a:ext cx="6305550" cy="28860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2A1F900-7B14-41C5-83AB-461BC276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245" y="1504950"/>
            <a:ext cx="6838950" cy="535305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6EB8EC4-B163-4BF2-9EB6-17F6769E64B3}"/>
              </a:ext>
            </a:extLst>
          </p:cNvPr>
          <p:cNvSpPr/>
          <p:nvPr/>
        </p:nvSpPr>
        <p:spPr>
          <a:xfrm>
            <a:off x="7802877" y="6037009"/>
            <a:ext cx="1651516" cy="3247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4F6800C-0917-4160-8249-77EF81772FD4}"/>
              </a:ext>
            </a:extLst>
          </p:cNvPr>
          <p:cNvSpPr/>
          <p:nvPr/>
        </p:nvSpPr>
        <p:spPr>
          <a:xfrm rot="1620304">
            <a:off x="6161600" y="569473"/>
            <a:ext cx="1477433" cy="366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25DBB94-E73B-4FAA-898C-8E8A6179CD8A}"/>
              </a:ext>
            </a:extLst>
          </p:cNvPr>
          <p:cNvSpPr/>
          <p:nvPr/>
        </p:nvSpPr>
        <p:spPr>
          <a:xfrm rot="1620304">
            <a:off x="5907603" y="905586"/>
            <a:ext cx="1477433" cy="366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3C11C2-DE59-4AE1-B61A-20313BE90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21" y="3683466"/>
            <a:ext cx="3838575" cy="304800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337FC33-D896-458F-AAE7-1C406F7FDD81}"/>
              </a:ext>
            </a:extLst>
          </p:cNvPr>
          <p:cNvSpPr/>
          <p:nvPr/>
        </p:nvSpPr>
        <p:spPr>
          <a:xfrm rot="11837513">
            <a:off x="3343651" y="5170048"/>
            <a:ext cx="4081782" cy="366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3EBDEB2-8407-4AF0-868A-83E3A8AC77C2}"/>
              </a:ext>
            </a:extLst>
          </p:cNvPr>
          <p:cNvSpPr/>
          <p:nvPr/>
        </p:nvSpPr>
        <p:spPr>
          <a:xfrm>
            <a:off x="1453250" y="4285272"/>
            <a:ext cx="1651516" cy="3247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BCF487-A871-4E5E-A7E1-C3BE5CD402D9}"/>
              </a:ext>
            </a:extLst>
          </p:cNvPr>
          <p:cNvSpPr txBox="1"/>
          <p:nvPr/>
        </p:nvSpPr>
        <p:spPr>
          <a:xfrm>
            <a:off x="6850856" y="311597"/>
            <a:ext cx="49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Callback</a:t>
            </a:r>
            <a:r>
              <a:rPr lang="ko-KR" altLang="en-US" dirty="0"/>
              <a:t>으로 </a:t>
            </a:r>
            <a:r>
              <a:rPr lang="en-US" altLang="ko-KR" dirty="0"/>
              <a:t>controller</a:t>
            </a:r>
            <a:r>
              <a:rPr lang="ko-KR" altLang="en-US" dirty="0"/>
              <a:t>에 </a:t>
            </a:r>
            <a:r>
              <a:rPr lang="ko-KR" altLang="en-US" dirty="0" err="1"/>
              <a:t>돌아감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1BD5D-44DA-4BBE-9781-F508AEA1ECF1}"/>
              </a:ext>
            </a:extLst>
          </p:cNvPr>
          <p:cNvSpPr txBox="1"/>
          <p:nvPr/>
        </p:nvSpPr>
        <p:spPr>
          <a:xfrm>
            <a:off x="6526765" y="5598347"/>
            <a:ext cx="49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10. Ok</a:t>
            </a:r>
            <a:r>
              <a:rPr lang="ko-KR" altLang="en-US" dirty="0">
                <a:solidFill>
                  <a:schemeClr val="bg1"/>
                </a:solidFill>
              </a:rPr>
              <a:t>와 함께 </a:t>
            </a:r>
            <a:r>
              <a:rPr lang="en-US" altLang="ko-KR" dirty="0">
                <a:solidFill>
                  <a:schemeClr val="bg1"/>
                </a:solidFill>
              </a:rPr>
              <a:t>ajax</a:t>
            </a:r>
            <a:r>
              <a:rPr lang="ko-KR" altLang="en-US" dirty="0">
                <a:solidFill>
                  <a:schemeClr val="bg1"/>
                </a:solidFill>
              </a:rPr>
              <a:t>로 돌아가서 완료 </a:t>
            </a:r>
            <a:r>
              <a:rPr lang="ko-KR" altLang="en-US" dirty="0" err="1">
                <a:solidFill>
                  <a:schemeClr val="bg1"/>
                </a:solidFill>
              </a:rPr>
              <a:t>표시뜸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55181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0492CA-A828-4573-A1F8-FA028AB9A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2" y="160090"/>
            <a:ext cx="3838575" cy="304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55BA1DB-B257-4A0B-98EE-44B6CD796708}"/>
              </a:ext>
            </a:extLst>
          </p:cNvPr>
          <p:cNvSpPr/>
          <p:nvPr/>
        </p:nvSpPr>
        <p:spPr>
          <a:xfrm>
            <a:off x="542489" y="1036792"/>
            <a:ext cx="2318158" cy="188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644458-C325-4B73-8120-60D8CD4E6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89" y="479177"/>
            <a:ext cx="6705600" cy="240982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94B7933-8AF4-47AE-AB4E-0F220B771DF3}"/>
              </a:ext>
            </a:extLst>
          </p:cNvPr>
          <p:cNvSpPr/>
          <p:nvPr/>
        </p:nvSpPr>
        <p:spPr>
          <a:xfrm>
            <a:off x="3102956" y="947789"/>
            <a:ext cx="1477433" cy="366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1F393F-BC77-4175-A045-964DE3D19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39" y="3330823"/>
            <a:ext cx="9105900" cy="30480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585FA8A-FB0B-4E63-928C-DD2F0185EF67}"/>
              </a:ext>
            </a:extLst>
          </p:cNvPr>
          <p:cNvSpPr/>
          <p:nvPr/>
        </p:nvSpPr>
        <p:spPr>
          <a:xfrm rot="5400000">
            <a:off x="6235666" y="2731194"/>
            <a:ext cx="840245" cy="366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A127B81-C8E0-4FFA-B735-574936B16EB6}"/>
              </a:ext>
            </a:extLst>
          </p:cNvPr>
          <p:cNvSpPr/>
          <p:nvPr/>
        </p:nvSpPr>
        <p:spPr>
          <a:xfrm rot="5400000">
            <a:off x="7586293" y="2705999"/>
            <a:ext cx="840245" cy="366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C39F0-62E1-4EC5-B5B1-C3C79D1CDFB5}"/>
              </a:ext>
            </a:extLst>
          </p:cNvPr>
          <p:cNvSpPr txBox="1"/>
          <p:nvPr/>
        </p:nvSpPr>
        <p:spPr>
          <a:xfrm>
            <a:off x="4975757" y="73601"/>
            <a:ext cx="49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Ajax</a:t>
            </a:r>
            <a:r>
              <a:rPr lang="ko-KR" altLang="en-US" dirty="0"/>
              <a:t>에서 메인 </a:t>
            </a:r>
            <a:r>
              <a:rPr lang="en-US" altLang="ko-KR" dirty="0"/>
              <a:t>controller</a:t>
            </a:r>
            <a:r>
              <a:rPr lang="ko-KR" altLang="en-US" dirty="0"/>
              <a:t>로 향함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00FD1-62D8-4638-975F-0CDF70319EAB}"/>
              </a:ext>
            </a:extLst>
          </p:cNvPr>
          <p:cNvSpPr txBox="1"/>
          <p:nvPr/>
        </p:nvSpPr>
        <p:spPr>
          <a:xfrm>
            <a:off x="4387188" y="4041922"/>
            <a:ext cx="49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 err="1"/>
              <a:t>메인화면으로</a:t>
            </a:r>
            <a:r>
              <a:rPr lang="ko-KR" altLang="en-US" dirty="0"/>
              <a:t> 향함</a:t>
            </a:r>
          </a:p>
        </p:txBody>
      </p:sp>
    </p:spTree>
    <p:extLst>
      <p:ext uri="{BB962C8B-B14F-4D97-AF65-F5344CB8AC3E}">
        <p14:creationId xmlns:p14="http://schemas.microsoft.com/office/powerpoint/2010/main" val="143505065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BBF19AF-3E81-43E3-BFE0-48975F10C9C7}"/>
              </a:ext>
            </a:extLst>
          </p:cNvPr>
          <p:cNvSpPr/>
          <p:nvPr/>
        </p:nvSpPr>
        <p:spPr>
          <a:xfrm>
            <a:off x="4490362" y="2024755"/>
            <a:ext cx="2117267" cy="2465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Email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Address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Tel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E76C561-8BB2-4D76-8E30-4F9516C4646C}"/>
              </a:ext>
            </a:extLst>
          </p:cNvPr>
          <p:cNvSpPr/>
          <p:nvPr/>
        </p:nvSpPr>
        <p:spPr>
          <a:xfrm>
            <a:off x="9051477" y="2024756"/>
            <a:ext cx="2117267" cy="207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itemNm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Price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stockNumber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itemDetail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itemSellStatus</a:t>
            </a:r>
            <a:endParaRPr lang="ko-KR" altLang="en-US" dirty="0"/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0B279D12-E202-4010-83DE-CAE099D5F4E7}"/>
              </a:ext>
            </a:extLst>
          </p:cNvPr>
          <p:cNvSpPr/>
          <p:nvPr/>
        </p:nvSpPr>
        <p:spPr>
          <a:xfrm>
            <a:off x="6988628" y="2972589"/>
            <a:ext cx="1763485" cy="58705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M:M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3B5C58-68FA-4709-9B74-454CD3376C0E}"/>
              </a:ext>
            </a:extLst>
          </p:cNvPr>
          <p:cNvSpPr/>
          <p:nvPr/>
        </p:nvSpPr>
        <p:spPr>
          <a:xfrm>
            <a:off x="9051475" y="4674519"/>
            <a:ext cx="2117267" cy="2143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ItemImg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itemNm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Price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stockNumber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itemDetail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itemSellStatus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EC97A5-86DD-447E-BB0D-E843DFBA3E6B}"/>
              </a:ext>
            </a:extLst>
          </p:cNvPr>
          <p:cNvSpPr/>
          <p:nvPr/>
        </p:nvSpPr>
        <p:spPr>
          <a:xfrm>
            <a:off x="274852" y="2335001"/>
            <a:ext cx="2117267" cy="1891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Member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orderStatus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0BC6928-8C61-45D2-A316-8722368A79E7}"/>
              </a:ext>
            </a:extLst>
          </p:cNvPr>
          <p:cNvSpPr/>
          <p:nvPr/>
        </p:nvSpPr>
        <p:spPr>
          <a:xfrm>
            <a:off x="274852" y="4531187"/>
            <a:ext cx="2117267" cy="1891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OrderItem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Member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orderStatus</a:t>
            </a:r>
            <a:endParaRPr lang="en-US" altLang="ko-KR" dirty="0"/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BECDB343-E426-4965-BFFB-93D8C7CCD0E9}"/>
              </a:ext>
            </a:extLst>
          </p:cNvPr>
          <p:cNvSpPr/>
          <p:nvPr/>
        </p:nvSpPr>
        <p:spPr>
          <a:xfrm>
            <a:off x="2575818" y="2988918"/>
            <a:ext cx="1763485" cy="58705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M:1</a:t>
            </a:r>
            <a:endParaRPr lang="ko-KR" altLang="en-US" dirty="0"/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1783A483-39BB-4907-A512-B94D5BFB8620}"/>
              </a:ext>
            </a:extLst>
          </p:cNvPr>
          <p:cNvSpPr/>
          <p:nvPr/>
        </p:nvSpPr>
        <p:spPr>
          <a:xfrm rot="20722181">
            <a:off x="2840423" y="4704638"/>
            <a:ext cx="5790853" cy="58705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M:1</a:t>
            </a:r>
            <a:endParaRPr lang="ko-KR" altLang="en-US" dirty="0"/>
          </a:p>
        </p:txBody>
      </p:sp>
      <p:sp>
        <p:nvSpPr>
          <p:cNvPr id="7" name="화살표: 위쪽/아래쪽 6">
            <a:extLst>
              <a:ext uri="{FF2B5EF4-FFF2-40B4-BE49-F238E27FC236}">
                <a16:creationId xmlns:a16="http://schemas.microsoft.com/office/drawing/2014/main" id="{C52EC2C7-61C2-4E6A-82B6-A0700169FB32}"/>
              </a:ext>
            </a:extLst>
          </p:cNvPr>
          <p:cNvSpPr/>
          <p:nvPr/>
        </p:nvSpPr>
        <p:spPr>
          <a:xfrm>
            <a:off x="980733" y="3956634"/>
            <a:ext cx="581360" cy="92981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</a:p>
          <a:p>
            <a:pPr algn="ctr"/>
            <a:r>
              <a:rPr lang="en-US" altLang="ko-KR" dirty="0"/>
              <a:t> :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0B3D614-22D4-4F4C-81C7-C0BE5E84EB24}"/>
              </a:ext>
            </a:extLst>
          </p:cNvPr>
          <p:cNvSpPr/>
          <p:nvPr/>
        </p:nvSpPr>
        <p:spPr>
          <a:xfrm>
            <a:off x="4490362" y="-40547"/>
            <a:ext cx="2117267" cy="1484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Id</a:t>
            </a: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2D031953-68C4-4155-9625-1257E3235840}"/>
              </a:ext>
            </a:extLst>
          </p:cNvPr>
          <p:cNvSpPr/>
          <p:nvPr/>
        </p:nvSpPr>
        <p:spPr>
          <a:xfrm>
            <a:off x="5263748" y="1074435"/>
            <a:ext cx="581360" cy="1048306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 :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199BCE6-6BAF-49D8-AD9F-48FA0F321F09}"/>
              </a:ext>
            </a:extLst>
          </p:cNvPr>
          <p:cNvSpPr/>
          <p:nvPr/>
        </p:nvSpPr>
        <p:spPr>
          <a:xfrm>
            <a:off x="9051476" y="-40547"/>
            <a:ext cx="2117267" cy="1484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CartItem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count</a:t>
            </a:r>
          </a:p>
        </p:txBody>
      </p:sp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027445AC-9EFD-4AC7-A84D-3E6B2CDD35FC}"/>
              </a:ext>
            </a:extLst>
          </p:cNvPr>
          <p:cNvSpPr/>
          <p:nvPr/>
        </p:nvSpPr>
        <p:spPr>
          <a:xfrm>
            <a:off x="6988628" y="439190"/>
            <a:ext cx="1763485" cy="58705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1:M</a:t>
            </a:r>
            <a:endParaRPr lang="ko-KR" altLang="en-US" dirty="0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977FDCCD-2E14-489F-830A-8A550F009E92}"/>
              </a:ext>
            </a:extLst>
          </p:cNvPr>
          <p:cNvSpPr/>
          <p:nvPr/>
        </p:nvSpPr>
        <p:spPr>
          <a:xfrm>
            <a:off x="9819429" y="1125590"/>
            <a:ext cx="581360" cy="1048306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</a:p>
          <a:p>
            <a:pPr algn="ctr"/>
            <a:r>
              <a:rPr lang="en-US" altLang="ko-KR" dirty="0"/>
              <a:t> :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2086C633-9300-4C78-A08D-55C4190C213F}"/>
              </a:ext>
            </a:extLst>
          </p:cNvPr>
          <p:cNvSpPr/>
          <p:nvPr/>
        </p:nvSpPr>
        <p:spPr>
          <a:xfrm>
            <a:off x="9900544" y="3956634"/>
            <a:ext cx="581360" cy="92981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 :</a:t>
            </a:r>
          </a:p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6EF87C-9925-4064-8AA1-074128498DDE}"/>
              </a:ext>
            </a:extLst>
          </p:cNvPr>
          <p:cNvSpPr/>
          <p:nvPr/>
        </p:nvSpPr>
        <p:spPr>
          <a:xfrm>
            <a:off x="7233570" y="1861457"/>
            <a:ext cx="1254112" cy="865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</a:t>
            </a:r>
          </a:p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8E4AD4-8D60-4165-95B2-1F7B877EAED5}"/>
              </a:ext>
            </a:extLst>
          </p:cNvPr>
          <p:cNvCxnSpPr>
            <a:cxnSpLocks/>
            <a:stCxn id="24" idx="2"/>
            <a:endCxn id="4" idx="1"/>
          </p:cNvCxnSpPr>
          <p:nvPr/>
        </p:nvCxnSpPr>
        <p:spPr>
          <a:xfrm>
            <a:off x="7860626" y="2726871"/>
            <a:ext cx="9745" cy="39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7579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8F62B0-E76D-4009-918E-4D3310F3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6" y="0"/>
            <a:ext cx="10531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916F35-803D-4ECF-9FA3-1089D544051D}"/>
              </a:ext>
            </a:extLst>
          </p:cNvPr>
          <p:cNvSpPr/>
          <p:nvPr/>
        </p:nvSpPr>
        <p:spPr>
          <a:xfrm>
            <a:off x="310896" y="539496"/>
            <a:ext cx="7955280" cy="5321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         Frame(</a:t>
            </a:r>
            <a:r>
              <a:rPr lang="ko-KR" altLang="en-US" sz="2800" dirty="0">
                <a:solidFill>
                  <a:schemeClr val="tx1"/>
                </a:solidFill>
              </a:rPr>
              <a:t>상속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             : </a:t>
            </a:r>
            <a:r>
              <a:rPr lang="ko-KR" altLang="en-US" sz="2800" dirty="0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786923-DCAB-4FEA-879E-18784013D30E}"/>
              </a:ext>
            </a:extLst>
          </p:cNvPr>
          <p:cNvSpPr/>
          <p:nvPr/>
        </p:nvSpPr>
        <p:spPr>
          <a:xfrm>
            <a:off x="804672" y="1280160"/>
            <a:ext cx="2889504" cy="384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b="1" dirty="0"/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Panel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보조 프레임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189D75-ED15-4909-ACD4-E30B1576D12B}"/>
              </a:ext>
            </a:extLst>
          </p:cNvPr>
          <p:cNvSpPr/>
          <p:nvPr/>
        </p:nvSpPr>
        <p:spPr>
          <a:xfrm>
            <a:off x="1097280" y="3200400"/>
            <a:ext cx="2304288" cy="1152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Label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기능 수행</a:t>
            </a:r>
          </a:p>
        </p:txBody>
      </p:sp>
    </p:spTree>
    <p:extLst>
      <p:ext uri="{BB962C8B-B14F-4D97-AF65-F5344CB8AC3E}">
        <p14:creationId xmlns:p14="http://schemas.microsoft.com/office/powerpoint/2010/main" val="58200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A8CBF-B776-4950-97D0-7B6948C1B94D}"/>
              </a:ext>
            </a:extLst>
          </p:cNvPr>
          <p:cNvSpPr txBox="1"/>
          <p:nvPr/>
        </p:nvSpPr>
        <p:spPr>
          <a:xfrm>
            <a:off x="436098" y="872197"/>
            <a:ext cx="70635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Layout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Flowlayout</a:t>
            </a:r>
            <a:r>
              <a:rPr lang="en-US" altLang="ko-KR" dirty="0"/>
              <a:t>: </a:t>
            </a:r>
            <a:r>
              <a:rPr lang="ko-KR" altLang="en-US" dirty="0"/>
              <a:t>컨테이너 공간 내에서 왼쪽에서 오른쪽 순으로 배치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             </a:t>
            </a:r>
            <a:r>
              <a:rPr lang="ko-KR" altLang="en-US" dirty="0"/>
              <a:t>크기가 변하면 재배치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Borderlayout</a:t>
            </a:r>
            <a:r>
              <a:rPr lang="en-US" altLang="ko-KR" dirty="0"/>
              <a:t>: </a:t>
            </a:r>
            <a:r>
              <a:rPr lang="ko-KR" altLang="en-US" dirty="0"/>
              <a:t>중앙과 상하좌우 칸을 나눠서 원하는 곳에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                (East, West, South, North, Center)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Gridlayout</a:t>
            </a:r>
            <a:r>
              <a:rPr lang="en-US" altLang="ko-KR" dirty="0"/>
              <a:t>: </a:t>
            </a:r>
            <a:r>
              <a:rPr lang="ko-KR" altLang="en-US" dirty="0"/>
              <a:t>일정 수의 칸을 나눈</a:t>
            </a:r>
            <a:r>
              <a:rPr lang="en-US" altLang="ko-KR" dirty="0"/>
              <a:t>(</a:t>
            </a:r>
            <a:r>
              <a:rPr lang="ko-KR" altLang="en-US" dirty="0"/>
              <a:t>격자</a:t>
            </a:r>
            <a:r>
              <a:rPr lang="en-US" altLang="ko-KR" dirty="0"/>
              <a:t>)</a:t>
            </a:r>
            <a:r>
              <a:rPr lang="ko-KR" altLang="en-US" dirty="0"/>
              <a:t> 배열 형식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Cardlayout</a:t>
            </a:r>
            <a:r>
              <a:rPr lang="en-US" altLang="ko-KR" dirty="0"/>
              <a:t>:  </a:t>
            </a:r>
            <a:r>
              <a:rPr lang="ko-KR" altLang="en-US" dirty="0"/>
              <a:t>겹치도록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077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3714-49EF-46DB-978F-D219785EB792}"/>
              </a:ext>
            </a:extLst>
          </p:cNvPr>
          <p:cNvSpPr txBox="1"/>
          <p:nvPr/>
        </p:nvSpPr>
        <p:spPr>
          <a:xfrm>
            <a:off x="274320" y="347472"/>
            <a:ext cx="507748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 err="1">
                <a:effectLst/>
              </a:rPr>
              <a:t>GridBagConstraints</a:t>
            </a:r>
            <a:endParaRPr lang="en-US" altLang="ko-KR" sz="2000" b="0" i="0" dirty="0">
              <a:effectLst/>
            </a:endParaRPr>
          </a:p>
          <a:p>
            <a:endParaRPr lang="en-US" altLang="ko-KR" dirty="0"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여러 셀을 하나의 컴포넌트로 배치</a:t>
            </a:r>
            <a:endParaRPr lang="en-US" altLang="ko-KR" dirty="0"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위치와 크기를 자유롭게 만들 수 있음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사용 순서</a:t>
            </a:r>
            <a:endParaRPr lang="en-US" altLang="ko-KR" dirty="0">
              <a:latin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Courier New" panose="02070309020205020404" pitchFamily="49" charset="0"/>
              </a:rPr>
              <a:t>레이아웃을 만든다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Courier New" panose="02070309020205020404" pitchFamily="49" charset="0"/>
              </a:rPr>
              <a:t>콘스트레인을</a:t>
            </a:r>
            <a:r>
              <a:rPr lang="ko-KR" altLang="en-US" dirty="0">
                <a:latin typeface="Courier New" panose="02070309020205020404" pitchFamily="49" charset="0"/>
              </a:rPr>
              <a:t> 만든다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컴포넌트 배치 방법 지정</a:t>
            </a:r>
            <a:r>
              <a:rPr lang="en-US" altLang="ko-KR" dirty="0"/>
              <a:t>(x, y, width, height)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08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B67A8-0B55-4C5F-8410-04ACBE51154F}"/>
              </a:ext>
            </a:extLst>
          </p:cNvPr>
          <p:cNvSpPr txBox="1"/>
          <p:nvPr/>
        </p:nvSpPr>
        <p:spPr>
          <a:xfrm>
            <a:off x="274320" y="420624"/>
            <a:ext cx="9499716" cy="4708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문자열 포함 여부 확인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Contains( </a:t>
            </a:r>
            <a:r>
              <a:rPr lang="ko-KR" altLang="en-US" dirty="0"/>
              <a:t>문자열</a:t>
            </a:r>
            <a:r>
              <a:rPr lang="en-US" altLang="ko-KR" dirty="0"/>
              <a:t>);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소문자 구분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인자로 전달 된 문자열의 존재 여부 </a:t>
            </a:r>
            <a:r>
              <a:rPr lang="en-US" altLang="ko-KR" dirty="0"/>
              <a:t>T/F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matches( </a:t>
            </a:r>
            <a:r>
              <a:rPr lang="ko-KR" altLang="en-US" dirty="0"/>
              <a:t>문자열</a:t>
            </a:r>
            <a:r>
              <a:rPr lang="en-US" altLang="ko-KR" dirty="0"/>
              <a:t>);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소문자 구분 없음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정규</a:t>
            </a:r>
            <a:r>
              <a:rPr lang="en-US" altLang="ko-KR" dirty="0"/>
              <a:t> </a:t>
            </a:r>
            <a:r>
              <a:rPr lang="ko-KR" altLang="en-US" dirty="0"/>
              <a:t>표현식을 인자로 받고 동일한 </a:t>
            </a:r>
            <a:r>
              <a:rPr lang="ko-KR" altLang="en-US" sz="2000" b="1" u="sng" dirty="0"/>
              <a:t>패턴</a:t>
            </a:r>
            <a:r>
              <a:rPr lang="ko-KR" altLang="en-US" dirty="0"/>
              <a:t>의 문자열 존재 여부 </a:t>
            </a:r>
            <a:r>
              <a:rPr lang="en-US" altLang="ko-KR" dirty="0"/>
              <a:t>T/F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(.*)code(.*)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code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양 옆에 어떤 문자열이 오던 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상관 없이 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가 존재하는가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242729"/>
                </a:solidFill>
                <a:latin typeface="Consolas" panose="020B0609020204030204" pitchFamily="49" charset="0"/>
              </a:rPr>
              <a:t>codeCODE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] : []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안에 있는 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code 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중의 하나의 문자가 존재하는가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. 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B2E31-0AF4-40BD-93EB-EEE7DC414E8C}"/>
              </a:ext>
            </a:extLst>
          </p:cNvPr>
          <p:cNvSpPr txBox="1"/>
          <p:nvPr/>
        </p:nvSpPr>
        <p:spPr>
          <a:xfrm>
            <a:off x="0" y="6437376"/>
            <a:ext cx="585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https://codechacha.com/ko/java-string-matches/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20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D35111-0DCF-472D-8AF7-EDE99E16F5CC}"/>
              </a:ext>
            </a:extLst>
          </p:cNvPr>
          <p:cNvSpPr txBox="1"/>
          <p:nvPr/>
        </p:nvSpPr>
        <p:spPr>
          <a:xfrm>
            <a:off x="274320" y="1256606"/>
            <a:ext cx="5396029" cy="418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toStrig</a:t>
            </a:r>
            <a:r>
              <a:rPr lang="en-US" altLang="ko-KR" sz="20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해당 인스턴스에 대한 정보를 문자열로 반환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Double.toString</a:t>
            </a:r>
            <a:r>
              <a:rPr lang="en-US" altLang="ko-KR" sz="2000" dirty="0"/>
              <a:t>(</a:t>
            </a:r>
            <a:r>
              <a:rPr lang="ko-KR" altLang="en-US" sz="2000" u="sng" dirty="0"/>
              <a:t>숫자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Double</a:t>
            </a:r>
            <a:r>
              <a:rPr lang="ko-KR" altLang="en-US" sz="2000" dirty="0"/>
              <a:t>형 </a:t>
            </a:r>
            <a:r>
              <a:rPr lang="ko-KR" altLang="en-US" sz="2000" u="sng" dirty="0"/>
              <a:t>숫자</a:t>
            </a:r>
            <a:r>
              <a:rPr lang="ko-KR" altLang="en-US" sz="2000" dirty="0"/>
              <a:t>를 문자로 변환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Double.parseDouble</a:t>
            </a:r>
            <a:r>
              <a:rPr lang="en-US" altLang="ko-KR" sz="2000" dirty="0"/>
              <a:t>(“</a:t>
            </a:r>
            <a:r>
              <a:rPr lang="ko-KR" altLang="en-US" sz="2000" dirty="0"/>
              <a:t>숫자</a:t>
            </a:r>
            <a:r>
              <a:rPr lang="en-US" altLang="ko-KR" sz="2000" dirty="0"/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String</a:t>
            </a:r>
            <a:r>
              <a:rPr lang="ko-KR" altLang="en-US" sz="2000" dirty="0"/>
              <a:t>형 숫자를 </a:t>
            </a:r>
            <a:r>
              <a:rPr lang="en-US" altLang="ko-KR" sz="2000" dirty="0"/>
              <a:t>double</a:t>
            </a:r>
            <a:r>
              <a:rPr lang="ko-KR" altLang="en-US" sz="2000" dirty="0"/>
              <a:t>형으로 변환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C2383-04B7-449C-8BF7-32B2C39DE1BD}"/>
              </a:ext>
            </a:extLst>
          </p:cNvPr>
          <p:cNvSpPr txBox="1"/>
          <p:nvPr/>
        </p:nvSpPr>
        <p:spPr>
          <a:xfrm>
            <a:off x="6682740" y="1256606"/>
            <a:ext cx="5052060" cy="234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(int)</a:t>
            </a:r>
            <a:r>
              <a:rPr lang="en-US" altLang="ko-KR" sz="2000" dirty="0" err="1"/>
              <a:t>Math.</a:t>
            </a:r>
            <a:r>
              <a:rPr lang="en-US" altLang="ko-KR" sz="2000" u="sng" dirty="0" err="1"/>
              <a:t>round</a:t>
            </a:r>
            <a:r>
              <a:rPr lang="en-US" altLang="ko-KR" sz="2000" dirty="0"/>
              <a:t>(double</a:t>
            </a:r>
            <a:r>
              <a:rPr lang="ko-KR" altLang="en-US" sz="2000" dirty="0"/>
              <a:t>형 변수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소수점 이하 반올림하여 변환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round = </a:t>
            </a:r>
            <a:r>
              <a:rPr lang="ko-KR" altLang="en-US" sz="2000" dirty="0"/>
              <a:t>반올림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Ceil = </a:t>
            </a:r>
            <a:r>
              <a:rPr lang="ko-KR" altLang="en-US" sz="2000" dirty="0"/>
              <a:t>올림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Floor = </a:t>
            </a:r>
            <a:r>
              <a:rPr lang="ko-KR" altLang="en-US" sz="2000" dirty="0"/>
              <a:t>버림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B4C88-FD94-4B9F-BD8D-3FB6A1C46AEF}"/>
              </a:ext>
            </a:extLst>
          </p:cNvPr>
          <p:cNvSpPr txBox="1"/>
          <p:nvPr/>
        </p:nvSpPr>
        <p:spPr>
          <a:xfrm>
            <a:off x="4512019" y="310262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문자</a:t>
            </a:r>
            <a:r>
              <a:rPr lang="en-US" altLang="ko-KR" sz="2400" dirty="0"/>
              <a:t>, </a:t>
            </a:r>
            <a:r>
              <a:rPr lang="ko-KR" altLang="en-US" sz="2400" dirty="0"/>
              <a:t>숫자 변환</a:t>
            </a:r>
          </a:p>
        </p:txBody>
      </p:sp>
    </p:spTree>
    <p:extLst>
      <p:ext uri="{BB962C8B-B14F-4D97-AF65-F5344CB8AC3E}">
        <p14:creationId xmlns:p14="http://schemas.microsoft.com/office/powerpoint/2010/main" val="618264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24FC9E-9EB0-4683-9B20-8F66B2E6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98837" cy="337066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DriverManager.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getConnection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://localhost:3306/new_schema"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"root"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"1234"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.prepareStatement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"DELETE FROM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=?;"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.setString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물음표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(?)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여기의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1~6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매칭된다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executeUpdate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 완료했습니다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SQLException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D13AF-7C10-40A6-98C9-E6FD8BFC4363}"/>
              </a:ext>
            </a:extLst>
          </p:cNvPr>
          <p:cNvSpPr txBox="1"/>
          <p:nvPr/>
        </p:nvSpPr>
        <p:spPr>
          <a:xfrm>
            <a:off x="172329" y="3709405"/>
            <a:ext cx="8926507" cy="217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i="0" dirty="0" err="1">
                <a:effectLst/>
                <a:latin typeface="Noto Serif KR"/>
              </a:rPr>
              <a:t>executeUpdate</a:t>
            </a:r>
            <a:r>
              <a:rPr lang="en-US" altLang="ko-KR" sz="2000" b="1" i="0" dirty="0">
                <a:effectLst/>
                <a:latin typeface="Noto Serif KR"/>
              </a:rPr>
              <a:t>()</a:t>
            </a:r>
            <a:endParaRPr lang="ko-KR" altLang="en-US" sz="2000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INSERT, UPDATE, DELETE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와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DML(Data Manipulation Language)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에서 실행 결과로 영향을 받은 레코드 수를 반환한다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반환 타입이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이므로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쿼리 실행 결과로 반환되는 값을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로 받아와야 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행의 개수를 반환하기 때문에  </a:t>
            </a:r>
            <a:r>
              <a:rPr lang="en-US" altLang="ko-KR" b="1" i="0" dirty="0" err="1">
                <a:effectLst/>
                <a:latin typeface="Noto Sans KR"/>
              </a:rPr>
              <a:t>ResultSet</a:t>
            </a:r>
            <a:r>
              <a:rPr lang="en-US" altLang="ko-KR" b="1" i="0" dirty="0"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를 사용할 필요 없다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272055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1CA96-FDD9-43C6-973E-8FE83CAC3720}"/>
              </a:ext>
            </a:extLst>
          </p:cNvPr>
          <p:cNvSpPr txBox="1"/>
          <p:nvPr/>
        </p:nvSpPr>
        <p:spPr>
          <a:xfrm>
            <a:off x="8850924" y="6488668"/>
            <a:ext cx="334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https://aricode.tistory.com/10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220628-5E95-499C-84A5-557CC1B08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71" y="393896"/>
            <a:ext cx="8159263" cy="489986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DriverManager.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getConnection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://localhost:3306/new_schema"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"root"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"1234"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.prepareStatement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"SELECT * FROM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= ?;"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ResultSet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.executeQuery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s.next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SQLException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6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6A3CA4-36D6-4C69-ADA6-20B92C96DC7D}"/>
              </a:ext>
            </a:extLst>
          </p:cNvPr>
          <p:cNvSpPr txBox="1"/>
          <p:nvPr/>
        </p:nvSpPr>
        <p:spPr>
          <a:xfrm>
            <a:off x="493776" y="193361"/>
            <a:ext cx="5169408" cy="2531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}else{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조건에 해당하면</a:t>
            </a:r>
            <a:r>
              <a:rPr lang="ko-KR" altLang="en-US" dirty="0"/>
              <a:t>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801F3C-477E-438C-81E6-DFBE7F95B03B}"/>
              </a:ext>
            </a:extLst>
          </p:cNvPr>
          <p:cNvSpPr/>
          <p:nvPr/>
        </p:nvSpPr>
        <p:spPr>
          <a:xfrm>
            <a:off x="493776" y="2718890"/>
            <a:ext cx="1914144" cy="70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단일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D06C75-914A-42D2-A40C-C4E6D001DD3D}"/>
              </a:ext>
            </a:extLst>
          </p:cNvPr>
          <p:cNvSpPr/>
          <p:nvPr/>
        </p:nvSpPr>
        <p:spPr>
          <a:xfrm>
            <a:off x="5663184" y="2732055"/>
            <a:ext cx="1914144" cy="70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다중 </a:t>
            </a:r>
            <a:r>
              <a:rPr lang="en-US" altLang="ko-KR" dirty="0"/>
              <a:t>if-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4934D-64EC-4AB9-AD94-0B2498BBA3E2}"/>
              </a:ext>
            </a:extLst>
          </p:cNvPr>
          <p:cNvSpPr txBox="1"/>
          <p:nvPr/>
        </p:nvSpPr>
        <p:spPr>
          <a:xfrm>
            <a:off x="2791968" y="2732055"/>
            <a:ext cx="287121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6B0FA866-F099-4794-BC19-DD621DC19B2E}"/>
              </a:ext>
            </a:extLst>
          </p:cNvPr>
          <p:cNvSpPr/>
          <p:nvPr/>
        </p:nvSpPr>
        <p:spPr>
          <a:xfrm>
            <a:off x="0" y="5760720"/>
            <a:ext cx="2407920" cy="109728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여러 단일 </a:t>
            </a:r>
            <a:r>
              <a:rPr lang="en-US" altLang="ko-KR" sz="1600" dirty="0">
                <a:solidFill>
                  <a:schemeClr val="tx1"/>
                </a:solidFill>
              </a:rPr>
              <a:t>if</a:t>
            </a:r>
            <a:r>
              <a:rPr lang="ko-KR" altLang="en-US" sz="1600" dirty="0">
                <a:solidFill>
                  <a:schemeClr val="tx1"/>
                </a:solidFill>
              </a:rPr>
              <a:t>문 사용시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u="sng" dirty="0">
                <a:solidFill>
                  <a:schemeClr val="tx1"/>
                </a:solidFill>
              </a:rPr>
              <a:t>모든 </a:t>
            </a:r>
            <a:r>
              <a:rPr lang="en-US" altLang="ko-KR" sz="1600" u="sng" dirty="0">
                <a:solidFill>
                  <a:schemeClr val="tx1"/>
                </a:solidFill>
              </a:rPr>
              <a:t>if</a:t>
            </a:r>
            <a:r>
              <a:rPr lang="ko-KR" altLang="en-US" sz="1600" u="sng" dirty="0">
                <a:solidFill>
                  <a:schemeClr val="tx1"/>
                </a:solidFill>
              </a:rPr>
              <a:t>문의 조건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을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확인하면서 지나가기에 사용 시 주의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59451-887A-405B-8BCE-9EA5F59DCB43}"/>
              </a:ext>
            </a:extLst>
          </p:cNvPr>
          <p:cNvSpPr txBox="1"/>
          <p:nvPr/>
        </p:nvSpPr>
        <p:spPr>
          <a:xfrm>
            <a:off x="7723632" y="2664223"/>
            <a:ext cx="287121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else 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else{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C02CBBBE-FD82-499D-86D9-13FA2EB34FA8}"/>
              </a:ext>
            </a:extLst>
          </p:cNvPr>
          <p:cNvSpPr/>
          <p:nvPr/>
        </p:nvSpPr>
        <p:spPr>
          <a:xfrm>
            <a:off x="9784080" y="5760720"/>
            <a:ext cx="2407920" cy="109728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다중 </a:t>
            </a:r>
            <a:r>
              <a:rPr lang="en-US" altLang="ko-KR" sz="1600" dirty="0">
                <a:solidFill>
                  <a:schemeClr val="tx1"/>
                </a:solidFill>
              </a:rPr>
              <a:t>else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if</a:t>
            </a:r>
            <a:r>
              <a:rPr lang="ko-KR" altLang="en-US" sz="1600" dirty="0">
                <a:solidFill>
                  <a:schemeClr val="tx1"/>
                </a:solidFill>
              </a:rPr>
              <a:t>문 사용시 해당하는 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조건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에 맞는 부분만 명령문 시행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53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1CA96-FDD9-43C6-973E-8FE83CAC3720}"/>
              </a:ext>
            </a:extLst>
          </p:cNvPr>
          <p:cNvSpPr txBox="1"/>
          <p:nvPr/>
        </p:nvSpPr>
        <p:spPr>
          <a:xfrm>
            <a:off x="8850924" y="6488668"/>
            <a:ext cx="334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https://aricode.tistory.com/10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C2B05-F3F0-4D1A-8935-B8D7EF7279B9}"/>
              </a:ext>
            </a:extLst>
          </p:cNvPr>
          <p:cNvSpPr txBox="1"/>
          <p:nvPr/>
        </p:nvSpPr>
        <p:spPr>
          <a:xfrm>
            <a:off x="309490" y="490131"/>
            <a:ext cx="10902461" cy="383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i="0" dirty="0">
                <a:effectLst/>
                <a:latin typeface="Noto Serif KR"/>
              </a:rPr>
              <a:t> </a:t>
            </a:r>
            <a:r>
              <a:rPr lang="en-US" altLang="ko-KR" sz="2000" b="1" i="0" dirty="0" err="1">
                <a:effectLst/>
                <a:latin typeface="Noto Serif KR"/>
              </a:rPr>
              <a:t>executeQuery</a:t>
            </a:r>
            <a:r>
              <a:rPr lang="en-US" altLang="ko-KR" sz="2000" b="1" i="0" dirty="0">
                <a:effectLst/>
                <a:latin typeface="Noto Serif KR"/>
              </a:rPr>
              <a:t>()</a:t>
            </a:r>
            <a:endParaRPr lang="ko-KR" altLang="en-US" sz="2000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oto Serif KR"/>
              </a:rPr>
              <a:t> SELECT </a:t>
            </a:r>
            <a:r>
              <a:rPr lang="ko-KR" altLang="en-US" b="0" i="0" dirty="0">
                <a:effectLst/>
                <a:latin typeface="Noto Serif KR"/>
              </a:rPr>
              <a:t>문과 같은 쿼리문을 실행할 때 사용한다</a:t>
            </a:r>
            <a:r>
              <a:rPr lang="en-US" altLang="ko-KR" b="0" i="0" dirty="0">
                <a:effectLst/>
                <a:latin typeface="Noto Serif KR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oto Serif KR"/>
              </a:rPr>
              <a:t> 쿼리를 실행하고</a:t>
            </a:r>
            <a:r>
              <a:rPr lang="en-US" altLang="ko-KR" b="0" i="0" dirty="0">
                <a:effectLst/>
                <a:latin typeface="Noto Serif KR"/>
              </a:rPr>
              <a:t>, </a:t>
            </a:r>
            <a:r>
              <a:rPr lang="ko-KR" altLang="en-US" b="0" i="0" dirty="0">
                <a:effectLst/>
                <a:latin typeface="Noto Serif KR"/>
              </a:rPr>
              <a:t>결과를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en-US" altLang="ko-KR" b="0" i="0" dirty="0">
                <a:effectLst/>
                <a:latin typeface="Noto Serif KR"/>
              </a:rPr>
              <a:t> </a:t>
            </a:r>
            <a:r>
              <a:rPr lang="ko-KR" altLang="en-US" b="0" i="0" dirty="0">
                <a:effectLst/>
                <a:latin typeface="Noto Serif KR"/>
              </a:rPr>
              <a:t>객체로 반환한다</a:t>
            </a:r>
            <a:r>
              <a:rPr lang="en-US" altLang="ko-KR" b="0" i="0" dirty="0">
                <a:effectLst/>
                <a:latin typeface="Noto Serif KR"/>
              </a:rPr>
              <a:t>. </a:t>
            </a:r>
            <a:r>
              <a:rPr lang="ko-KR" altLang="en-US" b="0" i="0" dirty="0">
                <a:effectLst/>
                <a:latin typeface="Noto Serif KR"/>
              </a:rPr>
              <a:t>반환된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en-US" altLang="ko-KR" b="0" i="0" dirty="0">
                <a:effectLst/>
                <a:latin typeface="Noto Serif KR"/>
              </a:rPr>
              <a:t> </a:t>
            </a:r>
            <a:r>
              <a:rPr lang="ko-KR" altLang="en-US" b="0" i="0" dirty="0">
                <a:effectLst/>
                <a:latin typeface="Noto Serif KR"/>
              </a:rPr>
              <a:t>객체를 통해 결과를 가져올 수 있다</a:t>
            </a:r>
            <a:r>
              <a:rPr lang="en-US" altLang="ko-KR" b="0" i="0" dirty="0">
                <a:effectLst/>
                <a:latin typeface="Noto Serif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ResultSet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은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Statement(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텍스트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sql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호출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통해 값을 저장할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사용하는 메소드는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executeQuery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(String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sql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메소드를 통해 저장할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next()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메소드를 통해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선택되는 행을 바꿀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그리고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다음행이 내려갈 다음행이 있을 경우 </a:t>
            </a:r>
            <a:r>
              <a:rPr lang="en-US" altLang="ko-KR" b="1" i="0" dirty="0">
                <a:solidFill>
                  <a:srgbClr val="EF5369"/>
                </a:solidFill>
                <a:effectLst/>
                <a:latin typeface="Noto Sans KR"/>
              </a:rPr>
              <a:t>TRUE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반환하고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없을 경우 </a:t>
            </a:r>
            <a:r>
              <a:rPr lang="en-US" altLang="ko-KR" b="1" i="0" dirty="0">
                <a:solidFill>
                  <a:srgbClr val="0593D3"/>
                </a:solidFill>
                <a:effectLst/>
                <a:latin typeface="Noto Sans KR"/>
              </a:rPr>
              <a:t>FALSE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반환한다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en-US" altLang="ko-KR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oto Serif KR"/>
              </a:rPr>
              <a:t> SELECT</a:t>
            </a:r>
            <a:r>
              <a:rPr lang="ko-KR" altLang="en-US" b="0" i="0" dirty="0">
                <a:effectLst/>
                <a:latin typeface="Noto Serif KR"/>
              </a:rPr>
              <a:t>는 하나 이상의 레코드를 조회하게 되는데 이 때 결과 집합을 반환한다</a:t>
            </a:r>
            <a:r>
              <a:rPr lang="en-US" altLang="ko-KR" b="0" i="0" dirty="0">
                <a:effectLst/>
                <a:latin typeface="Noto Serif KR"/>
              </a:rPr>
              <a:t>.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ko-KR" altLang="en-US" b="0" i="0" dirty="0">
                <a:effectLst/>
                <a:latin typeface="Noto Serif KR"/>
              </a:rPr>
              <a:t>은 결과 세트에 대한 커서를 포함하므로 사용자가 쿼리 결과를 반복적으로 가져올 수 있다</a:t>
            </a:r>
            <a:endParaRPr lang="en-US" altLang="ko-KR" b="0" i="0" dirty="0"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188743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60A4E-1E5F-4385-B6C8-F82FFF050CC3}"/>
              </a:ext>
            </a:extLst>
          </p:cNvPr>
          <p:cNvSpPr/>
          <p:nvPr/>
        </p:nvSpPr>
        <p:spPr>
          <a:xfrm>
            <a:off x="3151163" y="1758462"/>
            <a:ext cx="5753686" cy="2504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Mysql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704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200" y="159658"/>
            <a:ext cx="11723081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DB</a:t>
            </a:r>
            <a:r>
              <a:rPr lang="ko-KR" altLang="en-US" sz="2000" dirty="0"/>
              <a:t>의 특징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데이터의 무결성</a:t>
            </a:r>
            <a:r>
              <a:rPr lang="en-US" altLang="ko-KR" sz="2000" dirty="0"/>
              <a:t>(Integrity)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데이터베이스 안의 데이터는 오류가 </a:t>
            </a:r>
            <a:r>
              <a:rPr lang="ko-KR" altLang="en-US" sz="2000" dirty="0" err="1"/>
              <a:t>없어야함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 err="1"/>
              <a:t>제약조건이라는</a:t>
            </a:r>
            <a:r>
              <a:rPr lang="ko-KR" altLang="en-US" sz="2000" dirty="0"/>
              <a:t> 특성을 가짐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독립성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데이터 베이스 크기 변경하거나 데이터 파일의 저장소 변경</a:t>
            </a:r>
            <a:r>
              <a:rPr lang="en-US" altLang="ko-KR" sz="2000" dirty="0"/>
              <a:t>. </a:t>
            </a:r>
            <a:r>
              <a:rPr lang="ko-KR" altLang="en-US" sz="2000" dirty="0"/>
              <a:t>기존 응용프로그램에 영향을 받지 않음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보안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데이터 베이스 안의 데이터에는 데이터를 소유한 사람이나 접근 허가 된 사람만 접근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중복 최소화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응용 프로그램 제작 및 수정이 </a:t>
            </a:r>
            <a:r>
              <a:rPr lang="ko-KR" altLang="en-US" sz="2000" dirty="0" err="1"/>
              <a:t>쉬워짐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통일된 방식으로 응용 프로그램 작성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유지 보수 </a:t>
            </a:r>
            <a:r>
              <a:rPr lang="ko-KR" altLang="en-US" sz="2000" dirty="0" err="1"/>
              <a:t>쉬워짐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안전성 향상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대부분의 </a:t>
            </a:r>
            <a:r>
              <a:rPr lang="en-US" altLang="ko-KR" sz="2000" dirty="0"/>
              <a:t>DBMS</a:t>
            </a:r>
            <a:r>
              <a:rPr lang="ko-KR" altLang="en-US" sz="2000" dirty="0"/>
              <a:t>가 제공하는 백업</a:t>
            </a:r>
            <a:r>
              <a:rPr lang="en-US" altLang="ko-KR" sz="2000" dirty="0"/>
              <a:t>/</a:t>
            </a:r>
            <a:r>
              <a:rPr lang="ko-KR" altLang="en-US" sz="2000" dirty="0"/>
              <a:t>복원 이용가능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34464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229" y="624114"/>
            <a:ext cx="774282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관계형 </a:t>
            </a:r>
            <a:r>
              <a:rPr lang="en-US" altLang="ko-KR" sz="2000" dirty="0"/>
              <a:t>DBMS</a:t>
            </a:r>
            <a:r>
              <a:rPr lang="ko-KR" altLang="en-US" sz="2000" dirty="0"/>
              <a:t>의 장단점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장점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다른 </a:t>
            </a:r>
            <a:r>
              <a:rPr lang="en-US" altLang="ko-KR" sz="2000" dirty="0"/>
              <a:t>DBMS</a:t>
            </a:r>
            <a:r>
              <a:rPr lang="ko-KR" altLang="en-US" sz="2000" dirty="0"/>
              <a:t>에 비해 업무가 변화될 경우 쉽게 순응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유지보수 측면에서 편리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대용량 데이터 관리와 데이터 무결성 보장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단점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시스템 자원을 많이 차지에 </a:t>
            </a:r>
            <a:r>
              <a:rPr lang="ko-KR" altLang="en-US" sz="2000" dirty="0" err="1"/>
              <a:t>느려짐</a:t>
            </a:r>
            <a:r>
              <a:rPr lang="ko-KR" altLang="en-US" sz="2000" dirty="0"/>
              <a:t> </a:t>
            </a:r>
            <a:r>
              <a:rPr lang="en-US" altLang="ko-KR" sz="2000" dirty="0"/>
              <a:t>==&gt; </a:t>
            </a:r>
            <a:r>
              <a:rPr lang="ko-KR" altLang="en-US" sz="2000" dirty="0"/>
              <a:t>하드웨어 발전으로 해결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4615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C2B189-AA15-4E8F-AFCC-413DE620F7C2}"/>
              </a:ext>
            </a:extLst>
          </p:cNvPr>
          <p:cNvSpPr txBox="1"/>
          <p:nvPr/>
        </p:nvSpPr>
        <p:spPr>
          <a:xfrm>
            <a:off x="160421" y="152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CRUD – INSERT, UPDATE, SELECT, DELETE</a:t>
            </a: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49AEF-7495-492F-AB92-652661C411C0}"/>
              </a:ext>
            </a:extLst>
          </p:cNvPr>
          <p:cNvSpPr txBox="1"/>
          <p:nvPr/>
        </p:nvSpPr>
        <p:spPr>
          <a:xfrm>
            <a:off x="272716" y="1026695"/>
            <a:ext cx="107000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into</a:t>
            </a:r>
          </a:p>
          <a:p>
            <a:endParaRPr lang="en-US" altLang="ko-KR" dirty="0"/>
          </a:p>
          <a:p>
            <a:r>
              <a:rPr lang="en-US" altLang="ko-KR" dirty="0"/>
              <a:t>Update </a:t>
            </a:r>
          </a:p>
          <a:p>
            <a:endParaRPr lang="en-US" altLang="ko-KR" dirty="0"/>
          </a:p>
          <a:p>
            <a:r>
              <a:rPr lang="en-US" altLang="ko-KR" dirty="0"/>
              <a:t>Select * from </a:t>
            </a:r>
            <a:r>
              <a:rPr lang="ko-KR" altLang="en-US" dirty="0"/>
              <a:t>테이블명 </a:t>
            </a:r>
            <a:r>
              <a:rPr lang="en-US" altLang="ko-KR" dirty="0"/>
              <a:t>where </a:t>
            </a:r>
            <a:r>
              <a:rPr lang="ko-KR" altLang="en-US" dirty="0"/>
              <a:t>조건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Select</a:t>
            </a:r>
            <a:r>
              <a:rPr lang="ko-KR" altLang="en-US" dirty="0"/>
              <a:t> 필요한 테이블절 </a:t>
            </a:r>
            <a:r>
              <a:rPr lang="en-US" altLang="ko-KR" dirty="0"/>
              <a:t>from </a:t>
            </a:r>
            <a:r>
              <a:rPr lang="ko-KR" altLang="en-US" dirty="0"/>
              <a:t>테이블명 </a:t>
            </a:r>
            <a:r>
              <a:rPr lang="en-US" altLang="ko-KR" dirty="0"/>
              <a:t>where </a:t>
            </a:r>
            <a:r>
              <a:rPr lang="ko-KR" altLang="en-US" dirty="0"/>
              <a:t>조건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Delete</a:t>
            </a:r>
          </a:p>
          <a:p>
            <a:endParaRPr lang="en-US" altLang="ko-KR" dirty="0"/>
          </a:p>
          <a:p>
            <a:r>
              <a:rPr lang="en-US" altLang="ko-KR" dirty="0"/>
              <a:t>Order by </a:t>
            </a:r>
            <a:r>
              <a:rPr lang="ko-KR" altLang="en-US" dirty="0"/>
              <a:t>테이블절</a:t>
            </a:r>
            <a:r>
              <a:rPr lang="en-US" altLang="ko-KR" dirty="0"/>
              <a:t> </a:t>
            </a:r>
            <a:r>
              <a:rPr lang="en-US" altLang="ko-KR" dirty="0" err="1"/>
              <a:t>asc</a:t>
            </a:r>
            <a:r>
              <a:rPr lang="en-US" altLang="ko-KR" dirty="0"/>
              <a:t> </a:t>
            </a:r>
            <a:r>
              <a:rPr lang="ko-KR" altLang="en-US" dirty="0"/>
              <a:t>오름차순</a:t>
            </a:r>
            <a:r>
              <a:rPr lang="en-US" altLang="ko-KR" dirty="0"/>
              <a:t>(</a:t>
            </a:r>
            <a:r>
              <a:rPr lang="ko-KR" altLang="en-US" dirty="0"/>
              <a:t>디폴트 값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Order by </a:t>
            </a:r>
            <a:r>
              <a:rPr lang="ko-KR" altLang="en-US" dirty="0" err="1"/>
              <a:t>테이블절</a:t>
            </a:r>
            <a:r>
              <a:rPr lang="ko-KR" altLang="en-US" dirty="0"/>
              <a:t> </a:t>
            </a:r>
            <a:r>
              <a:rPr lang="en-US" altLang="ko-KR" dirty="0" err="1"/>
              <a:t>desc</a:t>
            </a:r>
            <a:r>
              <a:rPr lang="en-US" altLang="ko-KR" dirty="0"/>
              <a:t> </a:t>
            </a:r>
            <a:r>
              <a:rPr lang="ko-KR" altLang="en-US" dirty="0"/>
              <a:t>내림차순</a:t>
            </a:r>
          </a:p>
        </p:txBody>
      </p:sp>
    </p:spTree>
    <p:extLst>
      <p:ext uri="{BB962C8B-B14F-4D97-AF65-F5344CB8AC3E}">
        <p14:creationId xmlns:p14="http://schemas.microsoft.com/office/powerpoint/2010/main" val="3096934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90946"/>
            <a:ext cx="741126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 중복 제거</a:t>
            </a:r>
            <a:r>
              <a:rPr lang="en-US" altLang="ko-KR" dirty="0"/>
              <a:t>(distinct)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Select distinct </a:t>
            </a:r>
            <a:r>
              <a:rPr lang="ko-KR" altLang="en-US" dirty="0" err="1"/>
              <a:t>테이블열</a:t>
            </a:r>
            <a:r>
              <a:rPr lang="ko-KR" altLang="en-US" dirty="0"/>
              <a:t> </a:t>
            </a:r>
            <a:r>
              <a:rPr lang="en-US" altLang="ko-KR" dirty="0"/>
              <a:t>from  </a:t>
            </a:r>
            <a:r>
              <a:rPr lang="ko-KR" altLang="en-US" dirty="0"/>
              <a:t>테이블 명</a:t>
            </a:r>
            <a:r>
              <a:rPr lang="en-US" altLang="ko-KR" dirty="0"/>
              <a:t>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여러 데이터 한 번에 조회 </a:t>
            </a:r>
            <a:r>
              <a:rPr lang="en-US" altLang="ko-KR" dirty="0"/>
              <a:t>(in) _ not</a:t>
            </a:r>
            <a:r>
              <a:rPr lang="ko-KR" altLang="en-US" dirty="0"/>
              <a:t>을 붙이면 부정문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where</a:t>
            </a:r>
            <a:r>
              <a:rPr lang="ko-KR" altLang="en-US" dirty="0"/>
              <a:t>열 이름 </a:t>
            </a:r>
            <a:r>
              <a:rPr lang="en-US" altLang="ko-KR" dirty="0"/>
              <a:t>(not) in (</a:t>
            </a:r>
            <a:r>
              <a:rPr lang="ko-KR" altLang="en-US" dirty="0"/>
              <a:t>데이터들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B</a:t>
            </a:r>
            <a:r>
              <a:rPr lang="ko-KR" altLang="en-US" dirty="0"/>
              <a:t>사이의 값 출력</a:t>
            </a:r>
            <a:r>
              <a:rPr lang="en-US" altLang="ko-KR" dirty="0"/>
              <a:t>(between</a:t>
            </a:r>
            <a:r>
              <a:rPr lang="ko-KR" altLang="en-US" dirty="0"/>
              <a:t> </a:t>
            </a:r>
            <a:r>
              <a:rPr lang="en-US" altLang="ko-KR" dirty="0"/>
              <a:t>A and B)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열 이름 </a:t>
            </a:r>
            <a:r>
              <a:rPr lang="en-US" altLang="ko-KR" dirty="0"/>
              <a:t>between </a:t>
            </a:r>
            <a:r>
              <a:rPr lang="ko-KR" altLang="en-US" dirty="0"/>
              <a:t>최솟값 </a:t>
            </a:r>
            <a:r>
              <a:rPr lang="en-US" altLang="ko-KR" dirty="0"/>
              <a:t>and </a:t>
            </a:r>
            <a:r>
              <a:rPr lang="ko-KR" altLang="en-US" dirty="0"/>
              <a:t>최댓값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일부 문자열이 포함된 출력</a:t>
            </a:r>
            <a:r>
              <a:rPr lang="en-US" altLang="ko-KR" dirty="0"/>
              <a:t>(like)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 err="1"/>
              <a:t>열이름</a:t>
            </a:r>
            <a:r>
              <a:rPr lang="ko-KR" altLang="en-US" dirty="0"/>
              <a:t> </a:t>
            </a:r>
            <a:r>
              <a:rPr lang="en-US" altLang="ko-KR" dirty="0"/>
              <a:t>like ‘_</a:t>
            </a:r>
            <a:r>
              <a:rPr lang="ko-KR" altLang="en-US" dirty="0"/>
              <a:t>단어</a:t>
            </a:r>
            <a:r>
              <a:rPr lang="en-US" altLang="ko-KR" dirty="0"/>
              <a:t>%’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‘_’ : </a:t>
            </a:r>
            <a:r>
              <a:rPr lang="ko-KR" altLang="en-US" dirty="0"/>
              <a:t>어떤 값이든 한 개의 문자 데이터</a:t>
            </a:r>
            <a:endParaRPr lang="en-US" altLang="ko-KR" dirty="0"/>
          </a:p>
          <a:p>
            <a:r>
              <a:rPr lang="en-US" altLang="ko-KR" dirty="0"/>
              <a:t>‘%’: </a:t>
            </a:r>
            <a:r>
              <a:rPr lang="ko-KR" altLang="en-US" dirty="0"/>
              <a:t>길이 상관 없이 모든 문자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Case</a:t>
            </a:r>
            <a:r>
              <a:rPr lang="ko-KR" altLang="en-US" dirty="0"/>
              <a:t>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select*from case </a:t>
            </a:r>
            <a:r>
              <a:rPr lang="ko-KR" altLang="en-US" dirty="0"/>
              <a:t>조건 </a:t>
            </a:r>
            <a:r>
              <a:rPr lang="en-US" altLang="ko-KR" dirty="0"/>
              <a:t>then </a:t>
            </a:r>
            <a:r>
              <a:rPr lang="ko-KR" altLang="en-US" dirty="0"/>
              <a:t>조건이 </a:t>
            </a:r>
            <a:r>
              <a:rPr lang="en-US" altLang="ko-KR" dirty="0"/>
              <a:t>true</a:t>
            </a:r>
            <a:r>
              <a:rPr lang="ko-KR" altLang="en-US" dirty="0" err="1"/>
              <a:t>일때</a:t>
            </a:r>
            <a:r>
              <a:rPr lang="ko-KR" altLang="en-US" dirty="0"/>
              <a:t> 반환 결과</a:t>
            </a:r>
            <a:endParaRPr lang="en-US" altLang="ko-KR" dirty="0"/>
          </a:p>
          <a:p>
            <a:r>
              <a:rPr lang="en-US" altLang="ko-KR" dirty="0"/>
              <a:t>   else </a:t>
            </a:r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경우에 해당 안 할 경우 반할 결과</a:t>
            </a:r>
            <a:endParaRPr lang="en-US" altLang="ko-KR" dirty="0"/>
          </a:p>
          <a:p>
            <a:r>
              <a:rPr lang="en-US" altLang="ko-KR" dirty="0"/>
              <a:t>   end</a:t>
            </a:r>
          </a:p>
        </p:txBody>
      </p:sp>
    </p:spTree>
    <p:extLst>
      <p:ext uri="{BB962C8B-B14F-4D97-AF65-F5344CB8AC3E}">
        <p14:creationId xmlns:p14="http://schemas.microsoft.com/office/powerpoint/2010/main" val="423609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799E8DB1-269E-44FC-B1C4-2FB8888F2C43}"/>
              </a:ext>
            </a:extLst>
          </p:cNvPr>
          <p:cNvGraphicFramePr>
            <a:graphicFrameLocks noGrp="1"/>
          </p:cNvGraphicFramePr>
          <p:nvPr/>
        </p:nvGraphicFramePr>
        <p:xfrm>
          <a:off x="180109" y="131146"/>
          <a:ext cx="774469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417">
                  <a:extLst>
                    <a:ext uri="{9D8B030D-6E8A-4147-A177-3AD203B41FA5}">
                      <a16:colId xmlns:a16="http://schemas.microsoft.com/office/drawing/2014/main" val="3793714843"/>
                    </a:ext>
                  </a:extLst>
                </a:gridCol>
                <a:gridCol w="5602274">
                  <a:extLst>
                    <a:ext uri="{9D8B030D-6E8A-4147-A177-3AD203B41FA5}">
                      <a16:colId xmlns:a16="http://schemas.microsoft.com/office/drawing/2014/main" val="945575407"/>
                    </a:ext>
                  </a:extLst>
                </a:gridCol>
              </a:tblGrid>
              <a:tr h="437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75823"/>
                  </a:ext>
                </a:extLst>
              </a:tr>
              <a:tr h="437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Round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반올림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81831"/>
                  </a:ext>
                </a:extLst>
              </a:tr>
              <a:tr h="437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TRUNC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특정위치 버림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2280"/>
                  </a:ext>
                </a:extLst>
              </a:tr>
              <a:tr h="437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CEIL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지정된 숫자보다 큰 정수 중 가장 작은 정수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02006"/>
                  </a:ext>
                </a:extLst>
              </a:tr>
              <a:tr h="437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FLOOR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지정된 숫자보다 작은 정수 중 가장 큰 정수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20955"/>
                  </a:ext>
                </a:extLst>
              </a:tr>
              <a:tr h="437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MOD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나머지 값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5558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9CDA6F0-50E2-425A-833D-F7D4E5F95157}"/>
              </a:ext>
            </a:extLst>
          </p:cNvPr>
          <p:cNvGraphicFramePr>
            <a:graphicFrameLocks noGrp="1"/>
          </p:cNvGraphicFramePr>
          <p:nvPr/>
        </p:nvGraphicFramePr>
        <p:xfrm>
          <a:off x="180109" y="3438708"/>
          <a:ext cx="908557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2785">
                  <a:extLst>
                    <a:ext uri="{9D8B030D-6E8A-4147-A177-3AD203B41FA5}">
                      <a16:colId xmlns:a16="http://schemas.microsoft.com/office/drawing/2014/main" val="1493861822"/>
                    </a:ext>
                  </a:extLst>
                </a:gridCol>
                <a:gridCol w="4542785">
                  <a:extLst>
                    <a:ext uri="{9D8B030D-6E8A-4147-A177-3AD203B41FA5}">
                      <a16:colId xmlns:a16="http://schemas.microsoft.com/office/drawing/2014/main" val="1319836985"/>
                    </a:ext>
                  </a:extLst>
                </a:gridCol>
              </a:tblGrid>
              <a:tr h="2987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33679"/>
                  </a:ext>
                </a:extLst>
              </a:tr>
              <a:tr h="2987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날짜데이터 </a:t>
                      </a:r>
                      <a:r>
                        <a:rPr lang="en-US" altLang="ko-KR" sz="2000" dirty="0"/>
                        <a:t>+ </a:t>
                      </a:r>
                      <a:r>
                        <a:rPr lang="ko-KR" altLang="en-US" sz="2000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날짜데이터에서 숫자만큼 이후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23644"/>
                  </a:ext>
                </a:extLst>
              </a:tr>
              <a:tr h="2987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날짜데이터 </a:t>
                      </a:r>
                      <a:r>
                        <a:rPr lang="en-US" altLang="ko-KR" sz="2000" dirty="0"/>
                        <a:t>– </a:t>
                      </a:r>
                      <a:r>
                        <a:rPr lang="ko-KR" altLang="en-US" sz="2000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날짜데이터에서 숫자만큼 이전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57040"/>
                  </a:ext>
                </a:extLst>
              </a:tr>
              <a:tr h="2987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날짜 데이터 </a:t>
                      </a:r>
                      <a:r>
                        <a:rPr lang="en-US" altLang="ko-KR" sz="2000" dirty="0"/>
                        <a:t>– </a:t>
                      </a:r>
                      <a:r>
                        <a:rPr lang="ko-KR" altLang="en-US" sz="2000" dirty="0"/>
                        <a:t>날짜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날짜와 날짜 차이를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43021"/>
                  </a:ext>
                </a:extLst>
              </a:tr>
              <a:tr h="2987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날짜 데이터 </a:t>
                      </a:r>
                      <a:r>
                        <a:rPr lang="en-US" altLang="ko-KR" sz="2000" dirty="0"/>
                        <a:t>+ </a:t>
                      </a:r>
                      <a:r>
                        <a:rPr lang="ko-KR" altLang="en-US" sz="2000" dirty="0"/>
                        <a:t>날짜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5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760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2857" y="653143"/>
            <a:ext cx="5628336" cy="460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그룹화</a:t>
            </a:r>
            <a:r>
              <a:rPr lang="en-US" altLang="ko-KR" dirty="0"/>
              <a:t>(Group by): </a:t>
            </a:r>
            <a:r>
              <a:rPr lang="ko-KR" altLang="en-US" dirty="0"/>
              <a:t>그룹화</a:t>
            </a:r>
            <a:r>
              <a:rPr lang="en-US" altLang="ko-KR" dirty="0"/>
              <a:t> </a:t>
            </a:r>
            <a:r>
              <a:rPr lang="ko-KR" altLang="en-US" dirty="0"/>
              <a:t>안에 </a:t>
            </a:r>
            <a:r>
              <a:rPr lang="en-US" altLang="ko-KR" dirty="0"/>
              <a:t>where</a:t>
            </a:r>
            <a:r>
              <a:rPr lang="ko-KR" altLang="en-US" dirty="0"/>
              <a:t>절을 쓰지 못함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Select </a:t>
            </a:r>
            <a:r>
              <a:rPr lang="ko-KR" altLang="en-US" dirty="0" err="1"/>
              <a:t>테이블열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group by </a:t>
            </a:r>
            <a:r>
              <a:rPr lang="ko-KR" altLang="en-US" dirty="0"/>
              <a:t>그룹화 하려는 열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order</a:t>
            </a:r>
            <a:r>
              <a:rPr lang="ko-KR" altLang="en-US" dirty="0"/>
              <a:t> </a:t>
            </a:r>
            <a:r>
              <a:rPr lang="en-US" altLang="ko-KR" dirty="0"/>
              <a:t>by </a:t>
            </a:r>
            <a:r>
              <a:rPr lang="ko-KR" altLang="en-US" dirty="0"/>
              <a:t>정렬하려는 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그룹화할 때 조건식 </a:t>
            </a:r>
            <a:r>
              <a:rPr lang="en-US" altLang="ko-KR" dirty="0"/>
              <a:t>(having)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Select </a:t>
            </a:r>
            <a:r>
              <a:rPr lang="ko-KR" altLang="en-US" dirty="0" err="1"/>
              <a:t>테이블열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group by </a:t>
            </a:r>
            <a:r>
              <a:rPr lang="ko-KR" altLang="en-US" dirty="0"/>
              <a:t>그룹화 하려는 열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having </a:t>
            </a:r>
            <a:r>
              <a:rPr lang="ko-KR" altLang="en-US" dirty="0"/>
              <a:t>그룹을 제한하려는 조건식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order</a:t>
            </a:r>
            <a:r>
              <a:rPr lang="ko-KR" altLang="en-US" dirty="0"/>
              <a:t> </a:t>
            </a:r>
            <a:r>
              <a:rPr lang="en-US" altLang="ko-KR" dirty="0"/>
              <a:t>by </a:t>
            </a:r>
            <a:r>
              <a:rPr lang="ko-KR" altLang="en-US" dirty="0"/>
              <a:t>정렬하려는 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95771" y="899886"/>
            <a:ext cx="11672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</a:p>
          <a:p>
            <a:r>
              <a:rPr lang="en-US" altLang="ko-KR" dirty="0"/>
              <a:t>From</a:t>
            </a:r>
          </a:p>
          <a:p>
            <a:r>
              <a:rPr lang="en-US" altLang="ko-KR" dirty="0"/>
              <a:t>Where</a:t>
            </a:r>
          </a:p>
          <a:p>
            <a:r>
              <a:rPr lang="en-US" altLang="ko-KR" dirty="0"/>
              <a:t>Group by</a:t>
            </a:r>
          </a:p>
          <a:p>
            <a:r>
              <a:rPr lang="en-US" altLang="ko-KR" dirty="0"/>
              <a:t>Having</a:t>
            </a:r>
          </a:p>
          <a:p>
            <a:r>
              <a:rPr lang="en-US" altLang="ko-KR" dirty="0"/>
              <a:t>Order by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07086" y="783771"/>
            <a:ext cx="1741714" cy="2046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95771" y="899886"/>
            <a:ext cx="1364343" cy="6241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9260114" y="1190171"/>
            <a:ext cx="551543" cy="2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08757" y="1005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필수사항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895771" y="1524000"/>
            <a:ext cx="1364343" cy="11302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>
            <a:off x="9260114" y="2089106"/>
            <a:ext cx="6096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16457" y="1930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선택사항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5771" y="1807028"/>
            <a:ext cx="1364343" cy="49270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7147129" y="2053380"/>
            <a:ext cx="748642" cy="357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27329" y="214811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같이 쓸 수 있음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9200" y="3222171"/>
            <a:ext cx="4830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Where </a:t>
            </a:r>
            <a:r>
              <a:rPr lang="ko-KR" altLang="en-US" dirty="0"/>
              <a:t>절이 나오면 </a:t>
            </a:r>
            <a:r>
              <a:rPr lang="en-US" altLang="ko-KR" dirty="0"/>
              <a:t>group by having </a:t>
            </a:r>
            <a:r>
              <a:rPr lang="ko-KR" altLang="en-US" dirty="0"/>
              <a:t>못씀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Group by having </a:t>
            </a:r>
            <a:r>
              <a:rPr lang="ko-KR" altLang="en-US" dirty="0"/>
              <a:t>나오면 </a:t>
            </a:r>
            <a:r>
              <a:rPr lang="en-US" altLang="ko-KR" dirty="0"/>
              <a:t>where </a:t>
            </a:r>
            <a:r>
              <a:rPr lang="ko-KR" altLang="en-US" dirty="0"/>
              <a:t>못씀</a:t>
            </a:r>
          </a:p>
        </p:txBody>
      </p:sp>
    </p:spTree>
    <p:extLst>
      <p:ext uri="{BB962C8B-B14F-4D97-AF65-F5344CB8AC3E}">
        <p14:creationId xmlns:p14="http://schemas.microsoft.com/office/powerpoint/2010/main" val="669750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029" y="899886"/>
            <a:ext cx="86306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테이블과 테이블을 합치는 </a:t>
            </a:r>
            <a:r>
              <a:rPr lang="en-US" altLang="ko-KR" dirty="0"/>
              <a:t>Join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절을 이용한 </a:t>
            </a:r>
            <a:r>
              <a:rPr lang="en-US" altLang="ko-KR" dirty="0"/>
              <a:t>join</a:t>
            </a:r>
          </a:p>
          <a:p>
            <a:r>
              <a:rPr lang="en-US" altLang="ko-KR" dirty="0"/>
              <a:t>    - select * from </a:t>
            </a:r>
            <a:r>
              <a:rPr lang="ko-KR" altLang="en-US" dirty="0"/>
              <a:t>테이블</a:t>
            </a:r>
            <a:r>
              <a:rPr lang="en-US" altLang="ko-KR" dirty="0"/>
              <a:t>1, </a:t>
            </a:r>
            <a:r>
              <a:rPr lang="ko-KR" altLang="en-US" dirty="0"/>
              <a:t>테이블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  where  </a:t>
            </a:r>
            <a:r>
              <a:rPr lang="ko-KR" altLang="en-US" dirty="0"/>
              <a:t>테이블</a:t>
            </a:r>
            <a:r>
              <a:rPr lang="en-US" altLang="ko-KR" dirty="0"/>
              <a:t>1</a:t>
            </a:r>
            <a:r>
              <a:rPr lang="ko-KR" altLang="en-US" dirty="0"/>
              <a:t>의 열 </a:t>
            </a:r>
            <a:r>
              <a:rPr lang="en-US" altLang="ko-KR" dirty="0"/>
              <a:t>= </a:t>
            </a:r>
            <a:r>
              <a:rPr lang="ko-KR" altLang="en-US" dirty="0"/>
              <a:t>테이블 </a:t>
            </a:r>
            <a:r>
              <a:rPr lang="en-US" altLang="ko-KR" dirty="0"/>
              <a:t>2</a:t>
            </a:r>
            <a:r>
              <a:rPr lang="ko-KR" altLang="en-US" dirty="0"/>
              <a:t>의 열</a:t>
            </a:r>
            <a:endParaRPr lang="en-US" altLang="ko-KR" dirty="0"/>
          </a:p>
          <a:p>
            <a:r>
              <a:rPr lang="en-US" altLang="ko-KR" dirty="0"/>
              <a:t>      order by </a:t>
            </a:r>
            <a:r>
              <a:rPr lang="ko-KR" altLang="en-US" dirty="0"/>
              <a:t>테이블 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서브 쿼리를 이용한 </a:t>
            </a:r>
            <a:r>
              <a:rPr lang="en-US" altLang="ko-KR" dirty="0"/>
              <a:t>join</a:t>
            </a:r>
          </a:p>
          <a:p>
            <a:r>
              <a:rPr lang="en-US" altLang="ko-KR" dirty="0"/>
              <a:t>    - select </a:t>
            </a:r>
            <a:r>
              <a:rPr lang="ko-KR" altLang="en-US" dirty="0"/>
              <a:t>테이블 열 </a:t>
            </a:r>
            <a:r>
              <a:rPr lang="en-US" altLang="ko-KR" dirty="0"/>
              <a:t>from </a:t>
            </a:r>
            <a:r>
              <a:rPr lang="ko-KR" altLang="en-US" dirty="0"/>
              <a:t>테이블 </a:t>
            </a:r>
            <a:r>
              <a:rPr lang="en-US" altLang="ko-KR" dirty="0"/>
              <a:t> where </a:t>
            </a:r>
            <a:r>
              <a:rPr lang="ko-KR" altLang="en-US" dirty="0"/>
              <a:t>조건식 </a:t>
            </a:r>
            <a:r>
              <a:rPr lang="en-US" altLang="ko-KR" dirty="0"/>
              <a:t>= (select from where 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8237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429" y="537029"/>
            <a:ext cx="80554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r>
              <a:rPr lang="en-US" altLang="ko-KR" dirty="0"/>
              <a:t>Create table </a:t>
            </a:r>
            <a:r>
              <a:rPr lang="ko-KR" altLang="en-US" dirty="0" err="1"/>
              <a:t>테이블명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Insert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Insert into </a:t>
            </a:r>
            <a:r>
              <a:rPr lang="ko-KR" altLang="en-US" dirty="0" err="1"/>
              <a:t>테이블명</a:t>
            </a:r>
            <a:r>
              <a:rPr lang="en-US" altLang="ko-KR" dirty="0"/>
              <a:t> values (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열의 값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부분으로 넣을 때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Insert into </a:t>
            </a:r>
            <a:r>
              <a:rPr lang="ko-KR" altLang="en-US" dirty="0" err="1"/>
              <a:t>테이블명</a:t>
            </a:r>
            <a:r>
              <a:rPr lang="en-US" altLang="ko-KR" dirty="0"/>
              <a:t>(</a:t>
            </a:r>
            <a:r>
              <a:rPr lang="ko-KR" altLang="en-US" dirty="0" err="1"/>
              <a:t>테이블열</a:t>
            </a:r>
            <a:r>
              <a:rPr lang="en-US" altLang="ko-KR" dirty="0"/>
              <a:t>) values(</a:t>
            </a:r>
            <a:r>
              <a:rPr lang="ko-KR" altLang="en-US" dirty="0"/>
              <a:t>각 열의 값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err="1"/>
              <a:t>Upadate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Upate</a:t>
            </a:r>
            <a:r>
              <a:rPr lang="en-US" altLang="ko-KR" dirty="0"/>
              <a:t>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set </a:t>
            </a:r>
            <a:r>
              <a:rPr lang="ko-KR" altLang="en-US" dirty="0" err="1"/>
              <a:t>테이블열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 변경 </a:t>
            </a:r>
            <a:r>
              <a:rPr lang="en-US" altLang="ko-KR" dirty="0"/>
              <a:t>where </a:t>
            </a:r>
            <a:r>
              <a:rPr lang="ko-KR" altLang="en-US" dirty="0"/>
              <a:t>조건식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Delete</a:t>
            </a:r>
          </a:p>
          <a:p>
            <a:r>
              <a:rPr lang="en-US" altLang="ko-KR" dirty="0"/>
              <a:t>- Delete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조건식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Search</a:t>
            </a:r>
          </a:p>
          <a:p>
            <a:r>
              <a:rPr lang="en-US" altLang="ko-KR" dirty="0"/>
              <a:t>- Select * from </a:t>
            </a:r>
            <a:r>
              <a:rPr lang="ko-KR" altLang="en-US" dirty="0" err="1"/>
              <a:t>테이블명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135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1B718-0A52-4722-A9CB-E4884FAB8E73}"/>
              </a:ext>
            </a:extLst>
          </p:cNvPr>
          <p:cNvSpPr txBox="1"/>
          <p:nvPr/>
        </p:nvSpPr>
        <p:spPr>
          <a:xfrm>
            <a:off x="493776" y="3401568"/>
            <a:ext cx="9619488" cy="2947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 </a:t>
            </a:r>
            <a:r>
              <a:rPr lang="ko-KR" altLang="en-US" u="sng" dirty="0"/>
              <a:t>초기값</a:t>
            </a:r>
            <a:r>
              <a:rPr lang="en-US" altLang="ko-KR" dirty="0"/>
              <a:t>  ; 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ko-KR" altLang="en-US" u="sng" dirty="0"/>
              <a:t>반복 수행 유지 조건</a:t>
            </a:r>
            <a:r>
              <a:rPr lang="en-US" altLang="ko-KR" dirty="0"/>
              <a:t>  ; </a:t>
            </a:r>
            <a:r>
              <a:rPr lang="en-US" altLang="ko-KR" dirty="0" err="1"/>
              <a:t>i</a:t>
            </a:r>
            <a:r>
              <a:rPr lang="ko-KR" altLang="en-US" dirty="0"/>
              <a:t>의 </a:t>
            </a:r>
            <a:r>
              <a:rPr lang="ko-KR" altLang="en-US" u="sng" dirty="0"/>
              <a:t>증가 또는 감소</a:t>
            </a:r>
            <a:r>
              <a:rPr lang="en-US" altLang="ko-KR" dirty="0"/>
              <a:t> 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초기값</a:t>
            </a:r>
            <a:r>
              <a:rPr lang="ko-KR" altLang="en-US" dirty="0"/>
              <a:t>이후부터 </a:t>
            </a:r>
            <a:r>
              <a:rPr lang="ko-KR" altLang="en-US" u="sng" dirty="0"/>
              <a:t>증가</a:t>
            </a:r>
            <a:r>
              <a:rPr lang="en-US" altLang="ko-KR" u="sng" dirty="0"/>
              <a:t>/</a:t>
            </a:r>
            <a:r>
              <a:rPr lang="ko-KR" altLang="en-US" u="sng" dirty="0"/>
              <a:t>감소 </a:t>
            </a:r>
            <a:r>
              <a:rPr lang="ko-KR" altLang="en-US" dirty="0"/>
              <a:t>하면서 </a:t>
            </a:r>
            <a:r>
              <a:rPr lang="ko-KR" altLang="en-US" u="sng" dirty="0"/>
              <a:t>반복수행 유지 조건</a:t>
            </a:r>
            <a:r>
              <a:rPr lang="ko-KR" altLang="en-US" dirty="0"/>
              <a:t>까지 해당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 </a:t>
            </a:r>
            <a:r>
              <a:rPr lang="ko-KR" altLang="en-US" dirty="0"/>
              <a:t>명령문에 무조건 </a:t>
            </a:r>
            <a:r>
              <a:rPr lang="en-US" altLang="ko-KR" dirty="0" err="1"/>
              <a:t>i</a:t>
            </a:r>
            <a:r>
              <a:rPr lang="ko-KR" altLang="en-US" dirty="0"/>
              <a:t>가 들어갈 필요는 없음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i</a:t>
            </a:r>
            <a:r>
              <a:rPr lang="ko-KR" altLang="en-US" dirty="0"/>
              <a:t>가 들어가면 함께 카운터</a:t>
            </a:r>
            <a:r>
              <a:rPr lang="en-US" altLang="ko-KR" dirty="0"/>
              <a:t>, </a:t>
            </a:r>
            <a:r>
              <a:rPr lang="ko-KR" altLang="en-US" dirty="0"/>
              <a:t>행렬에 많이 쓰임</a:t>
            </a:r>
            <a:r>
              <a:rPr lang="en-US" altLang="ko-KR" dirty="0"/>
              <a:t>. </a:t>
            </a:r>
            <a:r>
              <a:rPr lang="ko-KR" altLang="en-US" dirty="0"/>
              <a:t>들어가지 않으면 반복만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0F6DC-86A6-4E33-AA0D-C6ADDC63CF31}"/>
              </a:ext>
            </a:extLst>
          </p:cNvPr>
          <p:cNvSpPr txBox="1"/>
          <p:nvPr/>
        </p:nvSpPr>
        <p:spPr>
          <a:xfrm>
            <a:off x="493776" y="339665"/>
            <a:ext cx="9619488" cy="2947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while(</a:t>
            </a:r>
            <a:r>
              <a:rPr lang="ko-KR" altLang="en-US" u="sng" dirty="0"/>
              <a:t>반복 수행 유지 조건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반복수행 유지 조건</a:t>
            </a:r>
            <a:r>
              <a:rPr lang="ko-KR" altLang="en-US" dirty="0"/>
              <a:t>이 끝날 때까지 해당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 </a:t>
            </a:r>
            <a:r>
              <a:rPr lang="ko-KR" altLang="en-US" dirty="0"/>
              <a:t>주로 무한 반복 문일 경우</a:t>
            </a:r>
            <a:r>
              <a:rPr lang="en-US" altLang="ko-KR" dirty="0"/>
              <a:t>(true / break;</a:t>
            </a:r>
            <a:r>
              <a:rPr lang="ko-KR" altLang="en-US" dirty="0"/>
              <a:t>를 이용하여</a:t>
            </a:r>
            <a:r>
              <a:rPr lang="en-US" altLang="ko-KR" dirty="0"/>
              <a:t>)</a:t>
            </a:r>
            <a:r>
              <a:rPr lang="ko-KR" altLang="en-US" dirty="0"/>
              <a:t> 많이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 </a:t>
            </a:r>
            <a:r>
              <a:rPr lang="ko-KR" altLang="en-US" dirty="0"/>
              <a:t>목표지향적</a:t>
            </a:r>
            <a:r>
              <a:rPr lang="en-US" altLang="ko-KR" dirty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81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290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60A4E-1E5F-4385-B6C8-F82FFF050CC3}"/>
              </a:ext>
            </a:extLst>
          </p:cNvPr>
          <p:cNvSpPr/>
          <p:nvPr/>
        </p:nvSpPr>
        <p:spPr>
          <a:xfrm>
            <a:off x="3151163" y="1758462"/>
            <a:ext cx="5753686" cy="2504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Git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8838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F7B64C-7AFF-4327-BF40-EA629C56AAF6}"/>
              </a:ext>
            </a:extLst>
          </p:cNvPr>
          <p:cNvSpPr txBox="1"/>
          <p:nvPr/>
        </p:nvSpPr>
        <p:spPr>
          <a:xfrm>
            <a:off x="0" y="0"/>
            <a:ext cx="787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강사님 강의 </a:t>
            </a:r>
            <a:r>
              <a:rPr lang="en-US" altLang="ko-KR" dirty="0">
                <a:hlinkClick r:id="rId2"/>
              </a:rPr>
              <a:t>https://youtu.be/-Ej2szldZXs</a:t>
            </a:r>
            <a:r>
              <a:rPr lang="en-US" altLang="ko-KR" dirty="0"/>
              <a:t> 1:33:19</a:t>
            </a:r>
            <a:r>
              <a:rPr lang="ko-KR" altLang="en-US" dirty="0"/>
              <a:t>정도 부터 들으면 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201168" y="369333"/>
            <a:ext cx="698601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로그인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파일에서 </a:t>
            </a:r>
            <a:r>
              <a:rPr lang="en-US" altLang="ko-KR" dirty="0"/>
              <a:t>Git bash</a:t>
            </a:r>
            <a:r>
              <a:rPr lang="ko-KR" altLang="en-US" dirty="0"/>
              <a:t>를 켠다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             {git </a:t>
            </a:r>
            <a:r>
              <a:rPr lang="ko-KR" altLang="en-US" dirty="0"/>
              <a:t>초기화</a:t>
            </a:r>
            <a:r>
              <a:rPr lang="en-US" altLang="ko-KR" dirty="0"/>
              <a:t>. </a:t>
            </a:r>
            <a:r>
              <a:rPr lang="ko-KR" altLang="en-US" dirty="0"/>
              <a:t>처음 </a:t>
            </a:r>
            <a:r>
              <a:rPr lang="en-US" altLang="ko-KR" dirty="0"/>
              <a:t>git </a:t>
            </a:r>
            <a:r>
              <a:rPr lang="ko-KR" altLang="en-US" dirty="0"/>
              <a:t>파일 생성됨</a:t>
            </a:r>
            <a:r>
              <a:rPr lang="en-US" altLang="ko-KR" dirty="0"/>
              <a:t>(</a:t>
            </a:r>
            <a:r>
              <a:rPr lang="ko-KR" altLang="en-US" dirty="0" err="1"/>
              <a:t>숨김파일</a:t>
            </a:r>
            <a:r>
              <a:rPr lang="en-US" altLang="ko-KR" dirty="0"/>
              <a:t>)}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 config</a:t>
            </a:r>
            <a:r>
              <a:rPr lang="ko-KR" altLang="en-US" dirty="0"/>
              <a:t> </a:t>
            </a:r>
            <a:r>
              <a:rPr lang="en-US" altLang="ko-KR" dirty="0"/>
              <a:t>--global </a:t>
            </a:r>
            <a:r>
              <a:rPr lang="en-US" altLang="ko-KR" dirty="0" err="1"/>
              <a:t>user.email</a:t>
            </a:r>
            <a:r>
              <a:rPr lang="en-US" altLang="ko-KR" dirty="0"/>
              <a:t> </a:t>
            </a:r>
            <a:r>
              <a:rPr lang="en-US" altLang="ko-KR" u="sng" dirty="0"/>
              <a:t>“</a:t>
            </a:r>
            <a:r>
              <a:rPr lang="ko-KR" altLang="en-US" u="sng" dirty="0"/>
              <a:t>깃</a:t>
            </a:r>
            <a:r>
              <a:rPr lang="en-US" altLang="ko-KR" u="sng" dirty="0"/>
              <a:t> </a:t>
            </a:r>
            <a:r>
              <a:rPr lang="ko-KR" altLang="en-US" u="sng" dirty="0"/>
              <a:t>허브의 본인 </a:t>
            </a:r>
            <a:r>
              <a:rPr lang="ko-KR" altLang="en-US" u="sng" dirty="0" err="1"/>
              <a:t>이메일주소</a:t>
            </a:r>
            <a:r>
              <a:rPr lang="en-US" altLang="ko-KR" u="sng" dirty="0"/>
              <a:t>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 config --global  user.name </a:t>
            </a:r>
            <a:r>
              <a:rPr lang="en-US" altLang="ko-KR" u="sng" dirty="0"/>
              <a:t>”</a:t>
            </a:r>
            <a:r>
              <a:rPr lang="ko-KR" altLang="en-US" u="sng" dirty="0"/>
              <a:t>깃 허브의 아이디</a:t>
            </a:r>
            <a:r>
              <a:rPr lang="en-US" altLang="ko-KR" u="sng" dirty="0"/>
              <a:t>”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CAF961-CC36-444F-B4BE-06961CAE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56" y="2428638"/>
            <a:ext cx="7400544" cy="44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23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128016" y="0"/>
            <a:ext cx="698601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에 파일 업로드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ko-KR" altLang="en-US" u="sng" dirty="0"/>
              <a:t>파일명</a:t>
            </a:r>
            <a:r>
              <a:rPr lang="ko-KR" altLang="en-US" dirty="0"/>
              <a:t>                  </a:t>
            </a:r>
            <a:r>
              <a:rPr lang="en-US" altLang="ko-KR" dirty="0"/>
              <a:t>{git </a:t>
            </a:r>
            <a:r>
              <a:rPr lang="ko-KR" altLang="en-US" dirty="0"/>
              <a:t>내부에 해당 파일 올리기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 commit –m </a:t>
            </a:r>
            <a:r>
              <a:rPr lang="en-US" altLang="ko-KR" u="sng" dirty="0"/>
              <a:t>“</a:t>
            </a:r>
            <a:r>
              <a:rPr lang="ko-KR" altLang="en-US" u="sng" dirty="0"/>
              <a:t>설명</a:t>
            </a:r>
            <a:r>
              <a:rPr lang="en-US" altLang="ko-KR" u="sng" dirty="0"/>
              <a:t>”</a:t>
            </a:r>
            <a:r>
              <a:rPr lang="en-US" altLang="ko-KR" dirty="0"/>
              <a:t>          {</a:t>
            </a:r>
            <a:r>
              <a:rPr lang="ko-KR" altLang="en-US" dirty="0"/>
              <a:t>파일에 기록할 내용 적기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현재 </a:t>
            </a:r>
            <a:r>
              <a:rPr lang="en-US" altLang="ko-KR" dirty="0">
                <a:sym typeface="Wingdings" panose="05000000000000000000" pitchFamily="2" charset="2"/>
              </a:rPr>
              <a:t>git </a:t>
            </a:r>
            <a:r>
              <a:rPr lang="ko-KR" altLang="en-US" dirty="0">
                <a:sym typeface="Wingdings" panose="05000000000000000000" pitchFamily="2" charset="2"/>
              </a:rPr>
              <a:t>내부에만 저장 되어있는 상태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여러 개 올리기도 가능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AFF3-6B8A-4739-87ED-127FD6067CFE}"/>
              </a:ext>
            </a:extLst>
          </p:cNvPr>
          <p:cNvSpPr txBox="1"/>
          <p:nvPr/>
        </p:nvSpPr>
        <p:spPr>
          <a:xfrm>
            <a:off x="7534656" y="0"/>
            <a:ext cx="4657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</a:t>
            </a:r>
            <a:r>
              <a:rPr lang="ko-KR" altLang="en-US" dirty="0"/>
              <a:t>도움이 되는 </a:t>
            </a:r>
            <a:r>
              <a:rPr lang="en-US" altLang="ko-KR" dirty="0"/>
              <a:t>git</a:t>
            </a:r>
            <a:r>
              <a:rPr lang="ko-KR" altLang="en-US" dirty="0"/>
              <a:t> 용어 정리</a:t>
            </a:r>
            <a:r>
              <a:rPr lang="en-US" altLang="ko-KR" dirty="0"/>
              <a:t>---------</a:t>
            </a:r>
          </a:p>
          <a:p>
            <a:r>
              <a:rPr lang="en-US" altLang="ko-KR" dirty="0"/>
              <a:t>ls :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폴더에 있는 다른 파일들을 확인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한 파일 기록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320947-2A35-49EB-A8AB-F4092DA2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10" y="2596896"/>
            <a:ext cx="8906990" cy="4261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4ADAAC-4747-49AA-B8AA-CF0CB10DE748}"/>
              </a:ext>
            </a:extLst>
          </p:cNvPr>
          <p:cNvSpPr txBox="1"/>
          <p:nvPr/>
        </p:nvSpPr>
        <p:spPr>
          <a:xfrm>
            <a:off x="7534656" y="1220171"/>
            <a:ext cx="506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//</a:t>
            </a:r>
            <a:r>
              <a:rPr lang="ko-KR" altLang="en-US" dirty="0">
                <a:sym typeface="Wingdings" panose="05000000000000000000" pitchFamily="2" charset="2"/>
              </a:rPr>
              <a:t>업로드한 파일 중 기존으로 돌아갈 경우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Git checkout </a:t>
            </a:r>
            <a:r>
              <a:rPr lang="en-US" altLang="ko-KR" u="sng" dirty="0">
                <a:sym typeface="Wingdings" panose="05000000000000000000" pitchFamily="2" charset="2"/>
              </a:rPr>
              <a:t>log</a:t>
            </a:r>
            <a:r>
              <a:rPr lang="ko-KR" altLang="en-US" u="sng" dirty="0">
                <a:sym typeface="Wingdings" panose="05000000000000000000" pitchFamily="2" charset="2"/>
              </a:rPr>
              <a:t>한 </a:t>
            </a:r>
            <a:r>
              <a:rPr lang="en-US" altLang="ko-KR" u="sng" dirty="0">
                <a:sym typeface="Wingdings" panose="05000000000000000000" pitchFamily="2" charset="2"/>
              </a:rPr>
              <a:t>commit </a:t>
            </a:r>
            <a:r>
              <a:rPr lang="ko-KR" altLang="en-US" u="sng" dirty="0">
                <a:sym typeface="Wingdings" panose="05000000000000000000" pitchFamily="2" charset="2"/>
              </a:rPr>
              <a:t>번호 </a:t>
            </a:r>
            <a:r>
              <a:rPr lang="en-US" altLang="ko-KR" u="sng" dirty="0">
                <a:sym typeface="Wingdings" panose="05000000000000000000" pitchFamily="2" charset="2"/>
              </a:rPr>
              <a:t>7</a:t>
            </a:r>
            <a:r>
              <a:rPr lang="ko-KR" altLang="en-US" u="sng" dirty="0">
                <a:sym typeface="Wingdings" panose="05000000000000000000" pitchFamily="2" charset="2"/>
              </a:rPr>
              <a:t>자리</a:t>
            </a:r>
            <a:endParaRPr lang="en-US" altLang="ko-KR" u="sng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589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128016" y="0"/>
            <a:ext cx="1082649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파일  첫 업로드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에 들어가서 </a:t>
            </a:r>
            <a:r>
              <a:rPr lang="en-US" altLang="ko-KR" dirty="0"/>
              <a:t>New repository</a:t>
            </a:r>
            <a:r>
              <a:rPr lang="ko-KR" altLang="en-US" dirty="0"/>
              <a:t>로 파일 만들기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생성 저장소의 </a:t>
            </a:r>
            <a:r>
              <a:rPr lang="en-US" altLang="ko-KR" dirty="0"/>
              <a:t>http </a:t>
            </a:r>
            <a:r>
              <a:rPr lang="ko-KR" altLang="en-US" dirty="0"/>
              <a:t>복사하기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ko-KR" altLang="en-US" u="sng" dirty="0"/>
              <a:t>복사한 </a:t>
            </a:r>
            <a:r>
              <a:rPr lang="en-US" altLang="ko-KR" u="sng" dirty="0"/>
              <a:t>http </a:t>
            </a:r>
            <a:r>
              <a:rPr lang="en-US" altLang="ko-KR" dirty="0"/>
              <a:t>              {</a:t>
            </a:r>
            <a:r>
              <a:rPr lang="ko-KR" altLang="en-US" dirty="0"/>
              <a:t>로컬과 연결됨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en-US" altLang="ko-KR" dirty="0"/>
              <a:t>                          {master</a:t>
            </a:r>
            <a:r>
              <a:rPr lang="ko-KR" altLang="en-US" dirty="0"/>
              <a:t>의 현재 내용을 사이트로 밀어 올리기</a:t>
            </a:r>
            <a:r>
              <a:rPr lang="en-US" altLang="ko-KR" dirty="0"/>
              <a:t>_</a:t>
            </a:r>
            <a:r>
              <a:rPr lang="ko-KR" altLang="en-US" dirty="0"/>
              <a:t>올라감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CE8ADB-B28E-4F28-AFF9-A0A731C1749B}"/>
              </a:ext>
            </a:extLst>
          </p:cNvPr>
          <p:cNvGrpSpPr/>
          <p:nvPr/>
        </p:nvGrpSpPr>
        <p:grpSpPr>
          <a:xfrm>
            <a:off x="3346704" y="2157984"/>
            <a:ext cx="8851393" cy="4700016"/>
            <a:chOff x="932687" y="439089"/>
            <a:chExt cx="7893368" cy="439486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E136705-B8BB-4A4F-8ABF-72DB1F8D2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231"/>
            <a:stretch/>
          </p:blipFill>
          <p:spPr>
            <a:xfrm>
              <a:off x="932688" y="439089"/>
              <a:ext cx="7893367" cy="148115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63DA929-E592-424A-B0F4-0224A8C54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1274"/>
            <a:stretch/>
          </p:blipFill>
          <p:spPr>
            <a:xfrm>
              <a:off x="932687" y="1920241"/>
              <a:ext cx="7893367" cy="2913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768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8E9EE8-0EE4-4504-B395-DBB923D0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96" y="371475"/>
            <a:ext cx="10385815" cy="51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41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1591056" y="585216"/>
            <a:ext cx="8778240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에서 파일 받아 변경 후 올리기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다운 받으려는 파일에 들어가서 </a:t>
            </a:r>
            <a:r>
              <a:rPr lang="en-US" altLang="ko-KR" dirty="0"/>
              <a:t>code</a:t>
            </a:r>
            <a:r>
              <a:rPr lang="ko-KR" altLang="en-US" dirty="0"/>
              <a:t>에서 </a:t>
            </a:r>
            <a:r>
              <a:rPr lang="en-US" altLang="ko-KR" dirty="0"/>
              <a:t>http </a:t>
            </a:r>
            <a:r>
              <a:rPr lang="ko-KR" altLang="en-US" dirty="0"/>
              <a:t>복사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 clone </a:t>
            </a:r>
            <a:r>
              <a:rPr lang="ko-KR" altLang="en-US" u="sng" dirty="0"/>
              <a:t>복사한 </a:t>
            </a:r>
            <a:r>
              <a:rPr lang="en-US" altLang="ko-KR" u="sng" dirty="0"/>
              <a:t>http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해당 파일로 이동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(1. </a:t>
            </a:r>
            <a:r>
              <a:rPr lang="ko-KR" altLang="en-US" dirty="0"/>
              <a:t>파일채로 다운 된 자료로 들어가서 </a:t>
            </a:r>
            <a:r>
              <a:rPr lang="en-US" altLang="ko-KR" dirty="0"/>
              <a:t>git</a:t>
            </a:r>
            <a:r>
              <a:rPr lang="ko-KR" altLang="en-US" dirty="0"/>
              <a:t>을 켠다 </a:t>
            </a:r>
            <a:r>
              <a:rPr lang="en-US" altLang="ko-KR" dirty="0"/>
              <a:t>or 2. cd </a:t>
            </a:r>
            <a:r>
              <a:rPr lang="ko-KR" altLang="en-US" dirty="0"/>
              <a:t>명령어로 이동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dirty="0"/>
              <a:t>파일 변경 후 </a:t>
            </a:r>
            <a:r>
              <a:rPr lang="en-US" altLang="ko-KR" dirty="0"/>
              <a:t>&lt;Git</a:t>
            </a:r>
            <a:r>
              <a:rPr lang="ko-KR" altLang="en-US" dirty="0"/>
              <a:t>에 파일 업로드</a:t>
            </a:r>
            <a:r>
              <a:rPr lang="en-US" altLang="ko-KR" dirty="0"/>
              <a:t>(add/commit</a:t>
            </a:r>
            <a:r>
              <a:rPr lang="ko-KR" altLang="en-US" dirty="0"/>
              <a:t> </a:t>
            </a:r>
            <a:r>
              <a:rPr lang="en-US" altLang="ko-KR" dirty="0"/>
              <a:t>)&gt;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altLang="ko-KR" dirty="0"/>
              <a:t>Git push origin master            {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업로드 파일이 다시 </a:t>
            </a:r>
            <a:r>
              <a:rPr lang="en-US" altLang="ko-KR" dirty="0"/>
              <a:t>gut hub</a:t>
            </a:r>
            <a:r>
              <a:rPr lang="ko-KR" altLang="en-US" dirty="0"/>
              <a:t>로 올라감</a:t>
            </a:r>
            <a:r>
              <a:rPr lang="en-US" altLang="ko-KR" dirty="0"/>
              <a:t>.}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dirty="0"/>
              <a:t>원본 파일에서 </a:t>
            </a:r>
            <a:r>
              <a:rPr lang="en-US" altLang="ko-KR" dirty="0"/>
              <a:t>git</a:t>
            </a:r>
            <a:r>
              <a:rPr lang="ko-KR" altLang="en-US" dirty="0"/>
              <a:t>을 다시 켜 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altLang="ko-KR" dirty="0"/>
              <a:t>Git pull origin master             {git</a:t>
            </a:r>
            <a:r>
              <a:rPr lang="ko-KR" altLang="en-US" dirty="0"/>
              <a:t>에 올려진 파일을 원본 </a:t>
            </a:r>
            <a:r>
              <a:rPr lang="en-US" altLang="ko-KR" dirty="0"/>
              <a:t>master </a:t>
            </a:r>
            <a:r>
              <a:rPr lang="ko-KR" altLang="en-US" dirty="0"/>
              <a:t>파일과 합침</a:t>
            </a: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203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2CA553-A80B-4547-92CA-A6C87065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76237"/>
            <a:ext cx="103060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11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1B5E2DA-CB15-46BE-8903-1D338FDE0A2E}"/>
              </a:ext>
            </a:extLst>
          </p:cNvPr>
          <p:cNvGrpSpPr/>
          <p:nvPr/>
        </p:nvGrpSpPr>
        <p:grpSpPr>
          <a:xfrm>
            <a:off x="256032" y="-210312"/>
            <a:ext cx="7662672" cy="7278624"/>
            <a:chOff x="2157984" y="-382093"/>
            <a:chExt cx="6700266" cy="596907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439B78-6DB9-48C4-B522-AB66CE266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0453"/>
            <a:stretch/>
          </p:blipFill>
          <p:spPr>
            <a:xfrm>
              <a:off x="2157984" y="-382093"/>
              <a:ext cx="6700266" cy="257665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41424D5-539D-4066-9A82-592D0C32B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371"/>
            <a:stretch/>
          </p:blipFill>
          <p:spPr>
            <a:xfrm>
              <a:off x="2157984" y="2157984"/>
              <a:ext cx="6700266" cy="34290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408E9C-58C7-497C-A7A4-36BF33A17CEB}"/>
              </a:ext>
            </a:extLst>
          </p:cNvPr>
          <p:cNvSpPr txBox="1"/>
          <p:nvPr/>
        </p:nvSpPr>
        <p:spPr>
          <a:xfrm>
            <a:off x="7918704" y="2365054"/>
            <a:ext cx="4255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</a:t>
            </a:r>
            <a:r>
              <a:rPr lang="ko-KR" altLang="en-US" dirty="0"/>
              <a:t>도움이 되는 </a:t>
            </a:r>
            <a:r>
              <a:rPr lang="en-US" altLang="ko-KR" dirty="0"/>
              <a:t>git</a:t>
            </a:r>
            <a:r>
              <a:rPr lang="ko-KR" altLang="en-US" dirty="0"/>
              <a:t> 용어 정리</a:t>
            </a:r>
            <a:r>
              <a:rPr lang="en-US" altLang="ko-KR" dirty="0"/>
              <a:t>----</a:t>
            </a:r>
          </a:p>
          <a:p>
            <a:r>
              <a:rPr lang="en-US" altLang="ko-KR" dirty="0"/>
              <a:t>Cd : </a:t>
            </a:r>
            <a:r>
              <a:rPr lang="ko-KR" altLang="en-US" dirty="0"/>
              <a:t>파일 내에서 이동 명령어</a:t>
            </a:r>
            <a:endParaRPr lang="en-US" altLang="ko-KR" dirty="0"/>
          </a:p>
          <a:p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이전 파일로 나가기</a:t>
            </a:r>
            <a:endParaRPr lang="en-US" altLang="ko-KR" dirty="0"/>
          </a:p>
          <a:p>
            <a:r>
              <a:rPr lang="en-US" altLang="ko-KR" dirty="0"/>
              <a:t>Cd </a:t>
            </a:r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ko-KR" altLang="en-US" dirty="0"/>
              <a:t>해당 파일로 이동하기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해당 영역에서 실존할 때만 가능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8A4733-1027-4379-96A2-2DBDDF4404C0}"/>
              </a:ext>
            </a:extLst>
          </p:cNvPr>
          <p:cNvSpPr/>
          <p:nvPr/>
        </p:nvSpPr>
        <p:spPr>
          <a:xfrm>
            <a:off x="4315968" y="2359152"/>
            <a:ext cx="2048256" cy="10698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B2FF22D-BD44-4020-8356-DDC891F623B8}"/>
              </a:ext>
            </a:extLst>
          </p:cNvPr>
          <p:cNvCxnSpPr/>
          <p:nvPr/>
        </p:nvCxnSpPr>
        <p:spPr>
          <a:xfrm>
            <a:off x="438912" y="2813877"/>
            <a:ext cx="11338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47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7D10AB-F118-4C23-BC8C-F8563CA7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85" y="385762"/>
            <a:ext cx="9821757" cy="4295966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2112D1C-00F7-465B-8945-E6F14C3E8553}"/>
              </a:ext>
            </a:extLst>
          </p:cNvPr>
          <p:cNvCxnSpPr>
            <a:cxnSpLocks/>
          </p:cNvCxnSpPr>
          <p:nvPr/>
        </p:nvCxnSpPr>
        <p:spPr>
          <a:xfrm>
            <a:off x="5724144" y="1408176"/>
            <a:ext cx="5157216" cy="402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4D5805-5680-423C-BD7B-6EBD4558D248}"/>
              </a:ext>
            </a:extLst>
          </p:cNvPr>
          <p:cNvSpPr txBox="1"/>
          <p:nvPr/>
        </p:nvSpPr>
        <p:spPr>
          <a:xfrm>
            <a:off x="10881360" y="160934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 파일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3093B8-18C1-427E-B2C1-B717B06504E3}"/>
              </a:ext>
            </a:extLst>
          </p:cNvPr>
          <p:cNvSpPr/>
          <p:nvPr/>
        </p:nvSpPr>
        <p:spPr>
          <a:xfrm>
            <a:off x="1243584" y="1261872"/>
            <a:ext cx="568686" cy="40233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A1B39-40EC-43E3-9D1A-4E8243617D12}"/>
              </a:ext>
            </a:extLst>
          </p:cNvPr>
          <p:cNvSpPr txBox="1"/>
          <p:nvPr/>
        </p:nvSpPr>
        <p:spPr>
          <a:xfrm>
            <a:off x="481584" y="79248"/>
            <a:ext cx="5705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분류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주고 받기</a:t>
            </a:r>
            <a:endParaRPr lang="en-US" altLang="ko-KR" dirty="0"/>
          </a:p>
          <a:p>
            <a:r>
              <a:rPr lang="en-US" altLang="ko-KR" dirty="0"/>
              <a:t>ex) static </a:t>
            </a:r>
            <a:r>
              <a:rPr lang="ko-KR" altLang="en-US" dirty="0"/>
              <a:t>자료형 </a:t>
            </a:r>
            <a:r>
              <a:rPr lang="en-US" altLang="ko-KR" dirty="0"/>
              <a:t>+ </a:t>
            </a:r>
            <a:r>
              <a:rPr lang="ko-KR" altLang="en-US" dirty="0" err="1"/>
              <a:t>이름명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내부 명령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ko-KR" altLang="en-US" dirty="0"/>
              <a:t>외부에서 수행에 도움을 주는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주고 안 받기</a:t>
            </a:r>
            <a:endParaRPr lang="en-US" altLang="ko-KR" dirty="0"/>
          </a:p>
          <a:p>
            <a:r>
              <a:rPr lang="en-US" altLang="ko-KR" dirty="0"/>
              <a:t>ex) static </a:t>
            </a:r>
            <a:r>
              <a:rPr lang="ko-KR" altLang="en-US" dirty="0"/>
              <a:t>자료형 </a:t>
            </a:r>
            <a:r>
              <a:rPr lang="en-US" altLang="ko-KR" dirty="0"/>
              <a:t>+ </a:t>
            </a:r>
            <a:r>
              <a:rPr lang="ko-KR" altLang="en-US" dirty="0" err="1"/>
              <a:t>이름명</a:t>
            </a:r>
            <a:r>
              <a:rPr lang="en-US" altLang="ko-KR" dirty="0"/>
              <a:t>( 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내부 명령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ko-KR" altLang="en-US" dirty="0"/>
              <a:t>외부에서 수행에 도움을 주는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4DBE7-1A22-482E-8334-EDC3E900B4DF}"/>
              </a:ext>
            </a:extLst>
          </p:cNvPr>
          <p:cNvSpPr txBox="1"/>
          <p:nvPr/>
        </p:nvSpPr>
        <p:spPr>
          <a:xfrm>
            <a:off x="6224016" y="604474"/>
            <a:ext cx="5705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안 주고 받기</a:t>
            </a:r>
            <a:endParaRPr lang="en-US" altLang="ko-KR" dirty="0"/>
          </a:p>
          <a:p>
            <a:r>
              <a:rPr lang="en-US" altLang="ko-KR" dirty="0"/>
              <a:t>  ex) static void </a:t>
            </a:r>
            <a:r>
              <a:rPr lang="ko-KR" altLang="en-US" dirty="0" err="1"/>
              <a:t>이름명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바로 수행되는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안 주고 안 받기</a:t>
            </a:r>
            <a:endParaRPr lang="en-US" altLang="ko-KR" dirty="0"/>
          </a:p>
          <a:p>
            <a:r>
              <a:rPr lang="en-US" altLang="ko-KR" dirty="0"/>
              <a:t> ex) static void </a:t>
            </a:r>
            <a:r>
              <a:rPr lang="ko-KR" altLang="en-US" dirty="0" err="1"/>
              <a:t>이름명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바로 수행되는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F032CE-EFDC-4F29-9755-37B870EC7D66}"/>
              </a:ext>
            </a:extLst>
          </p:cNvPr>
          <p:cNvSpPr/>
          <p:nvPr/>
        </p:nvSpPr>
        <p:spPr>
          <a:xfrm>
            <a:off x="329184" y="859536"/>
            <a:ext cx="9948672" cy="1572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9FC999-77C5-46BE-AC29-6734B3A739FA}"/>
              </a:ext>
            </a:extLst>
          </p:cNvPr>
          <p:cNvSpPr/>
          <p:nvPr/>
        </p:nvSpPr>
        <p:spPr>
          <a:xfrm>
            <a:off x="3177540" y="1152144"/>
            <a:ext cx="731520" cy="4023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4EA738-35E0-48A8-8188-92110B7354AF}"/>
              </a:ext>
            </a:extLst>
          </p:cNvPr>
          <p:cNvSpPr/>
          <p:nvPr/>
        </p:nvSpPr>
        <p:spPr>
          <a:xfrm>
            <a:off x="8631936" y="1115568"/>
            <a:ext cx="731520" cy="4023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E7367D-0D76-4D0B-80F2-9D1250B1D4F6}"/>
              </a:ext>
            </a:extLst>
          </p:cNvPr>
          <p:cNvSpPr/>
          <p:nvPr/>
        </p:nvSpPr>
        <p:spPr>
          <a:xfrm>
            <a:off x="10277856" y="859536"/>
            <a:ext cx="993648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460C09-41C2-41E6-8062-C933BFC83B9E}"/>
              </a:ext>
            </a:extLst>
          </p:cNvPr>
          <p:cNvSpPr/>
          <p:nvPr/>
        </p:nvSpPr>
        <p:spPr>
          <a:xfrm>
            <a:off x="481584" y="787354"/>
            <a:ext cx="5084064" cy="424731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6D193A-D401-4946-B8B8-7DDB374980DF}"/>
              </a:ext>
            </a:extLst>
          </p:cNvPr>
          <p:cNvSpPr/>
          <p:nvPr/>
        </p:nvSpPr>
        <p:spPr>
          <a:xfrm>
            <a:off x="792480" y="3673322"/>
            <a:ext cx="731520" cy="40233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5DFE19-837C-439B-B8CA-6FE1D6EDF6EC}"/>
              </a:ext>
            </a:extLst>
          </p:cNvPr>
          <p:cNvSpPr/>
          <p:nvPr/>
        </p:nvSpPr>
        <p:spPr>
          <a:xfrm>
            <a:off x="481584" y="5052959"/>
            <a:ext cx="3395472" cy="883122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외부에서 수행 시킬 명령어 </a:t>
            </a:r>
            <a:r>
              <a:rPr lang="en-US" altLang="ko-KR" dirty="0">
                <a:solidFill>
                  <a:sysClr val="windowText" lastClr="000000"/>
                </a:solidFill>
              </a:rPr>
              <a:t>o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Ex) int a = </a:t>
            </a:r>
            <a:r>
              <a:rPr lang="ko-KR" altLang="en-US" dirty="0">
                <a:solidFill>
                  <a:sysClr val="windowText" lastClr="000000"/>
                </a:solidFill>
              </a:rPr>
              <a:t>메소드 이름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ysClr val="windowText" lastClr="000000"/>
                </a:solidFill>
              </a:rPr>
              <a:t>(a);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CD9085-1364-4D59-AF74-D5A20D3F1850}"/>
              </a:ext>
            </a:extLst>
          </p:cNvPr>
          <p:cNvSpPr/>
          <p:nvPr/>
        </p:nvSpPr>
        <p:spPr>
          <a:xfrm>
            <a:off x="835152" y="1760946"/>
            <a:ext cx="731520" cy="40233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B2255-6654-4212-B54F-069867A9937A}"/>
              </a:ext>
            </a:extLst>
          </p:cNvPr>
          <p:cNvSpPr/>
          <p:nvPr/>
        </p:nvSpPr>
        <p:spPr>
          <a:xfrm>
            <a:off x="10280904" y="2426380"/>
            <a:ext cx="993648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FEBC6D-3910-4FC2-82D0-D11344162FCA}"/>
              </a:ext>
            </a:extLst>
          </p:cNvPr>
          <p:cNvSpPr/>
          <p:nvPr/>
        </p:nvSpPr>
        <p:spPr>
          <a:xfrm>
            <a:off x="5565648" y="5031708"/>
            <a:ext cx="3797808" cy="966755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외부에서 수행 시킬 명령어 </a:t>
            </a:r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 입력 시 바로 수행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Ex) </a:t>
            </a:r>
            <a:r>
              <a:rPr lang="ko-KR" altLang="en-US" dirty="0">
                <a:solidFill>
                  <a:schemeClr val="tx1"/>
                </a:solidFill>
              </a:rPr>
              <a:t>메소드 이름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9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237744" y="0"/>
            <a:ext cx="1082649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</a:t>
            </a:r>
            <a:r>
              <a:rPr lang="en-US" altLang="ko-KR" dirty="0"/>
              <a:t>branch(</a:t>
            </a:r>
            <a:r>
              <a:rPr lang="ko-KR" altLang="en-US" dirty="0"/>
              <a:t>가지</a:t>
            </a:r>
            <a:r>
              <a:rPr lang="en-US" altLang="ko-KR" dirty="0"/>
              <a:t>) </a:t>
            </a:r>
            <a:r>
              <a:rPr lang="ko-KR" altLang="en-US" dirty="0"/>
              <a:t>나눠서 사용 후 업로드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ko-KR" altLang="en-US" u="sng" dirty="0"/>
              <a:t>사용할 이름</a:t>
            </a:r>
            <a:endParaRPr lang="en-US" altLang="ko-KR" u="sng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</a:t>
            </a:r>
            <a:r>
              <a:rPr lang="en-US" altLang="ko-KR" u="sng" dirty="0"/>
              <a:t>branch</a:t>
            </a:r>
            <a:r>
              <a:rPr lang="ko-KR" altLang="en-US" u="sng" dirty="0"/>
              <a:t>이름  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 (</a:t>
            </a:r>
            <a:r>
              <a:rPr lang="ko-KR" altLang="en-US" dirty="0"/>
              <a:t>또는</a:t>
            </a:r>
            <a:r>
              <a:rPr lang="en-US" altLang="ko-KR" dirty="0"/>
              <a:t> 1</a:t>
            </a:r>
            <a:r>
              <a:rPr lang="ko-KR" altLang="en-US" dirty="0"/>
              <a:t>번 과정 없이 </a:t>
            </a:r>
            <a:r>
              <a:rPr lang="en-US" altLang="ko-KR" dirty="0"/>
              <a:t>git checkout –b </a:t>
            </a:r>
            <a:r>
              <a:rPr lang="en-US" altLang="ko-KR" u="sng" dirty="0"/>
              <a:t>branch</a:t>
            </a:r>
            <a:r>
              <a:rPr lang="ko-KR" altLang="en-US" u="sng" dirty="0"/>
              <a:t>이름</a:t>
            </a:r>
            <a:r>
              <a:rPr lang="en-US" altLang="ko-KR" u="sng" dirty="0"/>
              <a:t>)</a:t>
            </a:r>
            <a:r>
              <a:rPr lang="ko-KR" altLang="en-US" u="sng" dirty="0"/>
              <a:t> </a:t>
            </a:r>
            <a:endParaRPr lang="en-US" altLang="ko-KR" u="sng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/>
              <a:t>자료 수정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/>
              <a:t>&lt;Git</a:t>
            </a:r>
            <a:r>
              <a:rPr lang="ko-KR" altLang="en-US" dirty="0"/>
              <a:t>에서 업로드</a:t>
            </a:r>
            <a:r>
              <a:rPr lang="en-US" altLang="ko-KR" dirty="0"/>
              <a:t>&gt;</a:t>
            </a:r>
          </a:p>
          <a:p>
            <a:pPr marL="342900" indent="-342900">
              <a:lnSpc>
                <a:spcPct val="150000"/>
              </a:lnSpc>
              <a:buFontTx/>
              <a:buAutoNum type="arabicPeriod" startAt="3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/>
              <a:t>Git merge </a:t>
            </a:r>
            <a:r>
              <a:rPr lang="en-US" altLang="ko-KR" u="sng" dirty="0"/>
              <a:t>branch</a:t>
            </a:r>
            <a:r>
              <a:rPr lang="ko-KR" altLang="en-US" u="sng" dirty="0"/>
              <a:t>이름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**</a:t>
            </a:r>
            <a:r>
              <a:rPr lang="ko-KR" altLang="en-US" dirty="0"/>
              <a:t>만약 순서상 중복이 있을 경우 </a:t>
            </a:r>
            <a:r>
              <a:rPr lang="en-US" altLang="ko-KR" dirty="0"/>
              <a:t>push</a:t>
            </a:r>
            <a:r>
              <a:rPr lang="ko-KR" altLang="en-US" dirty="0"/>
              <a:t>에서 오류</a:t>
            </a:r>
            <a:r>
              <a:rPr lang="en-US" altLang="ko-KR" dirty="0"/>
              <a:t>. </a:t>
            </a:r>
            <a:r>
              <a:rPr lang="ko-KR" altLang="en-US" dirty="0"/>
              <a:t>다시 변경 후 </a:t>
            </a:r>
            <a:r>
              <a:rPr lang="en-US" altLang="ko-KR" dirty="0"/>
              <a:t>4</a:t>
            </a:r>
            <a:r>
              <a:rPr lang="ko-KR" altLang="en-US" dirty="0"/>
              <a:t>번부터 다시 수행</a:t>
            </a:r>
            <a:r>
              <a:rPr lang="en-US" altLang="ko-KR" dirty="0"/>
              <a:t>**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435895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EF3895-5F41-4DB5-8FF7-A4BBF9EE1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" y="384243"/>
            <a:ext cx="8638797" cy="6089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ACE8A-7394-4C1B-8297-645B8B81A726}"/>
              </a:ext>
            </a:extLst>
          </p:cNvPr>
          <p:cNvSpPr txBox="1"/>
          <p:nvPr/>
        </p:nvSpPr>
        <p:spPr>
          <a:xfrm>
            <a:off x="8808396" y="1183364"/>
            <a:ext cx="609924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ko-KR" altLang="en-US" u="sng" dirty="0"/>
              <a:t>사용할 이름</a:t>
            </a:r>
            <a:endParaRPr lang="en-US" altLang="ko-KR" u="sng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13414D-E2E7-4A6F-A455-8CFFF6462969}"/>
              </a:ext>
            </a:extLst>
          </p:cNvPr>
          <p:cNvCxnSpPr/>
          <p:nvPr/>
        </p:nvCxnSpPr>
        <p:spPr>
          <a:xfrm>
            <a:off x="272374" y="1637656"/>
            <a:ext cx="8536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165982-6C22-4C3A-9C1E-6DC1317341CB}"/>
              </a:ext>
            </a:extLst>
          </p:cNvPr>
          <p:cNvCxnSpPr/>
          <p:nvPr/>
        </p:nvCxnSpPr>
        <p:spPr>
          <a:xfrm>
            <a:off x="272374" y="2256817"/>
            <a:ext cx="869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3BCE4A-B6BA-410D-BE45-5D740B44E94E}"/>
              </a:ext>
            </a:extLst>
          </p:cNvPr>
          <p:cNvSpPr txBox="1"/>
          <p:nvPr/>
        </p:nvSpPr>
        <p:spPr>
          <a:xfrm>
            <a:off x="8968902" y="2065284"/>
            <a:ext cx="3223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 : master</a:t>
            </a:r>
            <a:r>
              <a:rPr lang="ko-KR" altLang="en-US" dirty="0"/>
              <a:t>를 포함한 </a:t>
            </a:r>
            <a:r>
              <a:rPr lang="en-US" altLang="ko-KR" dirty="0"/>
              <a:t>branch</a:t>
            </a:r>
            <a:r>
              <a:rPr lang="ko-KR" altLang="en-US" dirty="0"/>
              <a:t>한 모든 명칭 불러오기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276B29-90A5-4FD0-9399-6B70EADF5842}"/>
              </a:ext>
            </a:extLst>
          </p:cNvPr>
          <p:cNvSpPr txBox="1"/>
          <p:nvPr/>
        </p:nvSpPr>
        <p:spPr>
          <a:xfrm>
            <a:off x="8638796" y="2998969"/>
            <a:ext cx="355320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2.Git</a:t>
            </a:r>
            <a:r>
              <a:rPr lang="ko-KR" altLang="en-US" dirty="0"/>
              <a:t> </a:t>
            </a:r>
            <a:r>
              <a:rPr lang="en-US" altLang="ko-KR" dirty="0"/>
              <a:t>checkout </a:t>
            </a:r>
            <a:r>
              <a:rPr lang="en-US" altLang="ko-KR" u="sng" dirty="0"/>
              <a:t>branch</a:t>
            </a:r>
            <a:r>
              <a:rPr lang="ko-KR" altLang="en-US" u="sng" dirty="0"/>
              <a:t>이름 </a:t>
            </a:r>
            <a:r>
              <a:rPr lang="en-US" altLang="ko-KR" dirty="0"/>
              <a:t>(</a:t>
            </a:r>
            <a:r>
              <a:rPr lang="ko-KR" altLang="en-US" dirty="0"/>
              <a:t>또는</a:t>
            </a:r>
            <a:r>
              <a:rPr lang="en-US" altLang="ko-KR" dirty="0"/>
              <a:t> 1</a:t>
            </a:r>
            <a:r>
              <a:rPr lang="ko-KR" altLang="en-US" dirty="0"/>
              <a:t>번 과정 없이 </a:t>
            </a:r>
            <a:r>
              <a:rPr lang="en-US" altLang="ko-KR" dirty="0"/>
              <a:t>git checkout –b </a:t>
            </a:r>
            <a:r>
              <a:rPr lang="en-US" altLang="ko-KR" u="sng" dirty="0"/>
              <a:t>branch</a:t>
            </a:r>
            <a:r>
              <a:rPr lang="ko-KR" altLang="en-US" u="sng" dirty="0"/>
              <a:t>이름</a:t>
            </a:r>
            <a:r>
              <a:rPr lang="en-US" altLang="ko-KR" u="sng" dirty="0"/>
              <a:t>)</a:t>
            </a:r>
            <a:r>
              <a:rPr lang="ko-KR" altLang="en-US" u="sng" dirty="0"/>
              <a:t> </a:t>
            </a:r>
            <a:endParaRPr lang="en-US" altLang="ko-KR" u="sng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E17F6C-333C-473E-A0DA-77710DDD1A70}"/>
              </a:ext>
            </a:extLst>
          </p:cNvPr>
          <p:cNvCxnSpPr/>
          <p:nvPr/>
        </p:nvCxnSpPr>
        <p:spPr>
          <a:xfrm>
            <a:off x="272374" y="3428999"/>
            <a:ext cx="8536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61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54CB00-27B0-41DA-9EE8-2149D0F0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447"/>
            <a:ext cx="8626067" cy="4961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E722C-BA85-45B4-81F6-B0CF1AD0EBC1}"/>
              </a:ext>
            </a:extLst>
          </p:cNvPr>
          <p:cNvSpPr txBox="1"/>
          <p:nvPr/>
        </p:nvSpPr>
        <p:spPr>
          <a:xfrm>
            <a:off x="8626067" y="2049584"/>
            <a:ext cx="3806012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6. Git merge </a:t>
            </a:r>
            <a:r>
              <a:rPr lang="en-US" altLang="ko-KR" u="sng" dirty="0"/>
              <a:t>branch</a:t>
            </a:r>
            <a:r>
              <a:rPr lang="ko-KR" altLang="en-US" u="sng" dirty="0"/>
              <a:t>이름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만약 순서상 중복이 있을 경우 </a:t>
            </a:r>
            <a:r>
              <a:rPr lang="en-US" altLang="ko-KR" dirty="0"/>
              <a:t>push</a:t>
            </a:r>
            <a:r>
              <a:rPr lang="ko-KR" altLang="en-US" dirty="0"/>
              <a:t>에서 오류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다시 변경 후 </a:t>
            </a:r>
            <a:r>
              <a:rPr lang="en-US" altLang="ko-KR" dirty="0"/>
              <a:t>4</a:t>
            </a:r>
            <a:r>
              <a:rPr lang="ko-KR" altLang="en-US" dirty="0"/>
              <a:t>번부터 다시 수행</a:t>
            </a:r>
            <a:r>
              <a:rPr lang="en-US" altLang="ko-KR" dirty="0"/>
              <a:t>*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38A7D12-3FC0-4A2A-B4B3-8CF41B00798B}"/>
              </a:ext>
            </a:extLst>
          </p:cNvPr>
          <p:cNvCxnSpPr/>
          <p:nvPr/>
        </p:nvCxnSpPr>
        <p:spPr>
          <a:xfrm>
            <a:off x="214009" y="1364045"/>
            <a:ext cx="8412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E68D44-0C8E-4292-B821-647FF6DB07C4}"/>
              </a:ext>
            </a:extLst>
          </p:cNvPr>
          <p:cNvSpPr txBox="1"/>
          <p:nvPr/>
        </p:nvSpPr>
        <p:spPr>
          <a:xfrm>
            <a:off x="8626067" y="1136898"/>
            <a:ext cx="622570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Git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CD93B-203A-4F21-86F6-EEC4224A8135}"/>
              </a:ext>
            </a:extLst>
          </p:cNvPr>
          <p:cNvSpPr txBox="1"/>
          <p:nvPr/>
        </p:nvSpPr>
        <p:spPr>
          <a:xfrm>
            <a:off x="8871626" y="4539407"/>
            <a:ext cx="742220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7. Git push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452DA72-E157-41E7-9ED9-EB943E4F01CC}"/>
              </a:ext>
            </a:extLst>
          </p:cNvPr>
          <p:cNvCxnSpPr/>
          <p:nvPr/>
        </p:nvCxnSpPr>
        <p:spPr>
          <a:xfrm>
            <a:off x="214009" y="2373549"/>
            <a:ext cx="8506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B18008-4333-4A03-91BA-CFA9396DBE80}"/>
              </a:ext>
            </a:extLst>
          </p:cNvPr>
          <p:cNvCxnSpPr>
            <a:cxnSpLocks/>
          </p:cNvCxnSpPr>
          <p:nvPr/>
        </p:nvCxnSpPr>
        <p:spPr>
          <a:xfrm>
            <a:off x="986174" y="3808736"/>
            <a:ext cx="7885452" cy="95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DD0DFE-F61C-4ED4-AFF1-FAE3DD3DB0B3}"/>
              </a:ext>
            </a:extLst>
          </p:cNvPr>
          <p:cNvCxnSpPr/>
          <p:nvPr/>
        </p:nvCxnSpPr>
        <p:spPr>
          <a:xfrm flipH="1">
            <a:off x="214009" y="3808736"/>
            <a:ext cx="894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71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990B4-7AF1-4DC5-BECA-634C14F7D50A}"/>
              </a:ext>
            </a:extLst>
          </p:cNvPr>
          <p:cNvSpPr txBox="1"/>
          <p:nvPr/>
        </p:nvSpPr>
        <p:spPr>
          <a:xfrm>
            <a:off x="0" y="42479"/>
            <a:ext cx="12192000" cy="554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--------</a:t>
            </a:r>
            <a:r>
              <a:rPr lang="ko-KR" altLang="en-US" dirty="0"/>
              <a:t>도움이 되는 </a:t>
            </a:r>
            <a:r>
              <a:rPr lang="en-US" altLang="ko-KR" dirty="0"/>
              <a:t>git</a:t>
            </a:r>
            <a:r>
              <a:rPr lang="ko-KR" altLang="en-US" dirty="0"/>
              <a:t> 용어 정리</a:t>
            </a:r>
            <a:r>
              <a:rPr lang="en-US" altLang="ko-KR" dirty="0"/>
              <a:t>---------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ls :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폴더에 있는 다른 파일들을 확일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Cat </a:t>
            </a:r>
            <a:r>
              <a:rPr lang="ko-KR" altLang="en-US" u="sng" dirty="0"/>
              <a:t>파일명</a:t>
            </a:r>
            <a:r>
              <a:rPr lang="ko-KR" altLang="en-US" dirty="0"/>
              <a:t>  </a:t>
            </a:r>
            <a:r>
              <a:rPr lang="en-US" altLang="ko-KR" dirty="0"/>
              <a:t>:  </a:t>
            </a:r>
            <a:r>
              <a:rPr lang="ko-KR" altLang="en-US" dirty="0"/>
              <a:t>해당 파일의 내용을 읽을 수 있음</a:t>
            </a:r>
            <a:r>
              <a:rPr lang="en-US" altLang="ko-KR" dirty="0"/>
              <a:t>.(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깨져 나올 수 있음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한 파일 기록 확인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Cd : </a:t>
            </a:r>
            <a:r>
              <a:rPr lang="ko-KR" altLang="en-US" dirty="0"/>
              <a:t>파일 내에서 이동 명령어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Cd</a:t>
            </a:r>
            <a:r>
              <a:rPr lang="ko-KR" altLang="en-US" dirty="0"/>
              <a:t> 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이전 파일로 나가기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Cd </a:t>
            </a:r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ko-KR" altLang="en-US" dirty="0"/>
              <a:t>해당 파일로 이동하기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 단</a:t>
            </a:r>
            <a:r>
              <a:rPr lang="en-US" altLang="ko-KR" dirty="0"/>
              <a:t>, </a:t>
            </a:r>
            <a:r>
              <a:rPr lang="ko-KR" altLang="en-US" dirty="0"/>
              <a:t>해당 영역에서 실존할 때만 가능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 : master</a:t>
            </a:r>
            <a:r>
              <a:rPr lang="ko-KR" altLang="en-US" dirty="0"/>
              <a:t>를 포함한 </a:t>
            </a:r>
            <a:r>
              <a:rPr lang="en-US" altLang="ko-KR" dirty="0"/>
              <a:t>branch</a:t>
            </a:r>
            <a:r>
              <a:rPr lang="ko-KR" altLang="en-US" dirty="0"/>
              <a:t>한 모든 명칭 불러오기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Echo</a:t>
            </a:r>
            <a:r>
              <a:rPr lang="ko-KR" altLang="en-US" dirty="0"/>
              <a:t> </a:t>
            </a:r>
            <a:r>
              <a:rPr lang="en-US" altLang="ko-KR" u="sng" dirty="0"/>
              <a:t>“</a:t>
            </a:r>
            <a:r>
              <a:rPr lang="ko-KR" altLang="en-US" u="sng" dirty="0"/>
              <a:t>쓰려는 내용</a:t>
            </a:r>
            <a:r>
              <a:rPr lang="en-US" altLang="ko-KR" u="sng" dirty="0"/>
              <a:t>” &gt;&gt; </a:t>
            </a:r>
            <a:r>
              <a:rPr lang="ko-KR" altLang="en-US" u="sng" dirty="0"/>
              <a:t>해당 파일명</a:t>
            </a:r>
            <a:r>
              <a:rPr lang="en-US" altLang="ko-KR" dirty="0"/>
              <a:t> :</a:t>
            </a:r>
            <a:r>
              <a:rPr lang="en-US" altLang="ko-KR" u="sng" dirty="0"/>
              <a:t> </a:t>
            </a:r>
            <a:r>
              <a:rPr lang="ko-KR" altLang="en-US" dirty="0"/>
              <a:t>자료에 들어가지 않고 바로 작성 가능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9D4BE-33DB-4BD2-841C-16C6EF657D2B}"/>
              </a:ext>
            </a:extLst>
          </p:cNvPr>
          <p:cNvSpPr txBox="1"/>
          <p:nvPr/>
        </p:nvSpPr>
        <p:spPr>
          <a:xfrm>
            <a:off x="2061556" y="5799858"/>
            <a:ext cx="714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도움이 되는 </a:t>
            </a:r>
            <a:r>
              <a:rPr lang="en-US" altLang="ko-KR" dirty="0" err="1"/>
              <a:t>url</a:t>
            </a:r>
            <a:r>
              <a:rPr lang="en-US" altLang="ko-KR" dirty="0"/>
              <a:t> = https://m.blog.naver.com/hil0099/223331233279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D3BA9-9DD7-4A74-851A-188163E29E9B}"/>
              </a:ext>
            </a:extLst>
          </p:cNvPr>
          <p:cNvSpPr txBox="1"/>
          <p:nvPr/>
        </p:nvSpPr>
        <p:spPr>
          <a:xfrm>
            <a:off x="2061556" y="6169190"/>
            <a:ext cx="10806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https://velog.io/@zerokick/IntelliJ-IntelliJ-%ED%94%84%EB%A1%9C%EC%A0%9D%ED%8A%B8-GitHub-%EC%97%B0%EB%8F%99%ED%95%98%EA%B8%B0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865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60A4E-1E5F-4385-B6C8-F82FFF050CC3}"/>
              </a:ext>
            </a:extLst>
          </p:cNvPr>
          <p:cNvSpPr/>
          <p:nvPr/>
        </p:nvSpPr>
        <p:spPr>
          <a:xfrm>
            <a:off x="3151163" y="1758462"/>
            <a:ext cx="5753686" cy="2504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HTTP/CSS/SCRIPT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2398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60A4E-1E5F-4385-B6C8-F82FFF050CC3}"/>
              </a:ext>
            </a:extLst>
          </p:cNvPr>
          <p:cNvSpPr/>
          <p:nvPr/>
        </p:nvSpPr>
        <p:spPr>
          <a:xfrm>
            <a:off x="3151163" y="1758462"/>
            <a:ext cx="5753686" cy="2504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JSP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7568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60A4E-1E5F-4385-B6C8-F82FFF050CC3}"/>
              </a:ext>
            </a:extLst>
          </p:cNvPr>
          <p:cNvSpPr/>
          <p:nvPr/>
        </p:nvSpPr>
        <p:spPr>
          <a:xfrm>
            <a:off x="3151163" y="1758462"/>
            <a:ext cx="5753686" cy="2504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Spring Boot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058351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DFF551-C7F5-4460-84A4-E2F4AB601FCF}"/>
              </a:ext>
            </a:extLst>
          </p:cNvPr>
          <p:cNvSpPr txBox="1"/>
          <p:nvPr/>
        </p:nvSpPr>
        <p:spPr>
          <a:xfrm>
            <a:off x="272715" y="11425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annotation -&gt; @ </a:t>
            </a:r>
            <a:r>
              <a:rPr lang="ko-KR" altLang="en-US" sz="1800" dirty="0" err="1"/>
              <a:t>골뱅이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어노베이션</a:t>
            </a:r>
            <a:r>
              <a:rPr lang="en-US" altLang="ko-KR" dirty="0"/>
              <a:t> / </a:t>
            </a:r>
            <a:r>
              <a:rPr lang="ko-KR" altLang="en-US" dirty="0" err="1"/>
              <a:t>애노베이션</a:t>
            </a:r>
            <a:endParaRPr lang="en-US" altLang="ko-KR" dirty="0"/>
          </a:p>
          <a:p>
            <a:r>
              <a:rPr lang="en-US" altLang="ko-KR" sz="1800" dirty="0"/>
              <a:t>: </a:t>
            </a:r>
            <a:r>
              <a:rPr lang="ko-KR" altLang="en-US" sz="1800" dirty="0">
                <a:solidFill>
                  <a:srgbClr val="FF0000"/>
                </a:solidFill>
              </a:rPr>
              <a:t>메타데이터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: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-apple-system"/>
              </a:rPr>
              <a:t> 코드 사이에 특별한 의미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-apple-system"/>
              </a:rPr>
              <a:t>기능을 수행하도록 하는 기술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E639D-C78B-4BC0-A9B1-5E35F0E0EA77}"/>
              </a:ext>
            </a:extLst>
          </p:cNvPr>
          <p:cNvSpPr txBox="1"/>
          <p:nvPr/>
        </p:nvSpPr>
        <p:spPr>
          <a:xfrm>
            <a:off x="272715" y="4257435"/>
            <a:ext cx="60150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일반 </a:t>
            </a:r>
            <a:r>
              <a:rPr lang="en-US" altLang="ko-KR" sz="2000" dirty="0"/>
              <a:t>Spring  -&gt; </a:t>
            </a:r>
            <a:r>
              <a:rPr lang="ko-KR" altLang="en-US" sz="2000" dirty="0"/>
              <a:t>시작 지점인 </a:t>
            </a:r>
            <a:r>
              <a:rPr lang="en-US" altLang="ko-KR" sz="2000" dirty="0"/>
              <a:t>web.xml </a:t>
            </a:r>
            <a:r>
              <a:rPr lang="ko-KR" altLang="en-US" sz="2000" dirty="0"/>
              <a:t>시작하게 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Spring Boot  -&gt; main </a:t>
            </a:r>
            <a:r>
              <a:rPr lang="ko-KR" altLang="en-US" sz="2000" dirty="0"/>
              <a:t>시작 하게 해줍니다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75571-C69D-410B-A1E9-C182801B86C5}"/>
              </a:ext>
            </a:extLst>
          </p:cNvPr>
          <p:cNvSpPr txBox="1"/>
          <p:nvPr/>
        </p:nvSpPr>
        <p:spPr>
          <a:xfrm>
            <a:off x="272715" y="2946211"/>
            <a:ext cx="10326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Lombok</a:t>
            </a:r>
          </a:p>
          <a:p>
            <a:r>
              <a:rPr lang="en-US" altLang="ko-KR" sz="2000" dirty="0"/>
              <a:t>Getter/Setter, </a:t>
            </a:r>
            <a:r>
              <a:rPr lang="en-US" altLang="ko-KR" sz="2000" dirty="0" err="1"/>
              <a:t>ToString</a:t>
            </a:r>
            <a:r>
              <a:rPr lang="ko-KR" altLang="en-US" sz="2000" dirty="0"/>
              <a:t>과 같은 자바코드를 컴파일할 때 자동으로 생성해주는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4073841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C262A-6E36-4D9F-9E6B-8AD023A799D5}"/>
              </a:ext>
            </a:extLst>
          </p:cNvPr>
          <p:cNvSpPr txBox="1"/>
          <p:nvPr/>
        </p:nvSpPr>
        <p:spPr>
          <a:xfrm>
            <a:off x="599115" y="481718"/>
            <a:ext cx="1061431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JPA(JAVA Persistence </a:t>
            </a:r>
            <a:r>
              <a:rPr lang="en-US" altLang="ko-KR" dirty="0" err="1"/>
              <a:t>Api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자바에서 객체를 데이터 베이스에 저장하고 관리하기 위한 인터페이스와 기능을 제공하는 </a:t>
            </a:r>
            <a:r>
              <a:rPr lang="en-US" altLang="ko-KR" dirty="0"/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sz="1800" dirty="0"/>
              <a:t>ORM(Object Relational Mapping)</a:t>
            </a:r>
            <a:r>
              <a:rPr lang="ko-KR" altLang="en-US" sz="1800" dirty="0"/>
              <a:t> 객체 관계</a:t>
            </a:r>
            <a:r>
              <a:rPr lang="en-US" altLang="ko-KR" sz="1800" dirty="0"/>
              <a:t>(</a:t>
            </a:r>
            <a:r>
              <a:rPr lang="ko-KR" altLang="en-US" sz="1800" dirty="0"/>
              <a:t>관계 데이터베이스</a:t>
            </a:r>
            <a:r>
              <a:rPr lang="en-US" altLang="ko-KR" sz="1800" dirty="0"/>
              <a:t>) </a:t>
            </a:r>
            <a:r>
              <a:rPr lang="ko-KR" altLang="en-US" sz="1800" dirty="0"/>
              <a:t>연결</a:t>
            </a:r>
            <a:r>
              <a:rPr lang="en-US" altLang="ko-KR" sz="1800" dirty="0"/>
              <a:t>(</a:t>
            </a:r>
            <a:r>
              <a:rPr lang="ko-KR" altLang="en-US" sz="1800" dirty="0"/>
              <a:t>맵핑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CRUD – INSERT, UPDATE, SELECT, DELETE</a:t>
            </a:r>
            <a:endParaRPr lang="ko-KR" altLang="en-US" sz="18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*Persistence_</a:t>
            </a:r>
            <a:r>
              <a:rPr lang="ko-KR" altLang="en-US" dirty="0"/>
              <a:t>영속성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데이터를 생성한 프로그램의 실행이 종료되더라도 사라지지 않는 데이터의 특성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55D424F-FD49-4CE5-A5FC-F9C2B038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819" y="2213810"/>
            <a:ext cx="2667183" cy="464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62001E-EA80-4771-8C0D-BE31C04485E8}"/>
              </a:ext>
            </a:extLst>
          </p:cNvPr>
          <p:cNvSpPr txBox="1"/>
          <p:nvPr/>
        </p:nvSpPr>
        <p:spPr>
          <a:xfrm>
            <a:off x="599115" y="3961057"/>
            <a:ext cx="3627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JPA </a:t>
            </a:r>
            <a:r>
              <a:rPr lang="ko-KR" altLang="en-US" dirty="0"/>
              <a:t>장점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특정 데이터베이스에 종속 </a:t>
            </a:r>
            <a:r>
              <a:rPr lang="en-US" altLang="ko-KR" dirty="0"/>
              <a:t>X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객체지향 마스터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생산성 좋아진다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r>
              <a:rPr lang="en-US" altLang="ko-KR" dirty="0"/>
              <a:t>JPA </a:t>
            </a:r>
            <a:r>
              <a:rPr lang="ko-KR" altLang="en-US" dirty="0"/>
              <a:t>단점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복잡한 쿼리 처리 </a:t>
            </a:r>
            <a:r>
              <a:rPr lang="en-US" altLang="ko-KR" dirty="0"/>
              <a:t>– JPQL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성능 저하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7470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2F922B-2762-440F-B7C8-83E78F8E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1654444" cy="64890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JPA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Java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Persistence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API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개발자가 직접 SQL을 작성하지 않고, JPA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API를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 활용해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DB를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 저장하고 관리할 수 있다.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sng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JPA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오늘날 스프링에서 많이 활용되고 있지만, 스프링이 제공하는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API가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아닌</a:t>
            </a:r>
            <a:r>
              <a:rPr kumimoji="0" lang="ko-KR" altLang="ko-KR" sz="1600" b="0" i="0" u="sng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 </a:t>
            </a:r>
            <a:r>
              <a:rPr kumimoji="0" lang="ko-KR" altLang="ko-KR" sz="1600" b="1" i="0" u="sng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자바가 제공하는 </a:t>
            </a:r>
            <a:r>
              <a:rPr kumimoji="0" lang="ko-KR" altLang="ko-KR" sz="1600" b="1" i="0" u="sng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API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다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자바 ORM 기술에 대한 표준 명세로, 자바 어플리케이션에서 관계형 데이터베이스를 사용하는 방식을 정의한 인터페이스다.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ORM(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Object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Relational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Mapping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ORM 프레임워크는 자바 객체와 관계형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DB를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매핑한다.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즉, 객체가 DB 테이블이 되도록 만들어주는 것이다.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ORM을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사용하면, SQL을 작성하지 않아도 직관적인 메소드로 데이터를 조작할 수 있다는 장점이 있다. ( 개발자에게 생산성을 향상시켜줄 수 있음 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종류로는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Hibernate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EclipseLink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DataNucleus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등이 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스프링 부트에서는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spring-boot-starter-data-jpa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패키지를 가져와 사용하며, 이는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Hibernate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프레임워크를 활용한다.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JPA는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애플리케이션과 JDBC 사이에서 동작하며, 개발자가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JPA를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활용했을 때 JDBC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API를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통해 SQL을 호출하여 데이터베이스와 호출하는 전개가 이루어진다.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즉, 개발자는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JPA의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활용법만 익히면 DB 쿼리 구현없이 데이터베이스를 관리할 수 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63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7A543-31C6-4378-A8C4-8EB63030055E}"/>
              </a:ext>
            </a:extLst>
          </p:cNvPr>
          <p:cNvSpPr txBox="1"/>
          <p:nvPr/>
        </p:nvSpPr>
        <p:spPr>
          <a:xfrm>
            <a:off x="694944" y="329184"/>
            <a:ext cx="2063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Call by value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8F016-6FB9-4C86-83A8-2624FC8CC549}"/>
              </a:ext>
            </a:extLst>
          </p:cNvPr>
          <p:cNvSpPr txBox="1"/>
          <p:nvPr/>
        </p:nvSpPr>
        <p:spPr>
          <a:xfrm>
            <a:off x="694944" y="3429000"/>
            <a:ext cx="266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Call by reference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703CCF-5A69-495D-AC2F-7AF225B401F1}"/>
              </a:ext>
            </a:extLst>
          </p:cNvPr>
          <p:cNvSpPr/>
          <p:nvPr/>
        </p:nvSpPr>
        <p:spPr>
          <a:xfrm>
            <a:off x="1389888" y="896112"/>
            <a:ext cx="6217920" cy="1773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기본 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ko-KR" altLang="en-US" dirty="0" err="1">
                <a:solidFill>
                  <a:schemeClr val="tx1"/>
                </a:solidFill>
              </a:rPr>
              <a:t>인</a:t>
            </a:r>
            <a:r>
              <a:rPr lang="ko-KR" altLang="en-US" dirty="0">
                <a:solidFill>
                  <a:schemeClr val="tx1"/>
                </a:solidFill>
              </a:rPr>
              <a:t> 매개 변수를 메소드에서 불러 낼 때면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하지 않는 이상 값을 이용할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7A7EF1-0683-4BEA-9514-4A6B662B8E5B}"/>
              </a:ext>
            </a:extLst>
          </p:cNvPr>
          <p:cNvSpPr/>
          <p:nvPr/>
        </p:nvSpPr>
        <p:spPr>
          <a:xfrm>
            <a:off x="1389888" y="4041648"/>
            <a:ext cx="6217920" cy="1773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참조 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ko-KR" altLang="en-US" dirty="0" err="1">
                <a:solidFill>
                  <a:schemeClr val="tx1"/>
                </a:solidFill>
              </a:rPr>
              <a:t>인</a:t>
            </a:r>
            <a:r>
              <a:rPr lang="ko-KR" altLang="en-US" dirty="0">
                <a:solidFill>
                  <a:schemeClr val="tx1"/>
                </a:solidFill>
              </a:rPr>
              <a:t> 매개 변수를 메소드에서 불러 낼 때면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하지 않고 호출만으로도 값을 이용할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대표적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3150934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7FED7CF-D25F-47D8-8A1F-057B038D0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968" y="685802"/>
            <a:ext cx="8077509" cy="532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F6F41E2-F1D2-4812-9271-FA95B90D29E0}"/>
              </a:ext>
            </a:extLst>
          </p:cNvPr>
          <p:cNvCxnSpPr>
            <a:cxnSpLocks/>
          </p:cNvCxnSpPr>
          <p:nvPr/>
        </p:nvCxnSpPr>
        <p:spPr>
          <a:xfrm flipH="1">
            <a:off x="4887879" y="3566157"/>
            <a:ext cx="1712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17C5A3-B9C2-47A5-845E-5904F7F4B331}"/>
              </a:ext>
            </a:extLst>
          </p:cNvPr>
          <p:cNvSpPr/>
          <p:nvPr/>
        </p:nvSpPr>
        <p:spPr>
          <a:xfrm>
            <a:off x="216129" y="2377439"/>
            <a:ext cx="4655128" cy="1284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JPA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구현체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-apple-system"/>
              </a:rPr>
              <a:t>대표적인 구현체 </a:t>
            </a:r>
            <a:r>
              <a:rPr lang="en-US" altLang="ko-KR" dirty="0">
                <a:solidFill>
                  <a:schemeClr val="bg1"/>
                </a:solidFill>
                <a:latin typeface="-apple-system"/>
              </a:rPr>
              <a:t>: </a:t>
            </a:r>
            <a:r>
              <a:rPr lang="en-US" altLang="ko-KR" sz="1800" dirty="0">
                <a:solidFill>
                  <a:srgbClr val="FF0000"/>
                </a:solidFill>
              </a:rPr>
              <a:t>Hibernate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EclipseLink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DataNucleus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OpenJpa</a:t>
            </a:r>
            <a:r>
              <a:rPr lang="en-US" altLang="ko-KR" sz="1800" dirty="0"/>
              <a:t>, TopLink </a:t>
            </a:r>
            <a:r>
              <a:rPr lang="ko-KR" altLang="en-US" sz="1800" dirty="0"/>
              <a:t>등</a:t>
            </a:r>
            <a:r>
              <a:rPr lang="en-US" altLang="ko-KR" sz="1800" dirty="0"/>
              <a:t>…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31A72C-6315-4D6F-BF94-B453A98B7322}"/>
              </a:ext>
            </a:extLst>
          </p:cNvPr>
          <p:cNvCxnSpPr>
            <a:cxnSpLocks/>
          </p:cNvCxnSpPr>
          <p:nvPr/>
        </p:nvCxnSpPr>
        <p:spPr>
          <a:xfrm flipH="1">
            <a:off x="4871257" y="4191693"/>
            <a:ext cx="1712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94440F-E24F-43F8-88C0-48C11A400D78}"/>
              </a:ext>
            </a:extLst>
          </p:cNvPr>
          <p:cNvSpPr/>
          <p:nvPr/>
        </p:nvSpPr>
        <p:spPr>
          <a:xfrm>
            <a:off x="216129" y="4079474"/>
            <a:ext cx="4655128" cy="1926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JDBC(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Java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Database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Connectivity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Java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기반 애플리케이션의 데이터를 데이터베이스에 저장 및 업데이트하거나, 데이터베이스에 저장된 데이터를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Java에서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사용할 수 있도록 하는 자바 API.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69437-46B7-40C9-9BBD-434A86FB6673}"/>
              </a:ext>
            </a:extLst>
          </p:cNvPr>
          <p:cNvSpPr txBox="1"/>
          <p:nvPr/>
        </p:nvSpPr>
        <p:spPr>
          <a:xfrm>
            <a:off x="216129" y="6423661"/>
            <a:ext cx="31546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https://ittrue.tistory.com/250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[IT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True:티스토리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2053591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2F922B-2762-440F-B7C8-83E78F8E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1" y="129085"/>
            <a:ext cx="11957858" cy="6679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JPA 특징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객체 중심 개발 가능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SQL 중심 개발이 이루어진다면, CRUD 작업이 반복해서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이루어져야한다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하나의 테이블을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생성해야할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때 이에 해당하는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CRUD를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전부 만들어야 하며, 추후에 컬럼이 생성되면 관련 SQL을 모두 수정해야 하는 번거로움이 있다. 또한 개발 과정에서 실수할 가능성도 높아진다.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생산성 증가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SQL 쿼리를 직접 생성하지 않고, 만들어진 객체에 JPA 메소드를 활용해 데이터베이스를 다루기 때문에 개발자에게 매우 편리성을 제공해준다.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유지보수 용이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쿼리 수정이 필요할 때, 이를 담아야 할 DTO 필드도 모두 변경해야 하는 작업이 필요하지만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JPA에서는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엔티티 클래스 정보만 변경하면 되므로 유지보수에 용이하다.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성능 증가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사람이 직접 SQL을 짜는 것과 비교해서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JPA는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동일한 쿼리에 대한 캐시 기능을 지원해주기 때문에 비교적 높은 성능 효율을 경험할 수 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제약사항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JPA는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복잡한 쿼리보다는 실시간 쿼리에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최적화되어있다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. 예를 들어 통계 처리와 같은 복잡한 작업이 필요한 경우에는 기존의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Mybatis와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같은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Mapper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 방식이 더 효율적일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Spring에서는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JPA와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Mybatis를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같이 사용할 수 있기 때문에, 상황에 맞는 방식을 택하여 개발하면 된다.</a:t>
            </a:r>
          </a:p>
        </p:txBody>
      </p:sp>
    </p:spTree>
    <p:extLst>
      <p:ext uri="{BB962C8B-B14F-4D97-AF65-F5344CB8AC3E}">
        <p14:creationId xmlns:p14="http://schemas.microsoft.com/office/powerpoint/2010/main" val="1148240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8C85E1-F0FD-4E8D-9E04-16E54ED519B5}"/>
              </a:ext>
            </a:extLst>
          </p:cNvPr>
          <p:cNvSpPr txBox="1"/>
          <p:nvPr/>
        </p:nvSpPr>
        <p:spPr>
          <a:xfrm>
            <a:off x="929200" y="1821015"/>
            <a:ext cx="161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JPA </a:t>
            </a:r>
            <a:r>
              <a:rPr lang="ko-KR" altLang="en-US" dirty="0"/>
              <a:t>동작 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95861D-EDDC-4595-B832-7032A2BF2818}"/>
              </a:ext>
            </a:extLst>
          </p:cNvPr>
          <p:cNvSpPr/>
          <p:nvPr/>
        </p:nvSpPr>
        <p:spPr>
          <a:xfrm>
            <a:off x="1913678" y="2643846"/>
            <a:ext cx="1358283" cy="95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Entity</a:t>
            </a:r>
          </a:p>
          <a:p>
            <a:pPr algn="ctr"/>
            <a:r>
              <a:rPr lang="en-US" altLang="ko-KR" dirty="0"/>
              <a:t>Manager</a:t>
            </a:r>
          </a:p>
          <a:p>
            <a:pPr algn="ctr"/>
            <a:r>
              <a:rPr lang="en-US" altLang="ko-KR" dirty="0"/>
              <a:t>Factory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9A07B3-9DE6-4FB8-A9A4-D978647FF635}"/>
              </a:ext>
            </a:extLst>
          </p:cNvPr>
          <p:cNvSpPr/>
          <p:nvPr/>
        </p:nvSpPr>
        <p:spPr>
          <a:xfrm>
            <a:off x="4605091" y="1685057"/>
            <a:ext cx="1358283" cy="95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Entity</a:t>
            </a:r>
          </a:p>
          <a:p>
            <a:pPr algn="ctr"/>
            <a:r>
              <a:rPr lang="en-US" altLang="ko-KR" dirty="0"/>
              <a:t>Manager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00D3EF-5908-4693-96EC-3B5D0D200977}"/>
              </a:ext>
            </a:extLst>
          </p:cNvPr>
          <p:cNvSpPr/>
          <p:nvPr/>
        </p:nvSpPr>
        <p:spPr>
          <a:xfrm>
            <a:off x="4605090" y="3746896"/>
            <a:ext cx="1358283" cy="95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Entity</a:t>
            </a:r>
          </a:p>
          <a:p>
            <a:pPr algn="ctr"/>
            <a:r>
              <a:rPr lang="en-US" altLang="ko-KR" dirty="0"/>
              <a:t>Manager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FB246B-31A9-42FE-B90D-8F4B47973E1D}"/>
              </a:ext>
            </a:extLst>
          </p:cNvPr>
          <p:cNvSpPr/>
          <p:nvPr/>
        </p:nvSpPr>
        <p:spPr>
          <a:xfrm>
            <a:off x="7613142" y="2164451"/>
            <a:ext cx="3000652" cy="1704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AD322D-0F75-4B01-AD84-0CF3A5EAA0A8}"/>
              </a:ext>
            </a:extLst>
          </p:cNvPr>
          <p:cNvSpPr/>
          <p:nvPr/>
        </p:nvSpPr>
        <p:spPr>
          <a:xfrm>
            <a:off x="7879472" y="2448538"/>
            <a:ext cx="976544" cy="4438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Entity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B92748-ADE1-4C1B-A4CB-E4B8EB703399}"/>
              </a:ext>
            </a:extLst>
          </p:cNvPr>
          <p:cNvSpPr/>
          <p:nvPr/>
        </p:nvSpPr>
        <p:spPr>
          <a:xfrm>
            <a:off x="9427146" y="2448538"/>
            <a:ext cx="976544" cy="4438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Entity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4236A8-E859-4D44-B827-E594BE4F6067}"/>
              </a:ext>
            </a:extLst>
          </p:cNvPr>
          <p:cNvSpPr/>
          <p:nvPr/>
        </p:nvSpPr>
        <p:spPr>
          <a:xfrm>
            <a:off x="7879472" y="3176508"/>
            <a:ext cx="976544" cy="4438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Entity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A9A51-F027-4C2B-9B35-FB779C630FD3}"/>
              </a:ext>
            </a:extLst>
          </p:cNvPr>
          <p:cNvSpPr/>
          <p:nvPr/>
        </p:nvSpPr>
        <p:spPr>
          <a:xfrm>
            <a:off x="9427146" y="3176508"/>
            <a:ext cx="976544" cy="4438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Entity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F145B89-D7D9-4BEE-A61F-53506A2DB2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271961" y="2164452"/>
            <a:ext cx="1333130" cy="95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109C51-16FA-4D30-B8FC-31BDD8E9EF5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271961" y="3123241"/>
            <a:ext cx="1333129" cy="110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534A31-5F99-4DAD-93AA-24A5C556EF4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963374" y="2164452"/>
            <a:ext cx="1649768" cy="85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55627F-AD69-46D8-A75D-F9045C00EB38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963373" y="3016708"/>
            <a:ext cx="1649769" cy="120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2443E6-5E5A-4BAD-B12C-37F1424F95C6}"/>
              </a:ext>
            </a:extLst>
          </p:cNvPr>
          <p:cNvSpPr txBox="1"/>
          <p:nvPr/>
        </p:nvSpPr>
        <p:spPr>
          <a:xfrm>
            <a:off x="8207946" y="1788060"/>
            <a:ext cx="222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Persistance</a:t>
            </a:r>
            <a:r>
              <a:rPr lang="en-US" altLang="ko-KR" dirty="0"/>
              <a:t> Context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6AA70B-7AC5-473E-90AC-B13546BA5057}"/>
              </a:ext>
            </a:extLst>
          </p:cNvPr>
          <p:cNvSpPr txBox="1"/>
          <p:nvPr/>
        </p:nvSpPr>
        <p:spPr>
          <a:xfrm rot="19383810">
            <a:off x="3391178" y="2158306"/>
            <a:ext cx="119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7D122C-D6A4-4218-9E44-715C58DD4F9F}"/>
              </a:ext>
            </a:extLst>
          </p:cNvPr>
          <p:cNvSpPr txBox="1"/>
          <p:nvPr/>
        </p:nvSpPr>
        <p:spPr>
          <a:xfrm rot="1746464">
            <a:off x="6171067" y="207391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4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FDE759-D76F-42EB-A94C-8EFF16CBFE2C}"/>
              </a:ext>
            </a:extLst>
          </p:cNvPr>
          <p:cNvSpPr txBox="1"/>
          <p:nvPr/>
        </p:nvSpPr>
        <p:spPr>
          <a:xfrm>
            <a:off x="240632" y="770021"/>
            <a:ext cx="106843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엔티티</a:t>
            </a:r>
            <a:r>
              <a:rPr lang="en-US" altLang="ko-KR" dirty="0"/>
              <a:t>(Entity)</a:t>
            </a:r>
          </a:p>
          <a:p>
            <a:r>
              <a:rPr lang="en-US" altLang="ko-KR" dirty="0"/>
              <a:t>= </a:t>
            </a:r>
            <a:r>
              <a:rPr lang="ko-KR" altLang="en-US" dirty="0"/>
              <a:t>테이블</a:t>
            </a:r>
            <a:endParaRPr lang="en-US" altLang="ko-KR" dirty="0"/>
          </a:p>
          <a:p>
            <a:r>
              <a:rPr lang="en-US" altLang="ko-KR" dirty="0"/>
              <a:t>: DB</a:t>
            </a:r>
            <a:r>
              <a:rPr lang="ko-KR" altLang="en-US" dirty="0"/>
              <a:t>에서 영속적으로 저장된 데이터를 자바 객체로 매핑해 </a:t>
            </a:r>
            <a:r>
              <a:rPr lang="en-US" altLang="ko-KR" dirty="0"/>
              <a:t>‘</a:t>
            </a:r>
            <a:r>
              <a:rPr lang="ko-KR" altLang="en-US" dirty="0"/>
              <a:t>인스턴스 형태</a:t>
            </a:r>
            <a:r>
              <a:rPr lang="en-US" altLang="ko-KR" dirty="0"/>
              <a:t>(</a:t>
            </a:r>
            <a:r>
              <a:rPr lang="ko-KR" altLang="en-US" dirty="0"/>
              <a:t>실체화</a:t>
            </a:r>
            <a:r>
              <a:rPr lang="en-US" altLang="ko-KR" dirty="0"/>
              <a:t>)’</a:t>
            </a:r>
            <a:r>
              <a:rPr lang="ko-KR" altLang="en-US" dirty="0"/>
              <a:t>로 존재하는 데이터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테이블에 대응하는 하나의 클래스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엔티티로 만들고 싶은 클래스에 </a:t>
            </a:r>
            <a:r>
              <a:rPr lang="en-US" altLang="ko-KR" dirty="0"/>
              <a:t>@Entity</a:t>
            </a:r>
            <a:r>
              <a:rPr lang="ko-KR" altLang="en-US" dirty="0"/>
              <a:t>를 </a:t>
            </a:r>
            <a:r>
              <a:rPr lang="ko-KR" altLang="en-US" dirty="0" err="1"/>
              <a:t>붙여줌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기본 생성자 필수 작성</a:t>
            </a:r>
            <a:endParaRPr lang="en-US" altLang="ko-KR" dirty="0"/>
          </a:p>
          <a:p>
            <a:r>
              <a:rPr lang="en-US" altLang="ko-KR" dirty="0"/>
              <a:t>※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@Entity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final,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enum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interface, inner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클래스에 사용할 수 없음</a:t>
            </a: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8FEAD-2ED9-4E10-AA60-06A516905B91}"/>
              </a:ext>
            </a:extLst>
          </p:cNvPr>
          <p:cNvSpPr txBox="1"/>
          <p:nvPr/>
        </p:nvSpPr>
        <p:spPr>
          <a:xfrm>
            <a:off x="385010" y="3769894"/>
            <a:ext cx="10860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엔티티 매니저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엔티티 객체 관리 역할</a:t>
            </a:r>
            <a:endParaRPr lang="en-US" altLang="ko-KR" dirty="0"/>
          </a:p>
          <a:p>
            <a:r>
              <a:rPr lang="en-US" altLang="ko-KR" dirty="0"/>
              <a:t>:</a:t>
            </a:r>
            <a:r>
              <a:rPr lang="ko-KR" altLang="en-US" sz="1800" dirty="0"/>
              <a:t>영속성 컨텍스트</a:t>
            </a:r>
            <a:r>
              <a:rPr lang="en-US" altLang="ko-KR" sz="1800" dirty="0"/>
              <a:t>(</a:t>
            </a:r>
            <a:r>
              <a:rPr lang="ko-KR" altLang="en-US" dirty="0"/>
              <a:t>엔티티를 영구 저장하는 환경</a:t>
            </a:r>
            <a:r>
              <a:rPr lang="en-US" altLang="ko-KR" sz="1800" dirty="0"/>
              <a:t>)</a:t>
            </a:r>
            <a:r>
              <a:rPr lang="ko-KR" altLang="en-US" sz="1800" dirty="0"/>
              <a:t>에 접근 엔티티에 대하여 데이터베이스 작업을 제공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270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2CF7BA4-EE9B-47BE-ABEF-DC4E5961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68" y="1002435"/>
            <a:ext cx="6650219" cy="476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356E7F-B83B-4CB1-AB40-0599EC52E245}"/>
              </a:ext>
            </a:extLst>
          </p:cNvPr>
          <p:cNvSpPr txBox="1"/>
          <p:nvPr/>
        </p:nvSpPr>
        <p:spPr>
          <a:xfrm>
            <a:off x="3790152" y="4922642"/>
            <a:ext cx="20652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삭제 상태</a:t>
            </a:r>
            <a:r>
              <a:rPr lang="en-US" altLang="ko-KR" sz="1400" dirty="0"/>
              <a:t>(removed) – </a:t>
            </a:r>
            <a:r>
              <a:rPr lang="ko-KR" altLang="en-US" sz="1400" dirty="0"/>
              <a:t>데이터베이스에서 삭제된 상태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C2A49-C2D4-421C-A23E-8C49478111C7}"/>
              </a:ext>
            </a:extLst>
          </p:cNvPr>
          <p:cNvSpPr txBox="1"/>
          <p:nvPr/>
        </p:nvSpPr>
        <p:spPr>
          <a:xfrm>
            <a:off x="5218540" y="826888"/>
            <a:ext cx="22939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준영속</a:t>
            </a:r>
            <a:r>
              <a:rPr lang="ko-KR" altLang="en-US" sz="1400" dirty="0"/>
              <a:t> 상태</a:t>
            </a:r>
            <a:r>
              <a:rPr lang="en-US" altLang="ko-KR" sz="1400" dirty="0"/>
              <a:t>(detached) – </a:t>
            </a:r>
            <a:r>
              <a:rPr lang="ko-KR" altLang="en-US" sz="1400" dirty="0"/>
              <a:t>저장 되었다가 분리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96F36-0657-41A8-8F78-4F6E66DC695A}"/>
              </a:ext>
            </a:extLst>
          </p:cNvPr>
          <p:cNvSpPr txBox="1"/>
          <p:nvPr/>
        </p:nvSpPr>
        <p:spPr>
          <a:xfrm>
            <a:off x="1279583" y="3124358"/>
            <a:ext cx="2860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영속</a:t>
            </a:r>
            <a:r>
              <a:rPr lang="en-US" altLang="ko-KR" sz="1400" dirty="0"/>
              <a:t>(managed) – </a:t>
            </a:r>
            <a:r>
              <a:rPr lang="ko-KR" altLang="en-US" sz="1400" dirty="0"/>
              <a:t>트랜잭션 </a:t>
            </a:r>
            <a:r>
              <a:rPr lang="ko-KR" altLang="en-US" sz="1400" dirty="0" err="1"/>
              <a:t>커밋시점에</a:t>
            </a:r>
            <a:r>
              <a:rPr lang="ko-KR" altLang="en-US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데이터베이스 반영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7ED47-F40B-470D-9393-BE9A7538ED17}"/>
              </a:ext>
            </a:extLst>
          </p:cNvPr>
          <p:cNvSpPr txBox="1"/>
          <p:nvPr/>
        </p:nvSpPr>
        <p:spPr>
          <a:xfrm>
            <a:off x="427786" y="573029"/>
            <a:ext cx="2860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비영속</a:t>
            </a:r>
            <a:r>
              <a:rPr lang="en-US" altLang="ko-KR" sz="1400" dirty="0"/>
              <a:t>(new)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영속성 컨텍스트와 관련이 없는 상태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317D8-902C-4174-BDBE-CA6A016DD2BF}"/>
              </a:ext>
            </a:extLst>
          </p:cNvPr>
          <p:cNvSpPr txBox="1"/>
          <p:nvPr/>
        </p:nvSpPr>
        <p:spPr>
          <a:xfrm>
            <a:off x="2338099" y="2293489"/>
            <a:ext cx="1177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persist() – </a:t>
            </a:r>
            <a:r>
              <a:rPr lang="ko-KR" altLang="en-US" sz="1400" dirty="0"/>
              <a:t>저장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F5197-DC9C-4F19-B5EB-F356F25D97CA}"/>
              </a:ext>
            </a:extLst>
          </p:cNvPr>
          <p:cNvSpPr txBox="1"/>
          <p:nvPr/>
        </p:nvSpPr>
        <p:spPr>
          <a:xfrm>
            <a:off x="5858967" y="5270315"/>
            <a:ext cx="1653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flush() – </a:t>
            </a:r>
            <a:r>
              <a:rPr lang="ko-KR" altLang="en-US" sz="1400" dirty="0"/>
              <a:t>반영</a:t>
            </a:r>
          </a:p>
        </p:txBody>
      </p:sp>
    </p:spTree>
    <p:extLst>
      <p:ext uri="{BB962C8B-B14F-4D97-AF65-F5344CB8AC3E}">
        <p14:creationId xmlns:p14="http://schemas.microsoft.com/office/powerpoint/2010/main" val="2186890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2052C3-9547-4625-9084-3971F9BB73DF}"/>
              </a:ext>
            </a:extLst>
          </p:cNvPr>
          <p:cNvSpPr txBox="1"/>
          <p:nvPr/>
        </p:nvSpPr>
        <p:spPr>
          <a:xfrm>
            <a:off x="443883" y="45276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엔티티 생명주기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B5B6C8F-429E-4152-9AA9-0CE1641CF296}"/>
              </a:ext>
            </a:extLst>
          </p:cNvPr>
          <p:cNvSpPr/>
          <p:nvPr/>
        </p:nvSpPr>
        <p:spPr>
          <a:xfrm>
            <a:off x="4747529" y="822093"/>
            <a:ext cx="1882247" cy="687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Detached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6F6FF59-3510-443F-94C2-A3DF60C7F20A}"/>
              </a:ext>
            </a:extLst>
          </p:cNvPr>
          <p:cNvSpPr/>
          <p:nvPr/>
        </p:nvSpPr>
        <p:spPr>
          <a:xfrm>
            <a:off x="4634776" y="4026929"/>
            <a:ext cx="1659492" cy="687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Removed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1D45DA4-09DD-4795-BE81-882789898904}"/>
              </a:ext>
            </a:extLst>
          </p:cNvPr>
          <p:cNvSpPr/>
          <p:nvPr/>
        </p:nvSpPr>
        <p:spPr>
          <a:xfrm>
            <a:off x="4719329" y="2282205"/>
            <a:ext cx="1770247" cy="829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Managed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7459A6A-2FDD-4961-B687-71FA80D9C865}"/>
              </a:ext>
            </a:extLst>
          </p:cNvPr>
          <p:cNvSpPr/>
          <p:nvPr/>
        </p:nvSpPr>
        <p:spPr>
          <a:xfrm>
            <a:off x="1922015" y="2424512"/>
            <a:ext cx="1482571" cy="687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A712D1-5B86-47B1-B420-7A3529CA14ED}"/>
              </a:ext>
            </a:extLst>
          </p:cNvPr>
          <p:cNvSpPr/>
          <p:nvPr/>
        </p:nvSpPr>
        <p:spPr>
          <a:xfrm>
            <a:off x="8282866" y="2298003"/>
            <a:ext cx="1677880" cy="94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42A45A4-9873-441C-B67D-E14440D6022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404586" y="2768068"/>
            <a:ext cx="123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A68ADB-DB4A-412F-9D57-6C5C5489B6FF}"/>
              </a:ext>
            </a:extLst>
          </p:cNvPr>
          <p:cNvCxnSpPr>
            <a:cxnSpLocks/>
          </p:cNvCxnSpPr>
          <p:nvPr/>
        </p:nvCxnSpPr>
        <p:spPr>
          <a:xfrm flipH="1">
            <a:off x="6077150" y="1533512"/>
            <a:ext cx="18850" cy="82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40BEAE-BB59-478A-9C39-02DFE744FF15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V="1">
            <a:off x="4978576" y="1408579"/>
            <a:ext cx="44602" cy="99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106C11-BA83-47A6-A509-C67252CEC98A}"/>
              </a:ext>
            </a:extLst>
          </p:cNvPr>
          <p:cNvCxnSpPr>
            <a:cxnSpLocks/>
          </p:cNvCxnSpPr>
          <p:nvPr/>
        </p:nvCxnSpPr>
        <p:spPr>
          <a:xfrm flipH="1">
            <a:off x="5926605" y="3111623"/>
            <a:ext cx="56945" cy="101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B8CE6E-EA86-4C83-8526-143C339CAB2B}"/>
              </a:ext>
            </a:extLst>
          </p:cNvPr>
          <p:cNvCxnSpPr>
            <a:cxnSpLocks/>
          </p:cNvCxnSpPr>
          <p:nvPr/>
        </p:nvCxnSpPr>
        <p:spPr>
          <a:xfrm flipV="1">
            <a:off x="5028814" y="3010997"/>
            <a:ext cx="75461" cy="111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C283296-AD15-4CF4-9BCA-8036603963B5}"/>
              </a:ext>
            </a:extLst>
          </p:cNvPr>
          <p:cNvCxnSpPr>
            <a:cxnSpLocks/>
          </p:cNvCxnSpPr>
          <p:nvPr/>
        </p:nvCxnSpPr>
        <p:spPr>
          <a:xfrm>
            <a:off x="6419018" y="2504297"/>
            <a:ext cx="1863848" cy="2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E435BEB-FC20-42DF-BBC9-932584024A9A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6230329" y="2990158"/>
            <a:ext cx="2052537" cy="2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C5E0CD-1D9A-4549-AFC7-FD726D460FA5}"/>
              </a:ext>
            </a:extLst>
          </p:cNvPr>
          <p:cNvSpPr txBox="1"/>
          <p:nvPr/>
        </p:nvSpPr>
        <p:spPr>
          <a:xfrm>
            <a:off x="3589111" y="2398735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persist()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8AE5F3-9204-49F9-B184-188819FE3B67}"/>
              </a:ext>
            </a:extLst>
          </p:cNvPr>
          <p:cNvSpPr txBox="1"/>
          <p:nvPr/>
        </p:nvSpPr>
        <p:spPr>
          <a:xfrm>
            <a:off x="6077150" y="1723926"/>
            <a:ext cx="99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merge()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ADE24-69D8-43F7-90DE-D57FE4ECD671}"/>
              </a:ext>
            </a:extLst>
          </p:cNvPr>
          <p:cNvSpPr txBox="1"/>
          <p:nvPr/>
        </p:nvSpPr>
        <p:spPr>
          <a:xfrm>
            <a:off x="4079053" y="1533512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detach()</a:t>
            </a:r>
          </a:p>
          <a:p>
            <a:r>
              <a:rPr lang="en-US" altLang="ko-KR" dirty="0"/>
              <a:t>clear()</a:t>
            </a:r>
          </a:p>
          <a:p>
            <a:r>
              <a:rPr lang="en-US" altLang="ko-KR" dirty="0"/>
              <a:t>close()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76986-41F2-4448-AE3E-FAD88809EC35}"/>
              </a:ext>
            </a:extLst>
          </p:cNvPr>
          <p:cNvSpPr txBox="1"/>
          <p:nvPr/>
        </p:nvSpPr>
        <p:spPr>
          <a:xfrm>
            <a:off x="3950563" y="3569275"/>
            <a:ext cx="15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persist()-</a:t>
            </a:r>
            <a:r>
              <a:rPr lang="ko-KR" altLang="en-US" dirty="0"/>
              <a:t>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69AC8-0CE9-4491-A959-7325A3EC1CF3}"/>
              </a:ext>
            </a:extLst>
          </p:cNvPr>
          <p:cNvSpPr txBox="1"/>
          <p:nvPr/>
        </p:nvSpPr>
        <p:spPr>
          <a:xfrm>
            <a:off x="6200040" y="3569275"/>
            <a:ext cx="16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remove()-</a:t>
            </a:r>
            <a:r>
              <a:rPr lang="ko-KR" altLang="en-US" dirty="0"/>
              <a:t>삭제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5D0931-4203-4D68-BC42-0A364D350AFC}"/>
              </a:ext>
            </a:extLst>
          </p:cNvPr>
          <p:cNvSpPr txBox="1"/>
          <p:nvPr/>
        </p:nvSpPr>
        <p:spPr>
          <a:xfrm>
            <a:off x="6419018" y="3010997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find()-</a:t>
            </a:r>
            <a:r>
              <a:rPr lang="ko-KR" altLang="en-US" dirty="0"/>
              <a:t>검색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C17B64-47E0-444B-B7FC-7DFC9A23EC28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294268" y="3238129"/>
            <a:ext cx="2827538" cy="113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8C03FA-507C-4D0B-8C67-779B1E5D4DC8}"/>
              </a:ext>
            </a:extLst>
          </p:cNvPr>
          <p:cNvSpPr txBox="1"/>
          <p:nvPr/>
        </p:nvSpPr>
        <p:spPr>
          <a:xfrm>
            <a:off x="7708036" y="402692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flush()-</a:t>
            </a:r>
            <a:r>
              <a:rPr lang="ko-KR" altLang="en-US" dirty="0"/>
              <a:t>반영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9E336F-811F-4AFA-855C-2B092FEF53EC}"/>
              </a:ext>
            </a:extLst>
          </p:cNvPr>
          <p:cNvSpPr txBox="1"/>
          <p:nvPr/>
        </p:nvSpPr>
        <p:spPr>
          <a:xfrm>
            <a:off x="6800294" y="221187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flush()-</a:t>
            </a:r>
            <a:r>
              <a:rPr lang="ko-KR" altLang="en-US" dirty="0"/>
              <a:t>반영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C1913-9C48-4D7E-9465-F7382FE94EA1}"/>
              </a:ext>
            </a:extLst>
          </p:cNvPr>
          <p:cNvSpPr txBox="1"/>
          <p:nvPr/>
        </p:nvSpPr>
        <p:spPr>
          <a:xfrm>
            <a:off x="680040" y="1906124"/>
            <a:ext cx="2446774" cy="927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비영속</a:t>
            </a:r>
            <a:r>
              <a:rPr lang="en-US" altLang="ko-KR" sz="1800"/>
              <a:t>(new)</a:t>
            </a:r>
            <a:r>
              <a:rPr lang="ko-KR" altLang="en-US" sz="1800"/>
              <a:t> </a:t>
            </a:r>
            <a:r>
              <a:rPr lang="en-US" altLang="ko-KR" sz="1800"/>
              <a:t>–</a:t>
            </a:r>
            <a:r>
              <a:rPr lang="ko-KR" altLang="en-US" sz="1800"/>
              <a:t> 영속성 컨텍스트와 관련이 없는 상태</a:t>
            </a:r>
            <a:endParaRPr lang="en-US" altLang="ko-KR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D79FFC-7F4B-4E97-8A7D-91E833736403}"/>
              </a:ext>
            </a:extLst>
          </p:cNvPr>
          <p:cNvSpPr txBox="1"/>
          <p:nvPr/>
        </p:nvSpPr>
        <p:spPr>
          <a:xfrm>
            <a:off x="5140175" y="1945285"/>
            <a:ext cx="6513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영속</a:t>
            </a:r>
            <a:r>
              <a:rPr lang="en-US" altLang="ko-KR" sz="1800" dirty="0"/>
              <a:t>(managed) – </a:t>
            </a:r>
            <a:r>
              <a:rPr lang="ko-KR" altLang="en-US" sz="1800" dirty="0"/>
              <a:t>트랜잭션 </a:t>
            </a:r>
            <a:r>
              <a:rPr lang="ko-KR" altLang="en-US" sz="1800" dirty="0" err="1"/>
              <a:t>커밋</a:t>
            </a:r>
            <a:r>
              <a:rPr lang="ko-KR" altLang="en-US" sz="1800" dirty="0"/>
              <a:t> 시점에 </a:t>
            </a:r>
            <a:r>
              <a:rPr lang="ko-KR" altLang="en-US" sz="1800" dirty="0">
                <a:solidFill>
                  <a:srgbClr val="FF0000"/>
                </a:solidFill>
              </a:rPr>
              <a:t>데이터베이스 반영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F41C20-36EF-4256-A336-7D6091402032}"/>
              </a:ext>
            </a:extLst>
          </p:cNvPr>
          <p:cNvSpPr txBox="1"/>
          <p:nvPr/>
        </p:nvSpPr>
        <p:spPr>
          <a:xfrm>
            <a:off x="4442330" y="469348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준영속</a:t>
            </a:r>
            <a:r>
              <a:rPr lang="ko-KR" altLang="en-US" sz="1800" dirty="0"/>
              <a:t> 상태</a:t>
            </a:r>
            <a:r>
              <a:rPr lang="en-US" altLang="ko-KR" sz="1800" dirty="0"/>
              <a:t>(detached) – </a:t>
            </a:r>
            <a:r>
              <a:rPr lang="ko-KR" altLang="en-US" sz="1800" dirty="0"/>
              <a:t>저장 되었다가 분리</a:t>
            </a:r>
            <a:endParaRPr lang="en-US" altLang="ko-KR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2FCF50-DB99-4988-BD01-FE311D141A66}"/>
              </a:ext>
            </a:extLst>
          </p:cNvPr>
          <p:cNvSpPr txBox="1"/>
          <p:nvPr/>
        </p:nvSpPr>
        <p:spPr>
          <a:xfrm>
            <a:off x="3858382" y="4815729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삭제 상태</a:t>
            </a:r>
            <a:r>
              <a:rPr lang="en-US" altLang="ko-KR" sz="1800" dirty="0"/>
              <a:t>(removed) – </a:t>
            </a:r>
            <a:r>
              <a:rPr lang="ko-KR" altLang="en-US" sz="1800" dirty="0"/>
              <a:t>데이터베이스에서 삭제된 상태</a:t>
            </a:r>
          </a:p>
        </p:txBody>
      </p:sp>
    </p:spTree>
    <p:extLst>
      <p:ext uri="{BB962C8B-B14F-4D97-AF65-F5344CB8AC3E}">
        <p14:creationId xmlns:p14="http://schemas.microsoft.com/office/powerpoint/2010/main" val="29967235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33DD7-44B4-4B95-9E79-C5FE0932AAC1}"/>
              </a:ext>
            </a:extLst>
          </p:cNvPr>
          <p:cNvSpPr txBox="1"/>
          <p:nvPr/>
        </p:nvSpPr>
        <p:spPr>
          <a:xfrm>
            <a:off x="163285" y="277585"/>
            <a:ext cx="77396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Bean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스프링 컨테이너에 의해 관리되는 재사용 가능한 소프트웨어 컴포넌트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인스턴트화 된 객체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87E2A-A12B-4B54-AA82-3FACCEF57496}"/>
              </a:ext>
            </a:extLst>
          </p:cNvPr>
          <p:cNvSpPr txBox="1"/>
          <p:nvPr/>
        </p:nvSpPr>
        <p:spPr>
          <a:xfrm>
            <a:off x="163285" y="2286000"/>
            <a:ext cx="3025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@RequiredArgsConstructor</a:t>
            </a:r>
          </a:p>
          <a:p>
            <a:r>
              <a:rPr lang="en-US" altLang="ko-KR" dirty="0"/>
              <a:t>Final……</a:t>
            </a:r>
          </a:p>
        </p:txBody>
      </p:sp>
    </p:spTree>
    <p:extLst>
      <p:ext uri="{BB962C8B-B14F-4D97-AF65-F5344CB8AC3E}">
        <p14:creationId xmlns:p14="http://schemas.microsoft.com/office/powerpoint/2010/main" val="1709739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2171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8B9486-A591-451D-A0C5-640B1B4A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99" y="379269"/>
            <a:ext cx="903484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Courier10 BT" pitchFamily="2" charset="0"/>
              </a:rPr>
              <a:t>server.port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Courier10 BT" pitchFamily="2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10 BT" pitchFamily="2" charset="0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  <a:t>80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Courier10 BT" pitchFamily="2" charset="0"/>
              </a:rPr>
              <a:t>spring.datasource.driver-class-name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10 BT" pitchFamily="2" charset="0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  <a:t>com.mysql.cj.jdbc.Driver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Courier10 BT" pitchFamily="2" charset="0"/>
              </a:rPr>
              <a:t>spring.datasource.url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10 BT" pitchFamily="2" charset="0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  <a:t>jdbc:mysql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  <a:t>://localhost:3306/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  <a:t>shop?serverTimeZone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  <a:t>=UTC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Courier10 BT" pitchFamily="2" charset="0"/>
              </a:rPr>
              <a:t>spring.datasource.username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10 BT" pitchFamily="2" charset="0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  <a:t>root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Courier10 BT" pitchFamily="2" charset="0"/>
              </a:rPr>
              <a:t>spring.datasource.password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10 BT" pitchFamily="2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  <a:t>1234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Courier10 BT" pitchFamily="2" charset="0"/>
              </a:rPr>
              <a:t>spring.jpa.properties.hibernate.show_sql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10 BT" pitchFamily="2" charset="0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  <a:t>true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Courier10 BT" pitchFamily="2" charset="0"/>
              </a:rPr>
              <a:t>spring.jpa.properties.hibernate.format_sql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10 BT" pitchFamily="2" charset="0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  <a:t>true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Courier10 BT" pitchFamily="2" charset="0"/>
              </a:rPr>
              <a:t>logging.level.org.hibernate.type.descriptor.sql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10 BT" pitchFamily="2" charset="0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  <a:t>trace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Courier10 BT" pitchFamily="2" charset="0"/>
              </a:rPr>
              <a:t>spring.jpa.hibernate.ddl-auto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10 BT" pitchFamily="2" charset="0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  <a:t>create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Courier10 BT" pitchFamily="2" charset="0"/>
              </a:rPr>
              <a:t>spring.jpa.database-platform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10 BT" pitchFamily="2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10 BT" pitchFamily="2" charset="0"/>
              </a:rPr>
              <a:t>org.hibernate.dialect.MySQL8Dialect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E310A3-0976-42F7-A9BD-8E27256D5136}"/>
              </a:ext>
            </a:extLst>
          </p:cNvPr>
          <p:cNvSpPr/>
          <p:nvPr/>
        </p:nvSpPr>
        <p:spPr>
          <a:xfrm>
            <a:off x="45699" y="2543697"/>
            <a:ext cx="7369254" cy="7315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294C52-6EAF-4726-9E9B-411076CD741B}"/>
              </a:ext>
            </a:extLst>
          </p:cNvPr>
          <p:cNvSpPr/>
          <p:nvPr/>
        </p:nvSpPr>
        <p:spPr>
          <a:xfrm>
            <a:off x="8001414" y="1928553"/>
            <a:ext cx="3536651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JPA</a:t>
            </a:r>
            <a:r>
              <a:rPr lang="ko-KR" altLang="en-US" dirty="0"/>
              <a:t>와 연결된 </a:t>
            </a:r>
            <a:r>
              <a:rPr lang="en-US" altLang="ko-KR" dirty="0"/>
              <a:t>hibernate</a:t>
            </a:r>
            <a:r>
              <a:rPr lang="ko-KR" altLang="en-US" dirty="0"/>
              <a:t>에 대한 </a:t>
            </a:r>
            <a:endParaRPr lang="en-US" altLang="ko-KR" dirty="0"/>
          </a:p>
          <a:p>
            <a:pPr algn="ctr"/>
            <a:r>
              <a:rPr lang="en-US" altLang="ko-KR" dirty="0" err="1"/>
              <a:t>Sql</a:t>
            </a:r>
            <a:r>
              <a:rPr lang="ko-KR" altLang="en-US" dirty="0"/>
              <a:t>의 명령문을 보이게 하는 것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660E5E-2312-4DF0-A8D4-6A9EB9A2415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414953" y="2601884"/>
            <a:ext cx="586461" cy="307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AF58E4-D272-4044-B7A8-D9776446DD37}"/>
              </a:ext>
            </a:extLst>
          </p:cNvPr>
          <p:cNvSpPr/>
          <p:nvPr/>
        </p:nvSpPr>
        <p:spPr>
          <a:xfrm>
            <a:off x="45698" y="3474717"/>
            <a:ext cx="8316905" cy="3491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9B58DD-E776-4739-8F91-DF5BDA001B47}"/>
              </a:ext>
            </a:extLst>
          </p:cNvPr>
          <p:cNvSpPr/>
          <p:nvPr/>
        </p:nvSpPr>
        <p:spPr>
          <a:xfrm>
            <a:off x="9210500" y="3312618"/>
            <a:ext cx="2327565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추적</a:t>
            </a:r>
            <a:endParaRPr lang="en-US" altLang="ko-KR" dirty="0"/>
          </a:p>
          <a:p>
            <a:pPr algn="ctr"/>
            <a:r>
              <a:rPr lang="en-US" altLang="ko-KR" dirty="0"/>
              <a:t>Log</a:t>
            </a:r>
            <a:r>
              <a:rPr lang="ko-KR" altLang="en-US" dirty="0"/>
              <a:t> 보이게 하는 용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6109A5E-DFC7-4E21-A987-45C042D19E1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8362603" y="3649284"/>
            <a:ext cx="84789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6811DF-1853-44A7-9B70-318D751E3D52}"/>
              </a:ext>
            </a:extLst>
          </p:cNvPr>
          <p:cNvSpPr/>
          <p:nvPr/>
        </p:nvSpPr>
        <p:spPr>
          <a:xfrm>
            <a:off x="45699" y="3474715"/>
            <a:ext cx="8316905" cy="3491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801DDA-2D44-4022-81E5-6AC05C8478C0}"/>
              </a:ext>
            </a:extLst>
          </p:cNvPr>
          <p:cNvSpPr/>
          <p:nvPr/>
        </p:nvSpPr>
        <p:spPr>
          <a:xfrm>
            <a:off x="45698" y="4044455"/>
            <a:ext cx="5839713" cy="34913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C376D8-C3E1-4FE1-8078-59AC2FF11916}"/>
              </a:ext>
            </a:extLst>
          </p:cNvPr>
          <p:cNvSpPr/>
          <p:nvPr/>
        </p:nvSpPr>
        <p:spPr>
          <a:xfrm>
            <a:off x="45698" y="4979974"/>
            <a:ext cx="4459800" cy="18489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DDL AUTO </a:t>
            </a:r>
            <a:r>
              <a:rPr lang="ko-KR" altLang="en-US" sz="1400" dirty="0">
                <a:solidFill>
                  <a:schemeClr val="tx1"/>
                </a:solidFill>
              </a:rPr>
              <a:t>옵션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None : </a:t>
            </a:r>
            <a:r>
              <a:rPr lang="ko-KR" altLang="en-US" sz="1400" dirty="0">
                <a:solidFill>
                  <a:schemeClr val="tx1"/>
                </a:solidFill>
              </a:rPr>
              <a:t>사용하지 않음</a:t>
            </a:r>
            <a:r>
              <a:rPr lang="en-US" altLang="ko-KR" sz="1400" dirty="0">
                <a:solidFill>
                  <a:schemeClr val="tx1"/>
                </a:solidFill>
              </a:rPr>
              <a:t>_ </a:t>
            </a:r>
            <a:r>
              <a:rPr lang="ko-KR" altLang="en-US" sz="1400" dirty="0">
                <a:solidFill>
                  <a:schemeClr val="tx1"/>
                </a:solidFill>
              </a:rPr>
              <a:t>직접 테이블 설정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Create : </a:t>
            </a:r>
            <a:r>
              <a:rPr lang="ko-KR" altLang="en-US" sz="1400" dirty="0">
                <a:solidFill>
                  <a:schemeClr val="tx1"/>
                </a:solidFill>
              </a:rPr>
              <a:t>기존테이블 삭제 후 맵 실행 시 테이블 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Create-drop : </a:t>
            </a:r>
            <a:r>
              <a:rPr lang="ko-KR" altLang="en-US" sz="1400" dirty="0" err="1">
                <a:solidFill>
                  <a:schemeClr val="tx1"/>
                </a:solidFill>
              </a:rPr>
              <a:t>맵을</a:t>
            </a:r>
            <a:r>
              <a:rPr lang="ko-KR" altLang="en-US" sz="1400" dirty="0">
                <a:solidFill>
                  <a:schemeClr val="tx1"/>
                </a:solidFill>
              </a:rPr>
              <a:t> 끄면 기존테이블 삭제 후 테이블 생성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종료 시점에 테이블 삭제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Update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변경된 스키마 적용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Validate : </a:t>
            </a:r>
            <a:r>
              <a:rPr lang="ko-KR" altLang="en-US" sz="1400" dirty="0">
                <a:solidFill>
                  <a:schemeClr val="tx1"/>
                </a:solidFill>
              </a:rPr>
              <a:t>엔티티와 테이블 정상 매핑 확인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스테이징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53DAE7-C252-4EE3-994C-7DE9042CEA2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275598" y="4393590"/>
            <a:ext cx="0" cy="586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D28CD4-E1A4-4B19-83D7-4F024E484405}"/>
              </a:ext>
            </a:extLst>
          </p:cNvPr>
          <p:cNvSpPr/>
          <p:nvPr/>
        </p:nvSpPr>
        <p:spPr>
          <a:xfrm>
            <a:off x="45697" y="4431330"/>
            <a:ext cx="9870702" cy="33498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BB9BE2-1583-4EF7-9D2E-A98938D63195}"/>
              </a:ext>
            </a:extLst>
          </p:cNvPr>
          <p:cNvSpPr/>
          <p:nvPr/>
        </p:nvSpPr>
        <p:spPr>
          <a:xfrm>
            <a:off x="9769739" y="5172779"/>
            <a:ext cx="1621666" cy="6058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Jpl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 err="1">
                <a:solidFill>
                  <a:schemeClr val="tx1"/>
                </a:solidFill>
              </a:rPr>
              <a:t>sql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연동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90CB487-FDDA-4EC2-BCBF-173178D23FAC}"/>
              </a:ext>
            </a:extLst>
          </p:cNvPr>
          <p:cNvCxnSpPr>
            <a:cxnSpLocks/>
          </p:cNvCxnSpPr>
          <p:nvPr/>
        </p:nvCxnSpPr>
        <p:spPr>
          <a:xfrm>
            <a:off x="9916399" y="4586395"/>
            <a:ext cx="0" cy="586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45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9406CB-7791-4E90-B1E3-10D9EED7647F}"/>
              </a:ext>
            </a:extLst>
          </p:cNvPr>
          <p:cNvSpPr/>
          <p:nvPr/>
        </p:nvSpPr>
        <p:spPr>
          <a:xfrm>
            <a:off x="85820" y="2441360"/>
            <a:ext cx="4154904" cy="1370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chemeClr val="tx1"/>
                </a:solidFill>
                <a:effectLst/>
                <a:latin typeface="-apple-system"/>
              </a:rPr>
              <a:t>Service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-apple-system"/>
              </a:rPr>
              <a:t>는 위에서 언급했듯이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-apple-system"/>
              </a:rPr>
              <a:t>Repository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-apple-system"/>
              </a:rPr>
              <a:t>에서 얻어온 정보를 바탕으로 자바 문법을 이용하여 가공 후 다시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-apple-system"/>
              </a:rPr>
              <a:t>Controller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-apple-system"/>
              </a:rPr>
              <a:t>에게 정보를 보내는 곳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BB01F8-7E33-4566-AB20-EE6A033BD9F1}"/>
              </a:ext>
            </a:extLst>
          </p:cNvPr>
          <p:cNvSpPr/>
          <p:nvPr/>
        </p:nvSpPr>
        <p:spPr>
          <a:xfrm>
            <a:off x="4314547" y="0"/>
            <a:ext cx="1651247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A53BA4-8472-4FF7-B4FF-C988FE4C6831}"/>
              </a:ext>
            </a:extLst>
          </p:cNvPr>
          <p:cNvSpPr/>
          <p:nvPr/>
        </p:nvSpPr>
        <p:spPr>
          <a:xfrm>
            <a:off x="4314547" y="1466295"/>
            <a:ext cx="1651247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54CB85A-F840-4FCA-8AEE-16283101821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140171" y="870012"/>
            <a:ext cx="0" cy="59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75CE6D-3124-4E1D-A05F-A7D794AF4BA5}"/>
              </a:ext>
            </a:extLst>
          </p:cNvPr>
          <p:cNvSpPr/>
          <p:nvPr/>
        </p:nvSpPr>
        <p:spPr>
          <a:xfrm>
            <a:off x="2922232" y="4416640"/>
            <a:ext cx="1651247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D9C3BE-73A7-4AB7-AD8F-EBFCCC82E454}"/>
              </a:ext>
            </a:extLst>
          </p:cNvPr>
          <p:cNvSpPr/>
          <p:nvPr/>
        </p:nvSpPr>
        <p:spPr>
          <a:xfrm>
            <a:off x="5967276" y="4416640"/>
            <a:ext cx="1651247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Entity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71CF15-C5E5-4B8B-96CF-9DEB99849B87}"/>
              </a:ext>
            </a:extLst>
          </p:cNvPr>
          <p:cNvSpPr/>
          <p:nvPr/>
        </p:nvSpPr>
        <p:spPr>
          <a:xfrm>
            <a:off x="4314546" y="2932590"/>
            <a:ext cx="1651247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291FBE-76B1-4E7F-8274-78ECC52D7B33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5140170" y="2336307"/>
            <a:ext cx="1" cy="59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6F4B30-ED8B-47D5-AE8B-583B26F31E4D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3747856" y="3802602"/>
            <a:ext cx="1392314" cy="61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F0FBFC-03F7-42C3-8FD0-08B2EBF6A69A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5140170" y="3802602"/>
            <a:ext cx="1652730" cy="61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C368873C-6345-48F5-9FC1-73815EE12A6E}"/>
              </a:ext>
            </a:extLst>
          </p:cNvPr>
          <p:cNvSpPr/>
          <p:nvPr/>
        </p:nvSpPr>
        <p:spPr>
          <a:xfrm>
            <a:off x="4573479" y="5726097"/>
            <a:ext cx="1651247" cy="870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7BDE75A-07CC-487C-A5F3-27595F47C049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3747856" y="5286652"/>
            <a:ext cx="1651247" cy="43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472253-D2A6-4B18-A61E-C8BFF7B69721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5399103" y="5286652"/>
            <a:ext cx="1393797" cy="43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D45FAF-4215-4BE9-82A3-9C81E831F4DD}"/>
              </a:ext>
            </a:extLst>
          </p:cNvPr>
          <p:cNvCxnSpPr>
            <a:endCxn id="5" idx="1"/>
          </p:cNvCxnSpPr>
          <p:nvPr/>
        </p:nvCxnSpPr>
        <p:spPr>
          <a:xfrm>
            <a:off x="1065320" y="1882066"/>
            <a:ext cx="3249227" cy="1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9E59A5-A881-4B14-917C-C0BDEC400BA9}"/>
              </a:ext>
            </a:extLst>
          </p:cNvPr>
          <p:cNvCxnSpPr/>
          <p:nvPr/>
        </p:nvCxnSpPr>
        <p:spPr>
          <a:xfrm>
            <a:off x="5939160" y="1901301"/>
            <a:ext cx="3249227" cy="1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12CDCB-D630-463C-822B-3278575063AF}"/>
              </a:ext>
            </a:extLst>
          </p:cNvPr>
          <p:cNvSpPr txBox="1"/>
          <p:nvPr/>
        </p:nvSpPr>
        <p:spPr>
          <a:xfrm>
            <a:off x="1482571" y="656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A62352-D07F-46B7-A59F-CBA48FF1A3FC}"/>
              </a:ext>
            </a:extLst>
          </p:cNvPr>
          <p:cNvCxnSpPr/>
          <p:nvPr/>
        </p:nvCxnSpPr>
        <p:spPr>
          <a:xfrm>
            <a:off x="1065319" y="3353539"/>
            <a:ext cx="3249227" cy="1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3D5B07B-AE57-4FCF-B219-4ADC6BC1A2DB}"/>
              </a:ext>
            </a:extLst>
          </p:cNvPr>
          <p:cNvCxnSpPr/>
          <p:nvPr/>
        </p:nvCxnSpPr>
        <p:spPr>
          <a:xfrm>
            <a:off x="5939159" y="3372774"/>
            <a:ext cx="3249227" cy="1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52259E-FFE0-4C66-A7FE-2200D5E5BFAA}"/>
              </a:ext>
            </a:extLst>
          </p:cNvPr>
          <p:cNvSpPr txBox="1"/>
          <p:nvPr/>
        </p:nvSpPr>
        <p:spPr>
          <a:xfrm>
            <a:off x="1482571" y="39150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364623-1C36-49BC-8010-C4535D3B7C73}"/>
              </a:ext>
            </a:extLst>
          </p:cNvPr>
          <p:cNvCxnSpPr/>
          <p:nvPr/>
        </p:nvCxnSpPr>
        <p:spPr>
          <a:xfrm>
            <a:off x="5140170" y="1136342"/>
            <a:ext cx="194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970239-7578-4245-B144-0C830ED9914D}"/>
              </a:ext>
            </a:extLst>
          </p:cNvPr>
          <p:cNvSpPr/>
          <p:nvPr/>
        </p:nvSpPr>
        <p:spPr>
          <a:xfrm>
            <a:off x="7084381" y="656948"/>
            <a:ext cx="1376036" cy="82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94177E-6502-42A5-B852-66ECCE017325}"/>
              </a:ext>
            </a:extLst>
          </p:cNvPr>
          <p:cNvSpPr/>
          <p:nvPr/>
        </p:nvSpPr>
        <p:spPr>
          <a:xfrm>
            <a:off x="9809826" y="2336307"/>
            <a:ext cx="2015230" cy="7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Config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E18A38-88AA-4FB2-9DB8-AF01F5F5D0D1}"/>
              </a:ext>
            </a:extLst>
          </p:cNvPr>
          <p:cNvSpPr/>
          <p:nvPr/>
        </p:nvSpPr>
        <p:spPr>
          <a:xfrm>
            <a:off x="121391" y="4425477"/>
            <a:ext cx="2722360" cy="870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에 접근하는 메소드를 사용하기 위한 인터페이스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72A08A-5377-4206-9EED-BB825A5D3D7C}"/>
              </a:ext>
            </a:extLst>
          </p:cNvPr>
          <p:cNvSpPr/>
          <p:nvPr/>
        </p:nvSpPr>
        <p:spPr>
          <a:xfrm>
            <a:off x="8575829" y="673305"/>
            <a:ext cx="3112564" cy="828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r>
              <a:rPr lang="ko-KR" altLang="en-US" dirty="0"/>
              <a:t>에 접근하는 역할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5BF30B-83BA-480E-B401-3BE284AACACC}"/>
              </a:ext>
            </a:extLst>
          </p:cNvPr>
          <p:cNvSpPr/>
          <p:nvPr/>
        </p:nvSpPr>
        <p:spPr>
          <a:xfrm>
            <a:off x="7772399" y="4400014"/>
            <a:ext cx="2037427" cy="878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 자료</a:t>
            </a:r>
          </a:p>
        </p:txBody>
      </p:sp>
    </p:spTree>
    <p:extLst>
      <p:ext uri="{BB962C8B-B14F-4D97-AF65-F5344CB8AC3E}">
        <p14:creationId xmlns:p14="http://schemas.microsoft.com/office/powerpoint/2010/main" val="248899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22C00-9A67-4814-9438-4F827E0A323E}"/>
              </a:ext>
            </a:extLst>
          </p:cNvPr>
          <p:cNvSpPr txBox="1"/>
          <p:nvPr/>
        </p:nvSpPr>
        <p:spPr>
          <a:xfrm>
            <a:off x="446697" y="13706"/>
            <a:ext cx="5649303" cy="3593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Class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이루는 요소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매개변수</a:t>
            </a:r>
            <a:r>
              <a:rPr lang="en-US" altLang="ko-KR" dirty="0"/>
              <a:t>/</a:t>
            </a:r>
            <a:r>
              <a:rPr lang="ko-KR" altLang="en-US" dirty="0"/>
              <a:t>멤버변수</a:t>
            </a:r>
            <a:r>
              <a:rPr lang="en-US" altLang="ko-KR" dirty="0"/>
              <a:t>: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dirty="0"/>
              <a:t>여러 번 부를 수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생성자</a:t>
            </a:r>
            <a:r>
              <a:rPr lang="en-US" altLang="ko-KR" dirty="0"/>
              <a:t>( -&gt;&gt;  A( );  &lt;&lt;- ): </a:t>
            </a:r>
            <a:r>
              <a:rPr lang="ko-KR" altLang="en-US" dirty="0"/>
              <a:t>한 번의 부름</a:t>
            </a:r>
            <a:r>
              <a:rPr lang="en-US" altLang="ko-KR" dirty="0"/>
              <a:t>.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장점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1) </a:t>
            </a:r>
            <a:r>
              <a:rPr lang="ko-KR" altLang="en-US" dirty="0"/>
              <a:t>자원 효율성</a:t>
            </a:r>
            <a:r>
              <a:rPr lang="en-US" altLang="ko-KR" dirty="0"/>
              <a:t>(</a:t>
            </a:r>
            <a:r>
              <a:rPr lang="ko-KR" altLang="en-US" dirty="0"/>
              <a:t>객체 메모리로 이동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2) </a:t>
            </a:r>
            <a:r>
              <a:rPr lang="ko-KR" altLang="en-US" dirty="0"/>
              <a:t>재사용성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-</a:t>
            </a:r>
            <a:r>
              <a:rPr lang="ko-KR" altLang="en-US" dirty="0" err="1"/>
              <a:t>오버라이딩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49B892-C203-434B-977C-A0E5710D3B9C}"/>
              </a:ext>
            </a:extLst>
          </p:cNvPr>
          <p:cNvSpPr/>
          <p:nvPr/>
        </p:nvSpPr>
        <p:spPr>
          <a:xfrm>
            <a:off x="6096000" y="3127248"/>
            <a:ext cx="5760720" cy="3529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 생성자와 메소드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공통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매개 변수 사용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반복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조건문 사용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차이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생성자는 한 번 부름으로 객체 생성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메소드는 여러 번 부르며 객체 생성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생성자는 </a:t>
            </a:r>
            <a:r>
              <a:rPr lang="en-US" altLang="ko-KR" dirty="0">
                <a:solidFill>
                  <a:schemeClr val="tx1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이 없음</a:t>
            </a: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70F5349D-E0C3-45CC-A52D-7227324D0FA4}"/>
              </a:ext>
            </a:extLst>
          </p:cNvPr>
          <p:cNvSpPr/>
          <p:nvPr/>
        </p:nvSpPr>
        <p:spPr>
          <a:xfrm>
            <a:off x="6157138" y="1426464"/>
            <a:ext cx="2529662" cy="1280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r>
              <a:rPr lang="ko-KR" altLang="en-US" dirty="0"/>
              <a:t>가 객체 지향 언어인 이유</a:t>
            </a:r>
          </a:p>
        </p:txBody>
      </p:sp>
    </p:spTree>
    <p:extLst>
      <p:ext uri="{BB962C8B-B14F-4D97-AF65-F5344CB8AC3E}">
        <p14:creationId xmlns:p14="http://schemas.microsoft.com/office/powerpoint/2010/main" val="3125430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468F3C-6F3F-41B5-808B-0EA83048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5" y="1051213"/>
            <a:ext cx="4114674" cy="435205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A9DB1B7-7D0A-4EA4-B4F1-68F07EA63138}"/>
              </a:ext>
            </a:extLst>
          </p:cNvPr>
          <p:cNvCxnSpPr/>
          <p:nvPr/>
        </p:nvCxnSpPr>
        <p:spPr>
          <a:xfrm>
            <a:off x="2859582" y="2177937"/>
            <a:ext cx="332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8B8C48-8110-46D3-B116-0F62D9F6F6C7}"/>
              </a:ext>
            </a:extLst>
          </p:cNvPr>
          <p:cNvSpPr/>
          <p:nvPr/>
        </p:nvSpPr>
        <p:spPr>
          <a:xfrm>
            <a:off x="6317677" y="1562802"/>
            <a:ext cx="3707476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 데이터 관리</a:t>
            </a:r>
            <a:r>
              <a:rPr lang="en-US" altLang="ko-KR" dirty="0"/>
              <a:t>(ex_ sell/</a:t>
            </a:r>
            <a:r>
              <a:rPr lang="en-US" altLang="ko-KR" dirty="0" err="1"/>
              <a:t>soldout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*(1)Enum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EBE8A06-2450-4136-A2EE-B32DF57C9041}"/>
              </a:ext>
            </a:extLst>
          </p:cNvPr>
          <p:cNvCxnSpPr>
            <a:cxnSpLocks/>
          </p:cNvCxnSpPr>
          <p:nvPr/>
        </p:nvCxnSpPr>
        <p:spPr>
          <a:xfrm>
            <a:off x="2637905" y="3682537"/>
            <a:ext cx="249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9B47B0-C459-47C0-A199-B4F7E985556C}"/>
              </a:ext>
            </a:extLst>
          </p:cNvPr>
          <p:cNvSpPr/>
          <p:nvPr/>
        </p:nvSpPr>
        <p:spPr>
          <a:xfrm>
            <a:off x="5214724" y="3570316"/>
            <a:ext cx="4322746" cy="432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 자료</a:t>
            </a:r>
            <a:r>
              <a:rPr lang="en-US" altLang="ko-KR" dirty="0"/>
              <a:t>, </a:t>
            </a:r>
            <a:r>
              <a:rPr lang="ko-KR" altLang="en-US" dirty="0"/>
              <a:t>변경 필요 시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B2A24E9-DEDB-4A20-8C7E-E43A9529D5BB}"/>
              </a:ext>
            </a:extLst>
          </p:cNvPr>
          <p:cNvCxnSpPr/>
          <p:nvPr/>
        </p:nvCxnSpPr>
        <p:spPr>
          <a:xfrm flipV="1">
            <a:off x="2637905" y="399011"/>
            <a:ext cx="3325091" cy="1263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490A0F-38F7-4CDB-9A4E-BAE46CE54BA9}"/>
              </a:ext>
            </a:extLst>
          </p:cNvPr>
          <p:cNvSpPr/>
          <p:nvPr/>
        </p:nvSpPr>
        <p:spPr>
          <a:xfrm>
            <a:off x="5962996" y="199519"/>
            <a:ext cx="3707476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환경 설정</a:t>
            </a:r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8A2918-C0DC-49EE-A371-A86739BB1B77}"/>
              </a:ext>
            </a:extLst>
          </p:cNvPr>
          <p:cNvCxnSpPr>
            <a:cxnSpLocks/>
          </p:cNvCxnSpPr>
          <p:nvPr/>
        </p:nvCxnSpPr>
        <p:spPr>
          <a:xfrm>
            <a:off x="2637905" y="3196238"/>
            <a:ext cx="249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AC4806-0669-4CE5-BFE9-D31FEF8F2719}"/>
              </a:ext>
            </a:extLst>
          </p:cNvPr>
          <p:cNvSpPr/>
          <p:nvPr/>
        </p:nvSpPr>
        <p:spPr>
          <a:xfrm>
            <a:off x="5220266" y="2980114"/>
            <a:ext cx="5087516" cy="561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r>
              <a:rPr lang="ko-KR" altLang="en-US" dirty="0"/>
              <a:t>에 접근하는 역할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조회시</a:t>
            </a:r>
            <a:r>
              <a:rPr lang="ko-KR" altLang="en-US" dirty="0"/>
              <a:t> 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672E91A-BEE6-4005-A9D4-11796D69AD24}"/>
              </a:ext>
            </a:extLst>
          </p:cNvPr>
          <p:cNvCxnSpPr/>
          <p:nvPr/>
        </p:nvCxnSpPr>
        <p:spPr>
          <a:xfrm>
            <a:off x="2859582" y="4127268"/>
            <a:ext cx="4039982" cy="644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CF5CFC-908C-45CD-BE6D-0D9B9C5D85EB}"/>
              </a:ext>
            </a:extLst>
          </p:cNvPr>
          <p:cNvSpPr/>
          <p:nvPr/>
        </p:nvSpPr>
        <p:spPr>
          <a:xfrm>
            <a:off x="7084173" y="4401587"/>
            <a:ext cx="4114674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에 접근하는 메소드를 사용하기 위한 인터페이스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2168205-53D0-4B9C-A0A3-B3BA65791392}"/>
              </a:ext>
            </a:extLst>
          </p:cNvPr>
          <p:cNvCxnSpPr>
            <a:cxnSpLocks/>
          </p:cNvCxnSpPr>
          <p:nvPr/>
        </p:nvCxnSpPr>
        <p:spPr>
          <a:xfrm>
            <a:off x="2582018" y="4675903"/>
            <a:ext cx="3054011" cy="1637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D63921-8E72-4736-BC85-E7808B92F7EE}"/>
              </a:ext>
            </a:extLst>
          </p:cNvPr>
          <p:cNvSpPr/>
          <p:nvPr/>
        </p:nvSpPr>
        <p:spPr>
          <a:xfrm>
            <a:off x="5818909" y="5453146"/>
            <a:ext cx="6068291" cy="117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Repository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에서 얻어온 정보를 바탕으로 자바 문법을 이용하여 가공 후 다시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Controller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에게 정보를 보내는 곳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536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593977A-BAD2-479B-8C1A-0292D6329379}"/>
              </a:ext>
            </a:extLst>
          </p:cNvPr>
          <p:cNvSpPr/>
          <p:nvPr/>
        </p:nvSpPr>
        <p:spPr>
          <a:xfrm>
            <a:off x="218902" y="116375"/>
            <a:ext cx="11601796" cy="66834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(1) 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enum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은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제한된 값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상수 값들의 목록을 갖는 타입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ctr"/>
            <a:endParaRPr lang="en-US" altLang="ko-KR" sz="16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1600" b="1" i="0" dirty="0">
                <a:solidFill>
                  <a:srgbClr val="212529"/>
                </a:solidFill>
                <a:effectLst/>
                <a:latin typeface="-apple-system"/>
              </a:rPr>
              <a:t>1) Type Safety(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타입 안정성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/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enum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은 컴파일 타임에 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타입 안정성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을 보장합니다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특정 범위의 값만 사용 가능하므로 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컴파일 에러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를 먼저 보여주어 런타임 예외를 줄일 수 있습니다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ctr"/>
            <a:endParaRPr lang="en-US" altLang="ko-KR" sz="1600" b="1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sz="1600" b="1" i="0" dirty="0">
                <a:solidFill>
                  <a:srgbClr val="212529"/>
                </a:solidFill>
                <a:effectLst/>
                <a:latin typeface="-apple-system"/>
              </a:rPr>
              <a:t>2) Readability(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가독성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latin typeface="-apple-system"/>
              </a:rPr>
              <a:t>):</a:t>
            </a:r>
          </a:p>
          <a:p>
            <a:pPr algn="l"/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enum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은 의도적으로 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가독성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을 높일 수 있습니다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값들이 명시적으로 정의되어 있기 때문에 코드를 읽을 때 쉽게 이해할 수 있습니다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1600" b="1" i="0" dirty="0">
                <a:solidFill>
                  <a:srgbClr val="212529"/>
                </a:solidFill>
                <a:effectLst/>
                <a:latin typeface="-apple-system"/>
              </a:rPr>
              <a:t>3) Maintainability(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관리 용이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latin typeface="-apple-system"/>
              </a:rPr>
              <a:t>):</a:t>
            </a:r>
          </a:p>
          <a:p>
            <a:pPr algn="l"/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enum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은 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관리가 용이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합니다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값이 추가되거나 변경되는 경우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한 곳에서만 변경하면 되기 때문에 코드의 유지 보수가 용이합니다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br>
              <a:rPr lang="ko-KR" altLang="en-US" sz="1600" dirty="0"/>
            </a:br>
            <a:r>
              <a:rPr lang="en-US" altLang="ko-KR" sz="1600" b="1" i="0" dirty="0">
                <a:solidFill>
                  <a:srgbClr val="212529"/>
                </a:solidFill>
                <a:effectLst/>
                <a:latin typeface="-apple-system"/>
              </a:rPr>
              <a:t>4) Performance: </a:t>
            </a:r>
            <a:r>
              <a:rPr lang="ko-KR" altLang="en-US" sz="1600" b="1" i="0" dirty="0" err="1">
                <a:solidFill>
                  <a:srgbClr val="212529"/>
                </a:solidFill>
                <a:effectLst/>
                <a:latin typeface="-apple-system"/>
              </a:rPr>
              <a:t>상수니까</a:t>
            </a:r>
            <a:endParaRPr lang="ko-KR" altLang="en-US" sz="16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enum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은 컴파일 타임에 정적인 값으로 변환되기 때문에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실행 시간에서 상수 검색의 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오버헤드를 줄입니다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ko-KR" altLang="en-US" sz="1600" dirty="0"/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5) 직렬화: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싱글톤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보장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enum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타입은 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기본적으로 직렬화 가능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하므로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Serializable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인터페이스를 구현할 필요가 없고,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리플렉션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문제도 발생하지 않는다.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인스턴스가 JVM 내에 하나만 존재한다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는 것이 100% 보장 되므로,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Java에서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싱글톤을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만드는 가장 좋은 방법으로 권장됩니다.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값 비교는 그래서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euqals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 가 아닌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==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하면 된다. JVM 내 하나의 인스턴스로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싱글톤이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보장되기 때문에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예) 제한된 값 목록이 필요한 경우,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enum을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사용하면 좋습니다. 예를 들어, 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성별, 상품 상태, 제품 종류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등이 있습니다.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9772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1643" y="1371844"/>
            <a:ext cx="103493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@Entity – </a:t>
            </a:r>
            <a:r>
              <a:rPr lang="ko-KR" altLang="en-US" sz="2400" dirty="0"/>
              <a:t>클래스를 </a:t>
            </a:r>
            <a:r>
              <a:rPr lang="ko-KR" altLang="en-US" sz="2400" dirty="0" err="1"/>
              <a:t>엔티티로</a:t>
            </a:r>
            <a:r>
              <a:rPr lang="ko-KR" altLang="en-US" sz="2400" dirty="0"/>
              <a:t> 선언</a:t>
            </a:r>
            <a:endParaRPr lang="en-US" altLang="ko-KR" sz="2400" dirty="0"/>
          </a:p>
          <a:p>
            <a:r>
              <a:rPr lang="en-US" altLang="ko-KR" sz="2400" dirty="0"/>
              <a:t>@Table – </a:t>
            </a:r>
            <a:r>
              <a:rPr lang="ko-KR" altLang="en-US" sz="2400" dirty="0" err="1"/>
              <a:t>엔티티와</a:t>
            </a:r>
            <a:r>
              <a:rPr lang="ko-KR" altLang="en-US" sz="2400" dirty="0"/>
              <a:t> 매핑할 테이블 지정</a:t>
            </a:r>
            <a:endParaRPr lang="en-US" altLang="ko-KR" sz="2400" dirty="0"/>
          </a:p>
          <a:p>
            <a:r>
              <a:rPr lang="en-US" altLang="ko-KR" sz="2400" dirty="0"/>
              <a:t>@Id</a:t>
            </a:r>
            <a:r>
              <a:rPr lang="ko-KR" altLang="en-US" sz="2400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 테이블의 </a:t>
            </a:r>
            <a:r>
              <a:rPr lang="ko-KR" altLang="en-US" sz="2400" dirty="0" err="1"/>
              <a:t>기본키에</a:t>
            </a:r>
            <a:r>
              <a:rPr lang="ko-KR" altLang="en-US" sz="2400" dirty="0"/>
              <a:t> 사용할 속성을 지정</a:t>
            </a:r>
            <a:endParaRPr lang="en-US" altLang="ko-KR" sz="2400" dirty="0"/>
          </a:p>
          <a:p>
            <a:r>
              <a:rPr lang="en-US" altLang="ko-KR" sz="2400" dirty="0"/>
              <a:t>@</a:t>
            </a:r>
            <a:r>
              <a:rPr lang="en-US" altLang="ko-KR" sz="2400" dirty="0" err="1"/>
              <a:t>GeneratedValue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기본키</a:t>
            </a:r>
            <a:r>
              <a:rPr lang="ko-KR" altLang="en-US" sz="2400" dirty="0"/>
              <a:t> 값을 생성하는 전략 명시</a:t>
            </a:r>
            <a:endParaRPr lang="en-US" altLang="ko-KR" sz="2400" dirty="0"/>
          </a:p>
          <a:p>
            <a:r>
              <a:rPr lang="en-US" altLang="ko-KR" sz="2400" dirty="0"/>
              <a:t>@Column – </a:t>
            </a:r>
            <a:r>
              <a:rPr lang="ko-KR" altLang="en-US" sz="2400" dirty="0"/>
              <a:t>필드와 컬럼 매핑</a:t>
            </a:r>
            <a:endParaRPr lang="en-US" altLang="ko-KR" sz="2400" dirty="0"/>
          </a:p>
          <a:p>
            <a:r>
              <a:rPr lang="en-US" altLang="ko-KR" sz="2400" dirty="0"/>
              <a:t>@Lob – BLOB, CLOB </a:t>
            </a:r>
            <a:r>
              <a:rPr lang="ko-KR" altLang="en-US" sz="2400" dirty="0"/>
              <a:t>타입 매핑</a:t>
            </a:r>
            <a:endParaRPr lang="en-US" altLang="ko-KR" sz="2400" dirty="0"/>
          </a:p>
          <a:p>
            <a:r>
              <a:rPr lang="en-US" altLang="ko-KR" sz="2400" dirty="0"/>
              <a:t>@</a:t>
            </a:r>
            <a:r>
              <a:rPr lang="en-US" altLang="ko-KR" sz="2400" dirty="0" err="1"/>
              <a:t>CreationTimestamp</a:t>
            </a:r>
            <a:r>
              <a:rPr lang="en-US" altLang="ko-KR" sz="2400" dirty="0"/>
              <a:t> – insert</a:t>
            </a:r>
            <a:r>
              <a:rPr lang="ko-KR" altLang="en-US" sz="2400" dirty="0"/>
              <a:t> 시 시간 자동 저장</a:t>
            </a:r>
            <a:endParaRPr lang="en-US" altLang="ko-KR" sz="2400" dirty="0"/>
          </a:p>
          <a:p>
            <a:r>
              <a:rPr lang="en-US" altLang="ko-KR" sz="2400" dirty="0"/>
              <a:t>@</a:t>
            </a:r>
            <a:r>
              <a:rPr lang="en-US" altLang="ko-KR" sz="2400" dirty="0" err="1"/>
              <a:t>UpdateTimestamp</a:t>
            </a:r>
            <a:r>
              <a:rPr lang="en-US" altLang="ko-KR" sz="2400" dirty="0"/>
              <a:t> – update</a:t>
            </a:r>
            <a:r>
              <a:rPr lang="ko-KR" altLang="en-US" sz="2400" dirty="0"/>
              <a:t> 시 시간 자동 저장</a:t>
            </a:r>
            <a:endParaRPr lang="en-US" altLang="ko-KR" sz="2400" dirty="0"/>
          </a:p>
          <a:p>
            <a:r>
              <a:rPr lang="en-US" altLang="ko-KR" sz="2400" dirty="0"/>
              <a:t>@Enumerated – </a:t>
            </a:r>
            <a:r>
              <a:rPr lang="en-US" altLang="ko-KR" sz="2400" dirty="0" err="1"/>
              <a:t>enum</a:t>
            </a:r>
            <a:r>
              <a:rPr lang="en-US" altLang="ko-KR" sz="2400" dirty="0"/>
              <a:t> </a:t>
            </a:r>
            <a:r>
              <a:rPr lang="ko-KR" altLang="en-US" sz="2400" dirty="0"/>
              <a:t>타입 매핑</a:t>
            </a:r>
            <a:endParaRPr lang="en-US" altLang="ko-KR" sz="2400" dirty="0"/>
          </a:p>
          <a:p>
            <a:r>
              <a:rPr lang="en-US" altLang="ko-KR" sz="2400" dirty="0"/>
              <a:t>@Transient – </a:t>
            </a:r>
            <a:r>
              <a:rPr lang="ko-KR" altLang="en-US" sz="2400" dirty="0"/>
              <a:t>해당 필드 데이터베이스 매핑 무시</a:t>
            </a:r>
            <a:endParaRPr lang="en-US" altLang="ko-KR" sz="2400" dirty="0"/>
          </a:p>
          <a:p>
            <a:r>
              <a:rPr lang="en-US" altLang="ko-KR" sz="2400" dirty="0"/>
              <a:t>@Temporal – </a:t>
            </a:r>
            <a:r>
              <a:rPr lang="ko-KR" altLang="en-US" sz="2400" dirty="0"/>
              <a:t>날짜 타입 매핑</a:t>
            </a:r>
            <a:endParaRPr lang="en-US" altLang="ko-KR" sz="2400" dirty="0"/>
          </a:p>
          <a:p>
            <a:r>
              <a:rPr lang="en-US" altLang="ko-KR" sz="2400" dirty="0"/>
              <a:t>@</a:t>
            </a:r>
            <a:r>
              <a:rPr lang="en-US" altLang="ko-KR" sz="2400" dirty="0" err="1"/>
              <a:t>CreateDate</a:t>
            </a:r>
            <a:r>
              <a:rPr lang="en-US" altLang="ko-KR" sz="2400" dirty="0"/>
              <a:t> – </a:t>
            </a:r>
            <a:r>
              <a:rPr lang="ko-KR" altLang="en-US" sz="2400" dirty="0" err="1"/>
              <a:t>엔티티가</a:t>
            </a:r>
            <a:r>
              <a:rPr lang="ko-KR" altLang="en-US" sz="2400" dirty="0"/>
              <a:t> 생성되어 저장될 때 시간 자동 저장</a:t>
            </a:r>
            <a:endParaRPr lang="en-US" altLang="ko-KR" sz="2400" dirty="0"/>
          </a:p>
          <a:p>
            <a:r>
              <a:rPr lang="en-US" altLang="ko-KR" sz="2400" dirty="0"/>
              <a:t>@</a:t>
            </a:r>
            <a:r>
              <a:rPr lang="en-US" altLang="ko-KR" sz="2400" dirty="0" err="1"/>
              <a:t>LastModifiedDate</a:t>
            </a:r>
            <a:r>
              <a:rPr lang="ko-KR" altLang="en-US" sz="2400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  조회한 </a:t>
            </a:r>
            <a:r>
              <a:rPr lang="ko-KR" altLang="en-US" sz="2400" dirty="0" err="1"/>
              <a:t>엔티티의</a:t>
            </a:r>
            <a:r>
              <a:rPr lang="ko-KR" altLang="en-US" sz="2400" dirty="0"/>
              <a:t> 값을 변경할 때 시간 자동 저장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2996" y="482138"/>
            <a:ext cx="780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엔티티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(entity)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매핑 관련 </a:t>
            </a:r>
            <a:r>
              <a:rPr lang="ko-KR" alt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어노테이션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C36C8C1-58A9-4B78-B4AC-7B33F7407C52}"/>
              </a:ext>
            </a:extLst>
          </p:cNvPr>
          <p:cNvCxnSpPr/>
          <p:nvPr/>
        </p:nvCxnSpPr>
        <p:spPr>
          <a:xfrm>
            <a:off x="681643" y="4721629"/>
            <a:ext cx="10656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48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48609B-ACEC-4C3E-AAC5-C93728CF0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60"/>
          <a:stretch/>
        </p:blipFill>
        <p:spPr>
          <a:xfrm>
            <a:off x="71240" y="1628254"/>
            <a:ext cx="7709474" cy="42072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24A226-9D71-4090-AAB7-A4ACD361F7BB}"/>
              </a:ext>
            </a:extLst>
          </p:cNvPr>
          <p:cNvSpPr/>
          <p:nvPr/>
        </p:nvSpPr>
        <p:spPr>
          <a:xfrm>
            <a:off x="1795547" y="2044931"/>
            <a:ext cx="1629294" cy="4322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C6DE883-3532-4222-9813-8DBB2B5D9BE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610194" y="1464756"/>
            <a:ext cx="0" cy="580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C3392E-F274-4A43-BCF1-97E45B427D0D}"/>
              </a:ext>
            </a:extLst>
          </p:cNvPr>
          <p:cNvSpPr/>
          <p:nvPr/>
        </p:nvSpPr>
        <p:spPr>
          <a:xfrm>
            <a:off x="714891" y="141317"/>
            <a:ext cx="5962996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ECEE1B2-4B7C-48FC-A8CF-228DD148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87" y="300456"/>
            <a:ext cx="545453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thymeleaf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가 지원하는 JS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= [[${.....}]]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으로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값을 바로 담을 수 있다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= [[${...}]]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으로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객체를 담을 수 있다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   =&gt; 이때 담겨진 객체는 JSON 형태로 변환되어 담긴다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38383-6F22-40E7-A9A4-CAD24F8A3F26}"/>
              </a:ext>
            </a:extLst>
          </p:cNvPr>
          <p:cNvSpPr txBox="1"/>
          <p:nvPr/>
        </p:nvSpPr>
        <p:spPr>
          <a:xfrm>
            <a:off x="2771" y="-181848"/>
            <a:ext cx="40233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https://terianp.tistory.com/176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Terian의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도전기:티스토리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0B3757-BC7B-488C-9953-FBE963FF9CD8}"/>
              </a:ext>
            </a:extLst>
          </p:cNvPr>
          <p:cNvSpPr/>
          <p:nvPr/>
        </p:nvSpPr>
        <p:spPr>
          <a:xfrm>
            <a:off x="665016" y="2044931"/>
            <a:ext cx="6982693" cy="3184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D75575-7B79-4CCF-B4AC-D2DA038C232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647709" y="3637339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8BB6FE-E9D5-4093-BA47-ECC7099475B8}"/>
              </a:ext>
            </a:extLst>
          </p:cNvPr>
          <p:cNvSpPr/>
          <p:nvPr/>
        </p:nvSpPr>
        <p:spPr>
          <a:xfrm>
            <a:off x="8352731" y="3591097"/>
            <a:ext cx="3713414" cy="224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document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ready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준비가 되었을 경우 기능 실행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.</a:t>
            </a:r>
            <a:endParaRPr lang="en-US" altLang="ko-KR" i="1" dirty="0">
              <a:solidFill>
                <a:schemeClr val="bg1"/>
              </a:solidFill>
              <a:latin typeface="Arial Unicode MS"/>
              <a:ea typeface="JetBrains Mono"/>
            </a:endParaRPr>
          </a:p>
          <a:p>
            <a:pPr algn="ctr"/>
            <a:endParaRPr kumimoji="0" lang="en-US" altLang="ko-KR" sz="13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algn="ctr"/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controller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</a:t>
            </a:r>
            <a:endParaRPr kumimoji="0" lang="en-US" altLang="ko-KR" sz="18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  <a:ea typeface="JetBrains Mono"/>
            </a:endParaRPr>
          </a:p>
          <a:p>
            <a:pPr algn="ctr"/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errormessage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보내면 팝업이 뜸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. </a:t>
            </a:r>
            <a:endParaRPr kumimoji="0" lang="en-US" altLang="ko-KR" sz="18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  <a:ea typeface="JetBrains Mono"/>
            </a:endParaRPr>
          </a:p>
          <a:p>
            <a:pPr algn="ctr"/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메세지가 없으면 팝업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안뜸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92F37-6E2C-45B6-848A-E2E47DD3CF74}"/>
              </a:ext>
            </a:extLst>
          </p:cNvPr>
          <p:cNvSpPr/>
          <p:nvPr/>
        </p:nvSpPr>
        <p:spPr>
          <a:xfrm>
            <a:off x="6925883" y="64373"/>
            <a:ext cx="5094712" cy="2674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en-US" altLang="ko-KR" sz="1600" dirty="0" err="1"/>
              <a:t>th:text</a:t>
            </a:r>
            <a:r>
              <a:rPr lang="en-US" altLang="ko-KR" sz="1600" dirty="0"/>
              <a:t> =&gt; Controller</a:t>
            </a:r>
            <a:r>
              <a:rPr lang="ko-KR" altLang="en-US" sz="1600" dirty="0"/>
              <a:t>에서 올라온 데이터를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en-US" altLang="ko-KR" sz="1600" dirty="0" err="1"/>
              <a:t>th:each</a:t>
            </a:r>
            <a:r>
              <a:rPr lang="en-US" altLang="ko-KR" sz="1600" dirty="0"/>
              <a:t> =&gt; Controller List </a:t>
            </a:r>
            <a:r>
              <a:rPr lang="ko-KR" altLang="en-US" sz="1600" dirty="0"/>
              <a:t>데이터가 </a:t>
            </a:r>
            <a:r>
              <a:rPr lang="ko-KR" altLang="en-US" sz="1600" dirty="0" err="1"/>
              <a:t>있는데로</a:t>
            </a:r>
            <a:r>
              <a:rPr lang="ko-KR" altLang="en-US" sz="1600" dirty="0"/>
              <a:t> 반복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en-US" altLang="ko-KR" sz="1600" dirty="0" err="1"/>
              <a:t>th:if</a:t>
            </a:r>
            <a:r>
              <a:rPr lang="en-US" altLang="ko-KR" sz="1600" dirty="0"/>
              <a:t> =&gt; </a:t>
            </a:r>
            <a:r>
              <a:rPr lang="ko-KR" altLang="en-US" sz="1600" dirty="0"/>
              <a:t>조건이 맞으면 실행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 </a:t>
            </a:r>
            <a:r>
              <a:rPr lang="en-US" altLang="ko-KR" sz="1600" dirty="0" err="1"/>
              <a:t>th:unless</a:t>
            </a:r>
            <a:r>
              <a:rPr lang="en-US" altLang="ko-KR" sz="1600" dirty="0"/>
              <a:t> =&gt; </a:t>
            </a:r>
            <a:r>
              <a:rPr lang="ko-KR" altLang="en-US" sz="1600" dirty="0"/>
              <a:t>조건이 맞지 않으면 실행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5. </a:t>
            </a:r>
            <a:r>
              <a:rPr lang="en-US" altLang="ko-KR" sz="1600" dirty="0" err="1"/>
              <a:t>th:switch</a:t>
            </a:r>
            <a:r>
              <a:rPr lang="en-US" altLang="ko-KR" sz="1600" dirty="0"/>
              <a:t>=</a:t>
            </a:r>
            <a:r>
              <a:rPr lang="ko-KR" altLang="en-US" sz="1600" dirty="0"/>
              <a:t>값 </a:t>
            </a:r>
            <a:r>
              <a:rPr lang="en-US" altLang="ko-KR" sz="1600" dirty="0"/>
              <a:t>=&gt; </a:t>
            </a:r>
            <a:r>
              <a:rPr lang="ko-KR" altLang="en-US" sz="1600" dirty="0"/>
              <a:t>값이 맞는 것을 </a:t>
            </a:r>
            <a:r>
              <a:rPr lang="en-US" altLang="ko-KR" sz="1600" dirty="0" err="1"/>
              <a:t>th:case</a:t>
            </a:r>
            <a:r>
              <a:rPr lang="ko-KR" altLang="en-US" sz="1600" dirty="0"/>
              <a:t>로 정의 해서</a:t>
            </a:r>
            <a:r>
              <a:rPr lang="en-US" altLang="ko-KR" sz="1600" dirty="0"/>
              <a:t> </a:t>
            </a:r>
            <a:r>
              <a:rPr lang="ko-KR" altLang="en-US" sz="1600" dirty="0"/>
              <a:t>맞는 </a:t>
            </a:r>
            <a:r>
              <a:rPr lang="en-US" altLang="ko-KR" sz="1600" dirty="0"/>
              <a:t>case </a:t>
            </a:r>
            <a:r>
              <a:rPr lang="ko-KR" altLang="en-US" sz="1600" dirty="0"/>
              <a:t>있으면 실행</a:t>
            </a:r>
          </a:p>
        </p:txBody>
      </p:sp>
    </p:spTree>
    <p:extLst>
      <p:ext uri="{BB962C8B-B14F-4D97-AF65-F5344CB8AC3E}">
        <p14:creationId xmlns:p14="http://schemas.microsoft.com/office/powerpoint/2010/main" val="24017016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DBFD10-FFEB-41F6-B462-94EAA23B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600305" cy="464131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CE80CB4-DB0D-462E-9428-F719A1507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926" y="2320656"/>
            <a:ext cx="5447629" cy="373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QueryDSL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 장점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문자가 아닌 코드로 쿼리를 작성할 수 있어 컴파일 시점에 문법 오류를 확인할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인텔리제이와 같은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IDE의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 자동 완성 기능의 도움을 받을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복잡한 쿼리나 </a:t>
            </a:r>
            <a:r>
              <a:rPr kumimoji="0" lang="ko-KR" altLang="ko-KR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동적 쿼리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작성이 편리하다.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쿼리 작성 시 제약 조건 등을 메서드 추출을 통해 재사용할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JPQL 문법과 유사한 형태로 작성할 수 있어 쉽게 적응할 수 있다.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3A73A-9EEA-420D-934E-1CB395D13CA3}"/>
              </a:ext>
            </a:extLst>
          </p:cNvPr>
          <p:cNvSpPr txBox="1"/>
          <p:nvPr/>
        </p:nvSpPr>
        <p:spPr>
          <a:xfrm>
            <a:off x="0" y="6401913"/>
            <a:ext cx="6093228" cy="45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https://ittrue.tistory.com/292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[IT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True:티스토리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4016801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A6AD27-60EE-4F3E-82AB-DB4B1EC50811}"/>
              </a:ext>
            </a:extLst>
          </p:cNvPr>
          <p:cNvSpPr/>
          <p:nvPr/>
        </p:nvSpPr>
        <p:spPr>
          <a:xfrm>
            <a:off x="349135" y="249384"/>
            <a:ext cx="10656916" cy="204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정적 쿼리</a:t>
            </a:r>
            <a:r>
              <a:rPr lang="en-US" altLang="ko-KR" dirty="0"/>
              <a:t>(static query)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 </a:t>
            </a:r>
            <a:r>
              <a:rPr lang="ko-KR" altLang="en-US" dirty="0"/>
              <a:t>미리 정의된 </a:t>
            </a:r>
            <a:r>
              <a:rPr lang="en-US" altLang="ko-KR" dirty="0"/>
              <a:t>SQL </a:t>
            </a:r>
            <a:r>
              <a:rPr lang="ko-KR" altLang="en-US" dirty="0"/>
              <a:t>문장이나 </a:t>
            </a:r>
            <a:r>
              <a:rPr lang="en-US" altLang="ko-KR" dirty="0"/>
              <a:t>JPQL </a:t>
            </a:r>
            <a:r>
              <a:rPr lang="ko-KR" altLang="en-US" dirty="0"/>
              <a:t>쿼리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고정된 데이터 접근 패턴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Ex) “select * from table where name=“john”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C9A981-C7FA-4F02-A07B-951F25B909F0}"/>
              </a:ext>
            </a:extLst>
          </p:cNvPr>
          <p:cNvSpPr/>
          <p:nvPr/>
        </p:nvSpPr>
        <p:spPr>
          <a:xfrm>
            <a:off x="349135" y="2701635"/>
            <a:ext cx="10656916" cy="390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동적 쿼리</a:t>
            </a:r>
            <a:r>
              <a:rPr lang="en-US" altLang="ko-KR" dirty="0"/>
              <a:t>(dynamic query)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사용자의 입력이나 프로그램의 상황에 따라 쿼리문의 변경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Ex) &lt;select id= “” </a:t>
            </a:r>
            <a:r>
              <a:rPr lang="en-US" altLang="ko-KR" dirty="0" err="1"/>
              <a:t>parameterType</a:t>
            </a:r>
            <a:r>
              <a:rPr lang="en-US" altLang="ko-KR" dirty="0"/>
              <a:t> = “” </a:t>
            </a:r>
            <a:r>
              <a:rPr lang="en-US" altLang="ko-KR" dirty="0" err="1"/>
              <a:t>resultType</a:t>
            </a:r>
            <a:r>
              <a:rPr lang="en-US" altLang="ko-KR" dirty="0"/>
              <a:t>=“”&gt;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select * from 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&lt;where&gt;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&lt;if  name != null&gt;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		AND name = #{name}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&lt;/if&gt;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&lt;/where&gt;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465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897304-8D6D-468C-BFA3-76E9A0EE6B34}"/>
              </a:ext>
            </a:extLst>
          </p:cNvPr>
          <p:cNvSpPr txBox="1"/>
          <p:nvPr/>
        </p:nvSpPr>
        <p:spPr>
          <a:xfrm>
            <a:off x="795130" y="1530626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하나로 돌려쓰기 </a:t>
            </a:r>
            <a:r>
              <a:rPr lang="en-US" altLang="ko-KR" dirty="0"/>
              <a:t>@Bean</a:t>
            </a:r>
            <a:r>
              <a:rPr lang="ko-KR" altLang="en-US" dirty="0"/>
              <a:t>으로 하나 만들어서</a:t>
            </a:r>
            <a:endParaRPr lang="en-US" altLang="ko-KR" dirty="0"/>
          </a:p>
          <a:p>
            <a:r>
              <a:rPr lang="ko-KR" altLang="en-US" dirty="0" err="1"/>
              <a:t>빌드업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객체의 정보를 </a:t>
            </a:r>
            <a:r>
              <a:rPr lang="ko-KR" altLang="en-US" dirty="0" err="1"/>
              <a:t>리턴해서</a:t>
            </a:r>
            <a:r>
              <a:rPr lang="ko-KR" altLang="en-US" dirty="0"/>
              <a:t> 정보를 쌓는 형식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8067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9A57D-5B4C-4812-AE4C-DA55DE5AEFF3}"/>
              </a:ext>
            </a:extLst>
          </p:cNvPr>
          <p:cNvSpPr/>
          <p:nvPr/>
        </p:nvSpPr>
        <p:spPr>
          <a:xfrm>
            <a:off x="1298713" y="477078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F279E-6089-458F-B2AB-564C767C0217}"/>
              </a:ext>
            </a:extLst>
          </p:cNvPr>
          <p:cNvSpPr/>
          <p:nvPr/>
        </p:nvSpPr>
        <p:spPr>
          <a:xfrm>
            <a:off x="1298713" y="2405270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(Mapping)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961695-5BDB-4709-BB4A-2CE02A3E0A2E}"/>
              </a:ext>
            </a:extLst>
          </p:cNvPr>
          <p:cNvSpPr/>
          <p:nvPr/>
        </p:nvSpPr>
        <p:spPr>
          <a:xfrm>
            <a:off x="4565373" y="477078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68D56F1-EC48-4C93-939A-CC8B9F3829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45635" y="1603513"/>
            <a:ext cx="0" cy="80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7C95AAC-7996-4642-8E0F-D6E3D64F33B1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3392556" y="1603513"/>
            <a:ext cx="2219739" cy="136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C620E-A3A0-489D-8C56-3388D8FAF584}"/>
              </a:ext>
            </a:extLst>
          </p:cNvPr>
          <p:cNvSpPr/>
          <p:nvPr/>
        </p:nvSpPr>
        <p:spPr>
          <a:xfrm>
            <a:off x="8050696" y="477077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변경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A910B0-9F7D-473A-A672-3E3759DAE2EB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6659216" y="1040295"/>
            <a:ext cx="13914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000D-A8C3-47ED-A81D-5907214053A1}"/>
              </a:ext>
            </a:extLst>
          </p:cNvPr>
          <p:cNvSpPr txBox="1"/>
          <p:nvPr/>
        </p:nvSpPr>
        <p:spPr>
          <a:xfrm>
            <a:off x="4565373" y="4181724"/>
            <a:ext cx="170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 출력 </a:t>
            </a:r>
            <a:r>
              <a:rPr lang="en-US" altLang="ko-KR" dirty="0"/>
              <a:t>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2684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77C50-798C-47A1-9558-508BB7C961F9}"/>
              </a:ext>
            </a:extLst>
          </p:cNvPr>
          <p:cNvSpPr/>
          <p:nvPr/>
        </p:nvSpPr>
        <p:spPr>
          <a:xfrm>
            <a:off x="1298713" y="477078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작성완료</a:t>
            </a:r>
            <a:endParaRPr lang="en-US" altLang="ko-KR" dirty="0"/>
          </a:p>
          <a:p>
            <a:pPr algn="ctr"/>
            <a:r>
              <a:rPr lang="ko-KR" altLang="en-US" dirty="0"/>
              <a:t>버튼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D5361-7E2F-45E2-B205-570AA8011005}"/>
              </a:ext>
            </a:extLst>
          </p:cNvPr>
          <p:cNvSpPr/>
          <p:nvPr/>
        </p:nvSpPr>
        <p:spPr>
          <a:xfrm>
            <a:off x="1298713" y="2193235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(Mapping)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0F6D838-4734-44E2-82B6-9B161F58117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45635" y="1603513"/>
            <a:ext cx="0" cy="58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DEBBF3-B11A-4D68-9C71-A27839A0598E}"/>
              </a:ext>
            </a:extLst>
          </p:cNvPr>
          <p:cNvSpPr/>
          <p:nvPr/>
        </p:nvSpPr>
        <p:spPr>
          <a:xfrm>
            <a:off x="1298713" y="3909392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</a:p>
          <a:p>
            <a:pPr algn="ctr"/>
            <a:r>
              <a:rPr lang="en-US" altLang="ko-KR" dirty="0"/>
              <a:t>(Method </a:t>
            </a:r>
            <a:r>
              <a:rPr lang="ko-KR" altLang="en-US" dirty="0"/>
              <a:t>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7B0570-67DA-45D6-8A74-81E76D9D8E31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345635" y="3319670"/>
            <a:ext cx="0" cy="58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36B2C4-5B7B-48E1-8BE6-54547BF5490A}"/>
              </a:ext>
            </a:extLst>
          </p:cNvPr>
          <p:cNvSpPr/>
          <p:nvPr/>
        </p:nvSpPr>
        <p:spPr>
          <a:xfrm>
            <a:off x="4002157" y="3909392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에 맞는 자료형</a:t>
            </a:r>
            <a:endParaRPr lang="en-US" altLang="ko-KR" dirty="0"/>
          </a:p>
          <a:p>
            <a:pPr algn="ctr"/>
            <a:r>
              <a:rPr lang="ko-KR" altLang="en-US" dirty="0"/>
              <a:t>만들기</a:t>
            </a:r>
            <a:endParaRPr lang="en-US" altLang="ko-KR" dirty="0"/>
          </a:p>
          <a:p>
            <a:pPr algn="ctr"/>
            <a:r>
              <a:rPr lang="en-US" altLang="ko-KR" dirty="0"/>
              <a:t>(DTO-&gt;Entity)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2C537BF-645A-48FF-A7AF-BF195FA78D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392556" y="4472610"/>
            <a:ext cx="60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610949F-45E4-4D1B-AA24-6C897574E67E}"/>
              </a:ext>
            </a:extLst>
          </p:cNvPr>
          <p:cNvCxnSpPr>
            <a:stCxn id="12" idx="0"/>
            <a:endCxn id="9" idx="3"/>
          </p:cNvCxnSpPr>
          <p:nvPr/>
        </p:nvCxnSpPr>
        <p:spPr>
          <a:xfrm rot="16200000" flipH="1" flipV="1">
            <a:off x="3939209" y="3362739"/>
            <a:ext cx="563218" cy="1656523"/>
          </a:xfrm>
          <a:prstGeom prst="bentConnector4">
            <a:avLst>
              <a:gd name="adj1" fmla="val -40588"/>
              <a:gd name="adj2" fmla="val 816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3E9C18-D9DB-4121-93AC-06AE427D4CDB}"/>
              </a:ext>
            </a:extLst>
          </p:cNvPr>
          <p:cNvSpPr/>
          <p:nvPr/>
        </p:nvSpPr>
        <p:spPr>
          <a:xfrm>
            <a:off x="1298712" y="5625549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</a:p>
          <a:p>
            <a:pPr algn="ctr"/>
            <a:r>
              <a:rPr lang="en-US" altLang="ko-KR" dirty="0"/>
              <a:t>(Method </a:t>
            </a:r>
            <a:r>
              <a:rPr lang="ko-KR" altLang="en-US" dirty="0"/>
              <a:t>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5590BB-6055-40E6-91B8-580F65B2AD0C}"/>
              </a:ext>
            </a:extLst>
          </p:cNvPr>
          <p:cNvCxnSpPr>
            <a:stCxn id="17" idx="3"/>
          </p:cNvCxnSpPr>
          <p:nvPr/>
        </p:nvCxnSpPr>
        <p:spPr>
          <a:xfrm flipV="1">
            <a:off x="3392555" y="6188766"/>
            <a:ext cx="23986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1691E9-495F-4F41-9177-9C278453E25D}"/>
              </a:ext>
            </a:extLst>
          </p:cNvPr>
          <p:cNvSpPr/>
          <p:nvPr/>
        </p:nvSpPr>
        <p:spPr>
          <a:xfrm>
            <a:off x="5870712" y="5625548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1EFDAB-4E8D-483B-82C6-CB4952F9C690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2345634" y="5035827"/>
            <a:ext cx="1" cy="58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93CE049-E112-42E0-95EF-0CA0500E6CF0}"/>
              </a:ext>
            </a:extLst>
          </p:cNvPr>
          <p:cNvCxnSpPr>
            <a:stCxn id="20" idx="0"/>
            <a:endCxn id="17" idx="3"/>
          </p:cNvCxnSpPr>
          <p:nvPr/>
        </p:nvCxnSpPr>
        <p:spPr>
          <a:xfrm rot="16200000" flipH="1" flipV="1">
            <a:off x="4873485" y="4144617"/>
            <a:ext cx="563219" cy="3525079"/>
          </a:xfrm>
          <a:prstGeom prst="bentConnector4">
            <a:avLst>
              <a:gd name="adj1" fmla="val -40588"/>
              <a:gd name="adj2" fmla="val 648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18E14DF-70E1-4843-9E3D-7BF0E466EA94}"/>
              </a:ext>
            </a:extLst>
          </p:cNvPr>
          <p:cNvCxnSpPr>
            <a:cxnSpLocks/>
            <a:stCxn id="17" idx="1"/>
            <a:endCxn id="9" idx="1"/>
          </p:cNvCxnSpPr>
          <p:nvPr/>
        </p:nvCxnSpPr>
        <p:spPr>
          <a:xfrm rot="10800000" flipH="1">
            <a:off x="1298711" y="4472611"/>
            <a:ext cx="1" cy="1716157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D00FE3E-0E79-40EB-B1DE-FE2485891D09}"/>
              </a:ext>
            </a:extLst>
          </p:cNvPr>
          <p:cNvCxnSpPr>
            <a:stCxn id="9" idx="1"/>
            <a:endCxn id="5" idx="1"/>
          </p:cNvCxnSpPr>
          <p:nvPr/>
        </p:nvCxnSpPr>
        <p:spPr>
          <a:xfrm rot="10800000">
            <a:off x="1298713" y="2756454"/>
            <a:ext cx="12700" cy="171615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656146-209C-4B8B-B441-A644ECD65182}"/>
              </a:ext>
            </a:extLst>
          </p:cNvPr>
          <p:cNvSpPr/>
          <p:nvPr/>
        </p:nvSpPr>
        <p:spPr>
          <a:xfrm>
            <a:off x="4499388" y="477077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출력</a:t>
            </a:r>
            <a:endParaRPr lang="en-US" altLang="ko-KR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CC600DF-F88B-4812-B3BC-B35938CC2B1E}"/>
              </a:ext>
            </a:extLst>
          </p:cNvPr>
          <p:cNvCxnSpPr>
            <a:stCxn id="5" idx="3"/>
            <a:endCxn id="30" idx="2"/>
          </p:cNvCxnSpPr>
          <p:nvPr/>
        </p:nvCxnSpPr>
        <p:spPr>
          <a:xfrm flipV="1">
            <a:off x="3392556" y="1603512"/>
            <a:ext cx="2153754" cy="11529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2E2A66-1162-4F7A-8769-6B5DAB7AEC6A}"/>
              </a:ext>
            </a:extLst>
          </p:cNvPr>
          <p:cNvSpPr txBox="1"/>
          <p:nvPr/>
        </p:nvSpPr>
        <p:spPr>
          <a:xfrm>
            <a:off x="3697356" y="2193235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화면출력될</a:t>
            </a:r>
            <a:r>
              <a:rPr lang="ko-KR" altLang="en-US" dirty="0"/>
              <a:t> </a:t>
            </a:r>
            <a:r>
              <a:rPr lang="en-US" altLang="ko-KR" dirty="0"/>
              <a:t>Mapping </a:t>
            </a:r>
            <a:r>
              <a:rPr lang="ko-KR" altLang="en-US" dirty="0"/>
              <a:t>주소 실행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406ECB-F904-40AE-8AB5-362B6493BCA2}"/>
              </a:ext>
            </a:extLst>
          </p:cNvPr>
          <p:cNvSpPr txBox="1"/>
          <p:nvPr/>
        </p:nvSpPr>
        <p:spPr>
          <a:xfrm>
            <a:off x="8375374" y="2562567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정보 입력 저장 플로우</a:t>
            </a:r>
          </a:p>
        </p:txBody>
      </p:sp>
    </p:spTree>
    <p:extLst>
      <p:ext uri="{BB962C8B-B14F-4D97-AF65-F5344CB8AC3E}">
        <p14:creationId xmlns:p14="http://schemas.microsoft.com/office/powerpoint/2010/main" val="8521091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9A57D-5B4C-4812-AE4C-DA55DE5AEFF3}"/>
              </a:ext>
            </a:extLst>
          </p:cNvPr>
          <p:cNvSpPr/>
          <p:nvPr/>
        </p:nvSpPr>
        <p:spPr>
          <a:xfrm>
            <a:off x="1298713" y="477078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F279E-6089-458F-B2AB-564C767C0217}"/>
              </a:ext>
            </a:extLst>
          </p:cNvPr>
          <p:cNvSpPr/>
          <p:nvPr/>
        </p:nvSpPr>
        <p:spPr>
          <a:xfrm>
            <a:off x="1298713" y="2405270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(Mapping)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961695-5BDB-4709-BB4A-2CE02A3E0A2E}"/>
              </a:ext>
            </a:extLst>
          </p:cNvPr>
          <p:cNvSpPr/>
          <p:nvPr/>
        </p:nvSpPr>
        <p:spPr>
          <a:xfrm>
            <a:off x="4565373" y="477078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68D56F1-EC48-4C93-939A-CC8B9F3829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45635" y="1603513"/>
            <a:ext cx="0" cy="80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7C95AAC-7996-4642-8E0F-D6E3D64F33B1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3392556" y="1603513"/>
            <a:ext cx="2219739" cy="13649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C620E-A3A0-489D-8C56-3388D8FAF584}"/>
              </a:ext>
            </a:extLst>
          </p:cNvPr>
          <p:cNvSpPr/>
          <p:nvPr/>
        </p:nvSpPr>
        <p:spPr>
          <a:xfrm>
            <a:off x="8050696" y="477077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변경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A910B0-9F7D-473A-A672-3E3759DAE2EB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6659216" y="1040295"/>
            <a:ext cx="139148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000D-A8C3-47ED-A81D-5907214053A1}"/>
              </a:ext>
            </a:extLst>
          </p:cNvPr>
          <p:cNvSpPr txBox="1"/>
          <p:nvPr/>
        </p:nvSpPr>
        <p:spPr>
          <a:xfrm>
            <a:off x="9097617" y="3531705"/>
            <a:ext cx="170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 출력 </a:t>
            </a:r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A26951-6284-4F61-B14B-8D2BBEA1B828}"/>
              </a:ext>
            </a:extLst>
          </p:cNvPr>
          <p:cNvSpPr/>
          <p:nvPr/>
        </p:nvSpPr>
        <p:spPr>
          <a:xfrm>
            <a:off x="1298712" y="4333462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</a:p>
          <a:p>
            <a:pPr algn="ctr"/>
            <a:r>
              <a:rPr lang="en-US" altLang="ko-KR" dirty="0"/>
              <a:t>(Method </a:t>
            </a:r>
            <a:r>
              <a:rPr lang="ko-KR" altLang="en-US" dirty="0"/>
              <a:t>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0B56136-8F11-44DE-BC80-2D5B4596B42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2345634" y="3531705"/>
            <a:ext cx="1" cy="80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36AC77-C7C1-4822-AD7F-881FA2524209}"/>
              </a:ext>
            </a:extLst>
          </p:cNvPr>
          <p:cNvSpPr/>
          <p:nvPr/>
        </p:nvSpPr>
        <p:spPr>
          <a:xfrm>
            <a:off x="4220816" y="4333461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</a:p>
          <a:p>
            <a:pPr algn="ctr"/>
            <a:r>
              <a:rPr lang="en-US" altLang="ko-KR" dirty="0"/>
              <a:t>(Method </a:t>
            </a:r>
            <a:r>
              <a:rPr lang="ko-KR" altLang="en-US" dirty="0"/>
              <a:t>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873040A-34DC-45C9-9B9C-9F9CD8AAE202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3392555" y="4896679"/>
            <a:ext cx="8282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84F692-2AF7-4982-9389-39066A0F1C3A}"/>
              </a:ext>
            </a:extLst>
          </p:cNvPr>
          <p:cNvSpPr/>
          <p:nvPr/>
        </p:nvSpPr>
        <p:spPr>
          <a:xfrm>
            <a:off x="7142920" y="4333461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98879A-25A4-4BF1-87B3-545B8B2EA47D}"/>
              </a:ext>
            </a:extLst>
          </p:cNvPr>
          <p:cNvCxnSpPr>
            <a:endCxn id="19" idx="1"/>
          </p:cNvCxnSpPr>
          <p:nvPr/>
        </p:nvCxnSpPr>
        <p:spPr>
          <a:xfrm>
            <a:off x="6096000" y="4896678"/>
            <a:ext cx="1046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38E78E6-C8D6-47CA-A7DC-CDE5DA019347}"/>
              </a:ext>
            </a:extLst>
          </p:cNvPr>
          <p:cNvCxnSpPr>
            <a:stCxn id="19" idx="0"/>
            <a:endCxn id="16" idx="0"/>
          </p:cNvCxnSpPr>
          <p:nvPr/>
        </p:nvCxnSpPr>
        <p:spPr>
          <a:xfrm rot="16200000" flipV="1">
            <a:off x="6728790" y="2872409"/>
            <a:ext cx="12700" cy="2922104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C8A5D5-3DD7-45ED-9E06-66B41EE96F1D}"/>
              </a:ext>
            </a:extLst>
          </p:cNvPr>
          <p:cNvSpPr txBox="1"/>
          <p:nvPr/>
        </p:nvSpPr>
        <p:spPr>
          <a:xfrm>
            <a:off x="6215270" y="353170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Entity</a:t>
            </a:r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94F82C1-B8B7-47FA-807A-50DEFA7F9A80}"/>
              </a:ext>
            </a:extLst>
          </p:cNvPr>
          <p:cNvCxnSpPr>
            <a:stCxn id="16" idx="0"/>
            <a:endCxn id="12" idx="0"/>
          </p:cNvCxnSpPr>
          <p:nvPr/>
        </p:nvCxnSpPr>
        <p:spPr>
          <a:xfrm rot="16200000" flipH="1" flipV="1">
            <a:off x="3806685" y="2872409"/>
            <a:ext cx="1" cy="2922104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FD6F4A3-5EBB-46C7-AADA-60D7BD102B9A}"/>
              </a:ext>
            </a:extLst>
          </p:cNvPr>
          <p:cNvCxnSpPr>
            <a:stCxn id="12" idx="1"/>
            <a:endCxn id="5" idx="1"/>
          </p:cNvCxnSpPr>
          <p:nvPr/>
        </p:nvCxnSpPr>
        <p:spPr>
          <a:xfrm rot="10800000" flipH="1">
            <a:off x="1298711" y="2968488"/>
            <a:ext cx="1" cy="1928192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D679B2-CE91-440E-98E1-70326B0CC1DA}"/>
              </a:ext>
            </a:extLst>
          </p:cNvPr>
          <p:cNvSpPr txBox="1"/>
          <p:nvPr/>
        </p:nvSpPr>
        <p:spPr>
          <a:xfrm>
            <a:off x="3697357" y="2637183"/>
            <a:ext cx="5419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</a:t>
            </a:r>
            <a:r>
              <a:rPr lang="ko-KR" altLang="en-US" dirty="0"/>
              <a:t>에서 결과 받은 </a:t>
            </a:r>
            <a:r>
              <a:rPr lang="en-US" altLang="ko-KR" dirty="0"/>
              <a:t>Entity -&gt; </a:t>
            </a:r>
            <a:r>
              <a:rPr lang="en-US" altLang="ko-KR" dirty="0" err="1"/>
              <a:t>Dto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r>
              <a:rPr lang="ko-KR" altLang="en-US" dirty="0"/>
              <a:t>변경후에 </a:t>
            </a:r>
            <a:r>
              <a:rPr lang="en-US" altLang="ko-KR" dirty="0"/>
              <a:t>Model</a:t>
            </a:r>
            <a:r>
              <a:rPr lang="ko-KR" altLang="en-US" dirty="0"/>
              <a:t>에 </a:t>
            </a:r>
            <a:r>
              <a:rPr lang="en-US" altLang="ko-KR" dirty="0" err="1"/>
              <a:t>addAttribute</a:t>
            </a:r>
            <a:r>
              <a:rPr lang="ko-KR" altLang="en-US" dirty="0"/>
              <a:t>에 </a:t>
            </a:r>
            <a:r>
              <a:rPr lang="en-US" altLang="ko-KR" dirty="0" err="1"/>
              <a:t>Dto</a:t>
            </a:r>
            <a:r>
              <a:rPr lang="ko-KR" altLang="en-US" dirty="0"/>
              <a:t>객체를 추가</a:t>
            </a:r>
          </a:p>
        </p:txBody>
      </p:sp>
    </p:spTree>
    <p:extLst>
      <p:ext uri="{BB962C8B-B14F-4D97-AF65-F5344CB8AC3E}">
        <p14:creationId xmlns:p14="http://schemas.microsoft.com/office/powerpoint/2010/main" val="150749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F4BC5-B66B-4695-AC3B-5E85611F4A65}"/>
              </a:ext>
            </a:extLst>
          </p:cNvPr>
          <p:cNvSpPr txBox="1"/>
          <p:nvPr/>
        </p:nvSpPr>
        <p:spPr>
          <a:xfrm>
            <a:off x="274320" y="475488"/>
            <a:ext cx="504497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Has</a:t>
            </a:r>
            <a:r>
              <a:rPr lang="ko-KR" altLang="en-US" b="1" dirty="0"/>
              <a:t> 관계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동등한 관계로 한쪽에 속하여 이용 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F8C2A-1688-409C-B025-60D81ECF57A1}"/>
              </a:ext>
            </a:extLst>
          </p:cNvPr>
          <p:cNvSpPr txBox="1"/>
          <p:nvPr/>
        </p:nvSpPr>
        <p:spPr>
          <a:xfrm>
            <a:off x="6096000" y="475487"/>
            <a:ext cx="4433778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Is</a:t>
            </a:r>
            <a:r>
              <a:rPr lang="ko-KR" altLang="en-US" b="1" dirty="0"/>
              <a:t> 관계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부모와 자식 관계에서 이루어짐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부모 </a:t>
            </a:r>
            <a:r>
              <a:rPr lang="en-US" altLang="ko-KR" dirty="0"/>
              <a:t>Normal -&gt;  </a:t>
            </a:r>
            <a:r>
              <a:rPr lang="ko-KR" altLang="en-US" dirty="0"/>
              <a:t>자식 </a:t>
            </a:r>
            <a:r>
              <a:rPr lang="en-US" altLang="ko-KR" dirty="0"/>
              <a:t>Unique </a:t>
            </a:r>
            <a:r>
              <a:rPr lang="ko-KR" altLang="en-US" dirty="0"/>
              <a:t>특성 지님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r>
              <a:rPr lang="ko-KR" altLang="en-US" dirty="0"/>
              <a:t> 가능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29C00-DE43-4378-B471-65B2BA51F3FF}"/>
              </a:ext>
            </a:extLst>
          </p:cNvPr>
          <p:cNvSpPr txBox="1"/>
          <p:nvPr/>
        </p:nvSpPr>
        <p:spPr>
          <a:xfrm>
            <a:off x="274320" y="3081528"/>
            <a:ext cx="5527475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오버로딩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같은 이름의 메소드</a:t>
            </a:r>
            <a:r>
              <a:rPr lang="en-US" altLang="ko-KR" dirty="0"/>
              <a:t>, </a:t>
            </a:r>
            <a:r>
              <a:rPr lang="ko-KR" altLang="en-US" dirty="0"/>
              <a:t>생성자에 변수 자료형이 다름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Class A{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(int a, int b){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(double a, double b){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(int a){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2A337-6DA7-4F7E-9204-95C3DC0DE42E}"/>
              </a:ext>
            </a:extLst>
          </p:cNvPr>
          <p:cNvSpPr txBox="1"/>
          <p:nvPr/>
        </p:nvSpPr>
        <p:spPr>
          <a:xfrm>
            <a:off x="6096000" y="3081527"/>
            <a:ext cx="6168676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메소드 </a:t>
            </a:r>
            <a:r>
              <a:rPr lang="ko-KR" altLang="en-US" b="1" dirty="0" err="1"/>
              <a:t>오버라이딩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부모의 메소드를 자식 메소드로 </a:t>
            </a:r>
            <a:r>
              <a:rPr lang="ko-KR" altLang="en-US" u="sng" dirty="0"/>
              <a:t>재정의</a:t>
            </a:r>
            <a:r>
              <a:rPr lang="ko-KR" altLang="en-US" dirty="0"/>
              <a:t>하여 이용하는 것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이름과 변수 자료형이 같음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메소드만 가능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0EB2CA9-6971-4415-BBE1-31761FFB810B}"/>
              </a:ext>
            </a:extLst>
          </p:cNvPr>
          <p:cNvCxnSpPr>
            <a:cxnSpLocks/>
          </p:cNvCxnSpPr>
          <p:nvPr/>
        </p:nvCxnSpPr>
        <p:spPr>
          <a:xfrm>
            <a:off x="588873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197B411-8452-470B-91FC-3AEC87B7F39B}"/>
              </a:ext>
            </a:extLst>
          </p:cNvPr>
          <p:cNvSpPr/>
          <p:nvPr/>
        </p:nvSpPr>
        <p:spPr>
          <a:xfrm>
            <a:off x="10515600" y="0"/>
            <a:ext cx="1676399" cy="475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A794CD-5075-43A3-80C3-4E0C38DD615A}"/>
              </a:ext>
            </a:extLst>
          </p:cNvPr>
          <p:cNvSpPr/>
          <p:nvPr/>
        </p:nvSpPr>
        <p:spPr>
          <a:xfrm>
            <a:off x="4212337" y="-1"/>
            <a:ext cx="1676399" cy="475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클래스</a:t>
            </a:r>
          </a:p>
        </p:txBody>
      </p:sp>
    </p:spTree>
    <p:extLst>
      <p:ext uri="{BB962C8B-B14F-4D97-AF65-F5344CB8AC3E}">
        <p14:creationId xmlns:p14="http://schemas.microsoft.com/office/powerpoint/2010/main" val="41546651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2508AA-063A-4DF8-ABF1-AA24D661336B}"/>
              </a:ext>
            </a:extLst>
          </p:cNvPr>
          <p:cNvSpPr/>
          <p:nvPr/>
        </p:nvSpPr>
        <p:spPr>
          <a:xfrm>
            <a:off x="940904" y="198783"/>
            <a:ext cx="3207026" cy="184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  <a:p>
            <a:pPr algn="ctr"/>
            <a:r>
              <a:rPr lang="en-US" altLang="ko-KR" dirty="0"/>
              <a:t>function</a:t>
            </a:r>
            <a:r>
              <a:rPr lang="ko-KR" altLang="en-US" dirty="0"/>
              <a:t>을 통해서</a:t>
            </a:r>
            <a:endParaRPr lang="en-US" altLang="ko-KR" dirty="0"/>
          </a:p>
          <a:p>
            <a:pPr algn="ctr"/>
            <a:r>
              <a:rPr lang="ko-KR" altLang="en-US" dirty="0" err="1"/>
              <a:t>값정리</a:t>
            </a:r>
            <a:r>
              <a:rPr lang="ko-KR" altLang="en-US" dirty="0"/>
              <a:t> 끝난다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1. Ajax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FBC23-742E-4A1D-93BB-8C95761C192B}"/>
              </a:ext>
            </a:extLst>
          </p:cNvPr>
          <p:cNvSpPr/>
          <p:nvPr/>
        </p:nvSpPr>
        <p:spPr>
          <a:xfrm>
            <a:off x="1311965" y="2570922"/>
            <a:ext cx="2464904" cy="151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(Mapping)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ACFEFF1-7CC9-43F4-8EA5-94DC8B713EC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544417" y="2040835"/>
            <a:ext cx="0" cy="53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0C237F-584D-4640-B8AF-F04E968AD678}"/>
              </a:ext>
            </a:extLst>
          </p:cNvPr>
          <p:cNvSpPr txBox="1"/>
          <p:nvPr/>
        </p:nvSpPr>
        <p:spPr>
          <a:xfrm>
            <a:off x="2640851" y="212121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2B53DC-2CA0-4623-B2C1-D23F4D58E284}"/>
              </a:ext>
            </a:extLst>
          </p:cNvPr>
          <p:cNvSpPr/>
          <p:nvPr/>
        </p:nvSpPr>
        <p:spPr>
          <a:xfrm>
            <a:off x="1311965" y="4611756"/>
            <a:ext cx="2464904" cy="151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</a:p>
          <a:p>
            <a:pPr algn="ctr"/>
            <a:r>
              <a:rPr lang="en-US" altLang="ko-KR" dirty="0"/>
              <a:t>(Method)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4DBC6B-75D3-40EC-B3CA-45420357278F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544417" y="4081669"/>
            <a:ext cx="0" cy="53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859E5C-B19D-4AD0-96DB-A5A6B1864CEF}"/>
              </a:ext>
            </a:extLst>
          </p:cNvPr>
          <p:cNvSpPr/>
          <p:nvPr/>
        </p:nvSpPr>
        <p:spPr>
          <a:xfrm>
            <a:off x="5009321" y="4611756"/>
            <a:ext cx="2464904" cy="151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</a:p>
          <a:p>
            <a:pPr algn="ctr"/>
            <a:r>
              <a:rPr lang="en-US" altLang="ko-KR" dirty="0"/>
              <a:t>(Method)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C207B9-1607-49E8-AEC7-D56EB883339A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776869" y="5367130"/>
            <a:ext cx="123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92E28B-5EAF-45E4-9B7A-EF0A5E72A3E0}"/>
              </a:ext>
            </a:extLst>
          </p:cNvPr>
          <p:cNvSpPr/>
          <p:nvPr/>
        </p:nvSpPr>
        <p:spPr>
          <a:xfrm>
            <a:off x="8289234" y="4611756"/>
            <a:ext cx="2464904" cy="151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40F8337-0F09-4F27-BFC5-A91AE530AEE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7474225" y="5367130"/>
            <a:ext cx="815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1A924D-FD23-4D75-8BCD-88254B82B2EE}"/>
              </a:ext>
            </a:extLst>
          </p:cNvPr>
          <p:cNvSpPr txBox="1"/>
          <p:nvPr/>
        </p:nvSpPr>
        <p:spPr>
          <a:xfrm>
            <a:off x="2666231" y="416204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7896E1-C1B5-4A4C-9CE7-E7DC905236A8}"/>
              </a:ext>
            </a:extLst>
          </p:cNvPr>
          <p:cNvSpPr txBox="1"/>
          <p:nvPr/>
        </p:nvSpPr>
        <p:spPr>
          <a:xfrm>
            <a:off x="4147930" y="489667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D7901-0DC2-426E-ADB4-90A535287AD0}"/>
              </a:ext>
            </a:extLst>
          </p:cNvPr>
          <p:cNvSpPr txBox="1"/>
          <p:nvPr/>
        </p:nvSpPr>
        <p:spPr>
          <a:xfrm>
            <a:off x="7707764" y="48966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</a:t>
            </a:r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663A670-4715-434B-882A-2460ABBCFD06}"/>
              </a:ext>
            </a:extLst>
          </p:cNvPr>
          <p:cNvCxnSpPr>
            <a:cxnSpLocks/>
            <a:stCxn id="16" idx="0"/>
            <a:endCxn id="12" idx="0"/>
          </p:cNvCxnSpPr>
          <p:nvPr/>
        </p:nvCxnSpPr>
        <p:spPr>
          <a:xfrm rot="16200000" flipV="1">
            <a:off x="7881730" y="2971799"/>
            <a:ext cx="12700" cy="3279913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44C6EB-CAC9-4E2B-BF74-F0887ADEA6BA}"/>
              </a:ext>
            </a:extLst>
          </p:cNvPr>
          <p:cNvSpPr txBox="1"/>
          <p:nvPr/>
        </p:nvSpPr>
        <p:spPr>
          <a:xfrm>
            <a:off x="7700429" y="386156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420E27C-37E1-4BAF-9BA3-2ACE031A28D5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rot="16200000" flipH="1" flipV="1">
            <a:off x="4631634" y="3756991"/>
            <a:ext cx="755374" cy="2464904"/>
          </a:xfrm>
          <a:prstGeom prst="bentConnector4">
            <a:avLst>
              <a:gd name="adj1" fmla="val -30263"/>
              <a:gd name="adj2" fmla="val 75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BDA1B8-8317-4D95-B235-B7BDEB67E558}"/>
              </a:ext>
            </a:extLst>
          </p:cNvPr>
          <p:cNvSpPr txBox="1"/>
          <p:nvPr/>
        </p:nvSpPr>
        <p:spPr>
          <a:xfrm>
            <a:off x="4759823" y="39773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</a:t>
            </a:r>
            <a:endParaRPr lang="ko-KR" altLang="en-US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810E72C-4F16-4CA0-B701-D6B74D1EC27A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1311965" y="3326296"/>
            <a:ext cx="12700" cy="2040834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93E048-FB48-40C3-83EA-1444BA46354D}"/>
              </a:ext>
            </a:extLst>
          </p:cNvPr>
          <p:cNvSpPr txBox="1"/>
          <p:nvPr/>
        </p:nvSpPr>
        <p:spPr>
          <a:xfrm>
            <a:off x="702366" y="39773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81DCDD4-7856-418E-A53A-0CF5BBF70829}"/>
              </a:ext>
            </a:extLst>
          </p:cNvPr>
          <p:cNvCxnSpPr>
            <a:stCxn id="5" idx="1"/>
            <a:endCxn id="4" idx="1"/>
          </p:cNvCxnSpPr>
          <p:nvPr/>
        </p:nvCxnSpPr>
        <p:spPr>
          <a:xfrm rot="10800000">
            <a:off x="940905" y="1119810"/>
            <a:ext cx="371061" cy="2206487"/>
          </a:xfrm>
          <a:prstGeom prst="bentConnector3">
            <a:avLst>
              <a:gd name="adj1" fmla="val 1616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91B7AE3-5935-409E-AA2D-80FFB00EDE96}"/>
              </a:ext>
            </a:extLst>
          </p:cNvPr>
          <p:cNvSpPr txBox="1"/>
          <p:nvPr/>
        </p:nvSpPr>
        <p:spPr>
          <a:xfrm>
            <a:off x="143379" y="20408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</a:t>
            </a: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7184563-7E2A-46E3-BA53-3D2AD1E88CC8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H="1">
            <a:off x="3776869" y="1119809"/>
            <a:ext cx="371061" cy="2206487"/>
          </a:xfrm>
          <a:prstGeom prst="bentConnector3">
            <a:avLst>
              <a:gd name="adj1" fmla="val -61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03DDE2-53D7-4EEA-96D1-D97993159CCE}"/>
              </a:ext>
            </a:extLst>
          </p:cNvPr>
          <p:cNvSpPr txBox="1"/>
          <p:nvPr/>
        </p:nvSpPr>
        <p:spPr>
          <a:xfrm>
            <a:off x="4426676" y="18537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2A8EBB6-60AC-4292-850D-BBFE1DB7D14E}"/>
              </a:ext>
            </a:extLst>
          </p:cNvPr>
          <p:cNvCxnSpPr>
            <a:stCxn id="5" idx="3"/>
          </p:cNvCxnSpPr>
          <p:nvPr/>
        </p:nvCxnSpPr>
        <p:spPr>
          <a:xfrm flipV="1">
            <a:off x="3776869" y="1510748"/>
            <a:ext cx="2471254" cy="181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A8D22A-2767-4B6B-AEC1-6DA260260A45}"/>
              </a:ext>
            </a:extLst>
          </p:cNvPr>
          <p:cNvSpPr/>
          <p:nvPr/>
        </p:nvSpPr>
        <p:spPr>
          <a:xfrm>
            <a:off x="6248123" y="654253"/>
            <a:ext cx="2464904" cy="151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D43F03-1A05-4610-8780-53EAB79A8E12}"/>
              </a:ext>
            </a:extLst>
          </p:cNvPr>
          <p:cNvSpPr txBox="1"/>
          <p:nvPr/>
        </p:nvSpPr>
        <p:spPr>
          <a:xfrm>
            <a:off x="7700429" y="2968487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Ajax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30925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9A57D-5B4C-4812-AE4C-DA55DE5AEFF3}"/>
              </a:ext>
            </a:extLst>
          </p:cNvPr>
          <p:cNvSpPr/>
          <p:nvPr/>
        </p:nvSpPr>
        <p:spPr>
          <a:xfrm>
            <a:off x="1298713" y="477078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F279E-6089-458F-B2AB-564C767C0217}"/>
              </a:ext>
            </a:extLst>
          </p:cNvPr>
          <p:cNvSpPr/>
          <p:nvPr/>
        </p:nvSpPr>
        <p:spPr>
          <a:xfrm>
            <a:off x="1298713" y="2405270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(Mapping)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961695-5BDB-4709-BB4A-2CE02A3E0A2E}"/>
              </a:ext>
            </a:extLst>
          </p:cNvPr>
          <p:cNvSpPr/>
          <p:nvPr/>
        </p:nvSpPr>
        <p:spPr>
          <a:xfrm>
            <a:off x="4565373" y="477078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68D56F1-EC48-4C93-939A-CC8B9F3829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45635" y="1603513"/>
            <a:ext cx="0" cy="80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7C95AAC-7996-4642-8E0F-D6E3D64F33B1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3392556" y="1603513"/>
            <a:ext cx="2219739" cy="136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C620E-A3A0-489D-8C56-3388D8FAF584}"/>
              </a:ext>
            </a:extLst>
          </p:cNvPr>
          <p:cNvSpPr/>
          <p:nvPr/>
        </p:nvSpPr>
        <p:spPr>
          <a:xfrm>
            <a:off x="8050696" y="477077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변경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A910B0-9F7D-473A-A672-3E3759DAE2EB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6659216" y="1040295"/>
            <a:ext cx="13914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000D-A8C3-47ED-A81D-5907214053A1}"/>
              </a:ext>
            </a:extLst>
          </p:cNvPr>
          <p:cNvSpPr txBox="1"/>
          <p:nvPr/>
        </p:nvSpPr>
        <p:spPr>
          <a:xfrm>
            <a:off x="4565373" y="4181724"/>
            <a:ext cx="170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 출력 </a:t>
            </a:r>
            <a:r>
              <a:rPr lang="en-US" altLang="ko-KR" dirty="0"/>
              <a:t>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618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051E37E1-945B-4B49-A081-54BE9B2D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" y="1330027"/>
            <a:ext cx="4194944" cy="330846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BA6C7E-85E1-4B35-9490-2BBC80953B98}"/>
              </a:ext>
            </a:extLst>
          </p:cNvPr>
          <p:cNvSpPr/>
          <p:nvPr/>
        </p:nvSpPr>
        <p:spPr>
          <a:xfrm>
            <a:off x="1313413" y="1330027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4DD6968-A32A-4478-859B-881BC108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86" y="2984259"/>
            <a:ext cx="4635063" cy="2900966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FDF846-4C5F-4A86-9BA6-0B9F956AD368}"/>
              </a:ext>
            </a:extLst>
          </p:cNvPr>
          <p:cNvSpPr/>
          <p:nvPr/>
        </p:nvSpPr>
        <p:spPr>
          <a:xfrm>
            <a:off x="1147158" y="2028296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3A25AD1-95E1-4538-A0D4-CEA160585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073" y="1330027"/>
            <a:ext cx="4014472" cy="1297912"/>
          </a:xfrm>
          <a:prstGeom prst="rect">
            <a:avLst/>
          </a:prstGeom>
        </p:spPr>
      </p:pic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A8BCA66-67A5-4DC5-9FC3-D99F0755C45F}"/>
              </a:ext>
            </a:extLst>
          </p:cNvPr>
          <p:cNvCxnSpPr>
            <a:cxnSpLocks/>
            <a:stCxn id="38" idx="1"/>
            <a:endCxn id="33" idx="3"/>
          </p:cNvCxnSpPr>
          <p:nvPr/>
        </p:nvCxnSpPr>
        <p:spPr>
          <a:xfrm rot="10800000">
            <a:off x="2460569" y="1596035"/>
            <a:ext cx="2403504" cy="38294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2A124A-D46E-41C3-B015-7364C0B57D77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2460569" y="2294304"/>
            <a:ext cx="2396317" cy="214043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79FC6D-ACB5-45CA-8EBE-E95302EAF9B6}"/>
              </a:ext>
            </a:extLst>
          </p:cNvPr>
          <p:cNvSpPr txBox="1"/>
          <p:nvPr/>
        </p:nvSpPr>
        <p:spPr>
          <a:xfrm>
            <a:off x="9097264" y="1677376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URL </a:t>
            </a:r>
            <a:r>
              <a:rPr lang="ko-KR" altLang="en-US" dirty="0"/>
              <a:t>입력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53005A-45A1-4D85-A188-DB1A05FBEFAC}"/>
              </a:ext>
            </a:extLst>
          </p:cNvPr>
          <p:cNvSpPr txBox="1"/>
          <p:nvPr/>
        </p:nvSpPr>
        <p:spPr>
          <a:xfrm>
            <a:off x="4856886" y="6056879"/>
            <a:ext cx="315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Controller</a:t>
            </a:r>
            <a:r>
              <a:rPr lang="ko-KR" altLang="en-US" dirty="0"/>
              <a:t>에서 </a:t>
            </a:r>
            <a:r>
              <a:rPr lang="en-US" altLang="ko-KR" dirty="0"/>
              <a:t>URL</a:t>
            </a:r>
            <a:r>
              <a:rPr lang="ko-KR" altLang="en-US" dirty="0"/>
              <a:t> 확인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D54F757-872E-4DD4-9E7C-847EF781E234}"/>
              </a:ext>
            </a:extLst>
          </p:cNvPr>
          <p:cNvSpPr/>
          <p:nvPr/>
        </p:nvSpPr>
        <p:spPr>
          <a:xfrm>
            <a:off x="3175462" y="17430"/>
            <a:ext cx="4373047" cy="843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메인 화면 </a:t>
            </a:r>
            <a:r>
              <a:rPr lang="en-US" altLang="ko-KR" dirty="0"/>
              <a:t>= </a:t>
            </a:r>
            <a:r>
              <a:rPr lang="ko-KR" altLang="en-US" dirty="0"/>
              <a:t>화면 출력 </a:t>
            </a:r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F9519265-D2B4-4ECE-A38B-F8B6021A9E88}"/>
              </a:ext>
            </a:extLst>
          </p:cNvPr>
          <p:cNvSpPr/>
          <p:nvPr/>
        </p:nvSpPr>
        <p:spPr>
          <a:xfrm rot="5400000">
            <a:off x="1597161" y="1754540"/>
            <a:ext cx="469436" cy="44888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050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051E37E1-945B-4B49-A081-54BE9B2D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4944" cy="330846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4DD6968-A32A-4478-859B-881BC108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6626"/>
            <a:ext cx="4635063" cy="2900966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FDF846-4C5F-4A86-9BA6-0B9F956AD368}"/>
              </a:ext>
            </a:extLst>
          </p:cNvPr>
          <p:cNvSpPr/>
          <p:nvPr/>
        </p:nvSpPr>
        <p:spPr>
          <a:xfrm>
            <a:off x="1113905" y="69826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2A124A-D46E-41C3-B015-7364C0B57D77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2427316" y="964277"/>
            <a:ext cx="3668684" cy="469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4477CE3-7F8E-4406-BCB8-FBA3FDFB9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505" y="3009207"/>
            <a:ext cx="6917043" cy="354953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421D996-BEAF-4800-A07B-640C308A1AE3}"/>
              </a:ext>
            </a:extLst>
          </p:cNvPr>
          <p:cNvSpPr/>
          <p:nvPr/>
        </p:nvSpPr>
        <p:spPr>
          <a:xfrm>
            <a:off x="7148945" y="1654232"/>
            <a:ext cx="2044931" cy="623455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86CE47C-2457-4428-A1E0-0261100E93C0}"/>
              </a:ext>
            </a:extLst>
          </p:cNvPr>
          <p:cNvCxnSpPr>
            <a:stCxn id="5" idx="4"/>
            <a:endCxn id="4" idx="0"/>
          </p:cNvCxnSpPr>
          <p:nvPr/>
        </p:nvCxnSpPr>
        <p:spPr>
          <a:xfrm flipH="1">
            <a:off x="8168027" y="2277687"/>
            <a:ext cx="3384" cy="7315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1CC2A8-7121-41E6-B862-033F592F4688}"/>
              </a:ext>
            </a:extLst>
          </p:cNvPr>
          <p:cNvSpPr txBox="1"/>
          <p:nvPr/>
        </p:nvSpPr>
        <p:spPr>
          <a:xfrm>
            <a:off x="8344748" y="2257489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Main.html</a:t>
            </a:r>
            <a:r>
              <a:rPr lang="ko-KR" altLang="en-US" dirty="0">
                <a:solidFill>
                  <a:schemeClr val="bg1"/>
                </a:solidFill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3888221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B100DB9-F4AC-4BA1-9713-A4DDA7FA1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05" y="4183641"/>
            <a:ext cx="3852377" cy="19760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51E37E1-945B-4B49-A081-54BE9B2DF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94944" cy="330846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FDF846-4C5F-4A86-9BA6-0B9F956AD368}"/>
              </a:ext>
            </a:extLst>
          </p:cNvPr>
          <p:cNvSpPr/>
          <p:nvPr/>
        </p:nvSpPr>
        <p:spPr>
          <a:xfrm>
            <a:off x="1113905" y="69826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477CE3-7F8E-4406-BCB8-FBA3FDFB9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575" y="181709"/>
            <a:ext cx="6917043" cy="354953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421D996-BEAF-4800-A07B-640C308A1AE3}"/>
              </a:ext>
            </a:extLst>
          </p:cNvPr>
          <p:cNvSpPr/>
          <p:nvPr/>
        </p:nvSpPr>
        <p:spPr>
          <a:xfrm>
            <a:off x="6791544" y="918556"/>
            <a:ext cx="2186201" cy="623455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105DC83-F330-46DA-B899-4F5C870EDBB8}"/>
              </a:ext>
            </a:extLst>
          </p:cNvPr>
          <p:cNvCxnSpPr>
            <a:cxnSpLocks/>
            <a:stCxn id="5" idx="4"/>
            <a:endCxn id="14" idx="3"/>
          </p:cNvCxnSpPr>
          <p:nvPr/>
        </p:nvCxnSpPr>
        <p:spPr>
          <a:xfrm rot="5400000">
            <a:off x="4610627" y="1897667"/>
            <a:ext cx="3629675" cy="2918363"/>
          </a:xfrm>
          <a:prstGeom prst="bentConnector2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CFF627ED-DD20-4CEA-ABBC-6EB4C5BAE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097" y="4409402"/>
            <a:ext cx="3852377" cy="2411103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35FB9A-35A0-4407-BC48-40659BF9E57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118286" y="3731244"/>
            <a:ext cx="0" cy="6781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B33B65B-809C-406B-816A-705B6167E015}"/>
              </a:ext>
            </a:extLst>
          </p:cNvPr>
          <p:cNvSpPr txBox="1"/>
          <p:nvPr/>
        </p:nvSpPr>
        <p:spPr>
          <a:xfrm>
            <a:off x="7024300" y="2741413"/>
            <a:ext cx="4243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4. header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&amp;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footer</a:t>
            </a:r>
            <a:r>
              <a:rPr lang="ko-KR" altLang="en-US" dirty="0">
                <a:solidFill>
                  <a:schemeClr val="bg1"/>
                </a:solidFill>
              </a:rPr>
              <a:t>에 대한 정보 받아서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다시 </a:t>
            </a:r>
            <a:r>
              <a:rPr lang="en-US" altLang="ko-KR" dirty="0">
                <a:solidFill>
                  <a:schemeClr val="bg1"/>
                </a:solidFill>
              </a:rPr>
              <a:t>Controller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en-US" altLang="ko-KR" dirty="0" err="1">
                <a:solidFill>
                  <a:schemeClr val="bg1"/>
                </a:solidFill>
              </a:rPr>
              <a:t>callBack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210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051E37E1-945B-4B49-A081-54BE9B2D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4944" cy="330846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BA6C7E-85E1-4B35-9490-2BBC80953B98}"/>
              </a:ext>
            </a:extLst>
          </p:cNvPr>
          <p:cNvSpPr/>
          <p:nvPr/>
        </p:nvSpPr>
        <p:spPr>
          <a:xfrm>
            <a:off x="1280160" y="0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AC2E20-FB45-48D5-9240-53FAA8B706EB}"/>
              </a:ext>
            </a:extLst>
          </p:cNvPr>
          <p:cNvGrpSpPr/>
          <p:nvPr/>
        </p:nvGrpSpPr>
        <p:grpSpPr>
          <a:xfrm>
            <a:off x="4464455" y="56588"/>
            <a:ext cx="7343775" cy="2443075"/>
            <a:chOff x="4796963" y="20782"/>
            <a:chExt cx="7343775" cy="24430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BBB57C4-593E-4258-A2EF-85B725578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6963" y="20782"/>
              <a:ext cx="7219950" cy="17526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6EA0DA1-8CDE-4934-AA1E-66534498D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6963" y="1654232"/>
              <a:ext cx="7343775" cy="80962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76DDDF2-B2B5-4D7D-BCEA-0D01CC1EE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42638"/>
            <a:ext cx="4635063" cy="290096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769427-D278-4FB9-B243-26A272885170}"/>
              </a:ext>
            </a:extLst>
          </p:cNvPr>
          <p:cNvSpPr/>
          <p:nvPr/>
        </p:nvSpPr>
        <p:spPr>
          <a:xfrm>
            <a:off x="1113905" y="69826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CA67F42-4C45-4C67-87CC-AC6706DE0533}"/>
              </a:ext>
            </a:extLst>
          </p:cNvPr>
          <p:cNvCxnSpPr>
            <a:cxnSpLocks/>
          </p:cNvCxnSpPr>
          <p:nvPr/>
        </p:nvCxnSpPr>
        <p:spPr>
          <a:xfrm rot="10800000">
            <a:off x="2440020" y="932894"/>
            <a:ext cx="3655980" cy="34254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2958917-2792-41B0-9F78-7C54D13F3F36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27316" y="266007"/>
            <a:ext cx="203713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B8CE82-43F7-4F1F-BACD-AD17D06DD20E}"/>
              </a:ext>
            </a:extLst>
          </p:cNvPr>
          <p:cNvSpPr txBox="1"/>
          <p:nvPr/>
        </p:nvSpPr>
        <p:spPr>
          <a:xfrm>
            <a:off x="4936595" y="2645617"/>
            <a:ext cx="635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Controller</a:t>
            </a:r>
            <a:r>
              <a:rPr lang="ko-KR" altLang="en-US" dirty="0"/>
              <a:t>에서 받은 정보를 </a:t>
            </a:r>
            <a:r>
              <a:rPr lang="en-US" altLang="ko-KR" dirty="0"/>
              <a:t>view</a:t>
            </a:r>
            <a:r>
              <a:rPr lang="ko-KR" altLang="en-US" dirty="0"/>
              <a:t>로 전송해서 화면 나타냄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BADC074-C295-431B-90E4-5D70A73515C2}"/>
              </a:ext>
            </a:extLst>
          </p:cNvPr>
          <p:cNvSpPr/>
          <p:nvPr/>
        </p:nvSpPr>
        <p:spPr>
          <a:xfrm rot="16200000">
            <a:off x="1619020" y="363072"/>
            <a:ext cx="469436" cy="44888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391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051E37E1-945B-4B49-A081-54BE9B2D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4944" cy="330846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BA6C7E-85E1-4B35-9490-2BBC80953B98}"/>
              </a:ext>
            </a:extLst>
          </p:cNvPr>
          <p:cNvSpPr/>
          <p:nvPr/>
        </p:nvSpPr>
        <p:spPr>
          <a:xfrm>
            <a:off x="1280160" y="0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AC2E20-FB45-48D5-9240-53FAA8B706EB}"/>
              </a:ext>
            </a:extLst>
          </p:cNvPr>
          <p:cNvGrpSpPr/>
          <p:nvPr/>
        </p:nvGrpSpPr>
        <p:grpSpPr>
          <a:xfrm>
            <a:off x="4464455" y="56588"/>
            <a:ext cx="7343775" cy="2443075"/>
            <a:chOff x="4796963" y="20782"/>
            <a:chExt cx="7343775" cy="24430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BBB57C4-593E-4258-A2EF-85B725578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6963" y="20782"/>
              <a:ext cx="7219950" cy="17526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6EA0DA1-8CDE-4934-AA1E-66534498D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6963" y="1654232"/>
              <a:ext cx="7343775" cy="809625"/>
            </a:xfrm>
            <a:prstGeom prst="rect">
              <a:avLst/>
            </a:prstGeom>
          </p:spPr>
        </p:pic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2958917-2792-41B0-9F78-7C54D13F3F36}"/>
              </a:ext>
            </a:extLst>
          </p:cNvPr>
          <p:cNvCxnSpPr>
            <a:cxnSpLocks/>
            <a:endCxn id="33" idx="3"/>
          </p:cNvCxnSpPr>
          <p:nvPr/>
        </p:nvCxnSpPr>
        <p:spPr>
          <a:xfrm rot="10800000">
            <a:off x="2427317" y="266008"/>
            <a:ext cx="2037139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F6F8D4-6B2C-4A41-8A8B-D30FBAAC8A83}"/>
              </a:ext>
            </a:extLst>
          </p:cNvPr>
          <p:cNvSpPr/>
          <p:nvPr/>
        </p:nvSpPr>
        <p:spPr>
          <a:xfrm>
            <a:off x="8179724" y="56588"/>
            <a:ext cx="565265" cy="4324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919A728-6194-4FD1-BBFD-7EEEB18C1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175" y="2189160"/>
            <a:ext cx="8886825" cy="4495800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74F3D56-E4C6-432C-BFC4-D9B2E0F095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27538" y="1523809"/>
            <a:ext cx="4663206" cy="259357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67A4E39-6EFB-41FF-B79C-B899F00C519F}"/>
              </a:ext>
            </a:extLst>
          </p:cNvPr>
          <p:cNvSpPr/>
          <p:nvPr/>
        </p:nvSpPr>
        <p:spPr>
          <a:xfrm>
            <a:off x="7326282" y="5167962"/>
            <a:ext cx="4358123" cy="4166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71DCDA-D882-4293-8DFA-22DF086B4345}"/>
              </a:ext>
            </a:extLst>
          </p:cNvPr>
          <p:cNvSpPr txBox="1"/>
          <p:nvPr/>
        </p:nvSpPr>
        <p:spPr>
          <a:xfrm>
            <a:off x="6367549" y="1674274"/>
            <a:ext cx="582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Header.html</a:t>
            </a:r>
            <a:r>
              <a:rPr lang="ko-KR" altLang="en-US" dirty="0"/>
              <a:t>에서 클릭 정보 받아들임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14CF30-FA1C-4A70-AF67-C9081819F537}"/>
              </a:ext>
            </a:extLst>
          </p:cNvPr>
          <p:cNvSpPr/>
          <p:nvPr/>
        </p:nvSpPr>
        <p:spPr>
          <a:xfrm>
            <a:off x="112206" y="5825529"/>
            <a:ext cx="2335908" cy="76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로그인 화면으로 가기</a:t>
            </a:r>
          </a:p>
        </p:txBody>
      </p:sp>
    </p:spTree>
    <p:extLst>
      <p:ext uri="{BB962C8B-B14F-4D97-AF65-F5344CB8AC3E}">
        <p14:creationId xmlns:p14="http://schemas.microsoft.com/office/powerpoint/2010/main" val="17589244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6099C3-692D-473B-832A-E7B04788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4944" cy="33084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C10F5F-1FF9-474C-AF2A-CFCAB0AEE817}"/>
              </a:ext>
            </a:extLst>
          </p:cNvPr>
          <p:cNvSpPr/>
          <p:nvPr/>
        </p:nvSpPr>
        <p:spPr>
          <a:xfrm>
            <a:off x="1280160" y="0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132FD2-103D-4A52-A8DE-5F446C1668EA}"/>
              </a:ext>
            </a:extLst>
          </p:cNvPr>
          <p:cNvSpPr/>
          <p:nvPr/>
        </p:nvSpPr>
        <p:spPr>
          <a:xfrm>
            <a:off x="1113905" y="69826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C183842-68DB-4DCC-AFE4-3E1DB18A758E}"/>
              </a:ext>
            </a:extLst>
          </p:cNvPr>
          <p:cNvSpPr/>
          <p:nvPr/>
        </p:nvSpPr>
        <p:spPr>
          <a:xfrm rot="5400000">
            <a:off x="1563908" y="424513"/>
            <a:ext cx="469436" cy="44888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D8AAA-660C-441F-ABE5-906AF8BA1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610" y="120535"/>
            <a:ext cx="7903845" cy="8229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1023C7-766C-4714-B197-36979A3B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884" y="2305222"/>
            <a:ext cx="6112348" cy="20064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DDD19E-7B34-4C30-AF7D-3BD328135D4B}"/>
              </a:ext>
            </a:extLst>
          </p:cNvPr>
          <p:cNvSpPr txBox="1"/>
          <p:nvPr/>
        </p:nvSpPr>
        <p:spPr>
          <a:xfrm>
            <a:off x="7018195" y="1439692"/>
            <a:ext cx="424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header.html</a:t>
            </a:r>
            <a:r>
              <a:rPr lang="ko-KR" altLang="en-US" dirty="0"/>
              <a:t>에서 </a:t>
            </a:r>
            <a:r>
              <a:rPr lang="en-US" altLang="ko-KR" dirty="0"/>
              <a:t>Controller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14831E-1CE8-4F44-B333-2BD142428D5C}"/>
              </a:ext>
            </a:extLst>
          </p:cNvPr>
          <p:cNvSpPr/>
          <p:nvPr/>
        </p:nvSpPr>
        <p:spPr>
          <a:xfrm>
            <a:off x="4595772" y="174567"/>
            <a:ext cx="2044931" cy="623455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F81C5F5-49FC-4906-9C06-005B112A00EE}"/>
              </a:ext>
            </a:extLst>
          </p:cNvPr>
          <p:cNvSpPr/>
          <p:nvPr/>
        </p:nvSpPr>
        <p:spPr>
          <a:xfrm rot="5400000">
            <a:off x="4979257" y="1327238"/>
            <a:ext cx="1507084" cy="44888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5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6099C3-692D-473B-832A-E7B04788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4944" cy="33084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752E24A-D055-4CB4-AA55-3ACD3BC2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368" y="2804624"/>
            <a:ext cx="9277350" cy="40195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132FD2-103D-4A52-A8DE-5F446C1668EA}"/>
              </a:ext>
            </a:extLst>
          </p:cNvPr>
          <p:cNvSpPr/>
          <p:nvPr/>
        </p:nvSpPr>
        <p:spPr>
          <a:xfrm>
            <a:off x="1113905" y="69826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1023C7-766C-4714-B197-36979A3B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805" y="563"/>
            <a:ext cx="6112348" cy="20064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DDD19E-7B34-4C30-AF7D-3BD328135D4B}"/>
              </a:ext>
            </a:extLst>
          </p:cNvPr>
          <p:cNvSpPr txBox="1"/>
          <p:nvPr/>
        </p:nvSpPr>
        <p:spPr>
          <a:xfrm>
            <a:off x="3887569" y="2158293"/>
            <a:ext cx="524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Controller</a:t>
            </a:r>
            <a:r>
              <a:rPr lang="ko-KR" altLang="en-US" dirty="0"/>
              <a:t>에서 </a:t>
            </a:r>
            <a:r>
              <a:rPr lang="en-US" altLang="ko-KR" dirty="0" err="1"/>
              <a:t>memberLoginForm</a:t>
            </a:r>
            <a:r>
              <a:rPr lang="ko-KR" altLang="en-US" dirty="0"/>
              <a:t>으로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CallBack</a:t>
            </a:r>
            <a:r>
              <a:rPr lang="ko-KR" altLang="en-US" dirty="0"/>
              <a:t>으로 </a:t>
            </a:r>
            <a:r>
              <a:rPr lang="en-US" altLang="ko-KR" dirty="0"/>
              <a:t>Controller</a:t>
            </a:r>
            <a:r>
              <a:rPr lang="ko-KR" altLang="en-US" dirty="0"/>
              <a:t>로 </a:t>
            </a:r>
            <a:r>
              <a:rPr lang="ko-KR" altLang="en-US" dirty="0" err="1"/>
              <a:t>정보옴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14831E-1CE8-4F44-B333-2BD142428D5C}"/>
              </a:ext>
            </a:extLst>
          </p:cNvPr>
          <p:cNvSpPr/>
          <p:nvPr/>
        </p:nvSpPr>
        <p:spPr>
          <a:xfrm>
            <a:off x="5585801" y="798139"/>
            <a:ext cx="5492294" cy="623455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0188DBF-C792-4CAF-897A-D7015FD5FE37}"/>
              </a:ext>
            </a:extLst>
          </p:cNvPr>
          <p:cNvCxnSpPr>
            <a:stCxn id="13" idx="4"/>
          </p:cNvCxnSpPr>
          <p:nvPr/>
        </p:nvCxnSpPr>
        <p:spPr>
          <a:xfrm rot="16200000" flipH="1">
            <a:off x="8243858" y="1509684"/>
            <a:ext cx="1370621" cy="1194440"/>
          </a:xfrm>
          <a:prstGeom prst="bentConnector3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7263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051E37E1-945B-4B49-A081-54BE9B2D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4944" cy="330846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BA6C7E-85E1-4B35-9490-2BBC80953B98}"/>
              </a:ext>
            </a:extLst>
          </p:cNvPr>
          <p:cNvSpPr/>
          <p:nvPr/>
        </p:nvSpPr>
        <p:spPr>
          <a:xfrm>
            <a:off x="1280160" y="0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769427-D278-4FB9-B243-26A272885170}"/>
              </a:ext>
            </a:extLst>
          </p:cNvPr>
          <p:cNvSpPr/>
          <p:nvPr/>
        </p:nvSpPr>
        <p:spPr>
          <a:xfrm>
            <a:off x="1113905" y="69826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CA67F42-4C45-4C67-87CC-AC6706DE0533}"/>
              </a:ext>
            </a:extLst>
          </p:cNvPr>
          <p:cNvCxnSpPr>
            <a:cxnSpLocks/>
          </p:cNvCxnSpPr>
          <p:nvPr/>
        </p:nvCxnSpPr>
        <p:spPr>
          <a:xfrm rot="10800000">
            <a:off x="2440020" y="932894"/>
            <a:ext cx="3655980" cy="34254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2958917-2792-41B0-9F78-7C54D13F3F36}"/>
              </a:ext>
            </a:extLst>
          </p:cNvPr>
          <p:cNvCxnSpPr>
            <a:cxnSpLocks/>
            <a:endCxn id="33" idx="3"/>
          </p:cNvCxnSpPr>
          <p:nvPr/>
        </p:nvCxnSpPr>
        <p:spPr>
          <a:xfrm rot="10800000">
            <a:off x="2427316" y="266009"/>
            <a:ext cx="2736054" cy="4322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B8CE82-43F7-4F1F-BACD-AD17D06DD20E}"/>
              </a:ext>
            </a:extLst>
          </p:cNvPr>
          <p:cNvSpPr txBox="1"/>
          <p:nvPr/>
        </p:nvSpPr>
        <p:spPr>
          <a:xfrm>
            <a:off x="5360342" y="3393019"/>
            <a:ext cx="635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Controller</a:t>
            </a:r>
            <a:r>
              <a:rPr lang="ko-KR" altLang="en-US" dirty="0"/>
              <a:t>에서 받은 정보를 </a:t>
            </a:r>
            <a:r>
              <a:rPr lang="en-US" altLang="ko-KR" dirty="0"/>
              <a:t>view</a:t>
            </a:r>
            <a:r>
              <a:rPr lang="ko-KR" altLang="en-US" dirty="0"/>
              <a:t>로 전송해서 화면 나타냄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BADC074-C295-431B-90E4-5D70A73515C2}"/>
              </a:ext>
            </a:extLst>
          </p:cNvPr>
          <p:cNvSpPr/>
          <p:nvPr/>
        </p:nvSpPr>
        <p:spPr>
          <a:xfrm rot="16200000">
            <a:off x="1619020" y="363072"/>
            <a:ext cx="469436" cy="44888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9E2A21-713D-42C9-8BD5-CB162D59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68" y="3948885"/>
            <a:ext cx="6112348" cy="20064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406689-E1D5-4A0C-96B9-7CBA67B80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370" y="99752"/>
            <a:ext cx="6124579" cy="2460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132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BC559-BE6F-4782-8853-EEF2ECF19BEF}"/>
              </a:ext>
            </a:extLst>
          </p:cNvPr>
          <p:cNvSpPr txBox="1"/>
          <p:nvPr/>
        </p:nvSpPr>
        <p:spPr>
          <a:xfrm>
            <a:off x="278294" y="373014"/>
            <a:ext cx="8731301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접근제한자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Public(</a:t>
            </a:r>
            <a:r>
              <a:rPr lang="ko-KR" altLang="en-US" sz="2000" dirty="0"/>
              <a:t>공용</a:t>
            </a:r>
            <a:r>
              <a:rPr lang="en-US" altLang="ko-KR" sz="2000" dirty="0"/>
              <a:t>) &gt; protected(</a:t>
            </a:r>
            <a:r>
              <a:rPr lang="ko-KR" altLang="en-US" sz="2000" dirty="0"/>
              <a:t>상속</a:t>
            </a:r>
            <a:r>
              <a:rPr lang="en-US" altLang="ko-KR" sz="2000" dirty="0"/>
              <a:t>) &gt; default(</a:t>
            </a:r>
            <a:r>
              <a:rPr lang="ko-KR" altLang="en-US" sz="2000" dirty="0"/>
              <a:t>같은 패키지 내부</a:t>
            </a:r>
            <a:r>
              <a:rPr lang="en-US" altLang="ko-KR" sz="2000" dirty="0"/>
              <a:t>) &gt; private(</a:t>
            </a:r>
            <a:r>
              <a:rPr lang="ko-KR" altLang="en-US" sz="2000" dirty="0"/>
              <a:t>나만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9DD86-B73B-44E1-8BBB-0713B36CDEF2}"/>
              </a:ext>
            </a:extLst>
          </p:cNvPr>
          <p:cNvSpPr txBox="1"/>
          <p:nvPr/>
        </p:nvSpPr>
        <p:spPr>
          <a:xfrm>
            <a:off x="278293" y="2401421"/>
            <a:ext cx="10436090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상속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추상 클래스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Abstract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 </a:t>
            </a:r>
            <a:r>
              <a:rPr lang="ko-KR" altLang="en-US" sz="2000" dirty="0"/>
              <a:t>멤버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일반 메소드 </a:t>
            </a:r>
            <a:r>
              <a:rPr lang="en-US" altLang="ko-KR" sz="2000" dirty="0"/>
              <a:t>+ </a:t>
            </a:r>
            <a:r>
              <a:rPr lang="ko-KR" altLang="en-US" sz="2000" u="sng" dirty="0"/>
              <a:t>추상 메소드</a:t>
            </a:r>
            <a:endParaRPr lang="en-US" altLang="ko-KR" sz="2000" u="sng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클래스 상속  </a:t>
            </a:r>
            <a:r>
              <a:rPr lang="en-US" altLang="ko-KR" sz="2000" dirty="0"/>
              <a:t>extends &gt;&gt; </a:t>
            </a:r>
            <a:r>
              <a:rPr lang="ko-KR" altLang="en-US" sz="2000" dirty="0"/>
              <a:t>같은 클래스라 이름 붙은 클래스끼리 사용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Interface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상수</a:t>
            </a:r>
            <a:r>
              <a:rPr lang="en-US" altLang="ko-KR" sz="2000" dirty="0"/>
              <a:t>, </a:t>
            </a:r>
            <a:r>
              <a:rPr lang="ko-KR" altLang="en-US" sz="2000" dirty="0"/>
              <a:t>추상 메소드만 가짐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자식 클래스에서 상속 </a:t>
            </a:r>
            <a:r>
              <a:rPr lang="ko-KR" altLang="en-US" sz="2000" dirty="0" err="1"/>
              <a:t>이루어져야함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클래스 상속 </a:t>
            </a:r>
            <a:r>
              <a:rPr lang="en-US" altLang="ko-KR" sz="2000" dirty="0"/>
              <a:t>implements 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62968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77C50-798C-47A1-9558-508BB7C961F9}"/>
              </a:ext>
            </a:extLst>
          </p:cNvPr>
          <p:cNvSpPr/>
          <p:nvPr/>
        </p:nvSpPr>
        <p:spPr>
          <a:xfrm>
            <a:off x="1298713" y="477078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작성완료</a:t>
            </a:r>
            <a:endParaRPr lang="en-US" altLang="ko-KR" dirty="0"/>
          </a:p>
          <a:p>
            <a:pPr algn="ctr"/>
            <a:r>
              <a:rPr lang="ko-KR" altLang="en-US" dirty="0"/>
              <a:t>버튼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D5361-7E2F-45E2-B205-570AA8011005}"/>
              </a:ext>
            </a:extLst>
          </p:cNvPr>
          <p:cNvSpPr/>
          <p:nvPr/>
        </p:nvSpPr>
        <p:spPr>
          <a:xfrm>
            <a:off x="1298713" y="2193235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(Mapping)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0F6D838-4734-44E2-82B6-9B161F58117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45635" y="1603513"/>
            <a:ext cx="0" cy="58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DEBBF3-B11A-4D68-9C71-A27839A0598E}"/>
              </a:ext>
            </a:extLst>
          </p:cNvPr>
          <p:cNvSpPr/>
          <p:nvPr/>
        </p:nvSpPr>
        <p:spPr>
          <a:xfrm>
            <a:off x="1298713" y="3909392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</a:p>
          <a:p>
            <a:pPr algn="ctr"/>
            <a:r>
              <a:rPr lang="en-US" altLang="ko-KR" dirty="0"/>
              <a:t>(Method </a:t>
            </a:r>
            <a:r>
              <a:rPr lang="ko-KR" altLang="en-US" dirty="0"/>
              <a:t>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7B0570-67DA-45D6-8A74-81E76D9D8E31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345635" y="3319670"/>
            <a:ext cx="0" cy="58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36B2C4-5B7B-48E1-8BE6-54547BF5490A}"/>
              </a:ext>
            </a:extLst>
          </p:cNvPr>
          <p:cNvSpPr/>
          <p:nvPr/>
        </p:nvSpPr>
        <p:spPr>
          <a:xfrm>
            <a:off x="4002157" y="3909392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에 맞는 자료형</a:t>
            </a:r>
            <a:endParaRPr lang="en-US" altLang="ko-KR" dirty="0"/>
          </a:p>
          <a:p>
            <a:pPr algn="ctr"/>
            <a:r>
              <a:rPr lang="ko-KR" altLang="en-US" dirty="0"/>
              <a:t>만들기</a:t>
            </a:r>
            <a:endParaRPr lang="en-US" altLang="ko-KR" dirty="0"/>
          </a:p>
          <a:p>
            <a:pPr algn="ctr"/>
            <a:r>
              <a:rPr lang="en-US" altLang="ko-KR" dirty="0"/>
              <a:t>(DTO-&gt;Entity)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2C537BF-645A-48FF-A7AF-BF195FA78D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392556" y="4472610"/>
            <a:ext cx="60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610949F-45E4-4D1B-AA24-6C897574E67E}"/>
              </a:ext>
            </a:extLst>
          </p:cNvPr>
          <p:cNvCxnSpPr>
            <a:stCxn id="12" idx="0"/>
            <a:endCxn id="9" idx="3"/>
          </p:cNvCxnSpPr>
          <p:nvPr/>
        </p:nvCxnSpPr>
        <p:spPr>
          <a:xfrm rot="16200000" flipH="1" flipV="1">
            <a:off x="3939209" y="3362739"/>
            <a:ext cx="563218" cy="1656523"/>
          </a:xfrm>
          <a:prstGeom prst="bentConnector4">
            <a:avLst>
              <a:gd name="adj1" fmla="val -40588"/>
              <a:gd name="adj2" fmla="val 816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3E9C18-D9DB-4121-93AC-06AE427D4CDB}"/>
              </a:ext>
            </a:extLst>
          </p:cNvPr>
          <p:cNvSpPr/>
          <p:nvPr/>
        </p:nvSpPr>
        <p:spPr>
          <a:xfrm>
            <a:off x="1298712" y="5625549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</a:p>
          <a:p>
            <a:pPr algn="ctr"/>
            <a:r>
              <a:rPr lang="en-US" altLang="ko-KR" dirty="0"/>
              <a:t>(Method </a:t>
            </a:r>
            <a:r>
              <a:rPr lang="ko-KR" altLang="en-US" dirty="0"/>
              <a:t>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5590BB-6055-40E6-91B8-580F65B2AD0C}"/>
              </a:ext>
            </a:extLst>
          </p:cNvPr>
          <p:cNvCxnSpPr>
            <a:stCxn id="17" idx="3"/>
          </p:cNvCxnSpPr>
          <p:nvPr/>
        </p:nvCxnSpPr>
        <p:spPr>
          <a:xfrm flipV="1">
            <a:off x="3392555" y="6188766"/>
            <a:ext cx="23986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1691E9-495F-4F41-9177-9C278453E25D}"/>
              </a:ext>
            </a:extLst>
          </p:cNvPr>
          <p:cNvSpPr/>
          <p:nvPr/>
        </p:nvSpPr>
        <p:spPr>
          <a:xfrm>
            <a:off x="5870712" y="5625548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1EFDAB-4E8D-483B-82C6-CB4952F9C690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2345634" y="5035827"/>
            <a:ext cx="1" cy="58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93CE049-E112-42E0-95EF-0CA0500E6CF0}"/>
              </a:ext>
            </a:extLst>
          </p:cNvPr>
          <p:cNvCxnSpPr>
            <a:stCxn id="20" idx="0"/>
            <a:endCxn id="17" idx="3"/>
          </p:cNvCxnSpPr>
          <p:nvPr/>
        </p:nvCxnSpPr>
        <p:spPr>
          <a:xfrm rot="16200000" flipH="1" flipV="1">
            <a:off x="4873485" y="4144617"/>
            <a:ext cx="563219" cy="3525079"/>
          </a:xfrm>
          <a:prstGeom prst="bentConnector4">
            <a:avLst>
              <a:gd name="adj1" fmla="val -40588"/>
              <a:gd name="adj2" fmla="val 648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18E14DF-70E1-4843-9E3D-7BF0E466EA94}"/>
              </a:ext>
            </a:extLst>
          </p:cNvPr>
          <p:cNvCxnSpPr>
            <a:cxnSpLocks/>
            <a:stCxn id="17" idx="1"/>
            <a:endCxn id="9" idx="1"/>
          </p:cNvCxnSpPr>
          <p:nvPr/>
        </p:nvCxnSpPr>
        <p:spPr>
          <a:xfrm rot="10800000" flipH="1">
            <a:off x="1298711" y="4472611"/>
            <a:ext cx="1" cy="1716157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D00FE3E-0E79-40EB-B1DE-FE2485891D09}"/>
              </a:ext>
            </a:extLst>
          </p:cNvPr>
          <p:cNvCxnSpPr>
            <a:stCxn id="9" idx="1"/>
            <a:endCxn id="5" idx="1"/>
          </p:cNvCxnSpPr>
          <p:nvPr/>
        </p:nvCxnSpPr>
        <p:spPr>
          <a:xfrm rot="10800000">
            <a:off x="1298713" y="2756454"/>
            <a:ext cx="12700" cy="171615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656146-209C-4B8B-B441-A644ECD65182}"/>
              </a:ext>
            </a:extLst>
          </p:cNvPr>
          <p:cNvSpPr/>
          <p:nvPr/>
        </p:nvSpPr>
        <p:spPr>
          <a:xfrm>
            <a:off x="4499388" y="477077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출력</a:t>
            </a:r>
            <a:endParaRPr lang="en-US" altLang="ko-KR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CC600DF-F88B-4812-B3BC-B35938CC2B1E}"/>
              </a:ext>
            </a:extLst>
          </p:cNvPr>
          <p:cNvCxnSpPr>
            <a:stCxn id="5" idx="3"/>
            <a:endCxn id="30" idx="2"/>
          </p:cNvCxnSpPr>
          <p:nvPr/>
        </p:nvCxnSpPr>
        <p:spPr>
          <a:xfrm flipV="1">
            <a:off x="3392556" y="1603512"/>
            <a:ext cx="2153754" cy="11529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2E2A66-1162-4F7A-8769-6B5DAB7AEC6A}"/>
              </a:ext>
            </a:extLst>
          </p:cNvPr>
          <p:cNvSpPr txBox="1"/>
          <p:nvPr/>
        </p:nvSpPr>
        <p:spPr>
          <a:xfrm>
            <a:off x="3697356" y="2193235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화면출력될</a:t>
            </a:r>
            <a:r>
              <a:rPr lang="ko-KR" altLang="en-US" dirty="0"/>
              <a:t> </a:t>
            </a:r>
            <a:r>
              <a:rPr lang="en-US" altLang="ko-KR" dirty="0"/>
              <a:t>Mapping </a:t>
            </a:r>
            <a:r>
              <a:rPr lang="ko-KR" altLang="en-US" dirty="0"/>
              <a:t>주소 실행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406ECB-F904-40AE-8AB5-362B6493BCA2}"/>
              </a:ext>
            </a:extLst>
          </p:cNvPr>
          <p:cNvSpPr txBox="1"/>
          <p:nvPr/>
        </p:nvSpPr>
        <p:spPr>
          <a:xfrm>
            <a:off x="8375374" y="2562567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정보 입력 저장 플로우</a:t>
            </a:r>
          </a:p>
        </p:txBody>
      </p:sp>
    </p:spTree>
    <p:extLst>
      <p:ext uri="{BB962C8B-B14F-4D97-AF65-F5344CB8AC3E}">
        <p14:creationId xmlns:p14="http://schemas.microsoft.com/office/powerpoint/2010/main" val="1816164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051E37E1-945B-4B49-A081-54BE9B2D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4944" cy="330846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BA6C7E-85E1-4B35-9490-2BBC80953B98}"/>
              </a:ext>
            </a:extLst>
          </p:cNvPr>
          <p:cNvSpPr/>
          <p:nvPr/>
        </p:nvSpPr>
        <p:spPr>
          <a:xfrm>
            <a:off x="1280160" y="0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2958917-2792-41B0-9F78-7C54D13F3F3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427316" y="266008"/>
            <a:ext cx="2736054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B8CE82-43F7-4F1F-BACD-AD17D06DD20E}"/>
              </a:ext>
            </a:extLst>
          </p:cNvPr>
          <p:cNvSpPr txBox="1"/>
          <p:nvPr/>
        </p:nvSpPr>
        <p:spPr>
          <a:xfrm>
            <a:off x="3557851" y="3308465"/>
            <a:ext cx="714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클릭 시 </a:t>
            </a:r>
            <a:r>
              <a:rPr lang="en-US" altLang="ko-KR" dirty="0" err="1"/>
              <a:t>memberLogForm</a:t>
            </a:r>
            <a:r>
              <a:rPr lang="ko-KR" altLang="en-US" dirty="0"/>
              <a:t>에 회원가입에서 </a:t>
            </a:r>
            <a:r>
              <a:rPr lang="en-US" altLang="ko-KR" dirty="0"/>
              <a:t>onclick </a:t>
            </a:r>
            <a:r>
              <a:rPr lang="ko-KR" altLang="en-US" dirty="0"/>
              <a:t>작동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406689-E1D5-4A0C-96B9-7CBA67B80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370" y="99752"/>
            <a:ext cx="6124579" cy="2460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DF11461-1B2B-48A3-8D56-732F48FDD7D2}"/>
              </a:ext>
            </a:extLst>
          </p:cNvPr>
          <p:cNvSpPr/>
          <p:nvPr/>
        </p:nvSpPr>
        <p:spPr>
          <a:xfrm>
            <a:off x="8046720" y="1852137"/>
            <a:ext cx="714894" cy="4255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199A656-EF8E-4656-996C-AE61BD54DA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430"/>
          <a:stretch/>
        </p:blipFill>
        <p:spPr>
          <a:xfrm>
            <a:off x="41566" y="3845147"/>
            <a:ext cx="11984179" cy="1691129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DBC1913-5012-46E5-94AF-809F4A7CE0E2}"/>
              </a:ext>
            </a:extLst>
          </p:cNvPr>
          <p:cNvSpPr/>
          <p:nvPr/>
        </p:nvSpPr>
        <p:spPr>
          <a:xfrm>
            <a:off x="6095999" y="4005632"/>
            <a:ext cx="5641571" cy="4001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6D71033-5A0B-49CC-A507-E6674661DB03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7975827" y="2706027"/>
            <a:ext cx="1727946" cy="87126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ADEB6B-6718-4F64-B915-58A6F12D588D}"/>
              </a:ext>
            </a:extLst>
          </p:cNvPr>
          <p:cNvSpPr/>
          <p:nvPr/>
        </p:nvSpPr>
        <p:spPr>
          <a:xfrm>
            <a:off x="112206" y="5825529"/>
            <a:ext cx="2335908" cy="76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675260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051E37E1-945B-4B49-A081-54BE9B2D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4944" cy="330846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BA6C7E-85E1-4B35-9490-2BBC80953B98}"/>
              </a:ext>
            </a:extLst>
          </p:cNvPr>
          <p:cNvSpPr/>
          <p:nvPr/>
        </p:nvSpPr>
        <p:spPr>
          <a:xfrm>
            <a:off x="1280160" y="0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B8CE82-43F7-4F1F-BACD-AD17D06DD20E}"/>
              </a:ext>
            </a:extLst>
          </p:cNvPr>
          <p:cNvSpPr txBox="1"/>
          <p:nvPr/>
        </p:nvSpPr>
        <p:spPr>
          <a:xfrm>
            <a:off x="3966343" y="1943242"/>
            <a:ext cx="495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2.Controller</a:t>
            </a:r>
            <a:r>
              <a:rPr lang="ko-KR" altLang="en-US" dirty="0"/>
              <a:t>에서 </a:t>
            </a:r>
            <a:r>
              <a:rPr lang="en-US" altLang="ko-KR" dirty="0" err="1"/>
              <a:t>MemberFormDto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r>
              <a:rPr lang="en-US" altLang="ko-KR" dirty="0"/>
              <a:t>.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199A656-EF8E-4656-996C-AE61BD54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20" t="67430" b="20812"/>
          <a:stretch/>
        </p:blipFill>
        <p:spPr>
          <a:xfrm>
            <a:off x="4982094" y="24077"/>
            <a:ext cx="6722226" cy="692063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6D71033-5A0B-49CC-A507-E6674661DB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97319" y="1144481"/>
            <a:ext cx="1727946" cy="87126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164F94B-84FF-42CC-8DAA-BE0037F3B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904" y="2510430"/>
            <a:ext cx="8469762" cy="182296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FCD31D-9117-426C-8ADD-CDC1B1521D25}"/>
              </a:ext>
            </a:extLst>
          </p:cNvPr>
          <p:cNvSpPr/>
          <p:nvPr/>
        </p:nvSpPr>
        <p:spPr>
          <a:xfrm>
            <a:off x="1113905" y="69826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23DAEBE-1001-4385-8854-86950F533758}"/>
              </a:ext>
            </a:extLst>
          </p:cNvPr>
          <p:cNvSpPr/>
          <p:nvPr/>
        </p:nvSpPr>
        <p:spPr>
          <a:xfrm rot="5400000">
            <a:off x="1563908" y="424513"/>
            <a:ext cx="469436" cy="44888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0CA4EC-FBFA-4E5E-8728-F34FF61C2D18}"/>
              </a:ext>
            </a:extLst>
          </p:cNvPr>
          <p:cNvSpPr/>
          <p:nvPr/>
        </p:nvSpPr>
        <p:spPr>
          <a:xfrm>
            <a:off x="2670061" y="237808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DTO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5DCAF41-04F5-4115-B1C7-0AD8CBFF586A}"/>
              </a:ext>
            </a:extLst>
          </p:cNvPr>
          <p:cNvSpPr/>
          <p:nvPr/>
        </p:nvSpPr>
        <p:spPr>
          <a:xfrm rot="20174697">
            <a:off x="2390252" y="545379"/>
            <a:ext cx="594858" cy="44888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006BA40-1EDE-43AF-805C-473D0B2F849C}"/>
              </a:ext>
            </a:extLst>
          </p:cNvPr>
          <p:cNvCxnSpPr/>
          <p:nvPr/>
        </p:nvCxnSpPr>
        <p:spPr>
          <a:xfrm>
            <a:off x="6096000" y="615142"/>
            <a:ext cx="300092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102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164F94B-84FF-42CC-8DAA-BE0037F3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18" y="126384"/>
            <a:ext cx="7785949" cy="167578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51E37E1-945B-4B49-A081-54BE9B2DF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94944" cy="330846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1B8CE82-43F7-4F1F-BACD-AD17D06DD20E}"/>
              </a:ext>
            </a:extLst>
          </p:cNvPr>
          <p:cNvSpPr txBox="1"/>
          <p:nvPr/>
        </p:nvSpPr>
        <p:spPr>
          <a:xfrm>
            <a:off x="76184" y="3471443"/>
            <a:ext cx="3388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3.Controller</a:t>
            </a:r>
            <a:r>
              <a:rPr lang="ko-KR" altLang="en-US" dirty="0"/>
              <a:t>에서 </a:t>
            </a:r>
            <a:r>
              <a:rPr lang="en-US" altLang="ko-KR" dirty="0" err="1"/>
              <a:t>MemberFormDto</a:t>
            </a:r>
            <a:r>
              <a:rPr lang="en-US" altLang="ko-KR" dirty="0"/>
              <a:t> </a:t>
            </a:r>
            <a:r>
              <a:rPr lang="ko-KR" altLang="en-US" dirty="0"/>
              <a:t>객체와 함께</a:t>
            </a:r>
            <a:endParaRPr lang="en-US" altLang="ko-KR" dirty="0"/>
          </a:p>
          <a:p>
            <a:r>
              <a:rPr lang="en-US" altLang="ko-KR" dirty="0"/>
              <a:t>memberForm.html</a:t>
            </a:r>
            <a:r>
              <a:rPr lang="ko-KR" altLang="en-US" dirty="0"/>
              <a:t>로 전송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FCD31D-9117-426C-8ADD-CDC1B1521D25}"/>
              </a:ext>
            </a:extLst>
          </p:cNvPr>
          <p:cNvSpPr/>
          <p:nvPr/>
        </p:nvSpPr>
        <p:spPr>
          <a:xfrm>
            <a:off x="1113905" y="69826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D684E5-2EA7-41CB-AF47-CA646996C01E}"/>
              </a:ext>
            </a:extLst>
          </p:cNvPr>
          <p:cNvGrpSpPr/>
          <p:nvPr/>
        </p:nvGrpSpPr>
        <p:grpSpPr>
          <a:xfrm>
            <a:off x="3691456" y="2106315"/>
            <a:ext cx="8067675" cy="4751685"/>
            <a:chOff x="3691456" y="2106315"/>
            <a:chExt cx="8067675" cy="47516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30380E4-FD98-4FB4-915E-8530F8FDB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1456" y="2106315"/>
              <a:ext cx="8067675" cy="34671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35CC9A8-F981-48E7-864E-863444DA31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1742"/>
            <a:stretch/>
          </p:blipFill>
          <p:spPr>
            <a:xfrm>
              <a:off x="3691456" y="5655850"/>
              <a:ext cx="8048625" cy="1202150"/>
            </a:xfrm>
            <a:prstGeom prst="rect">
              <a:avLst/>
            </a:prstGeom>
          </p:spPr>
        </p:pic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E4C00061-A697-4B33-8AA2-233099FB7279}"/>
              </a:ext>
            </a:extLst>
          </p:cNvPr>
          <p:cNvSpPr/>
          <p:nvPr/>
        </p:nvSpPr>
        <p:spPr>
          <a:xfrm>
            <a:off x="4372143" y="918556"/>
            <a:ext cx="3624915" cy="561109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C28954E-9C48-41E2-9243-9E1C16423F19}"/>
              </a:ext>
            </a:extLst>
          </p:cNvPr>
          <p:cNvCxnSpPr>
            <a:cxnSpLocks/>
            <a:stCxn id="17" idx="4"/>
            <a:endCxn id="3" idx="0"/>
          </p:cNvCxnSpPr>
          <p:nvPr/>
        </p:nvCxnSpPr>
        <p:spPr>
          <a:xfrm rot="16200000" flipH="1">
            <a:off x="6641622" y="1022643"/>
            <a:ext cx="626650" cy="1540693"/>
          </a:xfrm>
          <a:prstGeom prst="bentConnector3">
            <a:avLst>
              <a:gd name="adj1" fmla="val 71224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715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164F94B-84FF-42CC-8DAA-BE0037F3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18" y="126384"/>
            <a:ext cx="7785949" cy="167578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51E37E1-945B-4B49-A081-54BE9B2DF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94944" cy="330846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1B8CE82-43F7-4F1F-BACD-AD17D06DD20E}"/>
              </a:ext>
            </a:extLst>
          </p:cNvPr>
          <p:cNvSpPr txBox="1"/>
          <p:nvPr/>
        </p:nvSpPr>
        <p:spPr>
          <a:xfrm>
            <a:off x="3897968" y="1885293"/>
            <a:ext cx="43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4.Html </a:t>
            </a:r>
            <a:r>
              <a:rPr lang="ko-KR" altLang="en-US" dirty="0"/>
              <a:t>정보 </a:t>
            </a:r>
            <a:r>
              <a:rPr lang="en-US" altLang="ko-KR" dirty="0" err="1"/>
              <a:t>callBack</a:t>
            </a:r>
            <a:r>
              <a:rPr lang="ko-KR" altLang="en-US" dirty="0"/>
              <a:t>으로 화면표시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FCD31D-9117-426C-8ADD-CDC1B1521D25}"/>
              </a:ext>
            </a:extLst>
          </p:cNvPr>
          <p:cNvSpPr/>
          <p:nvPr/>
        </p:nvSpPr>
        <p:spPr>
          <a:xfrm>
            <a:off x="1113905" y="69826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14B2D9-DD1D-4410-9A08-88E638992BE7}"/>
              </a:ext>
            </a:extLst>
          </p:cNvPr>
          <p:cNvSpPr/>
          <p:nvPr/>
        </p:nvSpPr>
        <p:spPr>
          <a:xfrm>
            <a:off x="1280160" y="0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31F0E4B-43FB-41AF-BCA0-0238A451CC37}"/>
              </a:ext>
            </a:extLst>
          </p:cNvPr>
          <p:cNvSpPr/>
          <p:nvPr/>
        </p:nvSpPr>
        <p:spPr>
          <a:xfrm rot="16200000">
            <a:off x="1619020" y="363072"/>
            <a:ext cx="469436" cy="44888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C6C28D8-CD78-4C5F-BDB8-A98194648345}"/>
              </a:ext>
            </a:extLst>
          </p:cNvPr>
          <p:cNvSpPr/>
          <p:nvPr/>
        </p:nvSpPr>
        <p:spPr>
          <a:xfrm rot="5400000">
            <a:off x="7377999" y="1629286"/>
            <a:ext cx="789229" cy="44888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04AEE7-9C13-4B3B-82B3-2C1AF5695A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27316" y="822234"/>
            <a:ext cx="1751002" cy="2251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F1DC704-85C2-4C3C-A0DA-7892D8C027FC}"/>
              </a:ext>
            </a:extLst>
          </p:cNvPr>
          <p:cNvCxnSpPr>
            <a:cxnSpLocks/>
          </p:cNvCxnSpPr>
          <p:nvPr/>
        </p:nvCxnSpPr>
        <p:spPr>
          <a:xfrm flipV="1">
            <a:off x="771674" y="266007"/>
            <a:ext cx="484805" cy="451150"/>
          </a:xfrm>
          <a:prstGeom prst="bentConnector3">
            <a:avLst>
              <a:gd name="adj1" fmla="val 884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3B18409-D8DB-4D4C-B0F6-CD5D4D1F6545}"/>
              </a:ext>
            </a:extLst>
          </p:cNvPr>
          <p:cNvCxnSpPr>
            <a:cxnSpLocks/>
          </p:cNvCxnSpPr>
          <p:nvPr/>
        </p:nvCxnSpPr>
        <p:spPr>
          <a:xfrm rot="10800000">
            <a:off x="780063" y="717157"/>
            <a:ext cx="4492844" cy="3892500"/>
          </a:xfrm>
          <a:prstGeom prst="bentConnector3">
            <a:avLst>
              <a:gd name="adj1" fmla="val 9921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9ACCE7C8-2AB6-46F8-A687-A09BCAD40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931" y="2546973"/>
            <a:ext cx="5486400" cy="404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7293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062FF08-53C2-4CD5-9E06-151F6E1A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182" y="37407"/>
            <a:ext cx="5419115" cy="39969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51E37E1-945B-4B49-A081-54BE9B2DF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94944" cy="330846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BA6C7E-85E1-4B35-9490-2BBC80953B98}"/>
              </a:ext>
            </a:extLst>
          </p:cNvPr>
          <p:cNvSpPr/>
          <p:nvPr/>
        </p:nvSpPr>
        <p:spPr>
          <a:xfrm>
            <a:off x="1280160" y="0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2958917-2792-41B0-9F78-7C54D13F3F3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427316" y="266008"/>
            <a:ext cx="2736054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B8CE82-43F7-4F1F-BACD-AD17D06DD20E}"/>
              </a:ext>
            </a:extLst>
          </p:cNvPr>
          <p:cNvSpPr txBox="1"/>
          <p:nvPr/>
        </p:nvSpPr>
        <p:spPr>
          <a:xfrm>
            <a:off x="0" y="3814329"/>
            <a:ext cx="4935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회원가입 클릭 시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/>
              <a:t>Controller</a:t>
            </a:r>
            <a:r>
              <a:rPr lang="ko-KR" altLang="en-US" dirty="0"/>
              <a:t>로 </a:t>
            </a:r>
            <a:r>
              <a:rPr lang="en-US" altLang="ko-KR" dirty="0" err="1"/>
              <a:t>memberFormFto</a:t>
            </a:r>
            <a:r>
              <a:rPr lang="en-US" altLang="ko-KR" dirty="0"/>
              <a:t> </a:t>
            </a:r>
            <a:r>
              <a:rPr lang="ko-KR" altLang="en-US" dirty="0"/>
              <a:t>정보를 보냄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/>
              <a:t>Config</a:t>
            </a:r>
            <a:r>
              <a:rPr lang="ko-KR" altLang="en-US" dirty="0"/>
              <a:t>의 </a:t>
            </a:r>
            <a:r>
              <a:rPr lang="en-US" altLang="ko-KR" dirty="0"/>
              <a:t>Security</a:t>
            </a:r>
            <a:r>
              <a:rPr lang="ko-KR" altLang="en-US" dirty="0"/>
              <a:t>에서 검토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DF11461-1B2B-48A3-8D56-732F48FDD7D2}"/>
              </a:ext>
            </a:extLst>
          </p:cNvPr>
          <p:cNvSpPr/>
          <p:nvPr/>
        </p:nvSpPr>
        <p:spPr>
          <a:xfrm>
            <a:off x="7535621" y="3517828"/>
            <a:ext cx="714894" cy="4255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6D71033-5A0B-49CC-A507-E6674661DB03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7800368" y="4036078"/>
            <a:ext cx="932410" cy="7470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90828BC-39A2-46CD-BD53-C962B0632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138" y="5519651"/>
            <a:ext cx="8978054" cy="13020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5664AA-F9BC-425C-AB94-F593ECEA1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138" y="4875787"/>
            <a:ext cx="8788587" cy="31853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DBC1913-5012-46E5-94AF-809F4A7CE0E2}"/>
              </a:ext>
            </a:extLst>
          </p:cNvPr>
          <p:cNvSpPr/>
          <p:nvPr/>
        </p:nvSpPr>
        <p:spPr>
          <a:xfrm>
            <a:off x="4298933" y="4834995"/>
            <a:ext cx="4175595" cy="4085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AD04676-6CF9-40B3-986C-45D1617F6C4C}"/>
              </a:ext>
            </a:extLst>
          </p:cNvPr>
          <p:cNvSpPr/>
          <p:nvPr/>
        </p:nvSpPr>
        <p:spPr>
          <a:xfrm>
            <a:off x="5270181" y="6451261"/>
            <a:ext cx="6509543" cy="36933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A981A69-D7BF-4F8F-863B-31BC0683A51F}"/>
              </a:ext>
            </a:extLst>
          </p:cNvPr>
          <p:cNvCxnSpPr/>
          <p:nvPr/>
        </p:nvCxnSpPr>
        <p:spPr>
          <a:xfrm>
            <a:off x="4935134" y="6134793"/>
            <a:ext cx="8338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126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4A8D488-BEB0-4ED7-8E17-297028DD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4944" cy="33084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0F56CB0-BB5C-43D5-8FEC-EA7CC838AB3B}"/>
              </a:ext>
            </a:extLst>
          </p:cNvPr>
          <p:cNvSpPr/>
          <p:nvPr/>
        </p:nvSpPr>
        <p:spPr>
          <a:xfrm>
            <a:off x="1113905" y="69826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58E668-A815-4386-94A9-FB570FE28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71" y="1795549"/>
            <a:ext cx="8735906" cy="45636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CE3487-4C69-45E8-B572-D9996FC77BA3}"/>
              </a:ext>
            </a:extLst>
          </p:cNvPr>
          <p:cNvSpPr/>
          <p:nvPr/>
        </p:nvSpPr>
        <p:spPr>
          <a:xfrm>
            <a:off x="1280160" y="0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F3A0AE-C302-47EC-A470-2AB10EBB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83" y="375437"/>
            <a:ext cx="487722" cy="487722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0C800C7-7686-4829-A810-A426844118D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427316" y="1014153"/>
            <a:ext cx="5058508" cy="7813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D68E39-E0A7-4EF2-BE8E-C6BEBD13767D}"/>
              </a:ext>
            </a:extLst>
          </p:cNvPr>
          <p:cNvSpPr txBox="1"/>
          <p:nvPr/>
        </p:nvSpPr>
        <p:spPr>
          <a:xfrm>
            <a:off x="7797338" y="1014153"/>
            <a:ext cx="3840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(1) Controller</a:t>
            </a:r>
            <a:r>
              <a:rPr lang="ko-KR" altLang="en-US" dirty="0"/>
              <a:t>로 </a:t>
            </a:r>
            <a:r>
              <a:rPr lang="en-US" altLang="ko-KR" dirty="0" err="1"/>
              <a:t>memberFormDto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정보를 보냄</a:t>
            </a:r>
          </a:p>
        </p:txBody>
      </p:sp>
    </p:spTree>
    <p:extLst>
      <p:ext uri="{BB962C8B-B14F-4D97-AF65-F5344CB8AC3E}">
        <p14:creationId xmlns:p14="http://schemas.microsoft.com/office/powerpoint/2010/main" val="14793877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758E668-A815-4386-94A9-FB570FE28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6" y="698269"/>
            <a:ext cx="11791087" cy="615973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EFE71BB-052B-4FC7-9A37-B770FEE925DD}"/>
              </a:ext>
            </a:extLst>
          </p:cNvPr>
          <p:cNvSpPr/>
          <p:nvPr/>
        </p:nvSpPr>
        <p:spPr>
          <a:xfrm>
            <a:off x="3059084" y="964276"/>
            <a:ext cx="3906981" cy="3657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D011F8-FED3-496C-BD2D-76B895C6F170}"/>
              </a:ext>
            </a:extLst>
          </p:cNvPr>
          <p:cNvSpPr/>
          <p:nvPr/>
        </p:nvSpPr>
        <p:spPr>
          <a:xfrm>
            <a:off x="3059084" y="199506"/>
            <a:ext cx="3906981" cy="3657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memberForm.html</a:t>
            </a:r>
            <a:r>
              <a:rPr lang="ko-KR" altLang="en-US" dirty="0">
                <a:solidFill>
                  <a:schemeClr val="tx1"/>
                </a:solidFill>
              </a:rPr>
              <a:t>에서 받은 정보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34CF5DD-1218-4883-823B-25C5FBFCF5FD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5012575" y="565266"/>
            <a:ext cx="0" cy="39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9A0AA7-2447-48E4-974A-0B588FE3A645}"/>
              </a:ext>
            </a:extLst>
          </p:cNvPr>
          <p:cNvSpPr/>
          <p:nvPr/>
        </p:nvSpPr>
        <p:spPr>
          <a:xfrm>
            <a:off x="6966066" y="964276"/>
            <a:ext cx="3175462" cy="3657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A4B6B1-CB14-4F44-9633-AFD2FAE5A8F4}"/>
              </a:ext>
            </a:extLst>
          </p:cNvPr>
          <p:cNvSpPr/>
          <p:nvPr/>
        </p:nvSpPr>
        <p:spPr>
          <a:xfrm>
            <a:off x="7179426" y="199506"/>
            <a:ext cx="3906981" cy="3657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검증오류 보관 객체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DB3CC46-492B-458A-86A9-628AAE9996E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132917" y="565266"/>
            <a:ext cx="0" cy="39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4D8376D-E24C-44DB-A5BB-1D9E58720274}"/>
              </a:ext>
            </a:extLst>
          </p:cNvPr>
          <p:cNvSpPr/>
          <p:nvPr/>
        </p:nvSpPr>
        <p:spPr>
          <a:xfrm>
            <a:off x="6705034" y="3058045"/>
            <a:ext cx="2427882" cy="542405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6BCEF-68DB-43F1-91D6-0BEFA4112264}"/>
              </a:ext>
            </a:extLst>
          </p:cNvPr>
          <p:cNvSpPr txBox="1"/>
          <p:nvPr/>
        </p:nvSpPr>
        <p:spPr>
          <a:xfrm>
            <a:off x="6966065" y="2293275"/>
            <a:ext cx="50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en-US" altLang="ko-KR" dirty="0" err="1">
                <a:solidFill>
                  <a:schemeClr val="bg1"/>
                </a:solidFill>
              </a:rPr>
              <a:t>passwordEncoder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en-US" altLang="ko-KR" dirty="0">
                <a:solidFill>
                  <a:schemeClr val="bg1"/>
                </a:solidFill>
              </a:rPr>
              <a:t>5(2)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config</a:t>
            </a:r>
            <a:r>
              <a:rPr lang="ko-KR" altLang="en-US" dirty="0">
                <a:solidFill>
                  <a:schemeClr val="bg1"/>
                </a:solidFill>
              </a:rPr>
              <a:t>로 이동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050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E2CCE2-064D-4AB9-872E-9BF8F485E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37" y="4321923"/>
            <a:ext cx="8353425" cy="13052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EB6C80-ABE6-421B-8D18-276344ED9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94944" cy="33084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7776C6-5E85-4629-9CBA-87615D0697AA}"/>
              </a:ext>
            </a:extLst>
          </p:cNvPr>
          <p:cNvSpPr/>
          <p:nvPr/>
        </p:nvSpPr>
        <p:spPr>
          <a:xfrm>
            <a:off x="2881533" y="980902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Config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4ADE60-D666-472B-B44D-3DD04A6DE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238" y="1654232"/>
            <a:ext cx="8353425" cy="24193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6A444B-F180-445A-8451-CEB743475CC5}"/>
              </a:ext>
            </a:extLst>
          </p:cNvPr>
          <p:cNvSpPr/>
          <p:nvPr/>
        </p:nvSpPr>
        <p:spPr>
          <a:xfrm>
            <a:off x="10856422" y="2269499"/>
            <a:ext cx="1035240" cy="2409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400B24-5990-45D3-BB4A-7A7A340233FB}"/>
              </a:ext>
            </a:extLst>
          </p:cNvPr>
          <p:cNvSpPr/>
          <p:nvPr/>
        </p:nvSpPr>
        <p:spPr>
          <a:xfrm>
            <a:off x="9858895" y="1246909"/>
            <a:ext cx="2333105" cy="24094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보안요구없이 허용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764444E-52F5-4BF7-9CA2-DDCB08653DA8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1025448" y="1487854"/>
            <a:ext cx="348594" cy="78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8D5444-57B3-4AE3-B760-970E92EE5900}"/>
              </a:ext>
            </a:extLst>
          </p:cNvPr>
          <p:cNvSpPr/>
          <p:nvPr/>
        </p:nvSpPr>
        <p:spPr>
          <a:xfrm>
            <a:off x="4524895" y="5087040"/>
            <a:ext cx="4835236" cy="3993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Password </a:t>
            </a:r>
            <a:r>
              <a:rPr lang="ko-KR" altLang="en-US" dirty="0">
                <a:solidFill>
                  <a:schemeClr val="tx1"/>
                </a:solidFill>
              </a:rPr>
              <a:t>암호화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F68F07-68DC-4A7E-A56C-D738315EA7D9}"/>
              </a:ext>
            </a:extLst>
          </p:cNvPr>
          <p:cNvSpPr txBox="1"/>
          <p:nvPr/>
        </p:nvSpPr>
        <p:spPr>
          <a:xfrm>
            <a:off x="5112911" y="921497"/>
            <a:ext cx="50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Config</a:t>
            </a:r>
            <a:r>
              <a:rPr lang="ko-KR" altLang="en-US" dirty="0"/>
              <a:t>에서</a:t>
            </a:r>
            <a:r>
              <a:rPr lang="en-US" altLang="ko-KR" dirty="0"/>
              <a:t>…….security</a:t>
            </a:r>
            <a:r>
              <a:rPr lang="ko-KR" altLang="en-US" dirty="0"/>
              <a:t>설정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05577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758E668-A815-4386-94A9-FB570FE28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50"/>
          <a:stretch/>
        </p:blipFill>
        <p:spPr>
          <a:xfrm>
            <a:off x="1795061" y="3084022"/>
            <a:ext cx="10196482" cy="377397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C4D8376D-E24C-44DB-A5BB-1D9E58720274}"/>
              </a:ext>
            </a:extLst>
          </p:cNvPr>
          <p:cNvSpPr/>
          <p:nvPr/>
        </p:nvSpPr>
        <p:spPr>
          <a:xfrm>
            <a:off x="4070366" y="3478875"/>
            <a:ext cx="5040382" cy="630337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6BCEF-68DB-43F1-91D6-0BEFA4112264}"/>
              </a:ext>
            </a:extLst>
          </p:cNvPr>
          <p:cNvSpPr txBox="1"/>
          <p:nvPr/>
        </p:nvSpPr>
        <p:spPr>
          <a:xfrm>
            <a:off x="6926552" y="2029583"/>
            <a:ext cx="522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Controller</a:t>
            </a:r>
            <a:r>
              <a:rPr lang="ko-KR" altLang="en-US" dirty="0"/>
              <a:t>로 돌아와서 </a:t>
            </a:r>
            <a:r>
              <a:rPr lang="en-US" altLang="ko-KR" dirty="0"/>
              <a:t>table</a:t>
            </a:r>
            <a:r>
              <a:rPr lang="ko-KR" altLang="en-US" dirty="0"/>
              <a:t>에 저장할 수 있게</a:t>
            </a:r>
            <a:r>
              <a:rPr lang="en-US" altLang="ko-KR" dirty="0"/>
              <a:t>    </a:t>
            </a:r>
            <a:r>
              <a:rPr lang="ko-KR" altLang="en-US" dirty="0"/>
              <a:t>다시 </a:t>
            </a:r>
            <a:r>
              <a:rPr lang="en-US" altLang="ko-KR" dirty="0"/>
              <a:t> entity</a:t>
            </a:r>
            <a:r>
              <a:rPr lang="ko-KR" altLang="en-US" dirty="0"/>
              <a:t>의 </a:t>
            </a:r>
            <a:r>
              <a:rPr lang="en-US" altLang="ko-KR" dirty="0" err="1"/>
              <a:t>createMember</a:t>
            </a:r>
            <a:r>
              <a:rPr lang="ko-KR" altLang="en-US" dirty="0"/>
              <a:t>로 이동</a:t>
            </a:r>
            <a:r>
              <a:rPr lang="en-US" altLang="ko-KR" dirty="0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4B6B30-6CB8-48A4-A134-9E06F4B9D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90851" cy="291089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69DBF7-EBD4-4E3B-AA7A-01334CC49D30}"/>
              </a:ext>
            </a:extLst>
          </p:cNvPr>
          <p:cNvSpPr/>
          <p:nvPr/>
        </p:nvSpPr>
        <p:spPr>
          <a:xfrm>
            <a:off x="964276" y="593139"/>
            <a:ext cx="1296786" cy="429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59D4B8-2F0A-482E-AD5F-2AFED572D82F}"/>
              </a:ext>
            </a:extLst>
          </p:cNvPr>
          <p:cNvSpPr/>
          <p:nvPr/>
        </p:nvSpPr>
        <p:spPr>
          <a:xfrm>
            <a:off x="1845425" y="1814729"/>
            <a:ext cx="1296786" cy="429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Entity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E7FE20D-4D9B-438C-86E2-D5DB89E62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201" y="1211587"/>
            <a:ext cx="487722" cy="487722"/>
          </a:xfrm>
          <a:prstGeom prst="rect">
            <a:avLst/>
          </a:prstGeom>
        </p:spPr>
      </p:pic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C7570B4-C1CD-47BB-9837-59D37B18A98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61062" y="863970"/>
            <a:ext cx="4632240" cy="222005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4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6" y="382384"/>
            <a:ext cx="297742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ArrayList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중복값</a:t>
            </a:r>
            <a:r>
              <a:rPr lang="ko-KR" altLang="en-US" sz="1600" dirty="0"/>
              <a:t> 허용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있음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7019" y="4739053"/>
            <a:ext cx="2869809" cy="193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HashMap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키</a:t>
            </a:r>
            <a:r>
              <a:rPr lang="en-US" altLang="ko-KR" sz="1600" dirty="0"/>
              <a:t>+ </a:t>
            </a:r>
            <a:r>
              <a:rPr lang="ko-KR" altLang="en-US" sz="1600" dirty="0"/>
              <a:t>값 구성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키 중복 값 불가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값 중복 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없음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405" y="2293870"/>
            <a:ext cx="557197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HashSet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중복 값 불허용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없음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내용 출력 시 </a:t>
            </a:r>
            <a:r>
              <a:rPr lang="en-US" altLang="ko-KR" sz="1600" dirty="0"/>
              <a:t>iterator</a:t>
            </a:r>
            <a:r>
              <a:rPr lang="ko-KR" altLang="en-US" sz="1600" dirty="0"/>
              <a:t>에 담아서 </a:t>
            </a:r>
            <a:r>
              <a:rPr lang="en-US" altLang="ko-KR" sz="1600" dirty="0"/>
              <a:t>set </a:t>
            </a:r>
            <a:r>
              <a:rPr lang="ko-KR" altLang="en-US" sz="1600" dirty="0"/>
              <a:t>설정 후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Iterator&lt;</a:t>
            </a:r>
            <a:r>
              <a:rPr lang="ko-KR" altLang="en-US" sz="1600" dirty="0"/>
              <a:t>데이터타입</a:t>
            </a:r>
            <a:r>
              <a:rPr lang="en-US" altLang="ko-KR" sz="1600" dirty="0"/>
              <a:t>&gt; </a:t>
            </a:r>
            <a:r>
              <a:rPr lang="ko-KR" altLang="en-US" sz="1600" dirty="0"/>
              <a:t>이름 </a:t>
            </a:r>
            <a:r>
              <a:rPr lang="en-US" altLang="ko-KR" sz="1600" dirty="0"/>
              <a:t>= set</a:t>
            </a:r>
            <a:r>
              <a:rPr lang="ko-KR" altLang="en-US" sz="1600" dirty="0"/>
              <a:t>명</a:t>
            </a:r>
            <a:r>
              <a:rPr lang="en-US" altLang="ko-KR" sz="1600" dirty="0"/>
              <a:t>. Iterator();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B5B17-80C1-47FC-A721-562596ABBA08}"/>
              </a:ext>
            </a:extLst>
          </p:cNvPr>
          <p:cNvSpPr txBox="1"/>
          <p:nvPr/>
        </p:nvSpPr>
        <p:spPr>
          <a:xfrm>
            <a:off x="8294077" y="272811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https://wakestand.tistory.com/111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74E7F5-185B-4194-853A-DE82BC85FC47}"/>
              </a:ext>
            </a:extLst>
          </p:cNvPr>
          <p:cNvSpPr/>
          <p:nvPr/>
        </p:nvSpPr>
        <p:spPr>
          <a:xfrm>
            <a:off x="2201247" y="382383"/>
            <a:ext cx="3503788" cy="1368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배열 </a:t>
            </a:r>
            <a:r>
              <a:rPr lang="en-US" altLang="ko-KR" sz="1600" dirty="0"/>
              <a:t>vs list</a:t>
            </a:r>
          </a:p>
          <a:p>
            <a:pPr algn="ctr"/>
            <a:r>
              <a:rPr lang="ko-KR" altLang="en-US" sz="1600" dirty="0"/>
              <a:t>크기 초기 지정 </a:t>
            </a:r>
            <a:r>
              <a:rPr lang="en-US" altLang="ko-KR" sz="1600" dirty="0"/>
              <a:t>vs </a:t>
            </a:r>
            <a:r>
              <a:rPr lang="ko-KR" altLang="en-US" sz="1600" dirty="0"/>
              <a:t>크기 변화</a:t>
            </a:r>
            <a:endParaRPr lang="en-US" altLang="ko-KR" sz="1600" dirty="0"/>
          </a:p>
          <a:p>
            <a:pPr algn="ctr"/>
            <a:r>
              <a:rPr lang="ko-KR" altLang="en-US" sz="1600" dirty="0"/>
              <a:t>직접</a:t>
            </a:r>
            <a:r>
              <a:rPr lang="en-US" altLang="ko-KR" sz="1600" dirty="0"/>
              <a:t>/</a:t>
            </a:r>
            <a:r>
              <a:rPr lang="ko-KR" altLang="en-US" sz="1600" dirty="0"/>
              <a:t>순차 값 접근 </a:t>
            </a:r>
            <a:r>
              <a:rPr lang="en-US" altLang="ko-KR" sz="1600" dirty="0"/>
              <a:t>vs </a:t>
            </a:r>
            <a:r>
              <a:rPr lang="ko-KR" altLang="en-US" sz="1600" dirty="0"/>
              <a:t>순차 값 접근</a:t>
            </a:r>
          </a:p>
        </p:txBody>
      </p:sp>
    </p:spTree>
    <p:extLst>
      <p:ext uri="{BB962C8B-B14F-4D97-AF65-F5344CB8AC3E}">
        <p14:creationId xmlns:p14="http://schemas.microsoft.com/office/powerpoint/2010/main" val="30744834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FAEE16-CDC3-42BA-B39F-3F02BFF99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1" y="3657513"/>
            <a:ext cx="10495524" cy="32004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237AA3-BA6A-405C-ADDB-6EF1627EA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923" y="4426"/>
            <a:ext cx="4527753" cy="31960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641351-C994-4602-A47F-38E2BDBEB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90851" cy="29108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464E2E-B99D-410F-91C7-FE633E2DD1E1}"/>
              </a:ext>
            </a:extLst>
          </p:cNvPr>
          <p:cNvSpPr/>
          <p:nvPr/>
        </p:nvSpPr>
        <p:spPr>
          <a:xfrm>
            <a:off x="1845425" y="1814729"/>
            <a:ext cx="1296786" cy="429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Entity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FE69B65-8D7E-44CC-971C-0E370D74A1B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67824" y="2029583"/>
            <a:ext cx="2390959" cy="16279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C7909BA-D8F6-434E-8A3C-F24855907E5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105584" y="3200487"/>
            <a:ext cx="653216" cy="4570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B9DBA-77CB-4738-A53F-CD655E8E7290}"/>
              </a:ext>
            </a:extLst>
          </p:cNvPr>
          <p:cNvSpPr txBox="1"/>
          <p:nvPr/>
        </p:nvSpPr>
        <p:spPr>
          <a:xfrm>
            <a:off x="123842" y="2979107"/>
            <a:ext cx="571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Entity</a:t>
            </a:r>
            <a:r>
              <a:rPr lang="ko-KR" altLang="en-US" dirty="0"/>
              <a:t>에 받아온 </a:t>
            </a:r>
            <a:r>
              <a:rPr lang="en-US" altLang="ko-KR" dirty="0" err="1"/>
              <a:t>MemberFormDto</a:t>
            </a:r>
            <a:r>
              <a:rPr lang="ko-KR" altLang="en-US" dirty="0"/>
              <a:t>와 암호화된 </a:t>
            </a:r>
            <a:r>
              <a:rPr lang="en-US" altLang="ko-KR" dirty="0" err="1"/>
              <a:t>passwordEncoder</a:t>
            </a:r>
            <a:r>
              <a:rPr lang="ko-KR" altLang="en-US" dirty="0"/>
              <a:t>를 </a:t>
            </a:r>
            <a:r>
              <a:rPr lang="en-US" altLang="ko-KR" dirty="0"/>
              <a:t>Member</a:t>
            </a:r>
            <a:r>
              <a:rPr lang="ko-KR" altLang="en-US" dirty="0"/>
              <a:t>객체를 불러내서 </a:t>
            </a:r>
            <a:r>
              <a:rPr lang="ko-KR" altLang="en-US" dirty="0" err="1"/>
              <a:t>넣어줌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495C1-917F-4600-A13E-96371DDDB526}"/>
              </a:ext>
            </a:extLst>
          </p:cNvPr>
          <p:cNvSpPr txBox="1"/>
          <p:nvPr/>
        </p:nvSpPr>
        <p:spPr>
          <a:xfrm>
            <a:off x="4805198" y="6036003"/>
            <a:ext cx="490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Static </a:t>
            </a:r>
            <a:r>
              <a:rPr lang="ko-KR" altLang="en-US" dirty="0">
                <a:solidFill>
                  <a:schemeClr val="bg1"/>
                </a:solidFill>
              </a:rPr>
              <a:t>이므로 객체 생성보단 불러내는 과정 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241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758E668-A815-4386-94A9-FB570FE28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50"/>
          <a:stretch/>
        </p:blipFill>
        <p:spPr>
          <a:xfrm>
            <a:off x="1795061" y="3084022"/>
            <a:ext cx="10196482" cy="377397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C4D8376D-E24C-44DB-A5BB-1D9E58720274}"/>
              </a:ext>
            </a:extLst>
          </p:cNvPr>
          <p:cNvSpPr/>
          <p:nvPr/>
        </p:nvSpPr>
        <p:spPr>
          <a:xfrm>
            <a:off x="2261062" y="4368737"/>
            <a:ext cx="4123113" cy="502521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6BCEF-68DB-43F1-91D6-0BEFA4112264}"/>
              </a:ext>
            </a:extLst>
          </p:cNvPr>
          <p:cNvSpPr txBox="1"/>
          <p:nvPr/>
        </p:nvSpPr>
        <p:spPr>
          <a:xfrm>
            <a:off x="6929683" y="2059771"/>
            <a:ext cx="502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Controller</a:t>
            </a:r>
            <a:r>
              <a:rPr lang="ko-KR" altLang="en-US" dirty="0"/>
              <a:t>로 돌아와서 </a:t>
            </a:r>
            <a:r>
              <a:rPr lang="en-US" altLang="ko-KR" dirty="0" err="1"/>
              <a:t>memberservice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en-US" altLang="ko-KR" dirty="0" err="1"/>
              <a:t>saveMemver</a:t>
            </a:r>
            <a:r>
              <a:rPr lang="ko-KR" altLang="en-US" dirty="0"/>
              <a:t>에 </a:t>
            </a:r>
            <a:r>
              <a:rPr lang="en-US" altLang="ko-KR" dirty="0"/>
              <a:t>Entity</a:t>
            </a:r>
            <a:r>
              <a:rPr lang="ko-KR" altLang="en-US" dirty="0"/>
              <a:t>에서 만든 </a:t>
            </a:r>
            <a:r>
              <a:rPr lang="en-US" altLang="ko-KR" dirty="0"/>
              <a:t>member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넣어서 </a:t>
            </a:r>
            <a:r>
              <a:rPr lang="en-US" altLang="ko-KR" dirty="0"/>
              <a:t>DB</a:t>
            </a:r>
            <a:r>
              <a:rPr lang="ko-KR" altLang="en-US" dirty="0"/>
              <a:t>로 저장함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4B6B30-6CB8-48A4-A134-9E06F4B9D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90851" cy="291089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69DBF7-EBD4-4E3B-AA7A-01334CC49D30}"/>
              </a:ext>
            </a:extLst>
          </p:cNvPr>
          <p:cNvSpPr/>
          <p:nvPr/>
        </p:nvSpPr>
        <p:spPr>
          <a:xfrm>
            <a:off x="964276" y="551194"/>
            <a:ext cx="1296786" cy="429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59D4B8-2F0A-482E-AD5F-2AFED572D82F}"/>
              </a:ext>
            </a:extLst>
          </p:cNvPr>
          <p:cNvSpPr/>
          <p:nvPr/>
        </p:nvSpPr>
        <p:spPr>
          <a:xfrm>
            <a:off x="315883" y="1844917"/>
            <a:ext cx="1296786" cy="429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Repository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E7FE20D-4D9B-438C-86E2-D5DB89E62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15" y="1211587"/>
            <a:ext cx="487722" cy="487722"/>
          </a:xfrm>
          <a:prstGeom prst="rect">
            <a:avLst/>
          </a:prstGeom>
        </p:spPr>
      </p:pic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C7570B4-C1CD-47BB-9837-59D37B18A98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61062" y="863970"/>
            <a:ext cx="4632240" cy="222005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7E20E9-1AD2-407A-99BA-D5CF4E4FEB54}"/>
              </a:ext>
            </a:extLst>
          </p:cNvPr>
          <p:cNvSpPr/>
          <p:nvPr/>
        </p:nvSpPr>
        <p:spPr>
          <a:xfrm>
            <a:off x="1146668" y="2396111"/>
            <a:ext cx="1296786" cy="429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5DC722-21D0-4961-BCEE-52461C9EF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17948">
            <a:off x="720415" y="2258285"/>
            <a:ext cx="487722" cy="4877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F78FA8-8C01-41E0-9CCF-7BA6A22FA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738" y="73029"/>
            <a:ext cx="7851805" cy="71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757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758E668-A815-4386-94A9-FB570FE28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50"/>
          <a:stretch/>
        </p:blipFill>
        <p:spPr>
          <a:xfrm>
            <a:off x="2975955" y="3117272"/>
            <a:ext cx="9015587" cy="333689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C4D8376D-E24C-44DB-A5BB-1D9E58720274}"/>
              </a:ext>
            </a:extLst>
          </p:cNvPr>
          <p:cNvSpPr/>
          <p:nvPr/>
        </p:nvSpPr>
        <p:spPr>
          <a:xfrm>
            <a:off x="3279368" y="5838601"/>
            <a:ext cx="4601098" cy="443857"/>
          </a:xfrm>
          <a:prstGeom prst="ellipse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4B6B30-6CB8-48A4-A134-9E06F4B9D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" y="0"/>
            <a:ext cx="3910364" cy="308402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69DBF7-EBD4-4E3B-AA7A-01334CC49D30}"/>
              </a:ext>
            </a:extLst>
          </p:cNvPr>
          <p:cNvSpPr/>
          <p:nvPr/>
        </p:nvSpPr>
        <p:spPr>
          <a:xfrm>
            <a:off x="964276" y="661119"/>
            <a:ext cx="1296786" cy="429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C7570B4-C1CD-47BB-9837-59D37B18A98A}"/>
              </a:ext>
            </a:extLst>
          </p:cNvPr>
          <p:cNvCxnSpPr>
            <a:cxnSpLocks/>
            <a:stCxn id="17" idx="1"/>
            <a:endCxn id="7" idx="1"/>
          </p:cNvCxnSpPr>
          <p:nvPr/>
        </p:nvCxnSpPr>
        <p:spPr>
          <a:xfrm rot="10800000" flipH="1" flipV="1">
            <a:off x="964275" y="875972"/>
            <a:ext cx="2011679" cy="3909749"/>
          </a:xfrm>
          <a:prstGeom prst="bentConnector3">
            <a:avLst>
              <a:gd name="adj1" fmla="val -11364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46C84A55-1E70-447C-B68C-619785EB58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59"/>
          <a:stretch/>
        </p:blipFill>
        <p:spPr>
          <a:xfrm>
            <a:off x="8303464" y="229848"/>
            <a:ext cx="2776451" cy="2033798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BC4C2CC-F3DA-4088-B00C-7A605D116AF8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rot="5400000" flipH="1" flipV="1">
            <a:off x="8160906" y="1586489"/>
            <a:ext cx="853626" cy="2207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76BCEF-68DB-43F1-91D6-0BEFA4112264}"/>
              </a:ext>
            </a:extLst>
          </p:cNvPr>
          <p:cNvSpPr txBox="1"/>
          <p:nvPr/>
        </p:nvSpPr>
        <p:spPr>
          <a:xfrm>
            <a:off x="3594175" y="2142335"/>
            <a:ext cx="50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모든 과정이 끝나면 </a:t>
            </a:r>
            <a:r>
              <a:rPr lang="en-US" altLang="ko-KR" dirty="0"/>
              <a:t>Main</a:t>
            </a:r>
            <a:r>
              <a:rPr lang="ko-KR" altLang="en-US" dirty="0"/>
              <a:t>으로 </a:t>
            </a:r>
            <a:r>
              <a:rPr lang="ko-KR" altLang="en-US" dirty="0" err="1"/>
              <a:t>돌아감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46297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E76BCEF-68DB-43F1-91D6-0BEFA4112264}"/>
              </a:ext>
            </a:extLst>
          </p:cNvPr>
          <p:cNvSpPr txBox="1"/>
          <p:nvPr/>
        </p:nvSpPr>
        <p:spPr>
          <a:xfrm>
            <a:off x="3910364" y="2622652"/>
            <a:ext cx="50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12.Controller</a:t>
            </a:r>
            <a:r>
              <a:rPr lang="ko-KR" altLang="en-US" dirty="0"/>
              <a:t>에서 </a:t>
            </a:r>
            <a:r>
              <a:rPr lang="en-US" altLang="ko-KR" dirty="0"/>
              <a:t>Main.html</a:t>
            </a:r>
            <a:r>
              <a:rPr lang="ko-KR" altLang="en-US" dirty="0"/>
              <a:t>화면으로 전송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4B6B30-6CB8-48A4-A134-9E06F4B9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10364" cy="308402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69DBF7-EBD4-4E3B-AA7A-01334CC49D30}"/>
              </a:ext>
            </a:extLst>
          </p:cNvPr>
          <p:cNvSpPr/>
          <p:nvPr/>
        </p:nvSpPr>
        <p:spPr>
          <a:xfrm>
            <a:off x="964276" y="660966"/>
            <a:ext cx="1296786" cy="429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33823F-06E1-492D-A00B-F357FF64732A}"/>
              </a:ext>
            </a:extLst>
          </p:cNvPr>
          <p:cNvSpPr/>
          <p:nvPr/>
        </p:nvSpPr>
        <p:spPr>
          <a:xfrm>
            <a:off x="1030781" y="-20615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F080CB6-A199-4332-AD4C-A31DD7E3F0A3}"/>
              </a:ext>
            </a:extLst>
          </p:cNvPr>
          <p:cNvSpPr/>
          <p:nvPr/>
        </p:nvSpPr>
        <p:spPr>
          <a:xfrm rot="16200000">
            <a:off x="1438497" y="327469"/>
            <a:ext cx="348352" cy="33251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6C84A55-1E70-447C-B68C-619785EB5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59"/>
          <a:stretch/>
        </p:blipFill>
        <p:spPr>
          <a:xfrm>
            <a:off x="7249651" y="222930"/>
            <a:ext cx="2776451" cy="2033798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BC4C2CC-F3DA-4088-B00C-7A605D116AF8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rot="5400000">
            <a:off x="7345008" y="2803703"/>
            <a:ext cx="1839845" cy="7458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DA07185-2445-40BF-8E3A-96D7FDEC4F85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2261062" y="875820"/>
            <a:ext cx="4988589" cy="3640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5B0B97F-2EE1-4F9D-A87F-4092BE3D5F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7062" y="1118944"/>
            <a:ext cx="4322943" cy="3746949"/>
          </a:xfrm>
          <a:prstGeom prst="bentConnector3">
            <a:avLst>
              <a:gd name="adj1" fmla="val 99612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A3F0CA6-0CB1-4A15-8411-D2A46B082915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535059" y="245393"/>
            <a:ext cx="495722" cy="58555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F5F80E-F415-46AC-90F1-3A8B364D32F4}"/>
              </a:ext>
            </a:extLst>
          </p:cNvPr>
          <p:cNvGrpSpPr/>
          <p:nvPr/>
        </p:nvGrpSpPr>
        <p:grpSpPr>
          <a:xfrm>
            <a:off x="4282008" y="4096573"/>
            <a:ext cx="7343775" cy="2443075"/>
            <a:chOff x="4796963" y="20782"/>
            <a:chExt cx="7343775" cy="244307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D877852-6B4B-4AC9-B26F-06AA01183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6963" y="20782"/>
              <a:ext cx="7219950" cy="17526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C7F5F31-1FA6-4AD9-B4D0-C9E19B463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6963" y="1654232"/>
              <a:ext cx="7343775" cy="809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0147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7DE164E-1D72-44AD-AEC6-C8DE1D36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60" y="0"/>
            <a:ext cx="4529823" cy="3535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DF9266-198F-496C-94FD-40732BBC3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8" y="1020734"/>
            <a:ext cx="6064487" cy="52138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EEFE0CF-0F85-4F7E-B3E9-F2C60EC80C66}"/>
              </a:ext>
            </a:extLst>
          </p:cNvPr>
          <p:cNvSpPr/>
          <p:nvPr/>
        </p:nvSpPr>
        <p:spPr>
          <a:xfrm>
            <a:off x="548640" y="1246909"/>
            <a:ext cx="1180407" cy="3325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A61826-9815-43C6-B8DE-0FBAB4CF0E04}"/>
              </a:ext>
            </a:extLst>
          </p:cNvPr>
          <p:cNvGraphicFramePr>
            <a:graphicFrameLocks noGrp="1"/>
          </p:cNvGraphicFramePr>
          <p:nvPr/>
        </p:nvGraphicFramePr>
        <p:xfrm>
          <a:off x="5945138" y="3566159"/>
          <a:ext cx="590881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42">
                  <a:extLst>
                    <a:ext uri="{9D8B030D-6E8A-4147-A177-3AD203B41FA5}">
                      <a16:colId xmlns:a16="http://schemas.microsoft.com/office/drawing/2014/main" val="1468099888"/>
                    </a:ext>
                  </a:extLst>
                </a:gridCol>
                <a:gridCol w="3459669">
                  <a:extLst>
                    <a:ext uri="{9D8B030D-6E8A-4147-A177-3AD203B41FA5}">
                      <a16:colId xmlns:a16="http://schemas.microsoft.com/office/drawing/2014/main" val="683623727"/>
                    </a:ext>
                  </a:extLst>
                </a:gridCol>
              </a:tblGrid>
              <a:tr h="346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어노테이션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82946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NotEmpty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비어 있으면 </a:t>
                      </a:r>
                      <a:r>
                        <a:rPr lang="en-US" altLang="ko-KR" dirty="0"/>
                        <a:t>X “” </a:t>
                      </a:r>
                      <a:r>
                        <a:rPr lang="ko-KR" altLang="en-US" dirty="0"/>
                        <a:t>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06907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NotBlank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비어 있으면 </a:t>
                      </a:r>
                      <a:r>
                        <a:rPr lang="en-US" altLang="ko-KR" dirty="0"/>
                        <a:t>X “”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7246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@Length(min=,max=)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길이 최소 최대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05326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38267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@Max(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 값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02937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@Min(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 값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853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널인지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71684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NotNull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널아닌지</a:t>
                      </a:r>
                      <a:r>
                        <a:rPr lang="ko-KR" altLang="en-US" dirty="0"/>
                        <a:t>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6543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D7C7047-1B6E-4D1B-817F-F83E63D225E3}"/>
              </a:ext>
            </a:extLst>
          </p:cNvPr>
          <p:cNvSpPr/>
          <p:nvPr/>
        </p:nvSpPr>
        <p:spPr>
          <a:xfrm>
            <a:off x="548639" y="4322618"/>
            <a:ext cx="5293064" cy="61514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410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9A57D-5B4C-4812-AE4C-DA55DE5AEFF3}"/>
              </a:ext>
            </a:extLst>
          </p:cNvPr>
          <p:cNvSpPr/>
          <p:nvPr/>
        </p:nvSpPr>
        <p:spPr>
          <a:xfrm>
            <a:off x="1298713" y="477078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F279E-6089-458F-B2AB-564C767C0217}"/>
              </a:ext>
            </a:extLst>
          </p:cNvPr>
          <p:cNvSpPr/>
          <p:nvPr/>
        </p:nvSpPr>
        <p:spPr>
          <a:xfrm>
            <a:off x="1298713" y="2405270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(Mapping)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961695-5BDB-4709-BB4A-2CE02A3E0A2E}"/>
              </a:ext>
            </a:extLst>
          </p:cNvPr>
          <p:cNvSpPr/>
          <p:nvPr/>
        </p:nvSpPr>
        <p:spPr>
          <a:xfrm>
            <a:off x="4565373" y="477078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68D56F1-EC48-4C93-939A-CC8B9F3829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45635" y="1603513"/>
            <a:ext cx="0" cy="80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7C95AAC-7996-4642-8E0F-D6E3D64F33B1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3392556" y="1603513"/>
            <a:ext cx="2219739" cy="13649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C620E-A3A0-489D-8C56-3388D8FAF584}"/>
              </a:ext>
            </a:extLst>
          </p:cNvPr>
          <p:cNvSpPr/>
          <p:nvPr/>
        </p:nvSpPr>
        <p:spPr>
          <a:xfrm>
            <a:off x="8050696" y="477077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변경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A910B0-9F7D-473A-A672-3E3759DAE2EB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6659216" y="1040295"/>
            <a:ext cx="139148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000D-A8C3-47ED-A81D-5907214053A1}"/>
              </a:ext>
            </a:extLst>
          </p:cNvPr>
          <p:cNvSpPr txBox="1"/>
          <p:nvPr/>
        </p:nvSpPr>
        <p:spPr>
          <a:xfrm>
            <a:off x="9097617" y="3531705"/>
            <a:ext cx="170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 출력 </a:t>
            </a:r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A26951-6284-4F61-B14B-8D2BBEA1B828}"/>
              </a:ext>
            </a:extLst>
          </p:cNvPr>
          <p:cNvSpPr/>
          <p:nvPr/>
        </p:nvSpPr>
        <p:spPr>
          <a:xfrm>
            <a:off x="1298712" y="4333462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</a:p>
          <a:p>
            <a:pPr algn="ctr"/>
            <a:r>
              <a:rPr lang="en-US" altLang="ko-KR" dirty="0"/>
              <a:t>(Method </a:t>
            </a:r>
            <a:r>
              <a:rPr lang="ko-KR" altLang="en-US" dirty="0"/>
              <a:t>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0B56136-8F11-44DE-BC80-2D5B4596B42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2345634" y="3531705"/>
            <a:ext cx="1" cy="80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36AC77-C7C1-4822-AD7F-881FA2524209}"/>
              </a:ext>
            </a:extLst>
          </p:cNvPr>
          <p:cNvSpPr/>
          <p:nvPr/>
        </p:nvSpPr>
        <p:spPr>
          <a:xfrm>
            <a:off x="4220816" y="4333461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</a:p>
          <a:p>
            <a:pPr algn="ctr"/>
            <a:r>
              <a:rPr lang="en-US" altLang="ko-KR" dirty="0"/>
              <a:t>(Method </a:t>
            </a:r>
            <a:r>
              <a:rPr lang="ko-KR" altLang="en-US" dirty="0"/>
              <a:t>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873040A-34DC-45C9-9B9C-9F9CD8AAE202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3392555" y="4896679"/>
            <a:ext cx="8282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84F692-2AF7-4982-9389-39066A0F1C3A}"/>
              </a:ext>
            </a:extLst>
          </p:cNvPr>
          <p:cNvSpPr/>
          <p:nvPr/>
        </p:nvSpPr>
        <p:spPr>
          <a:xfrm>
            <a:off x="7142920" y="4333461"/>
            <a:ext cx="209384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98879A-25A4-4BF1-87B3-545B8B2EA47D}"/>
              </a:ext>
            </a:extLst>
          </p:cNvPr>
          <p:cNvCxnSpPr>
            <a:endCxn id="19" idx="1"/>
          </p:cNvCxnSpPr>
          <p:nvPr/>
        </p:nvCxnSpPr>
        <p:spPr>
          <a:xfrm>
            <a:off x="6096000" y="4896678"/>
            <a:ext cx="1046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38E78E6-C8D6-47CA-A7DC-CDE5DA019347}"/>
              </a:ext>
            </a:extLst>
          </p:cNvPr>
          <p:cNvCxnSpPr>
            <a:stCxn id="19" idx="0"/>
            <a:endCxn id="16" idx="0"/>
          </p:cNvCxnSpPr>
          <p:nvPr/>
        </p:nvCxnSpPr>
        <p:spPr>
          <a:xfrm rot="16200000" flipV="1">
            <a:off x="6728790" y="2872409"/>
            <a:ext cx="12700" cy="2922104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C8A5D5-3DD7-45ED-9E06-66B41EE96F1D}"/>
              </a:ext>
            </a:extLst>
          </p:cNvPr>
          <p:cNvSpPr txBox="1"/>
          <p:nvPr/>
        </p:nvSpPr>
        <p:spPr>
          <a:xfrm>
            <a:off x="6215270" y="353170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Entity</a:t>
            </a:r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94F82C1-B8B7-47FA-807A-50DEFA7F9A80}"/>
              </a:ext>
            </a:extLst>
          </p:cNvPr>
          <p:cNvCxnSpPr>
            <a:stCxn id="16" idx="0"/>
            <a:endCxn id="12" idx="0"/>
          </p:cNvCxnSpPr>
          <p:nvPr/>
        </p:nvCxnSpPr>
        <p:spPr>
          <a:xfrm rot="16200000" flipH="1" flipV="1">
            <a:off x="3806685" y="2872409"/>
            <a:ext cx="1" cy="2922104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FD6F4A3-5EBB-46C7-AADA-60D7BD102B9A}"/>
              </a:ext>
            </a:extLst>
          </p:cNvPr>
          <p:cNvCxnSpPr>
            <a:stCxn id="12" idx="1"/>
            <a:endCxn id="5" idx="1"/>
          </p:cNvCxnSpPr>
          <p:nvPr/>
        </p:nvCxnSpPr>
        <p:spPr>
          <a:xfrm rot="10800000" flipH="1">
            <a:off x="1298711" y="2968488"/>
            <a:ext cx="1" cy="1928192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D679B2-CE91-440E-98E1-70326B0CC1DA}"/>
              </a:ext>
            </a:extLst>
          </p:cNvPr>
          <p:cNvSpPr txBox="1"/>
          <p:nvPr/>
        </p:nvSpPr>
        <p:spPr>
          <a:xfrm>
            <a:off x="3697357" y="2637183"/>
            <a:ext cx="5419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</a:t>
            </a:r>
            <a:r>
              <a:rPr lang="ko-KR" altLang="en-US" dirty="0"/>
              <a:t>에서 결과 받은 </a:t>
            </a:r>
            <a:r>
              <a:rPr lang="en-US" altLang="ko-KR" dirty="0"/>
              <a:t>Entity -&gt; </a:t>
            </a:r>
            <a:r>
              <a:rPr lang="en-US" altLang="ko-KR" dirty="0" err="1"/>
              <a:t>Dto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r>
              <a:rPr lang="ko-KR" altLang="en-US" dirty="0"/>
              <a:t>변경후에 </a:t>
            </a:r>
            <a:r>
              <a:rPr lang="en-US" altLang="ko-KR" dirty="0"/>
              <a:t>Model</a:t>
            </a:r>
            <a:r>
              <a:rPr lang="ko-KR" altLang="en-US" dirty="0"/>
              <a:t>에 </a:t>
            </a:r>
            <a:r>
              <a:rPr lang="en-US" altLang="ko-KR" dirty="0" err="1"/>
              <a:t>addAttribute</a:t>
            </a:r>
            <a:r>
              <a:rPr lang="ko-KR" altLang="en-US" dirty="0"/>
              <a:t>에 </a:t>
            </a:r>
            <a:r>
              <a:rPr lang="en-US" altLang="ko-KR" dirty="0" err="1"/>
              <a:t>Dto</a:t>
            </a:r>
            <a:r>
              <a:rPr lang="ko-KR" altLang="en-US" dirty="0"/>
              <a:t>객체를 추가</a:t>
            </a:r>
          </a:p>
        </p:txBody>
      </p:sp>
    </p:spTree>
    <p:extLst>
      <p:ext uri="{BB962C8B-B14F-4D97-AF65-F5344CB8AC3E}">
        <p14:creationId xmlns:p14="http://schemas.microsoft.com/office/powerpoint/2010/main" val="34081212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17FFA3-A17E-47D6-A7E1-2C2E1695A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6993" y="107697"/>
            <a:ext cx="4780259" cy="2009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F4260E-4AD3-4D05-A9E5-B8D3B45C5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10364" cy="30840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8A85308-381A-4731-8F1A-ABD45C990584}"/>
              </a:ext>
            </a:extLst>
          </p:cNvPr>
          <p:cNvSpPr/>
          <p:nvPr/>
        </p:nvSpPr>
        <p:spPr>
          <a:xfrm>
            <a:off x="1192831" y="2535"/>
            <a:ext cx="1147156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CA11A7-50CB-451A-85FB-E3813C7EED4B}"/>
              </a:ext>
            </a:extLst>
          </p:cNvPr>
          <p:cNvSpPr/>
          <p:nvPr/>
        </p:nvSpPr>
        <p:spPr>
          <a:xfrm>
            <a:off x="8172229" y="1689028"/>
            <a:ext cx="714894" cy="4255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909590-2C30-45D4-9FD8-52AF428DA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1162" y="3348188"/>
            <a:ext cx="7220417" cy="2737203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553BF8F-3046-4861-9C01-043C79DC22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5233" y="1901802"/>
            <a:ext cx="3796997" cy="1443493"/>
          </a:xfrm>
          <a:prstGeom prst="bentConnector3">
            <a:avLst>
              <a:gd name="adj1" fmla="val 99689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31FA1B-B638-499C-A841-E9CC0CE3C65B}"/>
              </a:ext>
            </a:extLst>
          </p:cNvPr>
          <p:cNvSpPr txBox="1"/>
          <p:nvPr/>
        </p:nvSpPr>
        <p:spPr>
          <a:xfrm>
            <a:off x="4436700" y="2623548"/>
            <a:ext cx="701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memberLoginForm.html</a:t>
            </a:r>
            <a:r>
              <a:rPr lang="ko-KR" altLang="en-US" dirty="0"/>
              <a:t>에 로그인 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form action</a:t>
            </a:r>
            <a:r>
              <a:rPr lang="ko-KR" altLang="en-US" dirty="0"/>
              <a:t>의 반응</a:t>
            </a: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D569802-A243-43A1-ACA5-ADE5292E4527}"/>
              </a:ext>
            </a:extLst>
          </p:cNvPr>
          <p:cNvCxnSpPr/>
          <p:nvPr/>
        </p:nvCxnSpPr>
        <p:spPr>
          <a:xfrm>
            <a:off x="4436700" y="5400285"/>
            <a:ext cx="206029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35C0D8-CEE4-4CEF-A48F-33C6B584A001}"/>
              </a:ext>
            </a:extLst>
          </p:cNvPr>
          <p:cNvSpPr/>
          <p:nvPr/>
        </p:nvSpPr>
        <p:spPr>
          <a:xfrm>
            <a:off x="112206" y="5825529"/>
            <a:ext cx="2335908" cy="76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로그인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BD4E72F-22AB-4826-BF47-36F8D84D0E5B}"/>
              </a:ext>
            </a:extLst>
          </p:cNvPr>
          <p:cNvCxnSpPr>
            <a:cxnSpLocks/>
          </p:cNvCxnSpPr>
          <p:nvPr/>
        </p:nvCxnSpPr>
        <p:spPr>
          <a:xfrm>
            <a:off x="5339525" y="5921145"/>
            <a:ext cx="28327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A10F622-7CB0-446D-BA5E-767774E5B463}"/>
              </a:ext>
            </a:extLst>
          </p:cNvPr>
          <p:cNvCxnSpPr>
            <a:cxnSpLocks/>
          </p:cNvCxnSpPr>
          <p:nvPr/>
        </p:nvCxnSpPr>
        <p:spPr>
          <a:xfrm>
            <a:off x="3664289" y="3536760"/>
            <a:ext cx="28327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94197-9598-4E7F-B90D-F2D4AC9B155A}"/>
              </a:ext>
            </a:extLst>
          </p:cNvPr>
          <p:cNvSpPr/>
          <p:nvPr/>
        </p:nvSpPr>
        <p:spPr>
          <a:xfrm>
            <a:off x="1113905" y="65196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C39BFF3-2476-40C6-A524-285A47376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558" y="375437"/>
            <a:ext cx="487722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547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F3DF37-D7DB-4958-A846-8F31002C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10364" cy="30840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DEDC894-9B49-461A-B152-24AC9BD0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292" y="2566280"/>
            <a:ext cx="8953500" cy="33718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1C136-3856-4828-8DA7-CB9A2D619CB8}"/>
              </a:ext>
            </a:extLst>
          </p:cNvPr>
          <p:cNvSpPr/>
          <p:nvPr/>
        </p:nvSpPr>
        <p:spPr>
          <a:xfrm>
            <a:off x="2596953" y="919870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config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CEEA9A-F752-4330-B535-1806A1B3A40A}"/>
              </a:ext>
            </a:extLst>
          </p:cNvPr>
          <p:cNvSpPr/>
          <p:nvPr/>
        </p:nvSpPr>
        <p:spPr>
          <a:xfrm>
            <a:off x="3253658" y="3982286"/>
            <a:ext cx="4767598" cy="11684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94BAA8-B55E-482C-B49C-F5F06D1D3CC1}"/>
              </a:ext>
            </a:extLst>
          </p:cNvPr>
          <p:cNvSpPr/>
          <p:nvPr/>
        </p:nvSpPr>
        <p:spPr>
          <a:xfrm>
            <a:off x="4390356" y="379032"/>
            <a:ext cx="5459699" cy="11684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Controller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login </a:t>
            </a:r>
            <a:r>
              <a:rPr lang="ko-KR" altLang="en-US" dirty="0">
                <a:solidFill>
                  <a:schemeClr val="tx1"/>
                </a:solidFill>
              </a:rPr>
              <a:t>페이지와 연결해서 넘어옴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만약 로그인 </a:t>
            </a:r>
            <a:r>
              <a:rPr lang="ko-KR" altLang="en-US" dirty="0" err="1">
                <a:solidFill>
                  <a:schemeClr val="tx1"/>
                </a:solidFill>
              </a:rPr>
              <a:t>성공시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Main</a:t>
            </a:r>
            <a:r>
              <a:rPr lang="ko-KR" altLang="en-US" dirty="0">
                <a:solidFill>
                  <a:schemeClr val="tx1"/>
                </a:solidFill>
              </a:rPr>
              <a:t>으로 이동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 email</a:t>
            </a:r>
            <a:r>
              <a:rPr lang="ko-KR" altLang="en-US" dirty="0">
                <a:solidFill>
                  <a:schemeClr val="tx1"/>
                </a:solidFill>
              </a:rPr>
              <a:t>로 유저 정보 </a:t>
            </a:r>
            <a:r>
              <a:rPr lang="ko-KR" altLang="en-US" dirty="0" err="1">
                <a:solidFill>
                  <a:schemeClr val="tx1"/>
                </a:solidFill>
              </a:rPr>
              <a:t>빼옴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만약 </a:t>
            </a:r>
            <a:r>
              <a:rPr lang="ko-KR" altLang="en-US" dirty="0" err="1">
                <a:solidFill>
                  <a:schemeClr val="tx1"/>
                </a:solidFill>
              </a:rPr>
              <a:t>실패시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error </a:t>
            </a:r>
            <a:r>
              <a:rPr lang="en-US" altLang="ko-KR" dirty="0" err="1">
                <a:solidFill>
                  <a:schemeClr val="tx1"/>
                </a:solidFill>
              </a:rPr>
              <a:t>controlle</a:t>
            </a:r>
            <a:r>
              <a:rPr lang="ko-KR" altLang="en-US" dirty="0">
                <a:solidFill>
                  <a:schemeClr val="tx1"/>
                </a:solidFill>
              </a:rPr>
              <a:t>로 감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빌더</a:t>
            </a:r>
            <a:r>
              <a:rPr lang="ko-KR" altLang="en-US" dirty="0">
                <a:solidFill>
                  <a:schemeClr val="tx1"/>
                </a:solidFill>
              </a:rPr>
              <a:t> 패턴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2F088AA-119A-4909-A45E-1D424D4672B3}"/>
              </a:ext>
            </a:extLst>
          </p:cNvPr>
          <p:cNvCxnSpPr>
            <a:stCxn id="19" idx="0"/>
          </p:cNvCxnSpPr>
          <p:nvPr/>
        </p:nvCxnSpPr>
        <p:spPr>
          <a:xfrm flipV="1">
            <a:off x="5637457" y="1542011"/>
            <a:ext cx="0" cy="24402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96F649-0A8B-426E-8107-892BEC4A36A9}"/>
              </a:ext>
            </a:extLst>
          </p:cNvPr>
          <p:cNvSpPr/>
          <p:nvPr/>
        </p:nvSpPr>
        <p:spPr>
          <a:xfrm>
            <a:off x="1113905" y="651969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0BDA83-ADC7-4EB9-AC7D-9AD11C0C9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771880">
            <a:off x="2304544" y="921394"/>
            <a:ext cx="362154" cy="4640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3F57E7C-E750-4F79-B4D5-E2097406C3FB}"/>
              </a:ext>
            </a:extLst>
          </p:cNvPr>
          <p:cNvSpPr txBox="1"/>
          <p:nvPr/>
        </p:nvSpPr>
        <p:spPr>
          <a:xfrm>
            <a:off x="5773161" y="1778884"/>
            <a:ext cx="621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Member controller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반응하며 </a:t>
            </a:r>
            <a:r>
              <a:rPr lang="en-US" altLang="ko-KR" dirty="0"/>
              <a:t>Security</a:t>
            </a:r>
            <a:r>
              <a:rPr lang="ko-KR" altLang="en-US" dirty="0"/>
              <a:t>에서 허가요청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29176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27925E-1003-4B93-992E-2AB51EA9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70" y="1444122"/>
            <a:ext cx="7286625" cy="3686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B0F085-A27A-4248-9F74-DE2E6BD9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10364" cy="30840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355E59-22E6-4499-9D20-FF98A2C60791}"/>
              </a:ext>
            </a:extLst>
          </p:cNvPr>
          <p:cNvSpPr/>
          <p:nvPr/>
        </p:nvSpPr>
        <p:spPr>
          <a:xfrm>
            <a:off x="2596953" y="919870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config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F6FC3C-DD2E-4009-83A6-1CD12110BE8B}"/>
              </a:ext>
            </a:extLst>
          </p:cNvPr>
          <p:cNvSpPr/>
          <p:nvPr/>
        </p:nvSpPr>
        <p:spPr>
          <a:xfrm>
            <a:off x="1083812" y="1276003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EDF30E-F221-44D8-AC23-84547D4C2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53391">
            <a:off x="2316010" y="1022274"/>
            <a:ext cx="362154" cy="464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A81374-F1C7-4B73-9883-A95AAD09F7B4}"/>
              </a:ext>
            </a:extLst>
          </p:cNvPr>
          <p:cNvSpPr txBox="1"/>
          <p:nvPr/>
        </p:nvSpPr>
        <p:spPr>
          <a:xfrm>
            <a:off x="4488371" y="336375"/>
            <a:ext cx="683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Security</a:t>
            </a:r>
            <a:r>
              <a:rPr lang="ko-KR" altLang="en-US" dirty="0"/>
              <a:t>에서 </a:t>
            </a:r>
            <a:r>
              <a:rPr lang="en-US" altLang="ko-KR" dirty="0"/>
              <a:t>Service</a:t>
            </a:r>
            <a:r>
              <a:rPr lang="ko-KR" altLang="en-US" dirty="0"/>
              <a:t>의 </a:t>
            </a:r>
            <a:r>
              <a:rPr lang="en-US" altLang="ko-KR" dirty="0" err="1"/>
              <a:t>userDetailService</a:t>
            </a:r>
            <a:r>
              <a:rPr lang="ko-KR" altLang="en-US" dirty="0"/>
              <a:t>에게 정보 요청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loaduserBtusername</a:t>
            </a:r>
            <a:r>
              <a:rPr lang="ko-KR" altLang="en-US" dirty="0"/>
              <a:t>에서 반응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D30F40-D870-4E5D-8BAA-8594C3FD3FE0}"/>
              </a:ext>
            </a:extLst>
          </p:cNvPr>
          <p:cNvSpPr/>
          <p:nvPr/>
        </p:nvSpPr>
        <p:spPr>
          <a:xfrm>
            <a:off x="6017959" y="2476497"/>
            <a:ext cx="3391383" cy="2037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066A943-F9F6-4676-9B98-035A2582C8A8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7713650" y="2680289"/>
            <a:ext cx="1" cy="28819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947432-B70B-4903-B7D0-256EDB34FFF5}"/>
              </a:ext>
            </a:extLst>
          </p:cNvPr>
          <p:cNvSpPr/>
          <p:nvPr/>
        </p:nvSpPr>
        <p:spPr>
          <a:xfrm>
            <a:off x="5797384" y="5562249"/>
            <a:ext cx="3832531" cy="79305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 Repository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en-US" altLang="ko-KR" dirty="0">
                <a:solidFill>
                  <a:schemeClr val="tx1"/>
                </a:solidFill>
              </a:rPr>
              <a:t> email</a:t>
            </a:r>
            <a:r>
              <a:rPr lang="ko-KR" altLang="en-US" dirty="0">
                <a:solidFill>
                  <a:schemeClr val="tx1"/>
                </a:solidFill>
              </a:rPr>
              <a:t>을 가지고 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정보 요청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F78F08-64D7-4D36-8650-65CF6BC79901}"/>
              </a:ext>
            </a:extLst>
          </p:cNvPr>
          <p:cNvSpPr/>
          <p:nvPr/>
        </p:nvSpPr>
        <p:spPr>
          <a:xfrm>
            <a:off x="427106" y="1914004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Repository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EFD171-A747-4876-8184-53AB0926B4CD}"/>
              </a:ext>
            </a:extLst>
          </p:cNvPr>
          <p:cNvSpPr/>
          <p:nvPr/>
        </p:nvSpPr>
        <p:spPr>
          <a:xfrm>
            <a:off x="1183676" y="2542378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4247D0B-F4D4-492F-B22C-74406490F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53391">
            <a:off x="1089107" y="1646791"/>
            <a:ext cx="362154" cy="46404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EE55F37-0782-487A-BAF8-CFB7A00C9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125194">
            <a:off x="1238049" y="2299180"/>
            <a:ext cx="362154" cy="4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874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27925E-1003-4B93-992E-2AB51EA9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25" y="1137259"/>
            <a:ext cx="7286625" cy="3686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B0F085-A27A-4248-9F74-DE2E6BD9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10364" cy="30840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F6FC3C-DD2E-4009-83A6-1CD12110BE8B}"/>
              </a:ext>
            </a:extLst>
          </p:cNvPr>
          <p:cNvSpPr/>
          <p:nvPr/>
        </p:nvSpPr>
        <p:spPr>
          <a:xfrm>
            <a:off x="1083812" y="1276003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D30F40-D870-4E5D-8BAA-8594C3FD3FE0}"/>
              </a:ext>
            </a:extLst>
          </p:cNvPr>
          <p:cNvSpPr/>
          <p:nvPr/>
        </p:nvSpPr>
        <p:spPr>
          <a:xfrm>
            <a:off x="4749991" y="2175553"/>
            <a:ext cx="1302694" cy="1625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066A943-F9F6-4676-9B98-035A2582C8A8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5401338" y="799449"/>
            <a:ext cx="1264919" cy="13761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947432-B70B-4903-B7D0-256EDB34FFF5}"/>
              </a:ext>
            </a:extLst>
          </p:cNvPr>
          <p:cNvSpPr/>
          <p:nvPr/>
        </p:nvSpPr>
        <p:spPr>
          <a:xfrm>
            <a:off x="4749991" y="6398"/>
            <a:ext cx="3832531" cy="79305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6. DB</a:t>
            </a:r>
            <a:r>
              <a:rPr lang="ko-KR" altLang="en-US" dirty="0">
                <a:solidFill>
                  <a:schemeClr val="tx1"/>
                </a:solidFill>
              </a:rPr>
              <a:t>에서 받은 자료를 </a:t>
            </a:r>
            <a:r>
              <a:rPr lang="en-US" altLang="ko-KR" dirty="0">
                <a:solidFill>
                  <a:schemeClr val="tx1"/>
                </a:solidFill>
              </a:rPr>
              <a:t>entity</a:t>
            </a:r>
            <a:r>
              <a:rPr lang="ko-KR" altLang="en-US" dirty="0">
                <a:solidFill>
                  <a:schemeClr val="tx1"/>
                </a:solidFill>
              </a:rPr>
              <a:t>에서 자료형 정리 후 </a:t>
            </a:r>
            <a:r>
              <a:rPr lang="en-US" altLang="ko-KR" dirty="0">
                <a:solidFill>
                  <a:schemeClr val="tx1"/>
                </a:solidFill>
              </a:rPr>
              <a:t>member</a:t>
            </a:r>
            <a:r>
              <a:rPr lang="ko-KR" altLang="en-US" dirty="0">
                <a:solidFill>
                  <a:schemeClr val="tx1"/>
                </a:solidFill>
              </a:rPr>
              <a:t>로 받음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F78F08-64D7-4D36-8650-65CF6BC79901}"/>
              </a:ext>
            </a:extLst>
          </p:cNvPr>
          <p:cNvSpPr/>
          <p:nvPr/>
        </p:nvSpPr>
        <p:spPr>
          <a:xfrm>
            <a:off x="1955182" y="1893922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Entity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EFD171-A747-4876-8184-53AB0926B4CD}"/>
              </a:ext>
            </a:extLst>
          </p:cNvPr>
          <p:cNvSpPr/>
          <p:nvPr/>
        </p:nvSpPr>
        <p:spPr>
          <a:xfrm>
            <a:off x="1183676" y="2542378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EDF30E-F221-44D8-AC23-84547D4C2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765975">
            <a:off x="2136590" y="1545458"/>
            <a:ext cx="362154" cy="4640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9DF70F-ED90-4A3F-A61D-4951EDF56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875898">
            <a:off x="2136518" y="2252136"/>
            <a:ext cx="362154" cy="46404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8AAFFC-E5CA-41B9-8958-8E8610D918FE}"/>
              </a:ext>
            </a:extLst>
          </p:cNvPr>
          <p:cNvSpPr/>
          <p:nvPr/>
        </p:nvSpPr>
        <p:spPr>
          <a:xfrm>
            <a:off x="4731102" y="2379847"/>
            <a:ext cx="3938335" cy="50224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A57F80-CE1E-4D28-9892-F4E843DA0207}"/>
              </a:ext>
            </a:extLst>
          </p:cNvPr>
          <p:cNvSpPr/>
          <p:nvPr/>
        </p:nvSpPr>
        <p:spPr>
          <a:xfrm>
            <a:off x="226763" y="3526808"/>
            <a:ext cx="3832531" cy="10474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7-1. </a:t>
            </a:r>
            <a:r>
              <a:rPr lang="ko-KR" altLang="en-US" dirty="0">
                <a:solidFill>
                  <a:schemeClr val="tx1"/>
                </a:solidFill>
              </a:rPr>
              <a:t>만약 </a:t>
            </a:r>
            <a:r>
              <a:rPr lang="en-US" altLang="ko-KR" dirty="0" err="1">
                <a:solidFill>
                  <a:schemeClr val="tx1"/>
                </a:solidFill>
              </a:rPr>
              <a:t>merber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값이다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== </a:t>
            </a:r>
            <a:r>
              <a:rPr lang="ko-KR" altLang="en-US" dirty="0">
                <a:solidFill>
                  <a:schemeClr val="tx1"/>
                </a:solidFill>
              </a:rPr>
              <a:t>회원가입이 </a:t>
            </a:r>
            <a:r>
              <a:rPr lang="ko-KR" altLang="en-US" dirty="0" err="1">
                <a:solidFill>
                  <a:schemeClr val="tx1"/>
                </a:solidFill>
              </a:rPr>
              <a:t>안되있다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찾을 수 없다는 표시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실패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D4F555-ABA4-42F4-AABA-1EFB00D73B77}"/>
              </a:ext>
            </a:extLst>
          </p:cNvPr>
          <p:cNvCxnSpPr>
            <a:cxnSpLocks/>
            <a:stCxn id="21" idx="1"/>
            <a:endCxn id="23" idx="0"/>
          </p:cNvCxnSpPr>
          <p:nvPr/>
        </p:nvCxnSpPr>
        <p:spPr>
          <a:xfrm flipH="1">
            <a:off x="2143029" y="2630972"/>
            <a:ext cx="2588073" cy="8958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504330-969C-4C7D-81A7-E7E8BF04A34A}"/>
              </a:ext>
            </a:extLst>
          </p:cNvPr>
          <p:cNvSpPr/>
          <p:nvPr/>
        </p:nvSpPr>
        <p:spPr>
          <a:xfrm>
            <a:off x="4731102" y="2981859"/>
            <a:ext cx="4111956" cy="9477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A2BB7F-8C40-4CFE-A6D2-6ED3B3C33393}"/>
              </a:ext>
            </a:extLst>
          </p:cNvPr>
          <p:cNvSpPr/>
          <p:nvPr/>
        </p:nvSpPr>
        <p:spPr>
          <a:xfrm>
            <a:off x="3910364" y="5513068"/>
            <a:ext cx="5812370" cy="11549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7-2. </a:t>
            </a:r>
            <a:r>
              <a:rPr lang="ko-KR" altLang="en-US" dirty="0">
                <a:solidFill>
                  <a:schemeClr val="tx1"/>
                </a:solidFill>
              </a:rPr>
              <a:t>만약 </a:t>
            </a:r>
            <a:r>
              <a:rPr lang="en-US" altLang="ko-KR" dirty="0" err="1">
                <a:solidFill>
                  <a:schemeClr val="tx1"/>
                </a:solidFill>
              </a:rPr>
              <a:t>merber</a:t>
            </a:r>
            <a:r>
              <a:rPr lang="ko-KR" altLang="en-US" dirty="0">
                <a:solidFill>
                  <a:schemeClr val="tx1"/>
                </a:solidFill>
              </a:rPr>
              <a:t>가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== </a:t>
            </a:r>
            <a:r>
              <a:rPr lang="ko-KR" altLang="en-US" dirty="0">
                <a:solidFill>
                  <a:schemeClr val="tx1"/>
                </a:solidFill>
              </a:rPr>
              <a:t>회원가입이 되어있다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-&gt;</a:t>
            </a:r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비밀번호 </a:t>
            </a:r>
            <a:r>
              <a:rPr lang="en-US" altLang="ko-KR" dirty="0">
                <a:solidFill>
                  <a:schemeClr val="tx1"/>
                </a:solidFill>
              </a:rPr>
              <a:t>+ constant</a:t>
            </a:r>
            <a:r>
              <a:rPr lang="ko-KR" altLang="en-US" dirty="0">
                <a:solidFill>
                  <a:schemeClr val="tx1"/>
                </a:solidFill>
              </a:rPr>
              <a:t>값을 모아서 돌려보냄 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1E282D0-A9EB-4793-AE17-77BD5A92A731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6787080" y="3929605"/>
            <a:ext cx="29469" cy="158346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983BF6-270A-4020-9BA7-7C566E95C1DB}"/>
              </a:ext>
            </a:extLst>
          </p:cNvPr>
          <p:cNvSpPr/>
          <p:nvPr/>
        </p:nvSpPr>
        <p:spPr>
          <a:xfrm>
            <a:off x="2704285" y="919121"/>
            <a:ext cx="1313411" cy="53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config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8EC1154-C480-4609-8F54-FDF07DA45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956085">
            <a:off x="2405174" y="990905"/>
            <a:ext cx="362154" cy="4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9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5706</Words>
  <Application>Microsoft Office PowerPoint</Application>
  <PresentationFormat>와이드스크린</PresentationFormat>
  <Paragraphs>1070</Paragraphs>
  <Slides>125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125</vt:i4>
      </vt:variant>
    </vt:vector>
  </HeadingPairs>
  <TitlesOfParts>
    <vt:vector size="136" baseType="lpstr">
      <vt:lpstr>-apple-system</vt:lpstr>
      <vt:lpstr>Arial Unicode MS</vt:lpstr>
      <vt:lpstr>Courier10 BT</vt:lpstr>
      <vt:lpstr>Noto Sans KR</vt:lpstr>
      <vt:lpstr>Noto Serif KR</vt:lpstr>
      <vt:lpstr>맑은 고딕</vt:lpstr>
      <vt:lpstr>Arial</vt:lpstr>
      <vt:lpstr>Consolas</vt:lpstr>
      <vt:lpstr>Courier New</vt:lpstr>
      <vt:lpstr>Wingdings</vt:lpstr>
      <vt:lpstr>Office 테마</vt:lpstr>
      <vt:lpstr>이해하기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tj-bu-707-07</dc:creator>
  <cp:lastModifiedBy>tj-bu-707-14</cp:lastModifiedBy>
  <cp:revision>62</cp:revision>
  <dcterms:created xsi:type="dcterms:W3CDTF">2024-04-11T23:53:49Z</dcterms:created>
  <dcterms:modified xsi:type="dcterms:W3CDTF">2024-06-25T23:26:45Z</dcterms:modified>
</cp:coreProperties>
</file>