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9" r:id="rId3"/>
    <p:sldId id="271" r:id="rId4"/>
    <p:sldId id="343" r:id="rId5"/>
    <p:sldId id="311" r:id="rId6"/>
    <p:sldId id="313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39" r:id="rId16"/>
    <p:sldId id="323" r:id="rId17"/>
    <p:sldId id="326" r:id="rId18"/>
    <p:sldId id="341" r:id="rId19"/>
    <p:sldId id="325" r:id="rId20"/>
    <p:sldId id="327" r:id="rId21"/>
    <p:sldId id="332" r:id="rId22"/>
    <p:sldId id="333" r:id="rId23"/>
    <p:sldId id="328" r:id="rId24"/>
    <p:sldId id="329" r:id="rId25"/>
    <p:sldId id="340" r:id="rId26"/>
    <p:sldId id="330" r:id="rId27"/>
    <p:sldId id="331" r:id="rId28"/>
    <p:sldId id="337" r:id="rId29"/>
    <p:sldId id="338" r:id="rId30"/>
    <p:sldId id="336" r:id="rId31"/>
    <p:sldId id="334" r:id="rId32"/>
    <p:sldId id="335" r:id="rId33"/>
    <p:sldId id="342" r:id="rId34"/>
    <p:sldId id="344" r:id="rId35"/>
    <p:sldId id="345" r:id="rId36"/>
    <p:sldId id="356" r:id="rId37"/>
    <p:sldId id="346" r:id="rId38"/>
    <p:sldId id="347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26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32" autoAdjust="0"/>
    <p:restoredTop sz="96404" autoAdjust="0"/>
  </p:normalViewPr>
  <p:slideViewPr>
    <p:cSldViewPr snapToGrid="0">
      <p:cViewPr varScale="1">
        <p:scale>
          <a:sx n="112" d="100"/>
          <a:sy n="112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E592D-D20D-4772-8E52-3E5D2C073F99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D7641-A159-4A17-9656-10A93CB9D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6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r>
            <a:r>
              <a:rPr lang="ko-KR" altLang="en-US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정규세션</a:t>
            </a:r>
          </a:p>
          <a:p>
            <a:pPr marL="0" indent="0" algn="dist">
              <a:spcBef>
                <a:spcPts val="0"/>
              </a:spcBef>
              <a:buNone/>
            </a:pPr>
            <a:r>
              <a:rPr lang="ko-KR" altLang="en-US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크롤링</a:t>
            </a:r>
            <a:endParaRPr lang="ko-KR" altLang="en-US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83C-29A8-4525-9DDD-19098B90EBDE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nots.com/view-webpage-source-css-and-html-in-safari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ovie.daum.net/boxoffice/yearly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elenium-python.readthedocs.io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sukhyun9673/13" TargetMode="External"/><Relationship Id="rId2" Type="http://schemas.openxmlformats.org/officeDocument/2006/relationships/hyperlink" Target="https://developers.naver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kiddwannabe&amp;logNo=221274278923&amp;parentCategoryNo=&amp;categoryNo=35&amp;viewDate=&amp;isShowPopularPosts=false&amp;from=postView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movie.daum.net/boxoffice/yearly?year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7938F4-6A1D-48F7-B5CC-734976D02EB5}"/>
              </a:ext>
            </a:extLst>
          </p:cNvPr>
          <p:cNvGrpSpPr/>
          <p:nvPr/>
        </p:nvGrpSpPr>
        <p:grpSpPr>
          <a:xfrm>
            <a:off x="3809231" y="3838558"/>
            <a:ext cx="4573538" cy="476809"/>
            <a:chOff x="3809231" y="4402762"/>
            <a:chExt cx="4573538" cy="476809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824ECE7-875B-42C2-B4E7-F48813808A37}"/>
                </a:ext>
              </a:extLst>
            </p:cNvPr>
            <p:cNvSpPr/>
            <p:nvPr userDrawn="1"/>
          </p:nvSpPr>
          <p:spPr>
            <a:xfrm>
              <a:off x="3809231" y="4402762"/>
              <a:ext cx="4573538" cy="476809"/>
            </a:xfrm>
            <a:prstGeom prst="parallelogram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DD0ACA52-4F5E-4568-8EE6-98B7B5740D2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65817" y="4421513"/>
              <a:ext cx="4408364" cy="4580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BeautifulSoup</a:t>
              </a:r>
              <a:r>
                <a:rPr lang="en-US" altLang="ko-KR" sz="1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1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라이브러리를 중심으로</a:t>
              </a:r>
              <a:endPara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크롤링 </a:t>
            </a:r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웹 데이터 수집 </a:t>
            </a:r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</a:t>
            </a:r>
            <a:r>
              <a:rPr lang="ko-KR" altLang="en-US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유기윤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정규세션 </a:t>
            </a: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6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574475" y="4617194"/>
            <a:ext cx="1731763" cy="8241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ㅣ소개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6298208" cy="717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브라우징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크롤링 과정 </a:t>
            </a:r>
            <a:endParaRPr lang="ko-KR" alt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23584" y="4683697"/>
            <a:ext cx="1922316" cy="691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dirty="0" smtClean="0"/>
              <a:t>Requests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200" dirty="0" smtClean="0"/>
              <a:t>라이브러리</a:t>
            </a:r>
            <a:endParaRPr lang="ko-KR" altLang="en-US" sz="1200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000546" y="4681063"/>
            <a:ext cx="1731763" cy="69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400" dirty="0" smtClean="0"/>
              <a:t>사이트의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저장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7538301" y="4681062"/>
            <a:ext cx="1731763" cy="69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400" dirty="0" smtClean="0"/>
              <a:t>HTML </a:t>
            </a:r>
            <a:r>
              <a:rPr lang="ko-KR" altLang="en-US" sz="1400" dirty="0" smtClean="0"/>
              <a:t>내에서 원하는  정보 찾기 </a:t>
            </a:r>
            <a:endParaRPr lang="ko-KR" altLang="en-US" sz="1400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9887630" y="4681061"/>
            <a:ext cx="1731763" cy="69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400" dirty="0" smtClean="0"/>
              <a:t>정보 저장  </a:t>
            </a:r>
            <a:endParaRPr lang="ko-KR" altLang="en-US" sz="1400" dirty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274130" y="2718714"/>
            <a:ext cx="1731763" cy="69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400" dirty="0" smtClean="0"/>
              <a:t>크롬</a:t>
            </a:r>
            <a:r>
              <a:rPr lang="en-US" altLang="ko-KR" sz="1400" dirty="0" smtClean="0"/>
              <a:t>/ IE 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2659193" y="2757238"/>
            <a:ext cx="1731763" cy="69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400" dirty="0" smtClean="0"/>
              <a:t>URL </a:t>
            </a:r>
            <a:r>
              <a:rPr lang="ko-KR" altLang="en-US" sz="1400" dirty="0" smtClean="0"/>
              <a:t>입력 </a:t>
            </a:r>
            <a:endParaRPr lang="ko-KR" altLang="en-US" sz="1400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274130" y="4681061"/>
            <a:ext cx="1731763" cy="69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400" dirty="0" smtClean="0"/>
              <a:t>쥬피터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커맨드 창 </a:t>
            </a:r>
            <a:endParaRPr lang="ko-KR" altLang="en-US" sz="1400" dirty="0"/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4942416" y="2747478"/>
            <a:ext cx="1731763" cy="69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400" dirty="0" smtClean="0"/>
              <a:t>HTML </a:t>
            </a:r>
            <a:r>
              <a:rPr lang="ko-KR" altLang="en-US" sz="1400" dirty="0" smtClean="0"/>
              <a:t>저장 및 해석</a:t>
            </a:r>
            <a:endParaRPr lang="ko-KR" alt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7390" y="3930977"/>
            <a:ext cx="11821212" cy="4713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851360" y="3102830"/>
            <a:ext cx="962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38179" y="3102830"/>
            <a:ext cx="962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52979" y="5026653"/>
            <a:ext cx="962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1"/>
          </p:cNvCxnSpPr>
          <p:nvPr/>
        </p:nvCxnSpPr>
        <p:spPr>
          <a:xfrm flipV="1">
            <a:off x="4288528" y="5026656"/>
            <a:ext cx="712018" cy="5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826283" y="5026653"/>
            <a:ext cx="712018" cy="5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378098" y="5021376"/>
            <a:ext cx="712018" cy="5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3"/>
          <p:cNvSpPr txBox="1">
            <a:spLocks/>
          </p:cNvSpPr>
          <p:nvPr/>
        </p:nvSpPr>
        <p:spPr>
          <a:xfrm>
            <a:off x="7646335" y="5505255"/>
            <a:ext cx="1731763" cy="69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1400" dirty="0" smtClean="0">
                <a:solidFill>
                  <a:schemeClr val="tx2"/>
                </a:solidFill>
              </a:rPr>
              <a:t>Beautiful Soup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1400" dirty="0" smtClean="0">
                <a:solidFill>
                  <a:schemeClr val="tx2"/>
                </a:solidFill>
              </a:rPr>
              <a:t>라이브러리 사용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ㅣ소개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6298208" cy="717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브라우징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크롤링 과정 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34"/>
          <a:stretch/>
        </p:blipFill>
        <p:spPr>
          <a:xfrm>
            <a:off x="385397" y="2516955"/>
            <a:ext cx="5367725" cy="3287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7" y="2583207"/>
            <a:ext cx="5806605" cy="31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HTML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6298208" cy="717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01747" y="2300140"/>
            <a:ext cx="10812076" cy="4015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err="1" smtClean="0"/>
              <a:t>HyperText</a:t>
            </a:r>
            <a:r>
              <a:rPr lang="en-US" altLang="ko-KR" dirty="0" smtClean="0"/>
              <a:t> Markup Language </a:t>
            </a:r>
            <a:r>
              <a:rPr lang="ko-KR" altLang="en-US" dirty="0" smtClean="0"/>
              <a:t>라는 의미의 </a:t>
            </a:r>
            <a:r>
              <a:rPr lang="ko-KR" altLang="en-US" dirty="0" smtClean="0">
                <a:solidFill>
                  <a:srgbClr val="FF0000"/>
                </a:solidFill>
              </a:rPr>
              <a:t>웹페이지를 위한 프로그래밍 언어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특징적으로는 </a:t>
            </a:r>
            <a:r>
              <a:rPr lang="ko-KR" altLang="en-US" dirty="0" smtClean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단락</a:t>
            </a:r>
            <a:r>
              <a:rPr lang="en-US" altLang="ko-KR" dirty="0"/>
              <a:t>, </a:t>
            </a:r>
            <a:r>
              <a:rPr lang="ko-KR" altLang="en-US" dirty="0"/>
              <a:t>목록 </a:t>
            </a:r>
            <a:r>
              <a:rPr lang="ko-KR" altLang="en-US" dirty="0" smtClean="0"/>
              <a:t>등과 같은 구조적 문서를 만들며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&lt;&gt; </a:t>
            </a:r>
            <a:r>
              <a:rPr lang="ko-KR" altLang="en-US" dirty="0" smtClean="0"/>
              <a:t>런 모양의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</a:rPr>
              <a:t>태그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ko-KR" altLang="en-US" dirty="0" smtClean="0"/>
              <a:t>란 것이 사용된다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HTML </a:t>
            </a:r>
            <a:r>
              <a:rPr lang="ko-KR" altLang="en-US" dirty="0"/>
              <a:t>처리 장치의 </a:t>
            </a:r>
            <a:r>
              <a:rPr lang="ko-KR" altLang="en-US" u="sng" dirty="0"/>
              <a:t>행동에</a:t>
            </a:r>
            <a:r>
              <a:rPr lang="ko-KR" altLang="en-US" dirty="0"/>
              <a:t> 영향을 주는 </a:t>
            </a:r>
            <a:r>
              <a:rPr lang="ko-KR" altLang="en-US" dirty="0">
                <a:solidFill>
                  <a:srgbClr val="FF0000"/>
                </a:solidFill>
              </a:rPr>
              <a:t>자바스크립트</a:t>
            </a:r>
            <a:r>
              <a:rPr lang="ko-KR" altLang="en-US" dirty="0"/>
              <a:t>와 </a:t>
            </a:r>
            <a:r>
              <a:rPr lang="ko-KR" altLang="en-US" u="sng" dirty="0" smtClean="0"/>
              <a:t>외관과 </a:t>
            </a:r>
            <a:r>
              <a:rPr lang="ko-KR" altLang="en-US" u="sng" dirty="0"/>
              <a:t>배치</a:t>
            </a:r>
            <a:r>
              <a:rPr lang="ko-KR" altLang="en-US" dirty="0"/>
              <a:t>를 정의하는 </a:t>
            </a:r>
            <a:r>
              <a:rPr lang="en-US" altLang="ko-KR" dirty="0">
                <a:solidFill>
                  <a:srgbClr val="FF0000"/>
                </a:solidFill>
              </a:rPr>
              <a:t>CSS</a:t>
            </a:r>
            <a:r>
              <a:rPr lang="ko-KR" altLang="en-US" dirty="0"/>
              <a:t> 같은 스크립트를 포함하거나 불러올 수 </a:t>
            </a:r>
            <a:r>
              <a:rPr lang="ko-KR" altLang="en-US" dirty="0" smtClean="0"/>
              <a:t>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위키백과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0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HTML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26"/>
          <a:stretch/>
        </p:blipFill>
        <p:spPr>
          <a:xfrm>
            <a:off x="1549683" y="4515439"/>
            <a:ext cx="3219893" cy="1890513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151251" y="3366817"/>
            <a:ext cx="8378" cy="950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8" y="2288991"/>
            <a:ext cx="5617542" cy="34756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8672774" y="3504424"/>
            <a:ext cx="8378" cy="950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88577" y="5276029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Lorem ipsum dolor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3" y="1558908"/>
            <a:ext cx="3200400" cy="160972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0" name="Content Placeholder 3"/>
          <p:cNvSpPr txBox="1">
            <a:spLocks/>
          </p:cNvSpPr>
          <p:nvPr/>
        </p:nvSpPr>
        <p:spPr>
          <a:xfrm>
            <a:off x="5494967" y="1737982"/>
            <a:ext cx="2617883" cy="55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/>
              <a:t>CSS </a:t>
            </a:r>
            <a:r>
              <a:rPr lang="ko-KR" altLang="en-US" sz="1400" dirty="0" smtClean="0"/>
              <a:t>를 추가한 예시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90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HTML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42934" y="3754477"/>
            <a:ext cx="9623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09" y="2259248"/>
            <a:ext cx="6282379" cy="366078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41" y="2259248"/>
            <a:ext cx="2009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HTML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6298208" cy="717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내가 원하는 정보가 어디에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20601" y="2385465"/>
            <a:ext cx="10585832" cy="3478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브라우저를 통해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 상 어디에 있는지 확인 가능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크롬의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우클릭 후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</a:rPr>
              <a:t>검사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사파리의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디벨로퍼 모드 키고 우클릭 후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</a:rPr>
              <a:t>소스보기</a:t>
            </a:r>
            <a:r>
              <a:rPr lang="en-US" altLang="ko-KR" dirty="0" smtClean="0">
                <a:solidFill>
                  <a:srgbClr val="FF0000"/>
                </a:solidFill>
              </a:rPr>
              <a:t>?”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https://www.webnots.com/view-webpage-source-css-and-html-in-safari/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4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HTML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79883" y="3754477"/>
            <a:ext cx="9623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9" y="2234152"/>
            <a:ext cx="4707354" cy="3461997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871281" y="3255698"/>
            <a:ext cx="4855664" cy="214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2000" dirty="0" smtClean="0"/>
              <a:t>다른 옷들에 대한 가격에 대한 정보는 </a:t>
            </a:r>
            <a:endParaRPr lang="en-US" altLang="ko-KR" sz="20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000" dirty="0" smtClean="0"/>
              <a:t>어느 태그에 있을까</a:t>
            </a:r>
            <a:r>
              <a:rPr lang="en-US" altLang="ko-KR" sz="2000" dirty="0" smtClean="0"/>
              <a:t>??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52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HTML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56538" y="2695982"/>
            <a:ext cx="3497344" cy="21458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2000" dirty="0" smtClean="0"/>
              <a:t>&lt;p class=“price”&gt;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2000" dirty="0" smtClean="0"/>
              <a:t>&lt;del&gt; 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할인전 가격 </a:t>
            </a:r>
            <a:r>
              <a:rPr lang="en-US" altLang="ko-KR" sz="2000" dirty="0" smtClean="0"/>
              <a:t>&lt;/del&gt;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000" i="1" dirty="0" smtClean="0">
                <a:solidFill>
                  <a:schemeClr val="accent1"/>
                </a:solidFill>
              </a:rPr>
              <a:t>가격정보</a:t>
            </a:r>
            <a:endParaRPr lang="en-US" altLang="ko-KR" sz="2000" i="1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2000" dirty="0" smtClean="0"/>
              <a:t>&lt;/p&gt;</a:t>
            </a:r>
            <a:endParaRPr lang="ko-KR" altLang="en-US" sz="20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919986" y="4073866"/>
            <a:ext cx="4855664" cy="214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ko-KR" altLang="en-US" sz="2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85121" y="2488676"/>
            <a:ext cx="7164371" cy="4015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옵션 </a:t>
            </a:r>
            <a:r>
              <a:rPr lang="en-US" altLang="ko-KR" dirty="0" smtClean="0"/>
              <a:t>1: </a:t>
            </a:r>
            <a:r>
              <a:rPr lang="en-US" altLang="ko-KR" dirty="0" err="1" smtClean="0"/>
              <a:t>Cntrl</a:t>
            </a:r>
            <a:r>
              <a:rPr lang="en-US" altLang="ko-KR" dirty="0" smtClean="0"/>
              <a:t> + F 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class=“price” </a:t>
            </a:r>
            <a:r>
              <a:rPr lang="ko-KR" altLang="en-US" dirty="0" smtClean="0"/>
              <a:t>를 찾은 뒤 가격정보를 손으로 스크랩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옵션 </a:t>
            </a:r>
            <a:r>
              <a:rPr lang="en-US" altLang="ko-KR" dirty="0" smtClean="0">
                <a:solidFill>
                  <a:srgbClr val="FF0000"/>
                </a:solidFill>
              </a:rPr>
              <a:t>2 : </a:t>
            </a:r>
            <a:r>
              <a:rPr lang="en-US" altLang="ko-KR" dirty="0" err="1" smtClean="0">
                <a:solidFill>
                  <a:srgbClr val="FF0000"/>
                </a:solidFill>
              </a:rPr>
              <a:t>Beautifulsoup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라이브러리를 이용</a:t>
            </a:r>
            <a:r>
              <a:rPr lang="en-US" altLang="ko-KR" dirty="0" smtClean="0">
                <a:solidFill>
                  <a:srgbClr val="FF0000"/>
                </a:solidFill>
              </a:rPr>
              <a:t>!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281D24A-4D8F-44B9-ACFB-4495BCABF5AE}"/>
              </a:ext>
            </a:extLst>
          </p:cNvPr>
          <p:cNvCxnSpPr>
            <a:cxnSpLocks/>
          </p:cNvCxnSpPr>
          <p:nvPr/>
        </p:nvCxnSpPr>
        <p:spPr>
          <a:xfrm>
            <a:off x="3326160" y="1472615"/>
            <a:ext cx="886584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2BC670-7D5C-46E1-BB3B-7122ACEA5ECA}"/>
              </a:ext>
            </a:extLst>
          </p:cNvPr>
          <p:cNvGrpSpPr/>
          <p:nvPr/>
        </p:nvGrpSpPr>
        <p:grpSpPr>
          <a:xfrm>
            <a:off x="3326160" y="1668319"/>
            <a:ext cx="8865840" cy="704706"/>
            <a:chOff x="2411760" y="1347614"/>
            <a:chExt cx="9780240" cy="704706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4A2FBF2-6092-4CB2-8171-1873819480CA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01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ㅣ소개 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ACCA40-37BF-4D6D-8755-E6FA739B6E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6D52862-8BED-4B68-8FDF-6A99084D37F9}"/>
              </a:ext>
            </a:extLst>
          </p:cNvPr>
          <p:cNvGrpSpPr/>
          <p:nvPr/>
        </p:nvGrpSpPr>
        <p:grpSpPr>
          <a:xfrm>
            <a:off x="3326160" y="2548409"/>
            <a:ext cx="8865840" cy="704706"/>
            <a:chOff x="2411760" y="1347614"/>
            <a:chExt cx="9780240" cy="704706"/>
          </a:xfrm>
        </p:grpSpPr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7A5C544E-43CC-4D28-A824-52BD8E464588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02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Beautiful Soup 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F14E9BF-2023-4CC2-8B3B-4D3412F8D5CA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0BA534-3615-433E-9FEE-51361DD55D2A}"/>
              </a:ext>
            </a:extLst>
          </p:cNvPr>
          <p:cNvGrpSpPr/>
          <p:nvPr/>
        </p:nvGrpSpPr>
        <p:grpSpPr>
          <a:xfrm>
            <a:off x="3326160" y="3428499"/>
            <a:ext cx="8865840" cy="704706"/>
            <a:chOff x="2411760" y="1347614"/>
            <a:chExt cx="9780240" cy="704706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1A7530AE-9758-4C4A-A159-87D760396B00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03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ㅣ실용적 팁 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다이나믹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페이지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/ API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이용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)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94FE288-FAAD-43D9-8AC1-7D319C65D73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C6B1281-EA45-4694-88A8-FDC1F6E1CE2D}"/>
              </a:ext>
            </a:extLst>
          </p:cNvPr>
          <p:cNvGrpSpPr/>
          <p:nvPr/>
        </p:nvGrpSpPr>
        <p:grpSpPr>
          <a:xfrm>
            <a:off x="3326160" y="4308589"/>
            <a:ext cx="8865840" cy="704706"/>
            <a:chOff x="2411760" y="1347614"/>
            <a:chExt cx="9780240" cy="704706"/>
          </a:xfrm>
        </p:grpSpPr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FADE99C0-471E-4EA4-9B0F-AD95B8DEB907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04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ㅣ과제 설명  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EF71443-2C50-4C95-8F67-D1353A25E15E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07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BeautifulSoup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6298208" cy="717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BeautifulSoup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01747" y="2300140"/>
            <a:ext cx="10812076" cy="4015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파이썬으로 쓰여진 </a:t>
            </a:r>
            <a:r>
              <a:rPr lang="en-US" altLang="ko-KR" dirty="0" smtClean="0">
                <a:solidFill>
                  <a:srgbClr val="FF0000"/>
                </a:solidFill>
              </a:rPr>
              <a:t>HTML Parser</a:t>
            </a:r>
            <a:r>
              <a:rPr lang="en-US" altLang="ko-KR" dirty="0" smtClean="0"/>
              <a:t>;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구조를 분석하고 </a:t>
            </a:r>
            <a:r>
              <a:rPr lang="en-US" altLang="ko-KR" u="sng" dirty="0" smtClean="0"/>
              <a:t>HTML </a:t>
            </a:r>
            <a:r>
              <a:rPr lang="ko-KR" altLang="en-US" u="sng" dirty="0" smtClean="0"/>
              <a:t>로 쓰여진 문서를 용이하게 읽는데 도움을</a:t>
            </a:r>
            <a:r>
              <a:rPr lang="ko-KR" altLang="en-US" dirty="0" smtClean="0"/>
              <a:t> 주는 라이브러리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성능은 느린편이지만 </a:t>
            </a:r>
            <a:r>
              <a:rPr lang="ko-KR" altLang="en-US" dirty="0" smtClean="0">
                <a:solidFill>
                  <a:srgbClr val="FF0000"/>
                </a:solidFill>
              </a:rPr>
              <a:t>사용이 쉬운 편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다른 대안으로는 </a:t>
            </a:r>
            <a:r>
              <a:rPr lang="en-US" altLang="ko-KR" dirty="0" smtClean="0"/>
              <a:t>regular expression, </a:t>
            </a:r>
            <a:r>
              <a:rPr lang="en-US" altLang="ko-KR" dirty="0" err="1" smtClean="0"/>
              <a:t>Lxml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Scrapy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.. </a:t>
            </a:r>
          </a:p>
        </p:txBody>
      </p:sp>
    </p:spTree>
    <p:extLst>
      <p:ext uri="{BB962C8B-B14F-4D97-AF65-F5344CB8AC3E}">
        <p14:creationId xmlns:p14="http://schemas.microsoft.com/office/powerpoint/2010/main" val="17501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281D24A-4D8F-44B9-ACFB-4495BCABF5AE}"/>
              </a:ext>
            </a:extLst>
          </p:cNvPr>
          <p:cNvCxnSpPr>
            <a:cxnSpLocks/>
          </p:cNvCxnSpPr>
          <p:nvPr/>
        </p:nvCxnSpPr>
        <p:spPr>
          <a:xfrm>
            <a:off x="3326160" y="1472615"/>
            <a:ext cx="886584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2BC670-7D5C-46E1-BB3B-7122ACEA5ECA}"/>
              </a:ext>
            </a:extLst>
          </p:cNvPr>
          <p:cNvGrpSpPr/>
          <p:nvPr/>
        </p:nvGrpSpPr>
        <p:grpSpPr>
          <a:xfrm>
            <a:off x="3326160" y="1668319"/>
            <a:ext cx="8865840" cy="704706"/>
            <a:chOff x="2411760" y="1347614"/>
            <a:chExt cx="9780240" cy="704706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4A2FBF2-6092-4CB2-8171-1873819480CA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01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ㅣ소개 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ACCA40-37BF-4D6D-8755-E6FA739B6E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6D52862-8BED-4B68-8FDF-6A99084D37F9}"/>
              </a:ext>
            </a:extLst>
          </p:cNvPr>
          <p:cNvGrpSpPr/>
          <p:nvPr/>
        </p:nvGrpSpPr>
        <p:grpSpPr>
          <a:xfrm>
            <a:off x="3326160" y="2548409"/>
            <a:ext cx="8865840" cy="704706"/>
            <a:chOff x="2411760" y="1347614"/>
            <a:chExt cx="9780240" cy="704706"/>
          </a:xfrm>
        </p:grpSpPr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7A5C544E-43CC-4D28-A824-52BD8E464588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02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Beautiful Soup 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F14E9BF-2023-4CC2-8B3B-4D3412F8D5CA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0BA534-3615-433E-9FEE-51361DD55D2A}"/>
              </a:ext>
            </a:extLst>
          </p:cNvPr>
          <p:cNvGrpSpPr/>
          <p:nvPr/>
        </p:nvGrpSpPr>
        <p:grpSpPr>
          <a:xfrm>
            <a:off x="3326160" y="3428499"/>
            <a:ext cx="8865840" cy="704706"/>
            <a:chOff x="2411760" y="1347614"/>
            <a:chExt cx="9780240" cy="704706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1A7530AE-9758-4C4A-A159-87D760396B00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03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ㅣ실용적 팁 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다이나믹 페이지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/ API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이용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)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94FE288-FAAD-43D9-8AC1-7D319C65D73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C6B1281-EA45-4694-88A8-FDC1F6E1CE2D}"/>
              </a:ext>
            </a:extLst>
          </p:cNvPr>
          <p:cNvGrpSpPr/>
          <p:nvPr/>
        </p:nvGrpSpPr>
        <p:grpSpPr>
          <a:xfrm>
            <a:off x="3326160" y="4308589"/>
            <a:ext cx="8865840" cy="704706"/>
            <a:chOff x="2411760" y="1347614"/>
            <a:chExt cx="9780240" cy="704706"/>
          </a:xfrm>
        </p:grpSpPr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FADE99C0-471E-4EA4-9B0F-AD95B8DEB907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04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ㅣ과제 설명  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EF71443-2C50-4C95-8F67-D1353A25E15E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BeautifulSoup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6298208" cy="717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BeautifulSoup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이용한 크롤링 과정 </a:t>
            </a:r>
            <a:endParaRPr lang="ko-KR" alt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724970" y="2815253"/>
            <a:ext cx="2819225" cy="6911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dirty="0" smtClean="0"/>
              <a:t>Requests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200" dirty="0" smtClean="0"/>
              <a:t>라이브러리를 이용해서 사이트 요청 </a:t>
            </a:r>
            <a:endParaRPr lang="ko-KR" altLang="en-US" sz="12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724970" y="3760187"/>
            <a:ext cx="2819225" cy="6911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400" dirty="0" smtClean="0"/>
              <a:t>저장된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BS </a:t>
            </a:r>
            <a:r>
              <a:rPr lang="ko-KR" altLang="en-US" sz="1400" dirty="0" smtClean="0"/>
              <a:t>로 파싱</a:t>
            </a:r>
            <a:endParaRPr lang="ko-KR" altLang="en-US" sz="1400" dirty="0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6833572" y="3540622"/>
            <a:ext cx="4384689" cy="99689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my_url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soup  =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html.parser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402242" y="2043159"/>
            <a:ext cx="0" cy="4034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3"/>
          <p:cNvSpPr txBox="1">
            <a:spLocks/>
          </p:cNvSpPr>
          <p:nvPr/>
        </p:nvSpPr>
        <p:spPr>
          <a:xfrm>
            <a:off x="6833572" y="2729585"/>
            <a:ext cx="4384689" cy="7646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bs4 import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6833571" y="5013970"/>
            <a:ext cx="4384689" cy="7646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rice =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Body.find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price_tag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ontent Placeholder 3"/>
          <p:cNvSpPr txBox="1">
            <a:spLocks/>
          </p:cNvSpPr>
          <p:nvPr/>
        </p:nvSpPr>
        <p:spPr>
          <a:xfrm>
            <a:off x="1724970" y="4705121"/>
            <a:ext cx="2819225" cy="6911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400" dirty="0" err="1" smtClean="0"/>
              <a:t>Beautifulsoup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객체에서 원하는 태그 검색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20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BeautifulSoup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6298208" cy="717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Requests </a:t>
            </a:r>
            <a:r>
              <a:rPr lang="ko-KR" altLang="en-US" dirty="0" smtClean="0"/>
              <a:t>과정 </a:t>
            </a:r>
            <a:endParaRPr lang="ko-KR" altLang="en-US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01746" y="2300140"/>
            <a:ext cx="5600495" cy="4015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err="1"/>
              <a:t>r</a:t>
            </a:r>
            <a:r>
              <a:rPr lang="en-US" altLang="ko-KR" dirty="0" err="1" smtClean="0"/>
              <a:t>equests.get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headers)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Headers </a:t>
            </a:r>
            <a:r>
              <a:rPr lang="ko-KR" altLang="en-US" dirty="0" smtClean="0"/>
              <a:t>는 사이트에게 보여지는</a:t>
            </a:r>
            <a:r>
              <a:rPr lang="ko-KR" altLang="en-US" dirty="0" smtClean="0">
                <a:solidFill>
                  <a:srgbClr val="FF0000"/>
                </a:solidFill>
              </a:rPr>
              <a:t> 접속자의 인삿말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브라우저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 OS </a:t>
            </a:r>
            <a:r>
              <a:rPr lang="ko-KR" altLang="en-US" dirty="0" smtClean="0"/>
              <a:t>등의 정보가 담겨있음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필수는 아니지만 대부분 사이트는 봇 같은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를 자동적으로 차단 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sp>
        <p:nvSpPr>
          <p:cNvPr id="2" name="Rectangle 1"/>
          <p:cNvSpPr/>
          <p:nvPr/>
        </p:nvSpPr>
        <p:spPr>
          <a:xfrm>
            <a:off x="6833571" y="3810287"/>
            <a:ext cx="3809291" cy="508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6833572" y="3876313"/>
            <a:ext cx="4384689" cy="99689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my_url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headers)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soup  =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html.parser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402242" y="2043159"/>
            <a:ext cx="0" cy="4034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 txBox="1">
            <a:spLocks/>
          </p:cNvSpPr>
          <p:nvPr/>
        </p:nvSpPr>
        <p:spPr>
          <a:xfrm>
            <a:off x="6833572" y="2729585"/>
            <a:ext cx="4384689" cy="7646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bs4 import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6833571" y="5013970"/>
            <a:ext cx="4384689" cy="7646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rice =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Body.find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price_tag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3"/>
          <p:cNvSpPr txBox="1">
            <a:spLocks/>
          </p:cNvSpPr>
          <p:nvPr/>
        </p:nvSpPr>
        <p:spPr>
          <a:xfrm>
            <a:off x="1689438" y="4850090"/>
            <a:ext cx="4569960" cy="4015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050" i="1" dirty="0">
                <a:solidFill>
                  <a:schemeClr val="bg2">
                    <a:lumMod val="50000"/>
                  </a:schemeClr>
                </a:solidFill>
              </a:rPr>
              <a:t>“Mozilla/5.0 (Macintosh; </a:t>
            </a:r>
            <a:r>
              <a:rPr lang="en-US" altLang="ko-KR" sz="1050" i="1" dirty="0" err="1">
                <a:solidFill>
                  <a:schemeClr val="bg2">
                    <a:lumMod val="50000"/>
                  </a:schemeClr>
                </a:solidFill>
              </a:rPr>
              <a:t>InteSl</a:t>
            </a:r>
            <a:r>
              <a:rPr lang="en-US" altLang="ko-KR" sz="1050" i="1" dirty="0">
                <a:solidFill>
                  <a:schemeClr val="bg2">
                    <a:lumMod val="50000"/>
                  </a:schemeClr>
                </a:solidFill>
              </a:rPr>
              <a:t> Mac O X 10_10_1) </a:t>
            </a:r>
            <a:r>
              <a:rPr lang="en-US" altLang="ko-KR" sz="1050" i="1" dirty="0" err="1">
                <a:solidFill>
                  <a:schemeClr val="bg2">
                    <a:lumMod val="50000"/>
                  </a:schemeClr>
                </a:solidFill>
              </a:rPr>
              <a:t>AppleWebKit</a:t>
            </a:r>
            <a:r>
              <a:rPr lang="en-US" altLang="ko-KR" sz="1050" i="1" dirty="0">
                <a:solidFill>
                  <a:schemeClr val="bg2">
                    <a:lumMod val="50000"/>
                  </a:schemeClr>
                </a:solidFill>
              </a:rPr>
              <a:t>/537.36 (KHTML, like Gecko) Chrome/39.0.2171.95 Safari/537.36'”</a:t>
            </a:r>
            <a:endParaRPr lang="en-US" altLang="ko-KR" sz="1050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6833571" y="3299258"/>
            <a:ext cx="5099131" cy="4015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headers = {'User-Agent': 'Mozilla/5.0 (Macintosh; </a:t>
            </a:r>
            <a:r>
              <a:rPr lang="en-US" altLang="ko-K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InteSl</a:t>
            </a:r>
            <a:r>
              <a:rPr lang="en-US" altLang="ko-K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Mac O X 10_10_1) </a:t>
            </a:r>
            <a:r>
              <a:rPr lang="en-US" altLang="ko-KR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AppleWebKit</a:t>
            </a:r>
            <a:r>
              <a:rPr lang="en-US" altLang="ko-K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/537.36 (KHTML, like Gecko) Chrome/39.0.2171.95 Safari/537.36'}</a:t>
            </a:r>
            <a:endParaRPr lang="en-US" altLang="ko-KR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BeautifulSoup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6298208" cy="717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파싱 과정 </a:t>
            </a:r>
            <a:endParaRPr lang="ko-KR" altLang="en-US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801746" y="2300140"/>
            <a:ext cx="5600495" cy="4015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dirty="0" err="1" smtClean="0">
                <a:cs typeface="Courier New" panose="02070309020205020404" pitchFamily="49" charset="0"/>
              </a:rPr>
              <a:t>response.text</a:t>
            </a:r>
            <a:r>
              <a:rPr lang="en-US" altLang="ko-KR" dirty="0" smtClean="0">
                <a:cs typeface="Courier New" panose="02070309020205020404" pitchFamily="49" charset="0"/>
              </a:rPr>
              <a:t> </a:t>
            </a:r>
            <a:r>
              <a:rPr lang="ko-KR" altLang="en-US" dirty="0">
                <a:cs typeface="Courier New" panose="02070309020205020404" pitchFamily="49" charset="0"/>
              </a:rPr>
              <a:t>로 서버에 요청한 것을 </a:t>
            </a:r>
            <a:r>
              <a:rPr lang="en-US" altLang="ko-KR" dirty="0">
                <a:cs typeface="Courier New" panose="02070309020205020404" pitchFamily="49" charset="0"/>
              </a:rPr>
              <a:t>HTML </a:t>
            </a:r>
            <a:r>
              <a:rPr lang="ko-KR" altLang="en-US" dirty="0" smtClean="0">
                <a:cs typeface="Courier New" panose="02070309020205020404" pitchFamily="49" charset="0"/>
              </a:rPr>
              <a:t>변환</a:t>
            </a:r>
            <a:endParaRPr lang="en-US" altLang="ko-KR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>
                <a:cs typeface="Courier New" panose="02070309020205020404" pitchFamily="49" charset="0"/>
              </a:rPr>
              <a:t>이때 변환과정에서 </a:t>
            </a:r>
            <a:r>
              <a:rPr lang="en-US" altLang="ko-KR" dirty="0" err="1" smtClean="0">
                <a:cs typeface="Courier New" panose="02070309020205020404" pitchFamily="49" charset="0"/>
              </a:rPr>
              <a:t>beautifulsoup</a:t>
            </a:r>
            <a:r>
              <a:rPr lang="en-US" altLang="ko-KR" dirty="0" smtClean="0">
                <a:cs typeface="Courier New" panose="02070309020205020404" pitchFamily="49" charset="0"/>
              </a:rPr>
              <a:t> </a:t>
            </a:r>
            <a:r>
              <a:rPr lang="ko-KR" altLang="en-US" dirty="0" smtClean="0">
                <a:cs typeface="Courier New" panose="02070309020205020404" pitchFamily="49" charset="0"/>
              </a:rPr>
              <a:t>이 사용된다 </a:t>
            </a:r>
            <a:endParaRPr lang="en-US" altLang="ko-KR" dirty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dirty="0" smtClean="0">
                <a:cs typeface="Courier New" panose="02070309020205020404" pitchFamily="49" charset="0"/>
              </a:rPr>
              <a:t>‘</a:t>
            </a:r>
            <a:r>
              <a:rPr lang="en-US" altLang="ko-KR" dirty="0" err="1">
                <a:cs typeface="Courier New" panose="02070309020205020404" pitchFamily="49" charset="0"/>
              </a:rPr>
              <a:t>lxml</a:t>
            </a:r>
            <a:r>
              <a:rPr lang="en-US" altLang="ko-KR" dirty="0">
                <a:cs typeface="Courier New" panose="02070309020205020404" pitchFamily="49" charset="0"/>
              </a:rPr>
              <a:t>’ parser </a:t>
            </a:r>
            <a:r>
              <a:rPr lang="ko-KR" altLang="en-US" dirty="0">
                <a:cs typeface="Courier New" panose="02070309020205020404" pitchFamily="49" charset="0"/>
              </a:rPr>
              <a:t>도 설치한 뒤 사용 가능 </a:t>
            </a:r>
            <a:r>
              <a:rPr lang="en-US" altLang="ko-KR" dirty="0" smtClean="0">
                <a:cs typeface="Courier New" panose="02070309020205020404" pitchFamily="49" charset="0"/>
              </a:rPr>
              <a:t>(</a:t>
            </a:r>
            <a:r>
              <a:rPr lang="ko-KR" altLang="en-US" dirty="0" smtClean="0">
                <a:cs typeface="Courier New" panose="02070309020205020404" pitchFamily="49" charset="0"/>
              </a:rPr>
              <a:t>속도 향샹</a:t>
            </a:r>
            <a:r>
              <a:rPr lang="en-US" altLang="ko-KR" dirty="0" smtClean="0">
                <a:cs typeface="Courier New" panose="02070309020205020404" pitchFamily="49" charset="0"/>
              </a:rPr>
              <a:t>) </a:t>
            </a:r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3569" y="3952505"/>
            <a:ext cx="3799866" cy="355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6833571" y="3579129"/>
            <a:ext cx="4384689" cy="99689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my_url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soup  =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html.parser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402242" y="2043159"/>
            <a:ext cx="0" cy="4034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 txBox="1">
            <a:spLocks/>
          </p:cNvSpPr>
          <p:nvPr/>
        </p:nvSpPr>
        <p:spPr>
          <a:xfrm>
            <a:off x="6833572" y="2729585"/>
            <a:ext cx="4384689" cy="7646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bs4 import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6833571" y="5013970"/>
            <a:ext cx="4384689" cy="7646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rice = 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Body.find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price_tag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BeautifulSoup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0197" y="3476375"/>
            <a:ext cx="9918100" cy="317792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soup.find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(tag, attribute)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내 가장 첫번째 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return bs4.element.Tag (</a:t>
            </a:r>
            <a:r>
              <a:rPr lang="ko-KR" altLang="en-US" dirty="0" smtClean="0"/>
              <a:t>없다면 </a:t>
            </a:r>
            <a:r>
              <a:rPr lang="en-US" altLang="ko-KR" dirty="0" smtClean="0"/>
              <a:t>None)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Soup.findall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(tag, attribute)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내 부합하는 모든 내용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ko-KR" dirty="0" smtClean="0"/>
              <a:t>return bs4.element.ResultSet (</a:t>
            </a:r>
            <a:r>
              <a:rPr lang="ko-KR" altLang="en-US" dirty="0" smtClean="0"/>
              <a:t>없다면 </a:t>
            </a:r>
            <a:r>
              <a:rPr lang="en-US" altLang="ko-KR" dirty="0" smtClean="0"/>
              <a:t>empty list) 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2731885" y="5962453"/>
            <a:ext cx="5834723" cy="1040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i="1" dirty="0" smtClean="0">
                <a:solidFill>
                  <a:schemeClr val="bg2">
                    <a:lumMod val="50000"/>
                  </a:schemeClr>
                </a:solidFill>
              </a:rPr>
              <a:t>Tag </a:t>
            </a:r>
            <a:r>
              <a:rPr lang="ko-KR" altLang="en-US" sz="1400" i="1" dirty="0" smtClean="0">
                <a:solidFill>
                  <a:schemeClr val="bg2">
                    <a:lumMod val="50000"/>
                  </a:schemeClr>
                </a:solidFill>
              </a:rPr>
              <a:t>들로 이뤄진 리스트</a:t>
            </a:r>
            <a:r>
              <a:rPr lang="en-US" altLang="ko-KR" sz="1400" i="1" dirty="0" smtClean="0">
                <a:solidFill>
                  <a:schemeClr val="bg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7797" y="1735015"/>
            <a:ext cx="9918100" cy="3177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Content Placeholder 3"/>
          <p:cNvSpPr txBox="1">
            <a:spLocks/>
          </p:cNvSpPr>
          <p:nvPr/>
        </p:nvSpPr>
        <p:spPr>
          <a:xfrm>
            <a:off x="385397" y="1582615"/>
            <a:ext cx="6298208" cy="71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원하는 태그를 찾는 과정  </a:t>
            </a:r>
            <a:endParaRPr lang="ko-KR" altLang="en-US" dirty="0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817702" y="2300140"/>
            <a:ext cx="10788978" cy="984885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&lt;span class="excitingNote“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color=“black”</a:t>
            </a:r>
            <a:r>
              <a:rPr kumimoji="0" lang="en-US" altLang="ko-KR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altLang="ko-KR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line!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649691" y="2782830"/>
            <a:ext cx="894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3"/>
          <p:cNvSpPr txBox="1">
            <a:spLocks/>
          </p:cNvSpPr>
          <p:nvPr/>
        </p:nvSpPr>
        <p:spPr>
          <a:xfrm>
            <a:off x="1769133" y="2750130"/>
            <a:ext cx="455594" cy="435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Tag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2921000" y="2773891"/>
            <a:ext cx="8949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3"/>
          <p:cNvSpPr txBox="1">
            <a:spLocks/>
          </p:cNvSpPr>
          <p:nvPr/>
        </p:nvSpPr>
        <p:spPr>
          <a:xfrm>
            <a:off x="2921000" y="2746522"/>
            <a:ext cx="1055377" cy="435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attribute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7946796" y="2746522"/>
            <a:ext cx="10672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3"/>
          <p:cNvSpPr txBox="1">
            <a:spLocks/>
          </p:cNvSpPr>
          <p:nvPr/>
        </p:nvSpPr>
        <p:spPr>
          <a:xfrm>
            <a:off x="8758864" y="2773891"/>
            <a:ext cx="1055377" cy="435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34135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BeautifulSoup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9918100" cy="7835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Soup.find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(‘span’)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38053" y="4743253"/>
            <a:ext cx="10953947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&lt;span class="excitingNote"&gt;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line!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class="excitingNote</a:t>
            </a:r>
            <a:r>
              <a:rPr lang="ko-KR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line!&lt;/</a:t>
            </a:r>
            <a:r>
              <a:rPr lang="ko-KR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ko-KR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class="excitingNote</a:t>
            </a:r>
            <a:r>
              <a:rPr lang="ko-KR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line!</a:t>
            </a:r>
            <a:r>
              <a:rPr lang="ko-KR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ko-KR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  <a:endParaRPr lang="en-US" altLang="ko-K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class="excitingNote</a:t>
            </a:r>
            <a:r>
              <a:rPr lang="ko-KR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fourth line!</a:t>
            </a:r>
            <a:r>
              <a:rPr lang="ko-KR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ko-KR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  <a:endParaRPr lang="en-US" altLang="ko-K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7797" y="1735015"/>
            <a:ext cx="9918100" cy="3177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7" y="3853666"/>
            <a:ext cx="9918100" cy="78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Soup.findAll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(‘span’)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90197" y="4182460"/>
            <a:ext cx="9918100" cy="78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 smtClean="0"/>
              <a:t>returns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90197" y="1934627"/>
            <a:ext cx="9918100" cy="78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 smtClean="0"/>
              <a:t>returns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07649" y="2482734"/>
            <a:ext cx="10953947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&lt;span class="excitingNote"&gt;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line!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ㅣ소개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9918100" cy="7835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Soup.find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(‘span’)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38053" y="4743253"/>
            <a:ext cx="10953947" cy="15388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&lt;span class="excitingNote"&gt;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line!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class="excitingNote</a:t>
            </a:r>
            <a:r>
              <a:rPr lang="ko-KR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line!&lt;/</a:t>
            </a:r>
            <a:r>
              <a:rPr lang="ko-KR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ko-KR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ko-K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class="excitingNote</a:t>
            </a:r>
            <a:r>
              <a:rPr lang="ko-KR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line!</a:t>
            </a:r>
            <a:r>
              <a:rPr lang="ko-KR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ko-KR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  <a:endParaRPr lang="en-US" altLang="ko-K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class="excitingNote</a:t>
            </a:r>
            <a:r>
              <a:rPr lang="ko-KR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fourth line!</a:t>
            </a:r>
            <a:r>
              <a:rPr lang="ko-KR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ko-KR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  <a:endParaRPr lang="en-US" altLang="ko-K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7797" y="1735015"/>
            <a:ext cx="9918100" cy="3177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7" y="3853666"/>
            <a:ext cx="9918100" cy="78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</a:rPr>
              <a:t>Soup.findAll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(‘span’)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90197" y="4182460"/>
            <a:ext cx="9918100" cy="78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 smtClean="0"/>
              <a:t>returns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90197" y="1934627"/>
            <a:ext cx="9918100" cy="78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 smtClean="0"/>
              <a:t>returns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07649" y="2482734"/>
            <a:ext cx="10953947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&lt;span class="excitingNote"&gt;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line!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717249" y="2403204"/>
            <a:ext cx="8757501" cy="20515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ea typeface="12롯데마트드림Bold" panose="02020603020101020101"/>
              </a:rPr>
              <a:t>실습으로 </a:t>
            </a:r>
            <a:r>
              <a:rPr lang="en-US" altLang="ko-KR" sz="4000" dirty="0" smtClean="0">
                <a:solidFill>
                  <a:schemeClr val="tx1"/>
                </a:solidFill>
                <a:ea typeface="12롯데마트드림Bold" panose="02020603020101020101"/>
              </a:rPr>
              <a:t>~</a:t>
            </a:r>
            <a:endParaRPr lang="ko-KR" altLang="en-US" sz="4000" dirty="0">
              <a:solidFill>
                <a:schemeClr val="tx1"/>
              </a:solidFill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745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BeautifulSoup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9918100" cy="7835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텍스트 외 정보 추출하기 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7797" y="1735015"/>
            <a:ext cx="9918100" cy="3177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867790" y="2126771"/>
            <a:ext cx="9918100" cy="78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Attribute 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43565" y="2708074"/>
            <a:ext cx="10788978" cy="2954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&lt;span class="excitingNote“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color=“black”</a:t>
            </a:r>
            <a:r>
              <a:rPr kumimoji="0" lang="en-US" altLang="ko-KR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altLang="ko-KR" sz="3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line!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altLang="ko-KR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ko-K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en-US" altLang="ko-KR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moviedb</a:t>
            </a:r>
            <a:r>
              <a:rPr lang="en-US" altLang="ko-K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main?movieId</a:t>
            </a:r>
            <a:r>
              <a:rPr lang="en-US" altLang="ko-K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=93252" class="</a:t>
            </a:r>
            <a:r>
              <a:rPr lang="en-US" altLang="ko-KR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name_movie</a:t>
            </a:r>
            <a:r>
              <a:rPr lang="en-US" altLang="ko-K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#title"&gt;</a:t>
            </a:r>
            <a:r>
              <a:rPr lang="ko-KR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어벤져스</a:t>
            </a:r>
            <a:r>
              <a:rPr lang="en-US" altLang="ko-K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엔드게임</a:t>
            </a:r>
            <a:r>
              <a:rPr lang="en-US" altLang="ko-KR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16578" y="3150808"/>
            <a:ext cx="11029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54117" y="3158119"/>
            <a:ext cx="11029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16322" y="4630271"/>
            <a:ext cx="11029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01925" y="5103182"/>
            <a:ext cx="11029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BeautifulSoup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9918100" cy="7835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텍스트 외 정보 추출하기 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7797" y="1735015"/>
            <a:ext cx="9918100" cy="3177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6259981" y="3868132"/>
            <a:ext cx="5542378" cy="2394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my_url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soup  =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html.parser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Movie_url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soup.find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  <a:r>
              <a:rPr lang="en-US" altLang="ko-K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altLang="ko-KR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ko-K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 </a:t>
            </a:r>
            <a:endParaRPr lang="en-US" altLang="ko-KR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846060" y="2011983"/>
            <a:ext cx="0" cy="4034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223608" y="2265688"/>
            <a:ext cx="5215454" cy="1231106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moviedb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main?movieId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=93252" class="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name_movie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#title"&gt;</a:t>
            </a:r>
            <a:r>
              <a:rPr lang="ko-KR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어벤져스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엔드게임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887010" y="2464261"/>
            <a:ext cx="4844487" cy="379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동일하게 </a:t>
            </a:r>
            <a:r>
              <a:rPr lang="en-US" altLang="ko-KR" sz="2000" dirty="0" smtClean="0"/>
              <a:t>find </a:t>
            </a:r>
            <a:r>
              <a:rPr lang="ko-KR" altLang="en-US" sz="2000" dirty="0" smtClean="0"/>
              <a:t>또는 </a:t>
            </a:r>
            <a:r>
              <a:rPr lang="en-US" altLang="ko-KR" sz="2000" dirty="0" err="1" smtClean="0"/>
              <a:t>findAll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을 이용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위 함수가 </a:t>
            </a:r>
            <a:r>
              <a:rPr lang="en-US" altLang="ko-KR" sz="2000" dirty="0" smtClean="0"/>
              <a:t>return </a:t>
            </a:r>
            <a:r>
              <a:rPr lang="ko-KR" altLang="en-US" sz="2000" dirty="0" smtClean="0"/>
              <a:t>하는 </a:t>
            </a:r>
            <a:r>
              <a:rPr lang="en-US" altLang="ko-KR" sz="2000" dirty="0" smtClean="0"/>
              <a:t>bs4.element.Tag </a:t>
            </a:r>
            <a:r>
              <a:rPr lang="ko-KR" altLang="en-US" sz="2000" dirty="0" smtClean="0"/>
              <a:t>객체에 마치 </a:t>
            </a:r>
            <a:r>
              <a:rPr lang="ko-KR" altLang="en-US" sz="2000" dirty="0" smtClean="0">
                <a:solidFill>
                  <a:srgbClr val="FF0000"/>
                </a:solidFill>
              </a:rPr>
              <a:t>딕셔너리 </a:t>
            </a:r>
            <a:r>
              <a:rPr lang="en-US" altLang="ko-KR" sz="2000" dirty="0" smtClean="0">
                <a:solidFill>
                  <a:srgbClr val="FF0000"/>
                </a:solidFill>
              </a:rPr>
              <a:t>key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값을 호출하듯이 이용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bs4.element.Tag[</a:t>
            </a:r>
            <a:r>
              <a:rPr lang="en-US" altLang="ko-KR" sz="2000" dirty="0" err="1" smtClean="0"/>
              <a:t>attribute_name</a:t>
            </a:r>
            <a:r>
              <a:rPr lang="en-US" altLang="ko-KR" sz="2000" dirty="0"/>
              <a:t>]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94759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BeautifulSoup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9918100" cy="7835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부모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형제 관계 이용하기 </a:t>
            </a:r>
            <a:endParaRPr lang="en-US" altLang="ko-KR" dirty="0" smtClean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7797" y="1735015"/>
            <a:ext cx="9918100" cy="3177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846060" y="2011983"/>
            <a:ext cx="0" cy="4034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3"/>
          <p:cNvSpPr txBox="1">
            <a:spLocks/>
          </p:cNvSpPr>
          <p:nvPr/>
        </p:nvSpPr>
        <p:spPr>
          <a:xfrm>
            <a:off x="887011" y="2464261"/>
            <a:ext cx="5358050" cy="379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smtClean="0"/>
              <a:t>HTML </a:t>
            </a:r>
            <a:r>
              <a:rPr lang="ko-KR" altLang="en-US" sz="2000" dirty="0" smtClean="0"/>
              <a:t>문서는 구조적으로 작성이 가능하고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한 태그안에 다른 태그가 속할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bs4.element.tag.</a:t>
            </a:r>
            <a:r>
              <a:rPr lang="en-US" altLang="ko-KR" sz="1800" dirty="0" smtClean="0">
                <a:solidFill>
                  <a:srgbClr val="FF0000"/>
                </a:solidFill>
              </a:rPr>
              <a:t>next_sibling</a:t>
            </a:r>
            <a:r>
              <a:rPr lang="en-US" altLang="ko-KR" sz="1800" dirty="0" smtClean="0"/>
              <a:t> :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다음 형제태그 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등등 생각할 수 있는건 다 있음</a:t>
            </a:r>
            <a:endParaRPr lang="en-US" altLang="ko-KR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70"/>
          <a:stretch/>
        </p:blipFill>
        <p:spPr>
          <a:xfrm>
            <a:off x="6245061" y="2575892"/>
            <a:ext cx="5378189" cy="29039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2826831" y="4143908"/>
            <a:ext cx="2819729" cy="267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parent</a:t>
            </a:r>
            <a:r>
              <a:rPr lang="en-US" altLang="ko-KR" sz="1800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부모 태그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descendants</a:t>
            </a:r>
            <a:r>
              <a:rPr lang="en-US" altLang="ko-KR" sz="18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자식 태그 </a:t>
            </a:r>
            <a:endParaRPr lang="en-US" altLang="ko-KR" sz="1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438507" y="2780907"/>
            <a:ext cx="4939646" cy="6221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8323381" y="2419693"/>
            <a:ext cx="1699476" cy="48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 smtClean="0">
                <a:solidFill>
                  <a:srgbClr val="FF0000"/>
                </a:solidFill>
              </a:rPr>
              <a:t>부모</a:t>
            </a:r>
            <a:r>
              <a:rPr lang="en-US" altLang="ko-KR" sz="1400" dirty="0" smtClean="0">
                <a:solidFill>
                  <a:srgbClr val="FF0000"/>
                </a:solidFill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</a:rPr>
              <a:t>자식 관계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6133888" y="4755172"/>
            <a:ext cx="1699476" cy="48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smtClean="0">
                <a:solidFill>
                  <a:srgbClr val="FF0000"/>
                </a:solidFill>
              </a:rPr>
              <a:t>형제 관계</a:t>
            </a:r>
            <a:endParaRPr lang="en-US" altLang="ko-KR" sz="11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978282" y="4713482"/>
            <a:ext cx="3976541" cy="368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BeautifulSoup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9918100" cy="7835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정규식 이용하기 </a:t>
            </a:r>
            <a:r>
              <a:rPr lang="en-US" altLang="ko-KR" dirty="0" smtClean="0"/>
              <a:t>(Regular Expression) 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7797" y="1735015"/>
            <a:ext cx="9918100" cy="3177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887010" y="2464261"/>
            <a:ext cx="11113311" cy="379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정규식은 정규화된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패턴이 있는 텍스트 데이터를 추출하는 데 사용된다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가령</a:t>
            </a:r>
            <a:r>
              <a:rPr lang="en-US" altLang="ko-KR" sz="2000" dirty="0" smtClean="0"/>
              <a:t>, 010-9292-2929 </a:t>
            </a:r>
            <a:r>
              <a:rPr lang="ko-KR" altLang="en-US" sz="2000" dirty="0" smtClean="0"/>
              <a:t>같은 전화번호는 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(3</a:t>
            </a:r>
            <a:r>
              <a:rPr lang="ko-KR" altLang="en-US" sz="2000" i="1" dirty="0" smtClean="0">
                <a:solidFill>
                  <a:srgbClr val="FF0000"/>
                </a:solidFill>
              </a:rPr>
              <a:t>개의 숫자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)-</a:t>
            </a:r>
            <a:r>
              <a:rPr lang="ko-KR" altLang="en-US" sz="2000" i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(4</a:t>
            </a:r>
            <a:r>
              <a:rPr lang="ko-KR" altLang="en-US" sz="2000" i="1" dirty="0" smtClean="0">
                <a:solidFill>
                  <a:srgbClr val="FF0000"/>
                </a:solidFill>
              </a:rPr>
              <a:t>개의 숫자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)-(4</a:t>
            </a:r>
            <a:r>
              <a:rPr lang="ko-KR" altLang="en-US" sz="2000" i="1" dirty="0" smtClean="0">
                <a:solidFill>
                  <a:srgbClr val="FF0000"/>
                </a:solidFill>
              </a:rPr>
              <a:t>개의 숫자</a:t>
            </a:r>
            <a:r>
              <a:rPr lang="en-US" altLang="ko-KR" sz="2000" i="1" dirty="0" smtClean="0">
                <a:solidFill>
                  <a:srgbClr val="FF0000"/>
                </a:solidFill>
              </a:rPr>
              <a:t>) </a:t>
            </a:r>
            <a:r>
              <a:rPr lang="ko-KR" altLang="en-US" sz="2000" dirty="0" smtClean="0"/>
              <a:t>으로 정규화 되어 있으므로 </a:t>
            </a:r>
            <a:r>
              <a:rPr lang="en-US" altLang="ko-KR" sz="2000" dirty="0" smtClean="0"/>
              <a:t>(\d[3])-(\d[4])-</a:t>
            </a:r>
            <a:r>
              <a:rPr lang="en-US" altLang="ko-KR" sz="2000" dirty="0"/>
              <a:t> (\</a:t>
            </a:r>
            <a:r>
              <a:rPr lang="en-US" altLang="ko-KR" sz="2000" dirty="0" smtClean="0"/>
              <a:t>d[4]) </a:t>
            </a:r>
            <a:r>
              <a:rPr lang="ko-KR" altLang="en-US" sz="2000" dirty="0" smtClean="0"/>
              <a:t>의 정규식 </a:t>
            </a:r>
            <a:r>
              <a:rPr lang="en-US" altLang="ko-KR" sz="2000" dirty="0" smtClean="0"/>
              <a:t>(regex) </a:t>
            </a:r>
            <a:r>
              <a:rPr lang="ko-KR" altLang="en-US" sz="2000" dirty="0" smtClean="0"/>
              <a:t>으로 추출 가능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re </a:t>
            </a:r>
            <a:r>
              <a:rPr lang="ko-KR" altLang="en-US" sz="2000" dirty="0" smtClean="0"/>
              <a:t>라이브러리를 이용하고 </a:t>
            </a:r>
            <a:r>
              <a:rPr lang="en-US" altLang="ko-KR" sz="2000" i="1" dirty="0" err="1" smtClean="0"/>
              <a:t>re.compile</a:t>
            </a:r>
            <a:r>
              <a:rPr lang="en-US" altLang="ko-KR" sz="2000" i="1" dirty="0" smtClean="0"/>
              <a:t>(</a:t>
            </a:r>
            <a:r>
              <a:rPr lang="en-US" altLang="ko-KR" sz="2000" i="1" dirty="0" err="1" smtClean="0"/>
              <a:t>my_regex</a:t>
            </a:r>
            <a:r>
              <a:rPr lang="en-US" altLang="ko-KR" sz="2000" i="1" dirty="0" smtClean="0"/>
              <a:t>)   </a:t>
            </a:r>
            <a:r>
              <a:rPr lang="ko-KR" altLang="en-US" sz="2000" dirty="0" smtClean="0"/>
              <a:t>으로  표현 함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</a:rPr>
              <a:t>정규식이 익숙하지 않으면 몰라도 된다</a:t>
            </a:r>
            <a:r>
              <a:rPr lang="en-US" altLang="ko-KR" sz="2000" dirty="0" smtClean="0">
                <a:solidFill>
                  <a:srgbClr val="FF0000"/>
                </a:solidFill>
              </a:rPr>
              <a:t>! (</a:t>
            </a:r>
            <a:r>
              <a:rPr lang="ko-KR" altLang="en-US" sz="2000" dirty="0" smtClean="0">
                <a:solidFill>
                  <a:srgbClr val="FF0000"/>
                </a:solidFill>
              </a:rPr>
              <a:t>사용이 가능하다는것만 알고있자</a:t>
            </a:r>
            <a:r>
              <a:rPr lang="en-US" altLang="ko-KR" sz="2000" dirty="0" smtClean="0">
                <a:solidFill>
                  <a:srgbClr val="FF0000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12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17" y="1431783"/>
            <a:ext cx="10351732" cy="495958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/>
              <a:t>크롤링이란</a:t>
            </a:r>
            <a:r>
              <a:rPr lang="en-US" altLang="ko-KR" dirty="0" smtClean="0"/>
              <a:t>?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인터넷에 존재하는 데이터를 수집 및 저장 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ㅣ정의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76" y="2908954"/>
            <a:ext cx="3810000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65" y="2790335"/>
            <a:ext cx="2718271" cy="311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BeautifulSoup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9918100" cy="7835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실제 크롤링</a:t>
            </a:r>
            <a:r>
              <a:rPr lang="en-US" altLang="ko-KR" dirty="0"/>
              <a:t> </a:t>
            </a:r>
            <a:r>
              <a:rPr lang="ko-KR" altLang="en-US" dirty="0" smtClean="0"/>
              <a:t>팁 </a:t>
            </a:r>
            <a:endParaRPr lang="en-US" altLang="ko-KR" dirty="0" smtClean="0"/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7797" y="1735015"/>
            <a:ext cx="9918100" cy="3177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887010" y="2464261"/>
            <a:ext cx="10858788" cy="379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내가 찾고 싶은 정보가 어떤 태그에 존재하는지 확인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반복적으로 찾을 수 있는 정보인지 확인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패턴이 보이는지 확인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URL </a:t>
            </a:r>
            <a:r>
              <a:rPr lang="ko-KR" altLang="en-US" sz="2000" dirty="0" smtClean="0"/>
              <a:t>에서 패턴이 보이는지 확인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URL </a:t>
            </a:r>
            <a:r>
              <a:rPr lang="ko-KR" altLang="en-US" sz="2000" dirty="0" smtClean="0"/>
              <a:t>을 바꿔가면서 내가 찾고 싶은 태그를 찾아주면 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2"/>
                </a:solidFill>
              </a:rPr>
              <a:t>예시로 확인해봅시다</a:t>
            </a:r>
            <a:r>
              <a:rPr lang="en-US" altLang="ko-KR" sz="2000" dirty="0" smtClean="0">
                <a:solidFill>
                  <a:schemeClr val="tx2"/>
                </a:solidFill>
              </a:rPr>
              <a:t>! (</a:t>
            </a:r>
            <a:r>
              <a:rPr lang="en-US" altLang="ko-KR" sz="2000" dirty="0">
                <a:solidFill>
                  <a:schemeClr val="tx2"/>
                </a:solidFill>
                <a:hlinkClick r:id="rId2"/>
              </a:rPr>
              <a:t>https://</a:t>
            </a:r>
            <a:r>
              <a:rPr lang="en-US" altLang="ko-KR" sz="2000" dirty="0" smtClean="0">
                <a:solidFill>
                  <a:schemeClr val="tx2"/>
                </a:solidFill>
                <a:hlinkClick r:id="rId2"/>
              </a:rPr>
              <a:t>movie.daum.net/boxoffice/yearly</a:t>
            </a:r>
            <a:r>
              <a:rPr lang="en-US" altLang="ko-KR" sz="2000" dirty="0" smtClean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72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BeautifulSoup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9918100" cy="7835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예외 처리 </a:t>
            </a:r>
            <a:r>
              <a:rPr lang="en-US" altLang="ko-KR" dirty="0" smtClean="0"/>
              <a:t>(Try – Except)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7797" y="1735015"/>
            <a:ext cx="9918100" cy="3177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6193994" y="1974371"/>
            <a:ext cx="5542378" cy="44557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response.status_code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200: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에러문 발생 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(print(‘Error!’))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사이트 요청 시도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태그 찾기 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 Exception as 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846060" y="2011983"/>
            <a:ext cx="0" cy="4034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3"/>
          <p:cNvSpPr txBox="1">
            <a:spLocks/>
          </p:cNvSpPr>
          <p:nvPr/>
        </p:nvSpPr>
        <p:spPr>
          <a:xfrm>
            <a:off x="887010" y="2464261"/>
            <a:ext cx="4844487" cy="379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크롤링 중 많은 과정에서 오류가 일어날 수 있음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인터넷 끊긴다거나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내가 찾고 있는 태그가 없다거나</a:t>
            </a:r>
            <a:r>
              <a:rPr lang="en-US" altLang="ko-KR" sz="2000" dirty="0" smtClean="0"/>
              <a:t>… </a:t>
            </a:r>
            <a:r>
              <a:rPr lang="ko-KR" altLang="en-US" sz="2000" dirty="0" smtClean="0"/>
              <a:t>등등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이런 오류가 발생하면 </a:t>
            </a:r>
            <a:r>
              <a:rPr lang="ko-KR" altLang="en-US" sz="2000" dirty="0" smtClean="0">
                <a:solidFill>
                  <a:srgbClr val="FF0000"/>
                </a:solidFill>
              </a:rPr>
              <a:t>중간에 코드가 멈추므로</a:t>
            </a:r>
            <a:r>
              <a:rPr lang="ko-KR" altLang="en-US" sz="2000" dirty="0" smtClean="0"/>
              <a:t> 그동안 크롤링한 데이터가 날라갈 수도 있으므로 </a:t>
            </a:r>
            <a:r>
              <a:rPr lang="en-US" altLang="ko-KR" sz="2000" dirty="0" smtClean="0"/>
              <a:t>try-except </a:t>
            </a:r>
            <a:r>
              <a:rPr lang="ko-KR" altLang="en-US" sz="2000" dirty="0" smtClean="0"/>
              <a:t>문을 이용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09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BeautifulSoup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9918100" cy="7835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예외 처리 </a:t>
            </a:r>
            <a:r>
              <a:rPr lang="en-US" altLang="ko-KR" dirty="0" smtClean="0"/>
              <a:t>(Try – Except)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537797" y="1735015"/>
            <a:ext cx="9918100" cy="3177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6241128" y="2366128"/>
            <a:ext cx="5542378" cy="44557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[]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movie in </a:t>
            </a:r>
            <a:r>
              <a:rPr lang="en-US" altLang="ko-K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movie_table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ko-K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data.append</a:t>
            </a:r>
            <a:r>
              <a:rPr lang="en-US" altLang="ko-K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movie.find</a:t>
            </a:r>
            <a:r>
              <a:rPr lang="en-US" altLang="ko-K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ko-KR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가끔 가다 없는 태그</a:t>
            </a:r>
            <a:r>
              <a:rPr lang="en-US" altLang="ko-K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‘).</a:t>
            </a:r>
            <a:r>
              <a:rPr lang="en-US" altLang="ko-K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ko-K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ko-KR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 Exception as e: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data.append</a:t>
            </a:r>
            <a:r>
              <a:rPr lang="en-US" altLang="ko-KR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(‘NA’)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print(e)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print(‘Error occurred at </a:t>
            </a:r>
            <a:r>
              <a:rPr lang="ko-KR" alt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가끔가다 없는 태크</a:t>
            </a:r>
            <a:r>
              <a:rPr lang="en-US" altLang="ko-K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:’ </a:t>
            </a:r>
            <a:r>
              <a:rPr lang="en-US" altLang="ko-K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ko-K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1</a:t>
            </a:r>
            <a:endParaRPr lang="en-US" altLang="ko-K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846060" y="2011983"/>
            <a:ext cx="0" cy="4034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3"/>
          <p:cNvSpPr txBox="1">
            <a:spLocks/>
          </p:cNvSpPr>
          <p:nvPr/>
        </p:nvSpPr>
        <p:spPr>
          <a:xfrm>
            <a:off x="887010" y="2464261"/>
            <a:ext cx="4844487" cy="379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오류가 일어날만한 부분들에 개별적으로 적용하는 것이 가장 이상적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그래야지 어떤 오류가 발생했는지 알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Except </a:t>
            </a:r>
            <a:r>
              <a:rPr lang="ko-KR" altLang="en-US" sz="2000" dirty="0" smtClean="0"/>
              <a:t>문에는 항상 예외를 어떻게 처리할 것인지 명시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645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281D24A-4D8F-44B9-ACFB-4495BCABF5AE}"/>
              </a:ext>
            </a:extLst>
          </p:cNvPr>
          <p:cNvCxnSpPr>
            <a:cxnSpLocks/>
          </p:cNvCxnSpPr>
          <p:nvPr/>
        </p:nvCxnSpPr>
        <p:spPr>
          <a:xfrm>
            <a:off x="3326160" y="1472615"/>
            <a:ext cx="886584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2BC670-7D5C-46E1-BB3B-7122ACEA5ECA}"/>
              </a:ext>
            </a:extLst>
          </p:cNvPr>
          <p:cNvGrpSpPr/>
          <p:nvPr/>
        </p:nvGrpSpPr>
        <p:grpSpPr>
          <a:xfrm>
            <a:off x="3326160" y="1668319"/>
            <a:ext cx="8865840" cy="704706"/>
            <a:chOff x="2411760" y="1347614"/>
            <a:chExt cx="9780240" cy="704706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4A2FBF2-6092-4CB2-8171-1873819480CA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01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ㅣ소개 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ACCA40-37BF-4D6D-8755-E6FA739B6E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6D52862-8BED-4B68-8FDF-6A99084D37F9}"/>
              </a:ext>
            </a:extLst>
          </p:cNvPr>
          <p:cNvGrpSpPr/>
          <p:nvPr/>
        </p:nvGrpSpPr>
        <p:grpSpPr>
          <a:xfrm>
            <a:off x="3326160" y="2548409"/>
            <a:ext cx="8865840" cy="704706"/>
            <a:chOff x="2411760" y="1347614"/>
            <a:chExt cx="9780240" cy="704706"/>
          </a:xfrm>
        </p:grpSpPr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7A5C544E-43CC-4D28-A824-52BD8E464588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02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Beautiful Soup 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F14E9BF-2023-4CC2-8B3B-4D3412F8D5CA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0BA534-3615-433E-9FEE-51361DD55D2A}"/>
              </a:ext>
            </a:extLst>
          </p:cNvPr>
          <p:cNvGrpSpPr/>
          <p:nvPr/>
        </p:nvGrpSpPr>
        <p:grpSpPr>
          <a:xfrm>
            <a:off x="3326160" y="3428499"/>
            <a:ext cx="8865840" cy="704706"/>
            <a:chOff x="2411760" y="1347614"/>
            <a:chExt cx="9780240" cy="704706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1A7530AE-9758-4C4A-A159-87D760396B00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03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ㅣ실용적 팁 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다이나믹 페이지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/ API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이용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)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94FE288-FAAD-43D9-8AC1-7D319C65D73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C6B1281-EA45-4694-88A8-FDC1F6E1CE2D}"/>
              </a:ext>
            </a:extLst>
          </p:cNvPr>
          <p:cNvGrpSpPr/>
          <p:nvPr/>
        </p:nvGrpSpPr>
        <p:grpSpPr>
          <a:xfrm>
            <a:off x="3326160" y="4308589"/>
            <a:ext cx="8865840" cy="704706"/>
            <a:chOff x="2411760" y="1347614"/>
            <a:chExt cx="9780240" cy="704706"/>
          </a:xfrm>
        </p:grpSpPr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FADE99C0-471E-4EA4-9B0F-AD95B8DEB907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04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ㅣ과제 설명  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EF71443-2C50-4C95-8F67-D1353A25E15E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89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ㅣ실용적 팁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11464096" cy="40828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지금까지는 </a:t>
            </a:r>
            <a:r>
              <a:rPr lang="ko-KR" altLang="en-US" dirty="0" smtClean="0">
                <a:solidFill>
                  <a:srgbClr val="FF0000"/>
                </a:solidFill>
              </a:rPr>
              <a:t>정적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(Static) </a:t>
            </a:r>
            <a:r>
              <a:rPr lang="ko-KR" altLang="en-US" dirty="0" smtClean="0"/>
              <a:t>페이지만 다뤘지만 사이트 미관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사용자 편의를 위해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통해 </a:t>
            </a:r>
            <a:r>
              <a:rPr lang="ko-KR" altLang="en-US" dirty="0" smtClean="0">
                <a:solidFill>
                  <a:srgbClr val="FF0000"/>
                </a:solidFill>
              </a:rPr>
              <a:t>동적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(Dynamic)</a:t>
            </a:r>
            <a:r>
              <a:rPr lang="ko-KR" altLang="en-US" dirty="0" smtClean="0"/>
              <a:t> 만들어진 페이지도 있음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 경우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유저 움직임에 </a:t>
            </a:r>
            <a:r>
              <a:rPr lang="ko-KR" altLang="en-US" dirty="0" smtClean="0"/>
              <a:t>따라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을 전송받는다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인스타그램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스크롤을 해야지 더 많은 게시글을 볼 수 있다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브라우저가 아닌 파이썬에서 웹을 접속하는 우리에게는 큰 문제</a:t>
            </a:r>
            <a:r>
              <a:rPr lang="en-US" altLang="ko-KR" dirty="0" smtClean="0">
                <a:solidFill>
                  <a:srgbClr val="FF0000"/>
                </a:solidFill>
              </a:rPr>
              <a:t>!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ㅣ실용적 팁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11464096" cy="40828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동적인 페이지 크롤링</a:t>
            </a:r>
            <a:endParaRPr lang="en-US" altLang="ko-KR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87010" y="2275725"/>
            <a:ext cx="11304990" cy="379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해결책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브라우저를 이용하자</a:t>
            </a:r>
            <a:r>
              <a:rPr lang="en-US" altLang="ko-KR" sz="2000" dirty="0" smtClean="0"/>
              <a:t>!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Selenium : </a:t>
            </a:r>
            <a:r>
              <a:rPr lang="ko-KR" altLang="en-US" sz="2000" dirty="0" smtClean="0"/>
              <a:t>실제 브라우저를 생성해서 파이썬 커맨드로 </a:t>
            </a:r>
            <a:r>
              <a:rPr lang="ko-KR" altLang="en-US" sz="2000" dirty="0" smtClean="0">
                <a:solidFill>
                  <a:srgbClr val="FF0000"/>
                </a:solidFill>
              </a:rPr>
              <a:t>마우스</a:t>
            </a:r>
            <a:r>
              <a:rPr lang="en-US" altLang="ko-KR" sz="2000" dirty="0" smtClean="0">
                <a:solidFill>
                  <a:srgbClr val="FF0000"/>
                </a:solidFill>
              </a:rPr>
              <a:t>/</a:t>
            </a:r>
            <a:r>
              <a:rPr lang="ko-KR" altLang="en-US" sz="2000" dirty="0" smtClean="0">
                <a:solidFill>
                  <a:srgbClr val="FF0000"/>
                </a:solidFill>
              </a:rPr>
              <a:t>키보드를</a:t>
            </a:r>
            <a:r>
              <a:rPr lang="ko-KR" altLang="en-US" sz="2000" dirty="0" smtClean="0"/>
              <a:t> 조정할 수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PhantomJS</a:t>
            </a:r>
            <a:r>
              <a:rPr lang="en-US" altLang="ko-KR" sz="2000" dirty="0" smtClean="0"/>
              <a:t> : Headless browser (</a:t>
            </a:r>
            <a:r>
              <a:rPr lang="ko-KR" altLang="en-US" sz="2000" dirty="0" smtClean="0"/>
              <a:t>머리없는</a:t>
            </a:r>
            <a:r>
              <a:rPr lang="en-US" altLang="ko-KR" sz="2000" dirty="0" smtClean="0"/>
              <a:t>??</a:t>
            </a:r>
            <a:r>
              <a:rPr lang="ko-KR" altLang="en-US" sz="2000" dirty="0" smtClean="0"/>
              <a:t> 브라우저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</a:rPr>
              <a:t>눈에 보이지는 않지만 </a:t>
            </a:r>
            <a:r>
              <a:rPr lang="ko-KR" altLang="en-US" sz="2000" dirty="0" smtClean="0"/>
              <a:t>브라우저 형태를 실행시켜 </a:t>
            </a:r>
            <a:r>
              <a:rPr lang="en-US" altLang="ko-KR" sz="2000" dirty="0" smtClean="0"/>
              <a:t>Selenium </a:t>
            </a:r>
            <a:r>
              <a:rPr lang="ko-KR" altLang="en-US" sz="2000" dirty="0" smtClean="0"/>
              <a:t>과 동일하게 작동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둘 다 </a:t>
            </a:r>
            <a:r>
              <a:rPr lang="ko-KR" altLang="en-US" sz="2000" dirty="0" smtClean="0">
                <a:solidFill>
                  <a:srgbClr val="FF0000"/>
                </a:solidFill>
              </a:rPr>
              <a:t>느리지만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크롤링을 가능</a:t>
            </a:r>
            <a:r>
              <a:rPr lang="en-US" altLang="ko-KR" sz="2000" dirty="0" smtClean="0"/>
              <a:t>! 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7225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ㅣ실용적 팁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14151" y="4456628"/>
            <a:ext cx="2706595" cy="2074352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100" i="1" dirty="0" err="1">
                <a:solidFill>
                  <a:schemeClr val="bg2">
                    <a:lumMod val="50000"/>
                  </a:schemeClr>
                </a:solidFill>
              </a:rPr>
              <a:t>find_element_by_id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100" i="1" dirty="0" err="1">
                <a:solidFill>
                  <a:schemeClr val="bg2">
                    <a:lumMod val="50000"/>
                  </a:schemeClr>
                </a:solidFill>
              </a:rPr>
              <a:t>find_element_by_name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100" i="1" dirty="0" err="1">
                <a:solidFill>
                  <a:schemeClr val="bg2">
                    <a:lumMod val="50000"/>
                  </a:schemeClr>
                </a:solidFill>
              </a:rPr>
              <a:t>find_element_by_xpath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100" i="1" dirty="0" err="1">
                <a:solidFill>
                  <a:schemeClr val="bg2">
                    <a:lumMod val="50000"/>
                  </a:schemeClr>
                </a:solidFill>
              </a:rPr>
              <a:t>find_element_by_link_text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100" i="1" dirty="0" err="1">
                <a:solidFill>
                  <a:schemeClr val="bg2">
                    <a:lumMod val="50000"/>
                  </a:schemeClr>
                </a:solidFill>
              </a:rPr>
              <a:t>find_element_by_partial_link_text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100" i="1" dirty="0" err="1">
                <a:solidFill>
                  <a:schemeClr val="bg2">
                    <a:lumMod val="50000"/>
                  </a:schemeClr>
                </a:solidFill>
              </a:rPr>
              <a:t>find_element_by_tag_name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100" i="1" dirty="0" err="1">
                <a:solidFill>
                  <a:schemeClr val="bg2">
                    <a:lumMod val="50000"/>
                  </a:schemeClr>
                </a:solidFill>
              </a:rPr>
              <a:t>find_element_by_class_name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100" i="1" dirty="0" err="1">
                <a:solidFill>
                  <a:schemeClr val="bg2">
                    <a:lumMod val="50000"/>
                  </a:schemeClr>
                </a:solidFill>
              </a:rPr>
              <a:t>find_element_by_css_selector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87010" y="2275725"/>
            <a:ext cx="11304990" cy="401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실제 브라우저가 생성되어 코드가 제대로 작동되는지 쉽게 확인 가능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태그 정보 뿐만 아니라 </a:t>
            </a:r>
            <a:r>
              <a:rPr lang="en-US" altLang="ko-KR" sz="2000" dirty="0" smtClean="0">
                <a:solidFill>
                  <a:srgbClr val="FF0000"/>
                </a:solidFill>
              </a:rPr>
              <a:t>CSS selector,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xpath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 여러가지로 원하는 </a:t>
            </a:r>
            <a:r>
              <a:rPr lang="en-US" altLang="ko-KR" sz="2000" dirty="0" smtClean="0"/>
              <a:t>element</a:t>
            </a:r>
            <a:r>
              <a:rPr lang="ko-KR" altLang="en-US" sz="2000" dirty="0" smtClean="0"/>
              <a:t> 찾기 가능 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소스코드에서 우클릭 후 선택가능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Find_element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복수형으로 쓰면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find_element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s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BeautifulSoup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findAll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과 동일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반환되는 건 </a:t>
            </a:r>
            <a:r>
              <a:rPr lang="en-US" altLang="ko-KR" sz="2000" dirty="0" smtClean="0"/>
              <a:t>Selenium </a:t>
            </a:r>
            <a:r>
              <a:rPr lang="ko-KR" altLang="en-US" sz="2000" dirty="0" smtClean="0"/>
              <a:t>객체이지만 위에서 본 </a:t>
            </a:r>
            <a:r>
              <a:rPr lang="en-US" altLang="ko-KR" sz="2000" dirty="0" smtClean="0"/>
              <a:t>bs4.Tag </a:t>
            </a:r>
            <a:r>
              <a:rPr lang="ko-KR" altLang="en-US" sz="2000" dirty="0" smtClean="0"/>
              <a:t>와 유사하다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다만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호출되는 방법이 약간씩 다르니 </a:t>
            </a:r>
            <a:r>
              <a:rPr lang="en-US" altLang="ko-KR" sz="2000" dirty="0" smtClean="0">
                <a:hlinkClick r:id="rId2"/>
              </a:rPr>
              <a:t>documentation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1"/>
                </a:solidFill>
              </a:rPr>
              <a:t>실습</a:t>
            </a:r>
            <a:endParaRPr lang="en-US" altLang="ko-KR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85397" y="1582615"/>
            <a:ext cx="11464096" cy="408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Selenium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34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ㅣ실용적 팁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11464096" cy="40828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해결책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다른 능력자들의 도움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구글링 또는 깃허브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507" y="2320518"/>
            <a:ext cx="4520535" cy="388502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46" y="2739005"/>
            <a:ext cx="5510812" cy="304804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39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84"/>
          <a:stretch/>
        </p:blipFill>
        <p:spPr>
          <a:xfrm>
            <a:off x="7982638" y="4217245"/>
            <a:ext cx="3652753" cy="196337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ㅣ실용적 팁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11464096" cy="40828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깃허브 이용시 주의사항</a:t>
            </a:r>
            <a:r>
              <a:rPr lang="en-US" altLang="ko-KR" dirty="0" smtClean="0"/>
              <a:t>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87010" y="2216610"/>
            <a:ext cx="11304990" cy="379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이용 전</a:t>
            </a:r>
            <a:r>
              <a:rPr lang="en-US" altLang="ko-KR" sz="2000" dirty="0" smtClean="0"/>
              <a:t>, Readme.md </a:t>
            </a:r>
            <a:r>
              <a:rPr lang="ko-KR" altLang="en-US" sz="2000" dirty="0" smtClean="0"/>
              <a:t>확인</a:t>
            </a:r>
            <a:r>
              <a:rPr lang="en-US" altLang="ko-KR" sz="2000" dirty="0" smtClean="0"/>
              <a:t>!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Repo</a:t>
            </a:r>
            <a:r>
              <a:rPr lang="ko-KR" altLang="en-US" sz="2000" dirty="0" smtClean="0"/>
              <a:t>의 사용설명서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본 </a:t>
            </a:r>
            <a:r>
              <a:rPr lang="en-US" altLang="ko-KR" sz="2000" dirty="0" smtClean="0"/>
              <a:t>repo </a:t>
            </a:r>
            <a:r>
              <a:rPr lang="ko-KR" altLang="en-US" sz="2000" dirty="0" smtClean="0"/>
              <a:t>의 목적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필요사항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설치법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 모든게 적혀있음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내가 필요한 정보를 크롤링할 수 있는지 가장 먼저 확인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</a:rPr>
              <a:t>별의 개수 </a:t>
            </a:r>
            <a:r>
              <a:rPr lang="ko-KR" altLang="en-US" sz="2000" dirty="0" smtClean="0"/>
              <a:t>확인</a:t>
            </a:r>
            <a:r>
              <a:rPr lang="en-US" altLang="ko-KR" sz="2000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Issue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확인</a:t>
            </a:r>
            <a:r>
              <a:rPr lang="en-US" altLang="ko-KR" sz="2000" dirty="0" smtClean="0"/>
              <a:t>!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문의사항들이 올라오니 어떤 문제점이 있는지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답변을 잘 달리는지 확인 </a:t>
            </a:r>
            <a:endParaRPr lang="en-US" altLang="ko-KR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976" y="4115750"/>
            <a:ext cx="36480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ㅣ실용적 팁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11464096" cy="40828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해결책 </a:t>
            </a:r>
            <a:r>
              <a:rPr lang="en-US" altLang="ko-KR" dirty="0"/>
              <a:t>3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제공되는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가 존재하는지 확인  </a:t>
            </a:r>
            <a:endParaRPr lang="en-US" altLang="ko-KR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87010" y="2216610"/>
            <a:ext cx="11304990" cy="379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/>
              <a:t>드물지만 큰 사이트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크롤링을 위해 공식적으로 제공되는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가 존재하기도 합니다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대부분 트래픽 제한이 있고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사용법이 제한적이지만 불가피하게 사용할 때도 있습니다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대표적인 예가 </a:t>
            </a:r>
            <a:r>
              <a:rPr lang="ko-KR" altLang="en-US" sz="2000" dirty="0" smtClean="0">
                <a:solidFill>
                  <a:srgbClr val="FF0000"/>
                </a:solidFill>
              </a:rPr>
              <a:t>네이버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u="sng" dirty="0" smtClean="0"/>
              <a:t>검색결과</a:t>
            </a:r>
            <a:r>
              <a:rPr lang="ko-KR" altLang="en-US" sz="2000" dirty="0" smtClean="0"/>
              <a:t>는 크롤링 가능하지만 </a:t>
            </a:r>
            <a:r>
              <a:rPr lang="ko-KR" altLang="en-US" sz="2000" u="sng" dirty="0" smtClean="0"/>
              <a:t>블로그</a:t>
            </a:r>
            <a:r>
              <a:rPr lang="ko-KR" altLang="en-US" sz="2000" dirty="0" smtClean="0"/>
              <a:t> 내에서는 불가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u="sng" dirty="0" smtClean="0"/>
              <a:t>뉴스</a:t>
            </a:r>
            <a:r>
              <a:rPr lang="en-US" altLang="ko-KR" sz="2000" u="sng" dirty="0"/>
              <a:t> </a:t>
            </a:r>
            <a:r>
              <a:rPr lang="ko-KR" altLang="en-US" sz="2000" u="sng" dirty="0" smtClean="0"/>
              <a:t>기사</a:t>
            </a:r>
            <a:r>
              <a:rPr lang="en-US" altLang="ko-KR" sz="2000" u="sng" dirty="0" smtClean="0"/>
              <a:t>, </a:t>
            </a:r>
            <a:r>
              <a:rPr lang="ko-KR" altLang="en-US" sz="2000" u="sng" dirty="0" smtClean="0"/>
              <a:t>댓글</a:t>
            </a:r>
            <a:r>
              <a:rPr lang="ko-KR" altLang="en-US" sz="2000" dirty="0" smtClean="0"/>
              <a:t> 등은 가능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</a:rPr>
              <a:t>다만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아주 쉽게 차단 됨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1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17" y="1431783"/>
            <a:ext cx="10351732" cy="495958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/>
              <a:t>크롤링이란</a:t>
            </a:r>
            <a:r>
              <a:rPr lang="en-US" altLang="ko-KR" dirty="0" smtClean="0"/>
              <a:t>?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인터넷에 존재하는 데이터를 수집 및 저장 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ㅣ정의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776" y="2908954"/>
            <a:ext cx="3810000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65" y="2790335"/>
            <a:ext cx="2718271" cy="31169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717249" y="2403204"/>
            <a:ext cx="8757501" cy="20515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ea typeface="12롯데마트드림Bold" panose="02020603020101020101"/>
              </a:rPr>
              <a:t>천 개의 페이지를 복</a:t>
            </a:r>
            <a:r>
              <a:rPr lang="en-US" altLang="ko-KR" sz="4000" dirty="0" smtClean="0">
                <a:solidFill>
                  <a:schemeClr val="tx1"/>
                </a:solidFill>
                <a:ea typeface="12롯데마트드림Bold" panose="02020603020101020101"/>
              </a:rPr>
              <a:t>.</a:t>
            </a:r>
            <a:r>
              <a:rPr lang="ko-KR" altLang="en-US" sz="4000" dirty="0" smtClean="0">
                <a:solidFill>
                  <a:schemeClr val="tx1"/>
                </a:solidFill>
                <a:ea typeface="12롯데마트드림Bold" panose="02020603020101020101"/>
              </a:rPr>
              <a:t>붙 해야한다면</a:t>
            </a:r>
            <a:r>
              <a:rPr lang="en-US" altLang="ko-KR" sz="4000" dirty="0" smtClean="0">
                <a:solidFill>
                  <a:schemeClr val="tx1"/>
                </a:solidFill>
                <a:ea typeface="12롯데마트드림Bold" panose="02020603020101020101"/>
              </a:rPr>
              <a:t>?</a:t>
            </a:r>
            <a:endParaRPr lang="ko-KR" altLang="en-US" sz="4000" dirty="0">
              <a:solidFill>
                <a:schemeClr val="tx1"/>
              </a:solidFill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0513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ㅣ실용적 팁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11464096" cy="40828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네이버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사용법 </a:t>
            </a:r>
            <a:endParaRPr lang="en-US" altLang="ko-KR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87010" y="2216610"/>
            <a:ext cx="11304990" cy="3798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hlinkClick r:id="rId2"/>
              </a:rPr>
              <a:t>https://developers.naver.com</a:t>
            </a:r>
            <a:r>
              <a:rPr lang="en-US" altLang="ko-KR" sz="2000" dirty="0" smtClean="0">
                <a:hlinkClick r:id="rId2"/>
              </a:rPr>
              <a:t>/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Application &gt; </a:t>
            </a:r>
            <a:r>
              <a:rPr lang="ko-KR" altLang="en-US" sz="2000" dirty="0" smtClean="0"/>
              <a:t>어플리케이션 등록 </a:t>
            </a:r>
            <a:r>
              <a:rPr lang="en-US" altLang="ko-KR" sz="2000" dirty="0" smtClean="0"/>
              <a:t>&gt; Client ID </a:t>
            </a:r>
            <a:r>
              <a:rPr lang="ko-KR" altLang="en-US" sz="2000" dirty="0" smtClean="0"/>
              <a:t>와 비밀번호 발급 뒤 사용 가능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1900" dirty="0" smtClean="0"/>
              <a:t>헤더로 발급받은 </a:t>
            </a:r>
            <a:r>
              <a:rPr lang="en-US" altLang="ko-KR" sz="1900" dirty="0" smtClean="0"/>
              <a:t>ID </a:t>
            </a:r>
            <a:r>
              <a:rPr lang="ko-KR" altLang="en-US" sz="1900" dirty="0" smtClean="0"/>
              <a:t>와 비밀번호를 전송한 뒤 접속 가능 </a:t>
            </a:r>
            <a:endParaRPr lang="en-US" altLang="ko-KR" sz="19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</a:rPr>
              <a:t>하루 </a:t>
            </a:r>
            <a:r>
              <a:rPr lang="en-US" altLang="ko-KR" sz="2000" dirty="0" smtClean="0">
                <a:solidFill>
                  <a:srgbClr val="FF0000"/>
                </a:solidFill>
              </a:rPr>
              <a:t>1000 </a:t>
            </a:r>
            <a:r>
              <a:rPr lang="ko-KR" altLang="en-US" sz="2000" dirty="0" smtClean="0">
                <a:solidFill>
                  <a:srgbClr val="FF0000"/>
                </a:solidFill>
              </a:rPr>
              <a:t>건 제한 </a:t>
            </a:r>
            <a:r>
              <a:rPr lang="en-US" altLang="ko-K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altLang="ko-KR" sz="2000" dirty="0">
              <a:solidFill>
                <a:srgbClr val="FF0000"/>
              </a:solidFill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hlinkClick r:id="rId3"/>
              </a:rPr>
              <a:t>참고</a:t>
            </a:r>
            <a:r>
              <a:rPr lang="en-US" altLang="ko-KR" sz="2000" dirty="0" smtClean="0">
                <a:hlinkClick r:id="rId3"/>
              </a:rPr>
              <a:t>: https</a:t>
            </a:r>
            <a:r>
              <a:rPr lang="en-US" altLang="ko-KR" sz="2000" dirty="0">
                <a:hlinkClick r:id="rId3"/>
              </a:rPr>
              <a:t>://brunch.co.kr/@sukhyun9673/13</a:t>
            </a:r>
            <a:endParaRPr lang="en-US" altLang="ko-KR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865749" y="3768253"/>
            <a:ext cx="6919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request.add_header</a:t>
            </a:r>
            <a:r>
              <a:rPr lang="en-US" altLang="ko-KR" sz="1600" i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(＂</a:t>
            </a:r>
            <a:r>
              <a:rPr lang="en-US" altLang="ko-KR" sz="1600" i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X-Nav</a:t>
            </a:r>
            <a:r>
              <a:rPr lang="en-US" altLang="ko-KR" sz="1600" i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er-Client-Id＂,client_key) </a:t>
            </a:r>
          </a:p>
          <a:p>
            <a:pPr>
              <a:lnSpc>
                <a:spcPct val="150000"/>
              </a:lnSpc>
            </a:pPr>
            <a:r>
              <a:rPr lang="en-US" altLang="ko-KR" sz="1600" i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request.add_header</a:t>
            </a:r>
            <a:r>
              <a:rPr lang="en-US" altLang="ko-KR" sz="1600" i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(＂</a:t>
            </a:r>
            <a:r>
              <a:rPr lang="en-US" altLang="ko-KR" sz="1600" i="1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X-Nav</a:t>
            </a:r>
            <a:r>
              <a:rPr lang="en-US" altLang="ko-KR" sz="1600" i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er-Client-Secret＂,client_secret)  </a:t>
            </a:r>
          </a:p>
        </p:txBody>
      </p:sp>
    </p:spTree>
    <p:extLst>
      <p:ext uri="{BB962C8B-B14F-4D97-AF65-F5344CB8AC3E}">
        <p14:creationId xmlns:p14="http://schemas.microsoft.com/office/powerpoint/2010/main" val="4825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ㅣ실용적 팁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11464096" cy="40828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마지막 실용적 팁  </a:t>
            </a:r>
            <a:endParaRPr lang="en-US" altLang="ko-KR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87010" y="2216610"/>
            <a:ext cx="11304990" cy="4457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smtClean="0"/>
              <a:t>Try-except </a:t>
            </a:r>
            <a:r>
              <a:rPr lang="ko-KR" altLang="en-US" sz="2000" dirty="0" smtClean="0"/>
              <a:t>문 적극 활용하기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밤새 돌려놓은게 에러 때문에 멈춰있다면</a:t>
            </a:r>
            <a:r>
              <a:rPr lang="en-US" altLang="ko-KR" sz="2000" dirty="0" smtClean="0"/>
              <a:t>… </a:t>
            </a:r>
            <a:r>
              <a:rPr lang="en-US" altLang="ko-KR" sz="2000" dirty="0" smtClean="0"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ym typeface="Wingdings" panose="05000000000000000000" pitchFamily="2" charset="2"/>
              </a:rPr>
              <a:t>크롤링 된 데이터 입출력</a:t>
            </a:r>
            <a:r>
              <a:rPr lang="en-US" altLang="ko-KR" sz="2000" dirty="0" smtClean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ym typeface="Wingdings" panose="05000000000000000000" pitchFamily="2" charset="2"/>
              </a:rPr>
              <a:t>.csv .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json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으로 저장하기 </a:t>
            </a:r>
            <a:r>
              <a:rPr lang="en-US" altLang="ko-KR" sz="2000" dirty="0" smtClean="0">
                <a:sym typeface="Wingdings" panose="05000000000000000000" pitchFamily="2" charset="2"/>
              </a:rPr>
              <a:t>(pandas </a:t>
            </a:r>
            <a:r>
              <a:rPr lang="ko-KR" altLang="en-US" sz="2000" dirty="0" smtClean="0">
                <a:sym typeface="Wingdings" panose="05000000000000000000" pitchFamily="2" charset="2"/>
              </a:rPr>
              <a:t>를 활용하면 쉬워요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sym typeface="Wingdings" panose="05000000000000000000" pitchFamily="2" charset="2"/>
                <a:hlinkClick r:id="rId2"/>
              </a:rPr>
              <a:t>참고</a:t>
            </a:r>
            <a:r>
              <a:rPr lang="en-US" altLang="ko-KR" sz="1400" dirty="0" smtClean="0">
                <a:sym typeface="Wingdings" panose="05000000000000000000" pitchFamily="2" charset="2"/>
                <a:hlinkClick r:id="rId2"/>
              </a:rPr>
              <a:t>: </a:t>
            </a:r>
            <a:r>
              <a:rPr lang="en-US" altLang="ko-KR" sz="1400" dirty="0" smtClean="0">
                <a:hlinkClick r:id="rId2"/>
              </a:rPr>
              <a:t>http</a:t>
            </a:r>
            <a:r>
              <a:rPr lang="en-US" altLang="ko-KR" sz="1400" dirty="0">
                <a:hlinkClick r:id="rId2"/>
              </a:rPr>
              <a:t>://blog.naver.com/PostView.nhn?blogId=kiddwannabe&amp;logNo=221274278923&amp;parentCategoryNo=&amp;categoryNo=35&amp;viewDate=&amp;</a:t>
            </a:r>
            <a:r>
              <a:rPr lang="en-US" altLang="ko-KR" sz="1400" dirty="0" smtClean="0">
                <a:hlinkClick r:id="rId2"/>
              </a:rPr>
              <a:t>isShowPopularPosts=false&amp;from=postView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차단 방지를 위해 중간중간 크롤러를 쉬자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e.g. sleep(</a:t>
            </a:r>
            <a:r>
              <a:rPr lang="en-US" altLang="ko-KR" sz="1600" dirty="0" err="1" smtClean="0"/>
              <a:t>randint</a:t>
            </a:r>
            <a:r>
              <a:rPr lang="en-US" altLang="ko-KR" sz="1600" dirty="0" smtClean="0"/>
              <a:t>(3,5)) : 3-5</a:t>
            </a:r>
            <a:r>
              <a:rPr lang="ko-KR" altLang="en-US" sz="1600" dirty="0" smtClean="0"/>
              <a:t>초간 정지 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from time import sleep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from random import </a:t>
            </a:r>
            <a:r>
              <a:rPr lang="en-US" altLang="ko-KR" sz="1200" dirty="0" err="1" smtClean="0"/>
              <a:t>randint</a:t>
            </a:r>
            <a:r>
              <a:rPr lang="en-US" altLang="ko-KR" sz="1200" dirty="0" smtClean="0"/>
              <a:t>, uniform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55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ㅣ실용적 팁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11464096" cy="40828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오늘 다루지 </a:t>
            </a:r>
            <a:r>
              <a:rPr lang="ko-KR" altLang="en-US" dirty="0" smtClean="0"/>
              <a:t>못했지만 중요한 </a:t>
            </a:r>
            <a:r>
              <a:rPr lang="ko-KR" altLang="en-US" dirty="0" smtClean="0"/>
              <a:t>것들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87010" y="2216610"/>
            <a:ext cx="11304990" cy="445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 err="1"/>
              <a:t>Scrapy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  <a:r>
              <a:rPr lang="ko-KR" altLang="en-US" sz="2000" dirty="0"/>
              <a:t>보다 많이 사용되는 라이브러리 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크롤러를 </a:t>
            </a:r>
            <a:r>
              <a:rPr lang="en-US" altLang="ko-KR" sz="2000" dirty="0"/>
              <a:t>class </a:t>
            </a:r>
            <a:r>
              <a:rPr lang="ko-KR" altLang="en-US" sz="2000" dirty="0"/>
              <a:t>로 구현하는 것이 특징 </a:t>
            </a:r>
            <a:r>
              <a:rPr lang="en-US" altLang="ko-KR" sz="2000" dirty="0"/>
              <a:t>(</a:t>
            </a:r>
            <a:r>
              <a:rPr lang="ko-KR" altLang="en-US" sz="2000" dirty="0"/>
              <a:t>따라서 입문하기에는 어려움</a:t>
            </a:r>
            <a:r>
              <a:rPr lang="en-US" altLang="ko-KR" sz="20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빠르고</a:t>
            </a:r>
            <a:r>
              <a:rPr lang="en-US" altLang="ko-KR" sz="2000" dirty="0"/>
              <a:t>, </a:t>
            </a:r>
            <a:r>
              <a:rPr lang="ko-KR" altLang="en-US" sz="2000" dirty="0"/>
              <a:t>확장성이 좋아 큰 프로젝트에 유용 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깃허브에 공개된 것은 대부분 </a:t>
            </a:r>
            <a:r>
              <a:rPr lang="en-US" altLang="ko-KR" sz="2000" dirty="0" err="1" smtClean="0"/>
              <a:t>Scrapy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를 이용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Multiprocessing (</a:t>
            </a:r>
            <a:r>
              <a:rPr lang="ko-KR" altLang="en-US" sz="2000" dirty="0" smtClean="0"/>
              <a:t>멀티쓰레딩</a:t>
            </a:r>
            <a:r>
              <a:rPr lang="en-US" altLang="ko-KR" sz="2000" dirty="0" smtClean="0"/>
              <a:t>) :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여러 작업을 세분화시켜 동시에 하는 일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HTML </a:t>
            </a:r>
            <a:r>
              <a:rPr lang="ko-KR" altLang="en-US" sz="2000" dirty="0" smtClean="0"/>
              <a:t>파싱 작업이 오래 걸리면 아주 유용하나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요청작업이 오래 걸린다면 큰 도움이 되지 못한다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000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281D24A-4D8F-44B9-ACFB-4495BCABF5AE}"/>
              </a:ext>
            </a:extLst>
          </p:cNvPr>
          <p:cNvCxnSpPr>
            <a:cxnSpLocks/>
          </p:cNvCxnSpPr>
          <p:nvPr/>
        </p:nvCxnSpPr>
        <p:spPr>
          <a:xfrm>
            <a:off x="3326160" y="1472615"/>
            <a:ext cx="886584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2BC670-7D5C-46E1-BB3B-7122ACEA5ECA}"/>
              </a:ext>
            </a:extLst>
          </p:cNvPr>
          <p:cNvGrpSpPr/>
          <p:nvPr/>
        </p:nvGrpSpPr>
        <p:grpSpPr>
          <a:xfrm>
            <a:off x="3326160" y="1668319"/>
            <a:ext cx="8865840" cy="704706"/>
            <a:chOff x="2411760" y="1347614"/>
            <a:chExt cx="9780240" cy="704706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4A2FBF2-6092-4CB2-8171-1873819480CA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01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ㅣ소개 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ACCA40-37BF-4D6D-8755-E6FA739B6E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6D52862-8BED-4B68-8FDF-6A99084D37F9}"/>
              </a:ext>
            </a:extLst>
          </p:cNvPr>
          <p:cNvGrpSpPr/>
          <p:nvPr/>
        </p:nvGrpSpPr>
        <p:grpSpPr>
          <a:xfrm>
            <a:off x="3326160" y="2548409"/>
            <a:ext cx="8865840" cy="704706"/>
            <a:chOff x="2411760" y="1347614"/>
            <a:chExt cx="9780240" cy="704706"/>
          </a:xfrm>
        </p:grpSpPr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7A5C544E-43CC-4D28-A824-52BD8E464588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02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Beautiful Soup 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F14E9BF-2023-4CC2-8B3B-4D3412F8D5CA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0BA534-3615-433E-9FEE-51361DD55D2A}"/>
              </a:ext>
            </a:extLst>
          </p:cNvPr>
          <p:cNvGrpSpPr/>
          <p:nvPr/>
        </p:nvGrpSpPr>
        <p:grpSpPr>
          <a:xfrm>
            <a:off x="3326160" y="3428499"/>
            <a:ext cx="8865840" cy="704706"/>
            <a:chOff x="2411760" y="1347614"/>
            <a:chExt cx="9780240" cy="704706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1A7530AE-9758-4C4A-A159-87D760396B00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03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ㅣ실용적 팁 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(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다이나믹 페이지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/ API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이용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)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94FE288-FAAD-43D9-8AC1-7D319C65D73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C6B1281-EA45-4694-88A8-FDC1F6E1CE2D}"/>
              </a:ext>
            </a:extLst>
          </p:cNvPr>
          <p:cNvGrpSpPr/>
          <p:nvPr/>
        </p:nvGrpSpPr>
        <p:grpSpPr>
          <a:xfrm>
            <a:off x="3326160" y="4308589"/>
            <a:ext cx="8865840" cy="704706"/>
            <a:chOff x="2411760" y="1347614"/>
            <a:chExt cx="9780240" cy="704706"/>
          </a:xfrm>
        </p:grpSpPr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FADE99C0-471E-4EA4-9B0F-AD95B8DEB907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04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ㅣ과제 설명  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EF71443-2C50-4C95-8F67-D1353A25E15E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65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ㅣ과제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5"/>
            <a:ext cx="11464096" cy="40828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머리 식히기 </a:t>
            </a:r>
            <a:endParaRPr lang="en-US" altLang="ko-KR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87010" y="2216610"/>
            <a:ext cx="11304990" cy="445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Selenium </a:t>
            </a:r>
            <a:r>
              <a:rPr lang="ko-KR" altLang="en-US" sz="2000" dirty="0" smtClean="0"/>
              <a:t>을 이용해서 인스타그램의 검색결과를 크롤링한다고 생각하고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pseudocode </a:t>
            </a:r>
            <a:r>
              <a:rPr lang="ko-KR" altLang="en-US" sz="2000" dirty="0" smtClean="0"/>
              <a:t>를 작성해보세요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필요한 정보</a:t>
            </a:r>
            <a:r>
              <a:rPr lang="en-US" altLang="ko-KR" sz="2000" dirty="0" smtClean="0"/>
              <a:t>: 5000</a:t>
            </a:r>
            <a:r>
              <a:rPr lang="ko-KR" altLang="en-US" sz="2000" dirty="0" smtClean="0"/>
              <a:t>개의 게시글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게시글 안에는 게시글 내용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게시자 계정 날짜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댓글단 계정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댓글 내용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Pseudocode </a:t>
            </a:r>
            <a:r>
              <a:rPr lang="ko-KR" altLang="en-US" sz="2000" dirty="0" smtClean="0"/>
              <a:t>인만큼 정확한 태그 이름 등은 신경쓰실 필요 없습니다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다만 실제로 크롤링한다고 생각하고 코드 한 줄이 하는 작업을 자세히 명시해주세요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브라우저로 소스코드를 실제로 어떻게 처리되는지 보시는게 도움될 겁니다 </a:t>
            </a:r>
            <a:r>
              <a:rPr lang="en-US" altLang="ko-KR" sz="2000" dirty="0" smtClean="0">
                <a:sym typeface="Wingdings" panose="05000000000000000000" pitchFamily="2" charset="2"/>
              </a:rPr>
              <a:t> 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파이썬 스타일로 코드를 작성하시면 됩니다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3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ㅣ과제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397" y="1582614"/>
            <a:ext cx="11464096" cy="486531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과제 </a:t>
            </a:r>
            <a:r>
              <a:rPr lang="en-US" altLang="ko-KR" dirty="0"/>
              <a:t>2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다음 영화 사이트를 다시 크롤링해보세요</a:t>
            </a:r>
            <a:r>
              <a:rPr lang="en-US" altLang="ko-KR" dirty="0" smtClean="0"/>
              <a:t>. </a:t>
            </a:r>
            <a:r>
              <a:rPr lang="en-US" altLang="ko-KR" sz="2000" dirty="0" smtClean="0"/>
              <a:t>(</a:t>
            </a: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movie.daum.net/boxoffice/yearly?year</a:t>
            </a:r>
            <a:r>
              <a:rPr lang="en-US" altLang="ko-KR" sz="2000" dirty="0" smtClean="0"/>
              <a:t>)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필요한 정보는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년도의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네티즌 평점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평론가 평점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누적 관객수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(2019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2018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누락 데이터는 적절하게 처리해주시면 됩니다</a:t>
            </a:r>
            <a:r>
              <a:rPr lang="en-US" altLang="ko-KR" dirty="0" smtClean="0"/>
              <a:t>. (‘NA’, ‘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크롤링이 된 데이터는 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개 영화에 대한 정보</a:t>
            </a:r>
            <a:r>
              <a:rPr lang="en-US" altLang="ko-KR" dirty="0" smtClean="0"/>
              <a:t>) </a:t>
            </a:r>
            <a:r>
              <a:rPr lang="en-US" altLang="ko-KR" dirty="0" smtClean="0"/>
              <a:t>csv /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제출해주세요</a:t>
            </a:r>
            <a:r>
              <a:rPr lang="en-US" altLang="ko-KR" dirty="0" smtClean="0"/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채점기준 </a:t>
            </a:r>
            <a:r>
              <a:rPr lang="en-US" altLang="ko-KR" dirty="0" smtClean="0"/>
              <a:t>: 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모듈화가 잘 되었는가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함수의 역할이 명확한가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End-to-end (</a:t>
            </a:r>
            <a:r>
              <a:rPr lang="ko-KR" altLang="en-US" dirty="0" smtClean="0"/>
              <a:t>한 번의 실행으로 모든 작업이 이뤄지는가</a:t>
            </a:r>
            <a:r>
              <a:rPr lang="en-US" altLang="ko-KR" dirty="0" smtClean="0"/>
              <a:t>) </a:t>
            </a:r>
            <a:endParaRPr lang="en-US" altLang="ko-KR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87010" y="2216610"/>
            <a:ext cx="11304990" cy="445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33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17" y="1431783"/>
            <a:ext cx="11143584" cy="495958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/>
              <a:t>크롤링이란</a:t>
            </a:r>
            <a:r>
              <a:rPr lang="en-US" altLang="ko-KR" dirty="0" smtClean="0"/>
              <a:t>?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인터넷에 존재하는 데이터를 </a:t>
            </a:r>
            <a:r>
              <a:rPr lang="ko-KR" altLang="en-US" u="sng" dirty="0" smtClean="0">
                <a:solidFill>
                  <a:schemeClr val="accent1">
                    <a:lumMod val="75000"/>
                  </a:schemeClr>
                </a:solidFill>
              </a:rPr>
              <a:t>시스템적으로 자동화되어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 수집 및 저장 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크롤러 </a:t>
            </a:r>
            <a:r>
              <a:rPr lang="en-US" altLang="ko-KR" dirty="0" smtClean="0">
                <a:solidFill>
                  <a:schemeClr val="tx1"/>
                </a:solidFill>
              </a:rPr>
              <a:t>(Crawler) : </a:t>
            </a:r>
            <a:r>
              <a:rPr lang="ko-KR" altLang="en-US" dirty="0" smtClean="0">
                <a:solidFill>
                  <a:schemeClr val="tx1"/>
                </a:solidFill>
              </a:rPr>
              <a:t>웹데이터를 시스템적으로 수집하는 </a:t>
            </a:r>
            <a:r>
              <a:rPr lang="ko-KR" altLang="en-US" dirty="0" smtClean="0">
                <a:solidFill>
                  <a:srgbClr val="FF0000"/>
                </a:solidFill>
              </a:rPr>
              <a:t>프로그램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함께 사용되는 용어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Scraping,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Spider,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Bot 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ㅣ정의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0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ㅣ정의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사용 사례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 포털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뉴스 포털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예약 플랫폼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네이버 등 검색포털 사이트는 모두 크롤링 기업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스카이스캐너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부킹닷컴 등 최저가 플랫폼 사이트 역시 가격정보를 크롤링해서 제공 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133" y="3464045"/>
            <a:ext cx="3643162" cy="3042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96" y="4550955"/>
            <a:ext cx="3048000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2"/>
          <a:stretch/>
        </p:blipFill>
        <p:spPr>
          <a:xfrm>
            <a:off x="7679038" y="3455476"/>
            <a:ext cx="4512962" cy="30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ㅣ정의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사용 사례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주가 예측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투빅스 프로젝트</a:t>
            </a:r>
            <a:r>
              <a:rPr lang="en-US" altLang="ko-KR" dirty="0" smtClean="0"/>
              <a:t>?!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36" y="2341568"/>
            <a:ext cx="10090927" cy="9107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832914" y="2407148"/>
            <a:ext cx="2187019" cy="4996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91" y="2854844"/>
            <a:ext cx="7930520" cy="237044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474742" y="3139077"/>
            <a:ext cx="8562975" cy="2840829"/>
            <a:chOff x="1050536" y="3421881"/>
            <a:chExt cx="8562975" cy="28408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53"/>
            <a:stretch/>
          </p:blipFill>
          <p:spPr>
            <a:xfrm>
              <a:off x="1050536" y="3421881"/>
              <a:ext cx="3390900" cy="284082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436" y="3421881"/>
              <a:ext cx="5172075" cy="273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9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ㅣ정의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합법일까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6" y="2186061"/>
            <a:ext cx="5562011" cy="3708007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156609" y="2417148"/>
            <a:ext cx="5802396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 smtClean="0"/>
              <a:t>Robots.txt </a:t>
            </a:r>
            <a:r>
              <a:rPr lang="ko-KR" altLang="en-US" sz="1800" dirty="0" smtClean="0"/>
              <a:t>를 통해서 사이트가 크롤링을 허용하는 범위 확인가능 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다만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명시해놓지 않은 사이트도 많고</a:t>
            </a:r>
            <a:r>
              <a:rPr lang="en-US" altLang="ko-KR" sz="1800" dirty="0"/>
              <a:t> </a:t>
            </a:r>
            <a:r>
              <a:rPr lang="ko-KR" altLang="en-US" sz="1800" dirty="0" smtClean="0">
                <a:solidFill>
                  <a:srgbClr val="FF0000"/>
                </a:solidFill>
              </a:rPr>
              <a:t>권고사항</a:t>
            </a:r>
            <a:r>
              <a:rPr lang="ko-KR" altLang="en-US" sz="1800" dirty="0" smtClean="0"/>
              <a:t>이라는 것을 유의 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사실에는 저작권이 없는 반면</a:t>
            </a:r>
            <a:r>
              <a:rPr lang="en-US" altLang="ko-KR" sz="1800" dirty="0" smtClean="0"/>
              <a:t>,  </a:t>
            </a:r>
            <a:r>
              <a:rPr lang="ko-KR" altLang="en-US" sz="1800" dirty="0" smtClean="0"/>
              <a:t>개인 의견에는 저작권이 있다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FF0000"/>
                </a:solidFill>
              </a:rPr>
              <a:t>모든</a:t>
            </a:r>
            <a:r>
              <a:rPr lang="ko-KR" altLang="en-US" sz="1800" dirty="0" smtClean="0"/>
              <a:t> 사이트는 봇에 의한 과도한 접속은 </a:t>
            </a:r>
            <a:r>
              <a:rPr lang="ko-KR" altLang="en-US" sz="1800" dirty="0" smtClean="0">
                <a:solidFill>
                  <a:srgbClr val="FF0000"/>
                </a:solidFill>
              </a:rPr>
              <a:t>공격</a:t>
            </a:r>
            <a:r>
              <a:rPr lang="ko-KR" altLang="en-US" sz="1800" dirty="0" smtClean="0"/>
              <a:t>으로 인식하여 </a:t>
            </a:r>
            <a:r>
              <a:rPr lang="en-US" altLang="ko-KR" sz="1800" dirty="0" smtClean="0"/>
              <a:t>IP</a:t>
            </a:r>
            <a:r>
              <a:rPr lang="ko-KR" altLang="en-US" sz="1800" dirty="0" smtClean="0"/>
              <a:t>를 차단</a:t>
            </a:r>
            <a:r>
              <a:rPr lang="en-US" altLang="ko-KR" sz="1800" dirty="0" smtClean="0"/>
              <a:t>!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220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ㅣ정의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Robots.txt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네이버에 비해 자세하게 크롤링 허용 범위를 명시해놓은 구글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727874" y="2617623"/>
            <a:ext cx="2916269" cy="933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/>
              <a:t>www.naver.com/robots.txt </a:t>
            </a:r>
            <a:endParaRPr lang="ko-KR" alt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23" y="3132736"/>
            <a:ext cx="4007130" cy="1770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" t="522" r="-354" b="-7109"/>
          <a:stretch/>
        </p:blipFill>
        <p:spPr>
          <a:xfrm>
            <a:off x="6566020" y="2978950"/>
            <a:ext cx="2666623" cy="3848201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6441198" y="2617622"/>
            <a:ext cx="2916269" cy="933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/>
              <a:t>www.google.com/robots.txt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0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6164</TotalTime>
  <Words>1984</Words>
  <Application>Microsoft Office PowerPoint</Application>
  <PresentationFormat>Widescreen</PresentationFormat>
  <Paragraphs>330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12롯데마트드림Bold</vt:lpstr>
      <vt:lpstr>12롯데마트드림Light</vt:lpstr>
      <vt:lpstr>12롯데마트드림Medium</vt:lpstr>
      <vt:lpstr>맑은 고딕</vt:lpstr>
      <vt:lpstr>Arial</vt:lpstr>
      <vt:lpstr>Courier New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Yoo Ki Yoon</cp:lastModifiedBy>
  <cp:revision>162</cp:revision>
  <dcterms:created xsi:type="dcterms:W3CDTF">2017-07-26T09:20:04Z</dcterms:created>
  <dcterms:modified xsi:type="dcterms:W3CDTF">2019-08-21T05:00:26Z</dcterms:modified>
</cp:coreProperties>
</file>