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4"/>
  </p:notesMasterIdLst>
  <p:sldIdLst>
    <p:sldId id="258" r:id="rId2"/>
    <p:sldId id="259" r:id="rId3"/>
    <p:sldId id="260" r:id="rId4"/>
    <p:sldId id="265" r:id="rId5"/>
    <p:sldId id="261" r:id="rId6"/>
    <p:sldId id="264" r:id="rId7"/>
    <p:sldId id="262" r:id="rId8"/>
    <p:sldId id="263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4" r:id="rId17"/>
    <p:sldId id="278" r:id="rId18"/>
    <p:sldId id="275" r:id="rId19"/>
    <p:sldId id="276" r:id="rId20"/>
    <p:sldId id="277" r:id="rId21"/>
    <p:sldId id="273" r:id="rId22"/>
    <p:sldId id="279" r:id="rId23"/>
    <p:sldId id="280" r:id="rId24"/>
    <p:sldId id="283" r:id="rId25"/>
    <p:sldId id="281" r:id="rId26"/>
    <p:sldId id="282" r:id="rId27"/>
    <p:sldId id="285" r:id="rId28"/>
    <p:sldId id="286" r:id="rId29"/>
    <p:sldId id="287" r:id="rId30"/>
    <p:sldId id="289" r:id="rId31"/>
    <p:sldId id="288" r:id="rId32"/>
    <p:sldId id="290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66"/>
    <a:srgbClr val="FFFF00"/>
    <a:srgbClr val="CC00FF"/>
    <a:srgbClr val="0000FF"/>
    <a:srgbClr val="00164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5320" autoAdjust="0"/>
  </p:normalViewPr>
  <p:slideViewPr>
    <p:cSldViewPr snapToGrid="0">
      <p:cViewPr varScale="1">
        <p:scale>
          <a:sx n="115" d="100"/>
          <a:sy n="115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16FC-BD41-45CD-8E59-EFF2396DF3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EEC11-9123-4CDB-B5C0-5F1850904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s.cmb.ac.lk/esl/general-purpose-input-output-arduino-shield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lagrange0115/22069848793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lagrange0115/22069848793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control-high-voltage-devices-arduino-relay-tutorial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eduino/22088475248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ecreator.github.io/2018/11/12/my-best-programming-font-top-3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aver/d2codingfont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eduino/22088475248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copyworld.com/ngine/aduino/index.php/archives/186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hardcopyworld.com/ngine/aduino/index.php/archives/2168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almdri02&amp;logNo=150123104874&amp;proxyReferer=https%3A%2F%2Fwww.google.com%2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damtaja&amp;logNo=220611918484&amp;proxyReferer=https%3A%2F%2Fwww.google.com%2F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almdri02&amp;logNo=150123104874&amp;proxyReferer=https%3A%2F%2Fwww.google.com%2F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damtaja&amp;logNo=220611918484&amp;proxyReferer=https%3A%2F%2Fwww.google.com%2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almdri02&amp;logNo=150123104874&amp;proxyReferer=https%3A%2F%2Fwww.google.com%2F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damtaja&amp;logNo=220611918484&amp;proxyReferer=https%3A%2F%2Fwww.google.com%2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almdri02&amp;logNo=150123104874&amp;proxyReferer=https%3A%2F%2Fwww.google.com%2F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copyworld.com/ngine/aduino/index.php/archives/1865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hardcopyworld.com/ngine/aduino/index.php/archives/2168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rretlab.web.fc2.com/en/arduino/inside/arduino/wiring_digital.c/pinMod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arretlab.web.fc2.com/en/arduino/inside/arduino/Arduino.h/digitalPinToPort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범용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보드 만들기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https://fos.cmb.ac.lk/esl/general-purpose-input-output-arduino-shield/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9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5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6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7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https://m.blog.naver.com/lagrange0115/220698487936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17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https://m.blog.naver.com/lagrange0115/220698487936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https://howtomechatronics.com/tutorials/arduino/control-high-voltage-devices-arduino-relay-tutorial/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54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https://m.blog.naver.com/eduino/220884752484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7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https://futurecreator.github.io/2018/11/12/my-best-programming-font-top-3/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https://github.com/naver/d2codingfont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96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https://m.blog.naver.com/eduino/220884752484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4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http://www.hardcopyworld.com/ngine/aduino/index.php/archives/1865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http://www.hardcopyworld.com/ngine/aduino/index.php/archives/2168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61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FND</a:t>
            </a:r>
            <a:r>
              <a:rPr lang="en-US" altLang="ko-KR" baseline="0" dirty="0" smtClean="0">
                <a:hlinkClick r:id="rId3"/>
              </a:rPr>
              <a:t> </a:t>
            </a:r>
            <a:r>
              <a:rPr lang="ko-KR" altLang="en-US" baseline="0" dirty="0" smtClean="0">
                <a:hlinkClick r:id="rId3"/>
              </a:rPr>
              <a:t>원리 </a:t>
            </a:r>
            <a:r>
              <a:rPr lang="ko-KR" altLang="en-US" baseline="0" dirty="0" err="1" smtClean="0">
                <a:hlinkClick r:id="rId3"/>
              </a:rPr>
              <a:t>다이나믹</a:t>
            </a:r>
            <a:r>
              <a:rPr lang="ko-KR" altLang="en-US" baseline="0" dirty="0" smtClean="0">
                <a:hlinkClick r:id="rId3"/>
              </a:rPr>
              <a:t> 구동</a:t>
            </a:r>
            <a:endParaRPr lang="en-US" altLang="ko-KR" dirty="0" smtClean="0">
              <a:hlinkClick r:id="rId3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https://m.blog.naver.com/PostView.nhn?blogId=almdri02&amp;logNo=150123104874&amp;proxyReferer=https%3A%2F%2Fwww.google.com%2F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8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https://m.blog.naver.com/PostView.nhn?blogId=damtaja&amp;logNo=220611918484&amp;proxyReferer=https%3A%2F%2Fwww.google.com%2F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hlinkClick r:id="rId4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FND</a:t>
            </a:r>
            <a:r>
              <a:rPr lang="en-US" altLang="ko-KR" baseline="0" dirty="0" smtClean="0">
                <a:hlinkClick r:id="rId4"/>
              </a:rPr>
              <a:t> </a:t>
            </a:r>
            <a:r>
              <a:rPr lang="ko-KR" altLang="en-US" baseline="0" dirty="0" smtClean="0">
                <a:hlinkClick r:id="rId4"/>
              </a:rPr>
              <a:t>원리 </a:t>
            </a:r>
            <a:r>
              <a:rPr lang="ko-KR" altLang="en-US" baseline="0" dirty="0" err="1" smtClean="0">
                <a:hlinkClick r:id="rId4"/>
              </a:rPr>
              <a:t>다이나믹</a:t>
            </a:r>
            <a:r>
              <a:rPr lang="ko-KR" altLang="en-US" baseline="0" dirty="0" smtClean="0">
                <a:hlinkClick r:id="rId4"/>
              </a:rPr>
              <a:t> 구동</a:t>
            </a:r>
            <a:endParaRPr lang="en-US" altLang="ko-KR" dirty="0" smtClean="0">
              <a:hlinkClick r:id="rId4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https://m.blog.naver.com/PostView.nhn?blogId=almdri02&amp;logNo=150123104874&amp;proxyReferer=https%3A%2F%2Fwww.google.com%2F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80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https://m.blog.naver.com/PostView.nhn?blogId=damtaja&amp;logNo=220611918484&amp;proxyReferer=https%3A%2F%2Fwww.google.com%2F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hlinkClick r:id="rId4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FND</a:t>
            </a:r>
            <a:r>
              <a:rPr lang="en-US" altLang="ko-KR" baseline="0" dirty="0" smtClean="0">
                <a:hlinkClick r:id="rId4"/>
              </a:rPr>
              <a:t> </a:t>
            </a:r>
            <a:r>
              <a:rPr lang="ko-KR" altLang="en-US" baseline="0" dirty="0" smtClean="0">
                <a:hlinkClick r:id="rId4"/>
              </a:rPr>
              <a:t>원리 </a:t>
            </a:r>
            <a:r>
              <a:rPr lang="ko-KR" altLang="en-US" baseline="0" dirty="0" err="1" smtClean="0">
                <a:hlinkClick r:id="rId4"/>
              </a:rPr>
              <a:t>다이나믹</a:t>
            </a:r>
            <a:r>
              <a:rPr lang="ko-KR" altLang="en-US" baseline="0" dirty="0" smtClean="0">
                <a:hlinkClick r:id="rId4"/>
              </a:rPr>
              <a:t> 구동</a:t>
            </a:r>
            <a:endParaRPr lang="en-US" altLang="ko-KR" dirty="0" smtClean="0">
              <a:hlinkClick r:id="rId4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https://m.blog.naver.com/PostView.nhn?blogId=almdri02&amp;logNo=150123104874&amp;proxyReferer=https%3A%2F%2Fwww.google.com%2F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2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https://m.blog.naver.com/PostView.nhn?blogId=damtaja&amp;logNo=220611918484&amp;proxyReferer=https%3A%2F%2Fwww.google.com%2F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hlinkClick r:id="rId4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FND</a:t>
            </a:r>
            <a:r>
              <a:rPr lang="en-US" altLang="ko-KR" baseline="0" dirty="0" smtClean="0">
                <a:hlinkClick r:id="rId4"/>
              </a:rPr>
              <a:t> </a:t>
            </a:r>
            <a:r>
              <a:rPr lang="ko-KR" altLang="en-US" baseline="0" dirty="0" smtClean="0">
                <a:hlinkClick r:id="rId4"/>
              </a:rPr>
              <a:t>원리 </a:t>
            </a:r>
            <a:r>
              <a:rPr lang="ko-KR" altLang="en-US" baseline="0" dirty="0" err="1" smtClean="0">
                <a:hlinkClick r:id="rId4"/>
              </a:rPr>
              <a:t>다이나믹</a:t>
            </a:r>
            <a:r>
              <a:rPr lang="ko-KR" altLang="en-US" baseline="0" dirty="0" smtClean="0">
                <a:hlinkClick r:id="rId4"/>
              </a:rPr>
              <a:t> 구동</a:t>
            </a:r>
            <a:endParaRPr lang="en-US" altLang="ko-KR" dirty="0" smtClean="0">
              <a:hlinkClick r:id="rId4"/>
            </a:endParaRPr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https://m.blog.naver.com/PostView.nhn?blogId=almdri02&amp;logNo=150123104874&amp;proxyReferer=https%3A%2F%2Fwww.google.com%2F</a:t>
            </a:r>
            <a:endParaRPr lang="en-US" altLang="ko-KR" dirty="0" smtClean="0"/>
          </a:p>
          <a:p>
            <a:pPr marL="0" marR="0" lvl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63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http://www.hardcopyworld.com/ngine/aduino/index.php/archives/1865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http://www.hardcopyworld.com/ngine/aduino/index.php/archives/2168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7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5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3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1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https://garretlab.web.fc2.com/en/arduino/inside/arduino/wiring_digital.c/pinMode.html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https://garretlab.web.fc2.com/en/arduino/inside/arduino/Arduino.h/digitalPinToPort.html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4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C11-9123-4CDB-B5C0-5F18509042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4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474617"/>
            <a:ext cx="7080026" cy="15240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998616"/>
            <a:ext cx="7080026" cy="87488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56506"/>
            <a:ext cx="7606349" cy="3180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804379"/>
            <a:ext cx="7766495" cy="452893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79175"/>
            <a:ext cx="7384010" cy="293805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57273"/>
            <a:ext cx="7765322" cy="568727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2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507031"/>
            <a:ext cx="7765322" cy="29452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579317"/>
            <a:ext cx="7765322" cy="1251522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8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508000"/>
            <a:ext cx="6977064" cy="24940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008360"/>
            <a:ext cx="6564224" cy="443958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586961"/>
            <a:ext cx="7765322" cy="12412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0" y="73733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440215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14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772452"/>
            <a:ext cx="7765322" cy="20931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875463"/>
            <a:ext cx="7764149" cy="950537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7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508000"/>
            <a:ext cx="7765322" cy="8087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1625"/>
            <a:ext cx="2475738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43125"/>
            <a:ext cx="2475738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571625"/>
            <a:ext cx="2475738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143125"/>
            <a:ext cx="2475738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571625"/>
            <a:ext cx="2475738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143125"/>
            <a:ext cx="2475738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7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515179"/>
            <a:ext cx="2504979" cy="1539876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515179"/>
            <a:ext cx="2504979" cy="1539876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515179"/>
            <a:ext cx="2504979" cy="1539876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508000"/>
            <a:ext cx="7765322" cy="8087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253422"/>
            <a:ext cx="2475738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615765"/>
            <a:ext cx="2319276" cy="13357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733640"/>
            <a:ext cx="2475738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253422"/>
            <a:ext cx="2475738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615912"/>
            <a:ext cx="2319276" cy="134013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733640"/>
            <a:ext cx="2475738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253422"/>
            <a:ext cx="2475738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612027"/>
            <a:ext cx="2319276" cy="13394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733638"/>
            <a:ext cx="2475738" cy="109236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5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508000"/>
            <a:ext cx="1713365" cy="43180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508000"/>
            <a:ext cx="5937654" cy="43180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2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467556"/>
            <a:ext cx="7192913" cy="1524011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991566"/>
            <a:ext cx="7192913" cy="1255878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443707"/>
            <a:ext cx="3795373" cy="338229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443708"/>
            <a:ext cx="3798499" cy="338229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5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445422"/>
            <a:ext cx="3816804" cy="345730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445422"/>
            <a:ext cx="3816804" cy="345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529378"/>
            <a:ext cx="3657258" cy="45407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983448"/>
            <a:ext cx="3657258" cy="28425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529379"/>
            <a:ext cx="3671498" cy="454069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983448"/>
            <a:ext cx="3671498" cy="28425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508000"/>
            <a:ext cx="2780167" cy="1518265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508000"/>
            <a:ext cx="4808943" cy="43180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026265"/>
            <a:ext cx="2780167" cy="279973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508000"/>
            <a:ext cx="2688125" cy="4337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508269"/>
            <a:ext cx="4451212" cy="1524448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636419"/>
            <a:ext cx="2456813" cy="409401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032717"/>
            <a:ext cx="4451212" cy="2813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508000"/>
            <a:ext cx="7765322" cy="808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43708"/>
            <a:ext cx="7765322" cy="3382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90273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CD4FED-F693-4655-BEE3-16F0AD672DA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902730"/>
            <a:ext cx="50046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902730"/>
            <a:ext cx="56515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DF7608-D496-4143-ADDD-9E077698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05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342900" rtl="0" eaLnBrk="1" latinLnBrk="1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lant.co/topics/67/~best-programming-font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6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4536" y="776586"/>
            <a:ext cx="507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Arduino GPIO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GPIO Arduino ì´ë íë¡ ìë£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91" y="1510621"/>
            <a:ext cx="5602996" cy="39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6623" y="276999"/>
            <a:ext cx="548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채터링</a:t>
            </a:r>
            <a:r>
              <a:rPr lang="ko-KR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(chattering)  </a:t>
            </a:r>
            <a:r>
              <a:rPr lang="ko-KR" altLang="en-US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바운싱</a:t>
            </a:r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debouncing</a:t>
            </a:r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9218" name="Picture 2" descr="ì±í°ë§ ì»¤í¨ì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9" y="867231"/>
            <a:ext cx="6888481" cy="48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7823" y="276999"/>
            <a:ext cx="548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채터링</a:t>
            </a:r>
            <a:r>
              <a:rPr lang="ko-KR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(chattering)  </a:t>
            </a:r>
            <a:r>
              <a:rPr lang="ko-KR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방지</a:t>
            </a:r>
            <a:endParaRPr lang="ko-KR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2290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1951"/>
            <a:ext cx="4148768" cy="26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switch chatteri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9" y="1053698"/>
            <a:ext cx="4712141" cy="3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5241" y="4769406"/>
            <a:ext cx="16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H/W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해결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1311" y="4769406"/>
            <a:ext cx="16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/W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해결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241" y="1018678"/>
            <a:ext cx="9001759" cy="32778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수행 조건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버튼은 한번에 하나만 누른다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버튼을 누를 때 다음 동작을 수행한다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버튼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(D2)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누르면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(LOW) LED(D13)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 켜진다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(ON).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버튼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(D3)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누르면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(LOW)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LED(D13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 꺼진다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(OFF).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버튼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(D4)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누르면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(LOW) LED(D13)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회 점멸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초 간격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한다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4783" y="292387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도전 과제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73387"/>
            <a:ext cx="24016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도전 과제</a:t>
            </a:r>
            <a:endParaRPr lang="en-US" altLang="ko-K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회로 및 코드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9825"/>
            <a:ext cx="3114675" cy="33051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79543" y="452259"/>
            <a:ext cx="40271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/>
              <a:t>#</a:t>
            </a:r>
            <a:r>
              <a:rPr lang="ko-KR" altLang="en-US" sz="500" dirty="0" err="1"/>
              <a:t>define</a:t>
            </a:r>
            <a:r>
              <a:rPr lang="ko-KR" altLang="en-US" sz="500" dirty="0"/>
              <a:t> </a:t>
            </a:r>
            <a:r>
              <a:rPr lang="ko-KR" altLang="en-US" sz="500" dirty="0" err="1"/>
              <a:t>BtnOffPin</a:t>
            </a:r>
            <a:r>
              <a:rPr lang="ko-KR" altLang="en-US" sz="500" dirty="0"/>
              <a:t>     2       // OFF 모드 버튼 연결 </a:t>
            </a:r>
            <a:r>
              <a:rPr lang="ko-KR" altLang="en-US" sz="500" dirty="0" err="1"/>
              <a:t>핀번호</a:t>
            </a:r>
            <a:endParaRPr lang="ko-KR" altLang="en-US" sz="500" dirty="0"/>
          </a:p>
          <a:p>
            <a:r>
              <a:rPr lang="ko-KR" altLang="en-US" sz="500" dirty="0"/>
              <a:t>#</a:t>
            </a:r>
            <a:r>
              <a:rPr lang="ko-KR" altLang="en-US" sz="500" dirty="0" err="1"/>
              <a:t>define</a:t>
            </a:r>
            <a:r>
              <a:rPr lang="ko-KR" altLang="en-US" sz="500" dirty="0"/>
              <a:t> </a:t>
            </a:r>
            <a:r>
              <a:rPr lang="ko-KR" altLang="en-US" sz="500" dirty="0" err="1"/>
              <a:t>BtnOnPin</a:t>
            </a:r>
            <a:r>
              <a:rPr lang="ko-KR" altLang="en-US" sz="500" dirty="0"/>
              <a:t>      3       // ON 모드 버튼 연결 </a:t>
            </a:r>
            <a:r>
              <a:rPr lang="ko-KR" altLang="en-US" sz="500" dirty="0" err="1"/>
              <a:t>핀번호</a:t>
            </a:r>
            <a:endParaRPr lang="ko-KR" altLang="en-US" sz="500" dirty="0"/>
          </a:p>
          <a:p>
            <a:r>
              <a:rPr lang="ko-KR" altLang="en-US" sz="500" dirty="0"/>
              <a:t>#</a:t>
            </a:r>
            <a:r>
              <a:rPr lang="ko-KR" altLang="en-US" sz="500" dirty="0" err="1"/>
              <a:t>define</a:t>
            </a:r>
            <a:r>
              <a:rPr lang="ko-KR" altLang="en-US" sz="500" dirty="0"/>
              <a:t> </a:t>
            </a:r>
            <a:r>
              <a:rPr lang="ko-KR" altLang="en-US" sz="500" dirty="0" err="1"/>
              <a:t>BtnBlinkPin</a:t>
            </a:r>
            <a:r>
              <a:rPr lang="ko-KR" altLang="en-US" sz="500" dirty="0"/>
              <a:t>   4       // </a:t>
            </a:r>
            <a:r>
              <a:rPr lang="ko-KR" altLang="en-US" sz="500" dirty="0" err="1"/>
              <a:t>Blink</a:t>
            </a:r>
            <a:r>
              <a:rPr lang="ko-KR" altLang="en-US" sz="500" dirty="0"/>
              <a:t> 모드 버튼 연결 </a:t>
            </a:r>
            <a:r>
              <a:rPr lang="ko-KR" altLang="en-US" sz="500" dirty="0" err="1"/>
              <a:t>핀번호</a:t>
            </a:r>
            <a:endParaRPr lang="ko-KR" altLang="en-US" sz="500" dirty="0"/>
          </a:p>
          <a:p>
            <a:r>
              <a:rPr lang="ko-KR" altLang="en-US" sz="500" dirty="0"/>
              <a:t>#</a:t>
            </a:r>
            <a:r>
              <a:rPr lang="ko-KR" altLang="en-US" sz="500" dirty="0" err="1"/>
              <a:t>define</a:t>
            </a:r>
            <a:r>
              <a:rPr lang="ko-KR" altLang="en-US" sz="500" dirty="0"/>
              <a:t> </a:t>
            </a:r>
            <a:r>
              <a:rPr lang="ko-KR" altLang="en-US" sz="500" dirty="0" err="1"/>
              <a:t>LedPin</a:t>
            </a:r>
            <a:r>
              <a:rPr lang="ko-KR" altLang="en-US" sz="500" dirty="0"/>
              <a:t>       13       // 표시 LED 연결 </a:t>
            </a:r>
            <a:r>
              <a:rPr lang="ko-KR" altLang="en-US" sz="500" dirty="0" err="1"/>
              <a:t>핀번호</a:t>
            </a:r>
            <a:endParaRPr lang="ko-KR" altLang="en-US" sz="500" dirty="0"/>
          </a:p>
          <a:p>
            <a:r>
              <a:rPr lang="ko-KR" altLang="en-US" sz="500" dirty="0"/>
              <a:t>#</a:t>
            </a:r>
            <a:r>
              <a:rPr lang="ko-KR" altLang="en-US" sz="500" dirty="0" err="1"/>
              <a:t>define</a:t>
            </a:r>
            <a:r>
              <a:rPr lang="ko-KR" altLang="en-US" sz="500" dirty="0"/>
              <a:t> INTERVAL    500       // 점멸 시간 간격(</a:t>
            </a:r>
            <a:r>
              <a:rPr lang="ko-KR" altLang="en-US" sz="500" dirty="0" err="1"/>
              <a:t>milliseconds</a:t>
            </a:r>
            <a:r>
              <a:rPr lang="ko-KR" altLang="en-US" sz="500" dirty="0"/>
              <a:t>)</a:t>
            </a:r>
          </a:p>
          <a:p>
            <a:endParaRPr lang="ko-KR" altLang="en-US" sz="500" dirty="0"/>
          </a:p>
          <a:p>
            <a:r>
              <a:rPr lang="ko-KR" altLang="en-US" sz="500" dirty="0"/>
              <a:t>uint8_t </a:t>
            </a:r>
            <a:r>
              <a:rPr lang="ko-KR" altLang="en-US" sz="500" dirty="0" err="1"/>
              <a:t>lastMode</a:t>
            </a:r>
            <a:r>
              <a:rPr lang="ko-KR" altLang="en-US" sz="500" dirty="0"/>
              <a:t> = 0;                   // 이전 모드</a:t>
            </a:r>
          </a:p>
          <a:p>
            <a:r>
              <a:rPr lang="ko-KR" altLang="en-US" sz="500" dirty="0" err="1"/>
              <a:t>unsigned</a:t>
            </a:r>
            <a:r>
              <a:rPr lang="ko-KR" altLang="en-US" sz="500" dirty="0"/>
              <a:t> </a:t>
            </a:r>
            <a:r>
              <a:rPr lang="ko-KR" altLang="en-US" sz="500" dirty="0" err="1"/>
              <a:t>long</a:t>
            </a:r>
            <a:r>
              <a:rPr lang="ko-KR" altLang="en-US" sz="500" dirty="0"/>
              <a:t> </a:t>
            </a:r>
            <a:r>
              <a:rPr lang="ko-KR" altLang="en-US" sz="500" dirty="0" err="1"/>
              <a:t>previousMillis</a:t>
            </a:r>
            <a:r>
              <a:rPr lang="ko-KR" altLang="en-US" sz="500" dirty="0"/>
              <a:t> = 0;       // 이전 시각 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setup</a:t>
            </a:r>
            <a:r>
              <a:rPr lang="ko-KR" altLang="en-US" sz="500" dirty="0"/>
              <a:t>() {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pinMode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BtnOffPin</a:t>
            </a:r>
            <a:r>
              <a:rPr lang="ko-KR" altLang="en-US" sz="500" dirty="0"/>
              <a:t>, INPUT_PULLUP);     // OFF 모드 버튼 입력 모드(</a:t>
            </a:r>
            <a:r>
              <a:rPr lang="ko-KR" altLang="en-US" sz="500" dirty="0" err="1"/>
              <a:t>Pull-Up</a:t>
            </a:r>
            <a:r>
              <a:rPr lang="ko-KR" altLang="en-US" sz="500" dirty="0"/>
              <a:t>) 설정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pinMode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BtnOnPin</a:t>
            </a:r>
            <a:r>
              <a:rPr lang="ko-KR" altLang="en-US" sz="500" dirty="0"/>
              <a:t>, INPUT_PULLUP);      // ON 모드 버튼 입력 모드(</a:t>
            </a:r>
            <a:r>
              <a:rPr lang="ko-KR" altLang="en-US" sz="500" dirty="0" err="1"/>
              <a:t>Pull-Up</a:t>
            </a:r>
            <a:r>
              <a:rPr lang="ko-KR" altLang="en-US" sz="500" dirty="0"/>
              <a:t>)  설정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pinMode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BtnBlinkPin</a:t>
            </a:r>
            <a:r>
              <a:rPr lang="ko-KR" altLang="en-US" sz="500" dirty="0"/>
              <a:t>, INPUT_PULLUP);   // </a:t>
            </a:r>
            <a:r>
              <a:rPr lang="ko-KR" altLang="en-US" sz="500" dirty="0" err="1"/>
              <a:t>Blink</a:t>
            </a:r>
            <a:r>
              <a:rPr lang="ko-KR" altLang="en-US" sz="500" dirty="0"/>
              <a:t> 모드 버튼 입력 모드(</a:t>
            </a:r>
            <a:r>
              <a:rPr lang="ko-KR" altLang="en-US" sz="500" dirty="0" err="1"/>
              <a:t>Pull-Up</a:t>
            </a:r>
            <a:r>
              <a:rPr lang="ko-KR" altLang="en-US" sz="500" dirty="0"/>
              <a:t>) 설정 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pinMode</a:t>
            </a:r>
            <a:r>
              <a:rPr lang="ko-KR" altLang="en-US" sz="500" dirty="0"/>
              <a:t>(</a:t>
            </a:r>
            <a:r>
              <a:rPr lang="ko-KR" altLang="en-US" sz="500" dirty="0" err="1"/>
              <a:t>LedPin</a:t>
            </a:r>
            <a:r>
              <a:rPr lang="ko-KR" altLang="en-US" sz="500" dirty="0"/>
              <a:t>, OUTPUT);              // LED 표시 출력 모드(</a:t>
            </a:r>
            <a:r>
              <a:rPr lang="ko-KR" altLang="en-US" sz="500" dirty="0" err="1"/>
              <a:t>Pull-Up</a:t>
            </a:r>
            <a:r>
              <a:rPr lang="ko-KR" altLang="en-US" sz="500" dirty="0"/>
              <a:t>)  </a:t>
            </a:r>
            <a:r>
              <a:rPr lang="ko-KR" altLang="en-US" sz="500" dirty="0" smtClean="0"/>
              <a:t>설정  }</a:t>
            </a:r>
            <a:endParaRPr lang="ko-KR" altLang="en-US" sz="500" dirty="0"/>
          </a:p>
          <a:p>
            <a:endParaRPr lang="ko-KR" altLang="en-US" sz="500" dirty="0"/>
          </a:p>
          <a:p>
            <a:r>
              <a:rPr lang="ko-KR" altLang="en-US" sz="500" dirty="0" err="1"/>
              <a:t>void</a:t>
            </a:r>
            <a:r>
              <a:rPr lang="ko-KR" altLang="en-US" sz="500" dirty="0"/>
              <a:t> </a:t>
            </a:r>
            <a:r>
              <a:rPr lang="ko-KR" altLang="en-US" sz="500" dirty="0" err="1"/>
              <a:t>loop</a:t>
            </a:r>
            <a:r>
              <a:rPr lang="ko-KR" altLang="en-US" sz="500" dirty="0"/>
              <a:t>() {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static</a:t>
            </a:r>
            <a:r>
              <a:rPr lang="ko-KR" altLang="en-US" sz="500" dirty="0"/>
              <a:t> uint8_t </a:t>
            </a:r>
            <a:r>
              <a:rPr lang="ko-KR" altLang="en-US" sz="500" dirty="0" err="1"/>
              <a:t>ledState</a:t>
            </a:r>
            <a:r>
              <a:rPr lang="ko-KR" altLang="en-US" sz="500" dirty="0"/>
              <a:t> = LOW;                              // LED 상태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static</a:t>
            </a:r>
            <a:r>
              <a:rPr lang="ko-KR" altLang="en-US" sz="500" dirty="0"/>
              <a:t> uint8_t </a:t>
            </a:r>
            <a:r>
              <a:rPr lang="ko-KR" altLang="en-US" sz="500" dirty="0" err="1"/>
              <a:t>blinkTimes</a:t>
            </a:r>
            <a:r>
              <a:rPr lang="ko-KR" altLang="en-US" sz="500" dirty="0"/>
              <a:t> = 10;                             // 점멸 횟수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static</a:t>
            </a:r>
            <a:r>
              <a:rPr lang="ko-KR" altLang="en-US" sz="500" dirty="0"/>
              <a:t> </a:t>
            </a:r>
            <a:r>
              <a:rPr lang="ko-KR" altLang="en-US" sz="500" dirty="0" err="1"/>
              <a:t>unsigned</a:t>
            </a:r>
            <a:r>
              <a:rPr lang="ko-KR" altLang="en-US" sz="500" dirty="0"/>
              <a:t> </a:t>
            </a:r>
            <a:r>
              <a:rPr lang="ko-KR" altLang="en-US" sz="500" dirty="0" err="1"/>
              <a:t>long</a:t>
            </a:r>
            <a:r>
              <a:rPr lang="ko-KR" altLang="en-US" sz="500" dirty="0"/>
              <a:t> </a:t>
            </a:r>
            <a:r>
              <a:rPr lang="ko-KR" altLang="en-US" sz="500" dirty="0" err="1"/>
              <a:t>currentMillis</a:t>
            </a:r>
            <a:r>
              <a:rPr lang="ko-KR" altLang="en-US" sz="500" dirty="0"/>
              <a:t>;                         // 현재 시각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static</a:t>
            </a:r>
            <a:r>
              <a:rPr lang="ko-KR" altLang="en-US" sz="500" dirty="0"/>
              <a:t> uint8_t 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 = 0;                                    // 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 0:Off, 1:On, 2:Blink</a:t>
            </a:r>
          </a:p>
          <a:p>
            <a:r>
              <a:rPr lang="ko-KR" altLang="en-US" sz="500" dirty="0"/>
              <a:t>  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 = </a:t>
            </a:r>
            <a:r>
              <a:rPr lang="ko-KR" altLang="en-US" sz="500" dirty="0" err="1"/>
              <a:t>readBtns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BtnOffPin</a:t>
            </a:r>
            <a:r>
              <a:rPr lang="ko-KR" altLang="en-US" sz="500" dirty="0"/>
              <a:t>, </a:t>
            </a:r>
            <a:r>
              <a:rPr lang="ko-KR" altLang="en-US" sz="500" dirty="0" err="1"/>
              <a:t>BtnOnPin</a:t>
            </a:r>
            <a:r>
              <a:rPr lang="ko-KR" altLang="en-US" sz="500" dirty="0"/>
              <a:t>, </a:t>
            </a:r>
            <a:r>
              <a:rPr lang="ko-KR" altLang="en-US" sz="500" dirty="0" err="1"/>
              <a:t>BtnBlinkPin</a:t>
            </a:r>
            <a:r>
              <a:rPr lang="ko-KR" altLang="en-US" sz="500" dirty="0"/>
              <a:t>);          // 버튼 상태 읽기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currentMillis</a:t>
            </a:r>
            <a:r>
              <a:rPr lang="ko-KR" altLang="en-US" sz="500" dirty="0"/>
              <a:t> = </a:t>
            </a:r>
            <a:r>
              <a:rPr lang="ko-KR" altLang="en-US" sz="500" dirty="0" err="1"/>
              <a:t>millis</a:t>
            </a:r>
            <a:r>
              <a:rPr lang="ko-KR" altLang="en-US" sz="500" dirty="0"/>
              <a:t>();                                   // 현재 시각 읽기</a:t>
            </a:r>
          </a:p>
          <a:p>
            <a:endParaRPr lang="ko-KR" altLang="en-US" sz="500" dirty="0"/>
          </a:p>
          <a:p>
            <a:r>
              <a:rPr lang="ko-KR" altLang="en-US" sz="500" dirty="0" smtClean="0"/>
              <a:t> </a:t>
            </a:r>
            <a:r>
              <a:rPr lang="ko-KR" altLang="en-US" sz="500" dirty="0" err="1" smtClean="0"/>
              <a:t>if</a:t>
            </a:r>
            <a:r>
              <a:rPr lang="ko-KR" altLang="en-US" sz="500" dirty="0" smtClean="0"/>
              <a:t> </a:t>
            </a:r>
            <a:r>
              <a:rPr lang="ko-KR" altLang="en-US" sz="500" dirty="0"/>
              <a:t>(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 != </a:t>
            </a:r>
            <a:r>
              <a:rPr lang="ko-KR" altLang="en-US" sz="500" dirty="0" err="1"/>
              <a:t>lastMode</a:t>
            </a:r>
            <a:r>
              <a:rPr lang="ko-KR" altLang="en-US" sz="500" dirty="0"/>
              <a:t>) {   </a:t>
            </a:r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switch</a:t>
            </a:r>
            <a:r>
              <a:rPr lang="ko-KR" altLang="en-US" sz="500" dirty="0"/>
              <a:t> (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) {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case</a:t>
            </a:r>
            <a:r>
              <a:rPr lang="ko-KR" altLang="en-US" sz="500" dirty="0"/>
              <a:t> 0:</a:t>
            </a:r>
          </a:p>
          <a:p>
            <a:r>
              <a:rPr lang="ko-KR" altLang="en-US" sz="500" dirty="0"/>
              <a:t>        </a:t>
            </a:r>
            <a:r>
              <a:rPr lang="ko-KR" altLang="en-US" sz="500" dirty="0" err="1"/>
              <a:t>digitalWrite</a:t>
            </a:r>
            <a:r>
              <a:rPr lang="ko-KR" altLang="en-US" sz="500" dirty="0"/>
              <a:t>(</a:t>
            </a:r>
            <a:r>
              <a:rPr lang="ko-KR" altLang="en-US" sz="500" dirty="0" err="1"/>
              <a:t>LedPin</a:t>
            </a:r>
            <a:r>
              <a:rPr lang="ko-KR" altLang="en-US" sz="500" dirty="0"/>
              <a:t>, LOW</a:t>
            </a:r>
            <a:r>
              <a:rPr lang="ko-KR" altLang="en-US" sz="500" dirty="0" smtClean="0"/>
              <a:t>);        </a:t>
            </a:r>
            <a:r>
              <a:rPr lang="ko-KR" altLang="en-US" sz="500" dirty="0" err="1"/>
              <a:t>break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case</a:t>
            </a:r>
            <a:r>
              <a:rPr lang="ko-KR" altLang="en-US" sz="500" dirty="0"/>
              <a:t> 1:</a:t>
            </a:r>
          </a:p>
          <a:p>
            <a:r>
              <a:rPr lang="ko-KR" altLang="en-US" sz="500" dirty="0"/>
              <a:t>        </a:t>
            </a:r>
            <a:r>
              <a:rPr lang="ko-KR" altLang="en-US" sz="500" dirty="0" err="1"/>
              <a:t>digitalWrite</a:t>
            </a:r>
            <a:r>
              <a:rPr lang="ko-KR" altLang="en-US" sz="500" dirty="0"/>
              <a:t>(</a:t>
            </a:r>
            <a:r>
              <a:rPr lang="ko-KR" altLang="en-US" sz="500" dirty="0" err="1"/>
              <a:t>LedPin</a:t>
            </a:r>
            <a:r>
              <a:rPr lang="ko-KR" altLang="en-US" sz="500" dirty="0"/>
              <a:t>, HIGH</a:t>
            </a:r>
            <a:r>
              <a:rPr lang="ko-KR" altLang="en-US" sz="500" dirty="0" smtClean="0"/>
              <a:t>);         </a:t>
            </a:r>
            <a:r>
              <a:rPr lang="ko-KR" altLang="en-US" sz="500" dirty="0" err="1"/>
              <a:t>break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case</a:t>
            </a:r>
            <a:r>
              <a:rPr lang="ko-KR" altLang="en-US" sz="500" dirty="0"/>
              <a:t> 2:</a:t>
            </a:r>
          </a:p>
          <a:p>
            <a:r>
              <a:rPr lang="ko-KR" altLang="en-US" sz="500" dirty="0"/>
              <a:t>        </a:t>
            </a:r>
            <a:r>
              <a:rPr lang="ko-KR" altLang="en-US" sz="500" dirty="0" err="1"/>
              <a:t>digitalWrite</a:t>
            </a:r>
            <a:r>
              <a:rPr lang="ko-KR" altLang="en-US" sz="500" dirty="0"/>
              <a:t>(</a:t>
            </a:r>
            <a:r>
              <a:rPr lang="ko-KR" altLang="en-US" sz="500" dirty="0" err="1"/>
              <a:t>LedPin</a:t>
            </a:r>
            <a:r>
              <a:rPr lang="ko-KR" altLang="en-US" sz="500" dirty="0"/>
              <a:t>, LOW);  // 점멸 준비(LED </a:t>
            </a:r>
            <a:r>
              <a:rPr lang="ko-KR" altLang="en-US" sz="500" dirty="0" err="1"/>
              <a:t>Off</a:t>
            </a:r>
            <a:r>
              <a:rPr lang="ko-KR" altLang="en-US" sz="500" dirty="0"/>
              <a:t>)</a:t>
            </a:r>
          </a:p>
          <a:p>
            <a:r>
              <a:rPr lang="ko-KR" altLang="en-US" sz="500" dirty="0"/>
              <a:t>        </a:t>
            </a:r>
            <a:r>
              <a:rPr lang="ko-KR" altLang="en-US" sz="500" dirty="0" err="1"/>
              <a:t>blinkTimes</a:t>
            </a:r>
            <a:r>
              <a:rPr lang="ko-KR" altLang="en-US" sz="500" dirty="0"/>
              <a:t> = 10;            // 점멸 준비(점멸 횟수 세팅)</a:t>
            </a:r>
          </a:p>
          <a:p>
            <a:r>
              <a:rPr lang="ko-KR" altLang="en-US" sz="500" dirty="0"/>
              <a:t>        </a:t>
            </a:r>
            <a:r>
              <a:rPr lang="ko-KR" altLang="en-US" sz="500" dirty="0" err="1"/>
              <a:t>break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/>
              <a:t>    }</a:t>
            </a:r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lastMode</a:t>
            </a:r>
            <a:r>
              <a:rPr lang="ko-KR" altLang="en-US" sz="500" dirty="0"/>
              <a:t> = 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;                // 바뀐 모드 저장</a:t>
            </a:r>
          </a:p>
          <a:p>
            <a:r>
              <a:rPr lang="ko-KR" altLang="en-US" sz="500" dirty="0"/>
              <a:t>  }</a:t>
            </a:r>
          </a:p>
          <a:p>
            <a:r>
              <a:rPr lang="ko-KR" altLang="en-US" sz="500" dirty="0"/>
              <a:t>  // 이전 모드와 다른 모드 선택 처리 루틴 ===== </a:t>
            </a:r>
            <a:r>
              <a:rPr lang="ko-KR" altLang="en-US" sz="500" dirty="0" err="1"/>
              <a:t>end</a:t>
            </a:r>
            <a:endParaRPr lang="ko-KR" altLang="en-US" sz="500" dirty="0"/>
          </a:p>
          <a:p>
            <a:r>
              <a:rPr lang="ko-KR" altLang="en-US" sz="500" dirty="0"/>
              <a:t>  </a:t>
            </a:r>
          </a:p>
          <a:p>
            <a:r>
              <a:rPr lang="ko-KR" altLang="en-US" sz="500" dirty="0"/>
              <a:t>  // </a:t>
            </a:r>
            <a:r>
              <a:rPr lang="ko-KR" altLang="en-US" sz="500" dirty="0" err="1"/>
              <a:t>blink</a:t>
            </a:r>
            <a:r>
              <a:rPr lang="ko-KR" altLang="en-US" sz="500" dirty="0"/>
              <a:t> 모드 처리 루틴  ====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Mode</a:t>
            </a:r>
            <a:r>
              <a:rPr lang="ko-KR" altLang="en-US" sz="500" dirty="0"/>
              <a:t> == 2 ) {                     </a:t>
            </a:r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currentMillis</a:t>
            </a:r>
            <a:r>
              <a:rPr lang="ko-KR" altLang="en-US" sz="500" dirty="0"/>
              <a:t> - </a:t>
            </a:r>
            <a:r>
              <a:rPr lang="ko-KR" altLang="en-US" sz="500" dirty="0" err="1"/>
              <a:t>previousMillis</a:t>
            </a:r>
            <a:r>
              <a:rPr lang="ko-KR" altLang="en-US" sz="500" dirty="0"/>
              <a:t> &gt;= INTERVAL) {     // 점멸 시간이 되면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previousMillis</a:t>
            </a:r>
            <a:r>
              <a:rPr lang="ko-KR" altLang="en-US" sz="500" dirty="0"/>
              <a:t> = </a:t>
            </a:r>
            <a:r>
              <a:rPr lang="ko-KR" altLang="en-US" sz="500" dirty="0" err="1"/>
              <a:t>currentMillis</a:t>
            </a:r>
            <a:r>
              <a:rPr lang="ko-KR" altLang="en-US" sz="500" dirty="0"/>
              <a:t>;   // </a:t>
            </a:r>
            <a:r>
              <a:rPr lang="ko-KR" altLang="en-US" sz="500" dirty="0" err="1"/>
              <a:t>save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last</a:t>
            </a:r>
            <a:r>
              <a:rPr lang="ko-KR" altLang="en-US" sz="500" dirty="0"/>
              <a:t> </a:t>
            </a:r>
            <a:r>
              <a:rPr lang="ko-KR" altLang="en-US" sz="500" dirty="0" err="1"/>
              <a:t>time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blinked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LED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ledState</a:t>
            </a:r>
            <a:r>
              <a:rPr lang="ko-KR" altLang="en-US" sz="500" dirty="0"/>
              <a:t> = !</a:t>
            </a:r>
            <a:r>
              <a:rPr lang="ko-KR" altLang="en-US" sz="500" dirty="0" err="1"/>
              <a:t>ledState</a:t>
            </a:r>
            <a:r>
              <a:rPr lang="ko-KR" altLang="en-US" sz="500" dirty="0"/>
              <a:t>;             //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LED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off</a:t>
            </a:r>
            <a:r>
              <a:rPr lang="ko-KR" altLang="en-US" sz="500" dirty="0"/>
              <a:t> </a:t>
            </a:r>
            <a:r>
              <a:rPr lang="ko-KR" altLang="en-US" sz="500" dirty="0" err="1"/>
              <a:t>turn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on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vice-versa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digitalWrite</a:t>
            </a:r>
            <a:r>
              <a:rPr lang="ko-KR" altLang="en-US" sz="500" dirty="0"/>
              <a:t>(</a:t>
            </a:r>
            <a:r>
              <a:rPr lang="ko-KR" altLang="en-US" sz="500" dirty="0" err="1"/>
              <a:t>LedPin</a:t>
            </a:r>
            <a:r>
              <a:rPr lang="ko-KR" altLang="en-US" sz="500" dirty="0"/>
              <a:t>, </a:t>
            </a:r>
            <a:r>
              <a:rPr lang="ko-KR" altLang="en-US" sz="500" dirty="0" err="1"/>
              <a:t>ledState</a:t>
            </a:r>
            <a:r>
              <a:rPr lang="ko-KR" altLang="en-US" sz="500" dirty="0"/>
              <a:t>);   // </a:t>
            </a:r>
            <a:r>
              <a:rPr lang="ko-KR" altLang="en-US" sz="500" dirty="0" err="1"/>
              <a:t>set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LED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ledState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variable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blinkTimes</a:t>
            </a:r>
            <a:r>
              <a:rPr lang="ko-KR" altLang="en-US" sz="500" dirty="0"/>
              <a:t>--;</a:t>
            </a:r>
          </a:p>
          <a:p>
            <a:r>
              <a:rPr lang="ko-KR" altLang="en-US" sz="500" dirty="0"/>
              <a:t>     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blinkTimes</a:t>
            </a:r>
            <a:r>
              <a:rPr lang="ko-KR" altLang="en-US" sz="500" dirty="0"/>
              <a:t> == 0)</a:t>
            </a:r>
          </a:p>
          <a:p>
            <a:r>
              <a:rPr lang="ko-KR" altLang="en-US" sz="500" dirty="0"/>
              <a:t>        </a:t>
            </a:r>
            <a:r>
              <a:rPr lang="ko-KR" altLang="en-US" sz="500" dirty="0" err="1"/>
              <a:t>lastMode</a:t>
            </a:r>
            <a:r>
              <a:rPr lang="ko-KR" altLang="en-US" sz="500" dirty="0"/>
              <a:t> = 0;                   // 점멸이 끝나면 </a:t>
            </a:r>
            <a:r>
              <a:rPr lang="ko-KR" altLang="en-US" sz="500" dirty="0" err="1"/>
              <a:t>OFF모드로</a:t>
            </a:r>
            <a:r>
              <a:rPr lang="ko-KR" altLang="en-US" sz="500" dirty="0"/>
              <a:t> 전환, 다시 점멸 모드 기동 </a:t>
            </a:r>
            <a:r>
              <a:rPr lang="ko-KR" altLang="en-US" sz="500" dirty="0" err="1"/>
              <a:t>가능토록함</a:t>
            </a:r>
            <a:endParaRPr lang="ko-KR" altLang="en-US" sz="500" dirty="0"/>
          </a:p>
          <a:p>
            <a:r>
              <a:rPr lang="ko-KR" altLang="en-US" sz="500" dirty="0"/>
              <a:t>    }</a:t>
            </a:r>
          </a:p>
          <a:p>
            <a:r>
              <a:rPr lang="ko-KR" altLang="en-US" sz="500" dirty="0"/>
              <a:t>  }</a:t>
            </a:r>
          </a:p>
          <a:p>
            <a:r>
              <a:rPr lang="ko-KR" altLang="en-US" sz="500" dirty="0"/>
              <a:t>  // </a:t>
            </a:r>
            <a:r>
              <a:rPr lang="ko-KR" altLang="en-US" sz="500" dirty="0" err="1"/>
              <a:t>blink</a:t>
            </a:r>
            <a:r>
              <a:rPr lang="ko-KR" altLang="en-US" sz="500" dirty="0"/>
              <a:t> 모드 처리 루틴  ==== </a:t>
            </a:r>
            <a:r>
              <a:rPr lang="ko-KR" altLang="en-US" sz="500" dirty="0" err="1"/>
              <a:t>end</a:t>
            </a:r>
            <a:endParaRPr lang="ko-KR" altLang="en-US" sz="500" dirty="0"/>
          </a:p>
          <a:p>
            <a:r>
              <a:rPr lang="ko-KR" altLang="en-US" sz="500" dirty="0"/>
              <a:t>}</a:t>
            </a:r>
          </a:p>
          <a:p>
            <a:endParaRPr lang="ko-KR" altLang="en-US" sz="500" dirty="0"/>
          </a:p>
          <a:p>
            <a:r>
              <a:rPr lang="ko-KR" altLang="en-US" sz="500" dirty="0"/>
              <a:t>// 버튼 값 읽기</a:t>
            </a:r>
          </a:p>
          <a:p>
            <a:r>
              <a:rPr lang="ko-KR" altLang="en-US" sz="500" dirty="0" err="1"/>
              <a:t>int</a:t>
            </a:r>
            <a:r>
              <a:rPr lang="ko-KR" altLang="en-US" sz="500" dirty="0"/>
              <a:t> </a:t>
            </a:r>
            <a:r>
              <a:rPr lang="ko-KR" altLang="en-US" sz="500" dirty="0" err="1"/>
              <a:t>readBtns</a:t>
            </a:r>
            <a:r>
              <a:rPr lang="ko-KR" altLang="en-US" sz="500" dirty="0"/>
              <a:t>(uint8_t </a:t>
            </a:r>
            <a:r>
              <a:rPr lang="ko-KR" altLang="en-US" sz="500" dirty="0" err="1"/>
              <a:t>BtnOFF</a:t>
            </a:r>
            <a:r>
              <a:rPr lang="ko-KR" altLang="en-US" sz="500" dirty="0"/>
              <a:t>, uint8_t </a:t>
            </a:r>
            <a:r>
              <a:rPr lang="ko-KR" altLang="en-US" sz="500" dirty="0" err="1"/>
              <a:t>BtnON</a:t>
            </a:r>
            <a:r>
              <a:rPr lang="ko-KR" altLang="en-US" sz="500" dirty="0"/>
              <a:t>, uint8_t </a:t>
            </a:r>
            <a:r>
              <a:rPr lang="ko-KR" altLang="en-US" sz="500" dirty="0" err="1"/>
              <a:t>BtnBlink</a:t>
            </a:r>
            <a:r>
              <a:rPr lang="ko-KR" altLang="en-US" sz="500" dirty="0"/>
              <a:t>) {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digitalRead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BtnOFF</a:t>
            </a:r>
            <a:r>
              <a:rPr lang="ko-KR" altLang="en-US" sz="500" dirty="0"/>
              <a:t>) == LOW)</a:t>
            </a:r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return</a:t>
            </a:r>
            <a:r>
              <a:rPr lang="ko-KR" altLang="en-US" sz="500" dirty="0"/>
              <a:t> 0;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else</a:t>
            </a:r>
            <a:r>
              <a:rPr lang="ko-KR" altLang="en-US" sz="500" dirty="0"/>
              <a:t>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digitalRead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BtnON</a:t>
            </a:r>
            <a:r>
              <a:rPr lang="ko-KR" altLang="en-US" sz="500" dirty="0"/>
              <a:t>) == LOW)</a:t>
            </a:r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return</a:t>
            </a:r>
            <a:r>
              <a:rPr lang="ko-KR" altLang="en-US" sz="500" dirty="0"/>
              <a:t> 1;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else</a:t>
            </a:r>
            <a:r>
              <a:rPr lang="ko-KR" altLang="en-US" sz="500" dirty="0"/>
              <a:t>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(</a:t>
            </a:r>
            <a:r>
              <a:rPr lang="ko-KR" altLang="en-US" sz="500" dirty="0" err="1"/>
              <a:t>digitalRead</a:t>
            </a:r>
            <a:r>
              <a:rPr lang="ko-KR" altLang="en-US" sz="500" dirty="0"/>
              <a:t>(</a:t>
            </a:r>
            <a:r>
              <a:rPr lang="ko-KR" altLang="en-US" sz="500" dirty="0" err="1"/>
              <a:t>BtnBlink</a:t>
            </a:r>
            <a:r>
              <a:rPr lang="ko-KR" altLang="en-US" sz="500" dirty="0"/>
              <a:t>) == LOW)</a:t>
            </a:r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return</a:t>
            </a:r>
            <a:r>
              <a:rPr lang="ko-KR" altLang="en-US" sz="500" dirty="0"/>
              <a:t> 2;</a:t>
            </a:r>
          </a:p>
          <a:p>
            <a:r>
              <a:rPr lang="ko-KR" altLang="en-US" sz="500" dirty="0"/>
              <a:t>  </a:t>
            </a:r>
            <a:r>
              <a:rPr lang="ko-KR" altLang="en-US" sz="500" dirty="0" err="1"/>
              <a:t>else</a:t>
            </a:r>
            <a:endParaRPr lang="ko-KR" altLang="en-US" sz="500" dirty="0"/>
          </a:p>
          <a:p>
            <a:r>
              <a:rPr lang="ko-KR" altLang="en-US" sz="500" dirty="0"/>
              <a:t>    </a:t>
            </a:r>
            <a:r>
              <a:rPr lang="ko-KR" altLang="en-US" sz="500" dirty="0" err="1"/>
              <a:t>return</a:t>
            </a:r>
            <a:r>
              <a:rPr lang="ko-KR" altLang="en-US" sz="500" dirty="0"/>
              <a:t> </a:t>
            </a:r>
            <a:r>
              <a:rPr lang="ko-KR" altLang="en-US" sz="500" dirty="0" err="1"/>
              <a:t>lastMode</a:t>
            </a:r>
            <a:r>
              <a:rPr lang="ko-KR" altLang="en-US" sz="500" dirty="0"/>
              <a:t>;    // 아무 버튼도 누르지 않았으면 이전 모드 반환 </a:t>
            </a:r>
          </a:p>
          <a:p>
            <a:r>
              <a:rPr lang="ko-KR" altLang="en-US" sz="5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79543" y="82927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Button_led_v2.ino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70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5811" y="0"/>
            <a:ext cx="219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원리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584775"/>
            <a:ext cx="5303520" cy="3322320"/>
            <a:chOff x="223520" y="670560"/>
            <a:chExt cx="5303520" cy="3322320"/>
          </a:xfrm>
        </p:grpSpPr>
        <p:sp>
          <p:nvSpPr>
            <p:cNvPr id="8" name="직사각형 7"/>
            <p:cNvSpPr/>
            <p:nvPr/>
          </p:nvSpPr>
          <p:spPr>
            <a:xfrm>
              <a:off x="223520" y="670560"/>
              <a:ext cx="5303520" cy="3322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https://mblogthumb-phinf.pstatic.net/20160501_31/lagrange0115_1462100987805FvfOO_PNG/%B1%D7%B8%B21.png?type=w8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15" y="955992"/>
              <a:ext cx="4848225" cy="2733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5301615" y="3603882"/>
            <a:ext cx="3851366" cy="2111117"/>
            <a:chOff x="5301615" y="3603882"/>
            <a:chExt cx="3851366" cy="2111117"/>
          </a:xfrm>
        </p:grpSpPr>
        <p:sp>
          <p:nvSpPr>
            <p:cNvPr id="12" name="직사각형 11"/>
            <p:cNvSpPr/>
            <p:nvPr/>
          </p:nvSpPr>
          <p:spPr>
            <a:xfrm>
              <a:off x="5301615" y="3603882"/>
              <a:ext cx="3851366" cy="21111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https://mblogthumb-phinf.pstatic.net/20160501_59/lagrange0115_14621006894701x0y3_PNG/%B1%D7%B8%B22.png?type=w8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24" y="3799234"/>
              <a:ext cx="3723280" cy="172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ë¦´ë 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35" y="643481"/>
            <a:ext cx="25527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ë¦´ë ì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 r="16328"/>
          <a:stretch/>
        </p:blipFill>
        <p:spPr bwMode="auto">
          <a:xfrm>
            <a:off x="7913884" y="1218345"/>
            <a:ext cx="1204853" cy="17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978" y="0"/>
            <a:ext cx="4889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활용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(AC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모터 제어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68400" y="782320"/>
            <a:ext cx="6939280" cy="4714240"/>
            <a:chOff x="995680" y="863600"/>
            <a:chExt cx="6939280" cy="4714240"/>
          </a:xfrm>
        </p:grpSpPr>
        <p:sp>
          <p:nvSpPr>
            <p:cNvPr id="2" name="직사각형 1"/>
            <p:cNvSpPr/>
            <p:nvPr/>
          </p:nvSpPr>
          <p:spPr>
            <a:xfrm>
              <a:off x="995680" y="863600"/>
              <a:ext cx="6939280" cy="4714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https://mblogthumb-phinf.pstatic.net/20160501_189/lagrange0115_1462103907484gReVg_JPEG/%B1%D7%B8%B25.png?type=w8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210" y="1052195"/>
              <a:ext cx="6493457" cy="431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4533900" y="1188720"/>
            <a:ext cx="662940" cy="1615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ìëì´ë¸ ë¦´ë ì´ ëª¨ë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t="7467" r="2787" b="8907"/>
          <a:stretch/>
        </p:blipFill>
        <p:spPr bwMode="auto">
          <a:xfrm>
            <a:off x="0" y="924560"/>
            <a:ext cx="4202456" cy="383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811" y="0"/>
            <a:ext cx="219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108" y="499848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릴레이 모듈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9489" y="499848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&lt;pin out&gt;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358640" y="1514596"/>
            <a:ext cx="4643121" cy="3241040"/>
            <a:chOff x="4766049" y="1117600"/>
            <a:chExt cx="4235712" cy="2956560"/>
          </a:xfrm>
        </p:grpSpPr>
        <p:pic>
          <p:nvPicPr>
            <p:cNvPr id="5124" name="Picture 4" descr="1ì±ë ë¦´ë ì´ ëª¨ë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60"/>
            <a:stretch/>
          </p:blipFill>
          <p:spPr bwMode="auto">
            <a:xfrm>
              <a:off x="4766049" y="1117600"/>
              <a:ext cx="4235712" cy="2956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138160" y="2066389"/>
              <a:ext cx="863601" cy="5896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GND(-)</a:t>
              </a:r>
            </a:p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VCC(+)</a:t>
              </a:r>
            </a:p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SIG(S)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38160" y="3014712"/>
              <a:ext cx="863601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작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표시</a:t>
              </a:r>
              <a:endPara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LED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528" y="2035909"/>
              <a:ext cx="863601" cy="10618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  NO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COM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  NC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96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936" y="0"/>
            <a:ext cx="419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모듈 내부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7" y="676900"/>
            <a:ext cx="870706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811" y="0"/>
            <a:ext cx="219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146" name="Picture 2" descr="https://mblogthumb-phinf.pstatic.net/MjAxNjEyMTdfMjU3/MDAxNDgxOTcxMzAwODgx.Vt79C2PICVZztn2bN4aDvhn9l8LBjVJ2Cv3ybTNmYTYg.0EtLubJdYX6LVlVM4uP5DNmq6y0nyp9yMGsb4zBA0ZQg.PNG.eduino/%EA%B7%B8%EB%A6%BC2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" y="729614"/>
            <a:ext cx="7816070" cy="49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7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8120" y="949960"/>
            <a:ext cx="850392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latin typeface="Consolas" panose="020B0609020204030204" pitchFamily="49" charset="0"/>
              </a:rPr>
              <a:t>Relaypin</a:t>
            </a:r>
            <a:r>
              <a:rPr lang="ko-KR" altLang="en-US" b="1" dirty="0">
                <a:latin typeface="Consolas" panose="020B0609020204030204" pitchFamily="49" charset="0"/>
              </a:rPr>
              <a:t> = 3;</a:t>
            </a:r>
          </a:p>
          <a:p>
            <a:r>
              <a:rPr lang="ko-KR" altLang="en-US" b="1" dirty="0" err="1"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latin typeface="Consolas" panose="020B0609020204030204" pitchFamily="49" charset="0"/>
              </a:rPr>
              <a:t>Switch</a:t>
            </a:r>
            <a:r>
              <a:rPr lang="ko-KR" altLang="en-US" b="1" dirty="0">
                <a:latin typeface="Consolas" panose="020B0609020204030204" pitchFamily="49" charset="0"/>
              </a:rPr>
              <a:t> = 9;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b="1" dirty="0" err="1">
                <a:latin typeface="Consolas" panose="020B0609020204030204" pitchFamily="49" charset="0"/>
              </a:rPr>
              <a:t>void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latin typeface="Consolas" panose="020B0609020204030204" pitchFamily="49" charset="0"/>
              </a:rPr>
              <a:t>setup</a:t>
            </a:r>
            <a:r>
              <a:rPr lang="ko-KR" altLang="en-US" b="1" dirty="0" smtClean="0">
                <a:latin typeface="Consolas" panose="020B0609020204030204" pitchFamily="49" charset="0"/>
              </a:rPr>
              <a:t>() {</a:t>
            </a:r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ko-KR" altLang="en-US" b="1" dirty="0">
                <a:latin typeface="Consolas" panose="020B0609020204030204" pitchFamily="49" charset="0"/>
              </a:rPr>
              <a:t>  </a:t>
            </a:r>
            <a:r>
              <a:rPr lang="ko-KR" altLang="en-US" b="1" dirty="0" err="1">
                <a:latin typeface="Consolas" panose="020B0609020204030204" pitchFamily="49" charset="0"/>
              </a:rPr>
              <a:t>pinMode</a:t>
            </a:r>
            <a:r>
              <a:rPr lang="ko-KR" altLang="en-US" b="1" dirty="0"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latin typeface="Consolas" panose="020B0609020204030204" pitchFamily="49" charset="0"/>
              </a:rPr>
              <a:t>Relaypin,OUTPUT</a:t>
            </a:r>
            <a:r>
              <a:rPr lang="ko-KR" altLang="en-US" b="1" dirty="0">
                <a:latin typeface="Consolas" panose="020B0609020204030204" pitchFamily="49" charset="0"/>
              </a:rPr>
              <a:t>);        </a:t>
            </a:r>
            <a:r>
              <a:rPr lang="ko-KR" altLang="en-US" b="1" dirty="0" smtClean="0"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latin typeface="Consolas" panose="020B0609020204030204" pitchFamily="49" charset="0"/>
              </a:rPr>
              <a:t>릴레이를 출력으로 설정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 </a:t>
            </a:r>
            <a:r>
              <a:rPr lang="ko-KR" altLang="en-US" b="1" dirty="0" err="1">
                <a:latin typeface="Consolas" panose="020B0609020204030204" pitchFamily="49" charset="0"/>
              </a:rPr>
              <a:t>pinMode</a:t>
            </a:r>
            <a:r>
              <a:rPr lang="ko-KR" altLang="en-US" b="1" dirty="0"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latin typeface="Consolas" panose="020B0609020204030204" pitchFamily="49" charset="0"/>
              </a:rPr>
              <a:t>Switch,INPUT_PULLUP</a:t>
            </a:r>
            <a:r>
              <a:rPr lang="ko-KR" altLang="en-US" b="1" dirty="0">
                <a:latin typeface="Consolas" panose="020B0609020204030204" pitchFamily="49" charset="0"/>
              </a:rPr>
              <a:t>);    </a:t>
            </a:r>
            <a:r>
              <a:rPr lang="ko-KR" altLang="en-US" b="1" dirty="0" smtClean="0"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latin typeface="Consolas" panose="020B0609020204030204" pitchFamily="49" charset="0"/>
              </a:rPr>
              <a:t>스위치를 입력으로 설정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b="1" dirty="0" err="1">
                <a:latin typeface="Consolas" panose="020B0609020204030204" pitchFamily="49" charset="0"/>
              </a:rPr>
              <a:t>void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latin typeface="Consolas" panose="020B0609020204030204" pitchFamily="49" charset="0"/>
              </a:rPr>
              <a:t>loop</a:t>
            </a:r>
            <a:r>
              <a:rPr lang="ko-KR" altLang="en-US" b="1" dirty="0" smtClean="0">
                <a:latin typeface="Consolas" panose="020B0609020204030204" pitchFamily="49" charset="0"/>
              </a:rPr>
              <a:t>() {</a:t>
            </a:r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ko-KR" altLang="en-US" b="1" dirty="0">
                <a:latin typeface="Consolas" panose="020B0609020204030204" pitchFamily="49" charset="0"/>
              </a:rPr>
              <a:t>  </a:t>
            </a:r>
            <a:r>
              <a:rPr lang="ko-KR" altLang="en-US" b="1" dirty="0" err="1">
                <a:latin typeface="Consolas" panose="020B0609020204030204" pitchFamily="49" charset="0"/>
              </a:rPr>
              <a:t>if</a:t>
            </a:r>
            <a:r>
              <a:rPr lang="ko-KR" altLang="en-US" b="1" dirty="0"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latin typeface="Consolas" panose="020B0609020204030204" pitchFamily="49" charset="0"/>
              </a:rPr>
              <a:t>digitalRead</a:t>
            </a:r>
            <a:r>
              <a:rPr lang="ko-KR" altLang="en-US" b="1" dirty="0"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latin typeface="Consolas" panose="020B0609020204030204" pitchFamily="49" charset="0"/>
              </a:rPr>
              <a:t>Switch</a:t>
            </a:r>
            <a:r>
              <a:rPr lang="ko-KR" altLang="en-US" b="1" dirty="0">
                <a:latin typeface="Consolas" panose="020B0609020204030204" pitchFamily="49" charset="0"/>
              </a:rPr>
              <a:t>)==LOW)     </a:t>
            </a:r>
            <a:r>
              <a:rPr lang="ko-KR" altLang="en-US" b="1" dirty="0" smtClean="0"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latin typeface="Consolas" panose="020B0609020204030204" pitchFamily="49" charset="0"/>
              </a:rPr>
              <a:t>스위치를 누르면</a:t>
            </a:r>
          </a:p>
          <a:p>
            <a:r>
              <a:rPr lang="ko-KR" altLang="en-US" b="1" dirty="0" smtClean="0">
                <a:latin typeface="Consolas" panose="020B0609020204030204" pitchFamily="49" charset="0"/>
              </a:rPr>
              <a:t>    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digitalWrite</a:t>
            </a:r>
            <a:r>
              <a:rPr lang="ko-KR" altLang="en-US" b="1" dirty="0" smtClean="0">
                <a:latin typeface="Consolas" panose="020B0609020204030204" pitchFamily="49" charset="0"/>
              </a:rPr>
              <a:t>(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Relaypin,HIGH</a:t>
            </a:r>
            <a:r>
              <a:rPr lang="ko-KR" altLang="en-US" b="1" dirty="0">
                <a:latin typeface="Consolas" panose="020B0609020204030204" pitchFamily="49" charset="0"/>
              </a:rPr>
              <a:t>);   </a:t>
            </a:r>
            <a:r>
              <a:rPr lang="ko-KR" altLang="en-US" b="1" dirty="0" smtClean="0"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latin typeface="Consolas" panose="020B0609020204030204" pitchFamily="49" charset="0"/>
              </a:rPr>
              <a:t>1채널 릴레이 ON</a:t>
            </a:r>
          </a:p>
          <a:p>
            <a:r>
              <a:rPr lang="ko-KR" altLang="en-US" b="1" dirty="0" smtClean="0">
                <a:latin typeface="Consolas" panose="020B0609020204030204" pitchFamily="49" charset="0"/>
              </a:rPr>
              <a:t>  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else</a:t>
            </a:r>
            <a:r>
              <a:rPr lang="ko-KR" altLang="en-US" b="1" dirty="0" smtClean="0">
                <a:latin typeface="Consolas" panose="020B0609020204030204" pitchFamily="49" charset="0"/>
              </a:rPr>
              <a:t>                             // </a:t>
            </a:r>
            <a:r>
              <a:rPr lang="ko-KR" altLang="en-US" b="1" dirty="0">
                <a:latin typeface="Consolas" panose="020B0609020204030204" pitchFamily="49" charset="0"/>
              </a:rPr>
              <a:t>스위치를 누르지 않으면 </a:t>
            </a:r>
          </a:p>
          <a:p>
            <a:r>
              <a:rPr lang="ko-KR" altLang="en-US" b="1" dirty="0" smtClean="0">
                <a:latin typeface="Consolas" panose="020B0609020204030204" pitchFamily="49" charset="0"/>
              </a:rPr>
              <a:t>    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digitalWrite</a:t>
            </a:r>
            <a:r>
              <a:rPr lang="ko-KR" altLang="en-US" b="1" dirty="0" smtClean="0">
                <a:latin typeface="Consolas" panose="020B0609020204030204" pitchFamily="49" charset="0"/>
              </a:rPr>
              <a:t>(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Relaypin,LOW</a:t>
            </a:r>
            <a:r>
              <a:rPr lang="ko-KR" altLang="en-US" b="1" dirty="0">
                <a:latin typeface="Consolas" panose="020B0609020204030204" pitchFamily="49" charset="0"/>
              </a:rPr>
              <a:t>);    </a:t>
            </a:r>
            <a:r>
              <a:rPr lang="ko-KR" altLang="en-US" b="1" dirty="0" smtClean="0"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latin typeface="Consolas" panose="020B0609020204030204" pitchFamily="49" charset="0"/>
              </a:rPr>
              <a:t>1채널 릴레이 OFF</a:t>
            </a:r>
          </a:p>
          <a:p>
            <a:r>
              <a:rPr lang="ko-KR" altLang="en-US" b="1" dirty="0" smtClean="0">
                <a:latin typeface="Consolas" panose="020B0609020204030204" pitchFamily="49" charset="0"/>
              </a:rPr>
              <a:t>  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delay</a:t>
            </a:r>
            <a:r>
              <a:rPr lang="ko-KR" altLang="en-US" b="1" dirty="0" smtClean="0">
                <a:latin typeface="Consolas" panose="020B0609020204030204" pitchFamily="49" charset="0"/>
              </a:rPr>
              <a:t>(100</a:t>
            </a:r>
            <a:r>
              <a:rPr lang="ko-KR" alt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5811" y="0"/>
            <a:ext cx="219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2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87297" y="584775"/>
            <a:ext cx="5628640" cy="36317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void setup() {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(LED_BUILTIN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OUTPUT);</a:t>
            </a: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loop() {</a:t>
            </a: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digitalWrite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(LED_BUILTIN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HIGH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delay(1000);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digitalWrite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(LED_BUILTIN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LOW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delay(1000);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297" y="-29330"/>
            <a:ext cx="2051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blink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예제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8495" y="584775"/>
            <a:ext cx="30788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</a:t>
            </a:r>
            <a:r>
              <a:rPr lang="ko-KR" altLang="en-US" sz="20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r>
              <a:rPr lang="ko-KR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(x86</a:t>
            </a:r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avr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\cores</a:t>
            </a:r>
          </a:p>
          <a:p>
            <a:r>
              <a:rPr lang="en-US" altLang="ko-KR" sz="2000" dirty="0"/>
              <a:t>\</a:t>
            </a:r>
            <a:r>
              <a:rPr lang="en-US" altLang="ko-KR" sz="2000" dirty="0" err="1"/>
              <a:t>arduino</a:t>
            </a:r>
            <a:endParaRPr lang="ko-KR" altLang="en-US" sz="2000" dirty="0"/>
          </a:p>
          <a:p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wiring_digital.c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wiring.c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\</a:t>
            </a:r>
            <a:r>
              <a:rPr lang="ko-KR" altLang="en-US" sz="2000" dirty="0" err="1" smtClean="0"/>
              <a:t>variants</a:t>
            </a:r>
            <a:endParaRPr lang="en-US" altLang="ko-KR" sz="2000" dirty="0" smtClean="0"/>
          </a:p>
          <a:p>
            <a:r>
              <a:rPr lang="ko-KR" altLang="en-US" sz="2000" dirty="0" smtClean="0"/>
              <a:t>\</a:t>
            </a:r>
            <a:r>
              <a:rPr lang="ko-KR" altLang="en-US" sz="2000" dirty="0" err="1" smtClean="0"/>
              <a:t>standard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pins_arduino.h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2240" y="13208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(1)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6777" y="13208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(2)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8656" y="23600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(1)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8656" y="272411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(3)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882" y="337435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(3)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0949" y="304566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(1)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7657" y="4572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FF33"/>
                </a:solidFill>
              </a:rPr>
              <a:t>(2)</a:t>
            </a:r>
            <a:endParaRPr lang="ko-KR" altLang="en-US" b="1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539" y="0"/>
            <a:ext cx="486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코딩 시 폰트는 뭘 쓰지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…?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600075"/>
            <a:ext cx="8477250" cy="451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611" y="5237947"/>
            <a:ext cx="626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https://www.slant.co/topics/67/~</a:t>
            </a:r>
            <a:r>
              <a:rPr lang="en-US" altLang="ko-KR" dirty="0" smtClean="0">
                <a:hlinkClick r:id="rId4"/>
              </a:rPr>
              <a:t>best-programming-fonts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15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5078" y="0"/>
            <a:ext cx="4995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Relay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(AC220V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제어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ìëì´ë¸ ë¦´ë ì´ ëª¨ë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0" y="804690"/>
            <a:ext cx="7586038" cy="44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6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3860" y="0"/>
            <a:ext cx="1957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FND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원리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242" name="Picture 2" descr="fnd ì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731837"/>
            <a:ext cx="5285105" cy="47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mblogthumb-phinf.pstatic.net/20161017_259/damtaja_1476686579977ErF3t_JPEG/fnd.jp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54" y="1128711"/>
            <a:ext cx="3334385" cy="32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5276" y="45567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&lt;pin out&gt;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5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3860" y="0"/>
            <a:ext cx="1957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FND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" y="767680"/>
            <a:ext cx="45352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하나 켜기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배선으로만</a:t>
            </a:r>
            <a:r>
              <a:rPr lang="en-US" altLang="ko-KR" sz="28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원하는 곳 켜기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코딩으로</a:t>
            </a:r>
            <a:r>
              <a:rPr lang="en-US" altLang="ko-KR" sz="28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숫자 만들기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코딩으로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126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3220"/>
            <a:ext cx="4796565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6105098" y="880382"/>
            <a:ext cx="2168525" cy="4224815"/>
            <a:chOff x="6105098" y="880382"/>
            <a:chExt cx="2168525" cy="4224815"/>
          </a:xfrm>
        </p:grpSpPr>
        <p:pic>
          <p:nvPicPr>
            <p:cNvPr id="11270" name="Picture 6" descr="fnd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476"/>
            <a:stretch/>
          </p:blipFill>
          <p:spPr bwMode="auto">
            <a:xfrm>
              <a:off x="6105098" y="1249714"/>
              <a:ext cx="2168525" cy="3486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135578" y="880382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onsolas" panose="020B0609020204030204" pitchFamily="49" charset="0"/>
                </a:rPr>
                <a:t>D8  D7   D2  D3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02679" y="4735865"/>
              <a:ext cx="2070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nsolas" panose="020B0609020204030204" pitchFamily="49" charset="0"/>
                </a:rPr>
                <a:t>D6 D5    D4 D9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06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1986" y="0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FND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공통 음극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12337"/>
              </p:ext>
            </p:extLst>
          </p:nvPr>
        </p:nvGraphicFramePr>
        <p:xfrm>
          <a:off x="4911754" y="650557"/>
          <a:ext cx="3881726" cy="4876800"/>
        </p:xfrm>
        <a:graphic>
          <a:graphicData uri="http://schemas.openxmlformats.org/drawingml/2006/table">
            <a:tbl>
              <a:tblPr/>
              <a:tblGrid>
                <a:gridCol w="3881726">
                  <a:extLst>
                    <a:ext uri="{9D8B030D-6E8A-4147-A177-3AD203B41FA5}">
                      <a16:colId xmlns:a16="http://schemas.microsoft.com/office/drawing/2014/main" val="3988414747"/>
                    </a:ext>
                  </a:extLst>
                </a:gridCol>
              </a:tblGrid>
              <a:tr h="48768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digitsCC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[][8] = { //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공통 음극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CC)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{1,1,1,1,1,1,0,0}, //0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{0,1,1,0,0,0,0,0}, //1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{1,1,0,1,1,0,1,0}, //2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{1,1,1,1,0,0,1,0}, //3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{0,1,1,0,0,1,1,0}, //4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{1,0,1,1,0,1,1,0}, //5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{1,0,1,1,1,1,1,0}, //6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{1,1,1,0,0,0,0,0}, //7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{1,1,1,1,1,1,1,0}, //8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{1,1,1,1,0,1,1,0}  //9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};</a:t>
                      </a:r>
                    </a:p>
                    <a:p>
                      <a:endParaRPr lang="en-US" sz="10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setup()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2;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&lt; 10 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++) 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, OUTPUT);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, LOW);  // OFF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0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loop()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for 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&lt; 10;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displayFND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delay(1000);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0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displayFND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2 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&lt; 10 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++) 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digitsCC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][i-2]);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2000" marR="0" marT="0" marB="0" anchor="ctr">
                    <a:lnL w="7620" cap="flat" cmpd="sng" algn="ctr">
                      <a:solidFill>
                        <a:srgbClr val="709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709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5752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4" y="650557"/>
            <a:ext cx="3668559" cy="48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1986" y="0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FND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공통 양극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73000"/>
              </p:ext>
            </p:extLst>
          </p:nvPr>
        </p:nvGraphicFramePr>
        <p:xfrm>
          <a:off x="4911754" y="650557"/>
          <a:ext cx="3881726" cy="4876800"/>
        </p:xfrm>
        <a:graphic>
          <a:graphicData uri="http://schemas.openxmlformats.org/drawingml/2006/table">
            <a:tbl>
              <a:tblPr/>
              <a:tblGrid>
                <a:gridCol w="3881726">
                  <a:extLst>
                    <a:ext uri="{9D8B030D-6E8A-4147-A177-3AD203B41FA5}">
                      <a16:colId xmlns:a16="http://schemas.microsoft.com/office/drawing/2014/main" val="3988414747"/>
                    </a:ext>
                  </a:extLst>
                </a:gridCol>
              </a:tblGrid>
              <a:tr h="48768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byte </a:t>
                      </a:r>
                      <a:r>
                        <a:rPr lang="en-US" sz="1000" b="1" dirty="0" err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digitsCA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[][8] = { //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공통 양극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CA)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{0,0,0,0,0,0,1,1}, //0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{1,0,0,1,1,1,1,1}, //1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{0,0,1,0,0,1,0,1}, //2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{0,0,0,0,1,1,0,1}, //3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{1,0,0,1,1,0,0,1}, //4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{0,1,0,0,1,0,0,1}, //5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{0,1,0,0,0,0,0,1}, //6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{0,0,0,1,1,1,1,1}, //7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{0,0,0,0,0,0,0,1}, //8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{0,0,0,0,1,0,0,1}  //9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};</a:t>
                      </a:r>
                    </a:p>
                    <a:p>
                      <a:endParaRPr lang="en-US" sz="10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setup()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2;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&lt; 10 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++) 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, OUTPUT);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);  // OFF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0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loop()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for 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&lt; 10;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displayFND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delay(1000);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0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displayFND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for(byte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2 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&lt; 10 ;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++)  {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00" b="1" dirty="0" err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digitsCA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][i-2]);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2000" marR="0" marT="0" marB="0" anchor="ctr">
                    <a:lnL w="7620" cap="flat" cmpd="sng" algn="ctr">
                      <a:solidFill>
                        <a:srgbClr val="709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709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5752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" y="687590"/>
            <a:ext cx="3637598" cy="48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1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nd digi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84882"/>
            <a:ext cx="3697605" cy="50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5634" y="0"/>
            <a:ext cx="305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FND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실습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과제</a:t>
            </a:r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2900" y="683860"/>
            <a:ext cx="48526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왼쪽 표를 참고하여 </a:t>
            </a:r>
            <a:r>
              <a:rPr lang="en-US" altLang="ko-KR" sz="2800" dirty="0" smtClean="0"/>
              <a:t>16</a:t>
            </a:r>
            <a:r>
              <a:rPr lang="ko-KR" altLang="en-US" sz="2800" dirty="0" smtClean="0"/>
              <a:t>진법 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   숫자를 표시하시오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992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6635" y="0"/>
            <a:ext cx="4012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4Digit 7Segment(1)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11" y="866140"/>
            <a:ext cx="2966720" cy="4165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204" y="120534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FND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/>
              <a:t>‘0123’</a:t>
            </a:r>
          </a:p>
          <a:p>
            <a:r>
              <a:rPr lang="ko-KR" altLang="en-US" dirty="0" smtClean="0"/>
              <a:t>표시하기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6635" y="0"/>
            <a:ext cx="4012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4Digit 7Segment(2)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" y="964277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TR</a:t>
            </a:r>
            <a:r>
              <a:rPr lang="ko-KR" altLang="en-US" dirty="0" smtClean="0"/>
              <a:t>을 이용하여</a:t>
            </a:r>
            <a:endParaRPr lang="en-US" altLang="ko-KR" dirty="0" smtClean="0"/>
          </a:p>
          <a:p>
            <a:r>
              <a:rPr lang="ko-KR" altLang="en-US" dirty="0" smtClean="0"/>
              <a:t>  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회로</a:t>
            </a:r>
            <a:endParaRPr lang="en-US" altLang="ko-KR" dirty="0" smtClean="0"/>
          </a:p>
          <a:p>
            <a:r>
              <a:rPr lang="ko-KR" altLang="en-US" dirty="0" smtClean="0"/>
              <a:t>   보호하기</a:t>
            </a:r>
            <a:endParaRPr lang="en-US" altLang="ko-KR" dirty="0" smtClean="0"/>
          </a:p>
          <a:p>
            <a:r>
              <a:rPr lang="en-US" altLang="ko-KR" dirty="0" smtClean="0"/>
              <a:t>2. FND</a:t>
            </a:r>
            <a:r>
              <a:rPr lang="ko-KR" altLang="en-US" dirty="0"/>
              <a:t> </a:t>
            </a:r>
            <a:r>
              <a:rPr lang="ko-KR" altLang="en-US" dirty="0" smtClean="0"/>
              <a:t>시계 만들기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734060"/>
            <a:ext cx="4246880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6635" y="0"/>
            <a:ext cx="4012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4Digit 7Segment(3)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197" y="113053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볼트미터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703580"/>
            <a:ext cx="3901440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1263" y="276999"/>
            <a:ext cx="6172737" cy="540147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 2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  13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buttonState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 0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void setup() {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OUTPUT);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INPUT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  }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void loop() {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buttonState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digitalRead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if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buttonState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== HIGH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digitalWrite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HIGH);</a:t>
            </a: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digitalWrite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LOW);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" y="276999"/>
            <a:ext cx="23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button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예제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99033" y="1593257"/>
            <a:ext cx="1462594" cy="2361670"/>
            <a:chOff x="550764" y="1718025"/>
            <a:chExt cx="1462594" cy="2361670"/>
          </a:xfrm>
        </p:grpSpPr>
        <p:sp>
          <p:nvSpPr>
            <p:cNvPr id="35" name="오각형 34"/>
            <p:cNvSpPr/>
            <p:nvPr/>
          </p:nvSpPr>
          <p:spPr>
            <a:xfrm>
              <a:off x="550764" y="1718025"/>
              <a:ext cx="453005" cy="234892"/>
            </a:xfrm>
            <a:prstGeom prst="homePlat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598066" y="2390862"/>
              <a:ext cx="415292" cy="544141"/>
              <a:chOff x="1598066" y="2390862"/>
              <a:chExt cx="415292" cy="54414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598066" y="2390862"/>
                <a:ext cx="142613" cy="1426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598066" y="2792390"/>
                <a:ext cx="142613" cy="1426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853967" y="2533475"/>
                <a:ext cx="159391" cy="258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1853967" y="2390862"/>
                <a:ext cx="0" cy="544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/>
            <p:nvPr/>
          </p:nvCxnSpPr>
          <p:spPr>
            <a:xfrm>
              <a:off x="1669372" y="1837189"/>
              <a:ext cx="0" cy="544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660983" y="2935003"/>
              <a:ext cx="0" cy="544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015068" y="1836045"/>
              <a:ext cx="654304" cy="1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1505128" y="3510034"/>
              <a:ext cx="327152" cy="150243"/>
              <a:chOff x="1505128" y="3510034"/>
              <a:chExt cx="327152" cy="150243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1505128" y="3510034"/>
                <a:ext cx="3271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538684" y="358337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573638" y="3660277"/>
                <a:ext cx="1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262156" y="3710363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GND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1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0124" y="-2933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ADC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8495" y="584775"/>
            <a:ext cx="30788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</a:t>
            </a:r>
            <a:r>
              <a:rPr lang="ko-KR" altLang="en-US" sz="20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r>
              <a:rPr lang="ko-KR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(x86</a:t>
            </a:r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ko-KR" altLang="en-US" sz="20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avr</a:t>
            </a:r>
            <a:endParaRPr lang="en-US" altLang="ko-KR" sz="20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/>
              <a:t>\</a:t>
            </a:r>
            <a:r>
              <a:rPr lang="en-US" altLang="ko-KR" sz="2000" dirty="0"/>
              <a:t>cores</a:t>
            </a:r>
          </a:p>
          <a:p>
            <a:r>
              <a:rPr lang="en-US" altLang="ko-KR" sz="2000" dirty="0"/>
              <a:t>\</a:t>
            </a:r>
            <a:r>
              <a:rPr lang="en-US" altLang="ko-KR" sz="2000" dirty="0" err="1"/>
              <a:t>arduino</a:t>
            </a:r>
            <a:endParaRPr lang="ko-KR" altLang="en-US" sz="2000" dirty="0"/>
          </a:p>
          <a:p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arduino.h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wiring_analog.c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\</a:t>
            </a:r>
            <a:r>
              <a:rPr lang="ko-KR" altLang="en-US" sz="2000" dirty="0" err="1" smtClean="0"/>
              <a:t>variants</a:t>
            </a:r>
            <a:endParaRPr lang="en-US" altLang="ko-KR" sz="2000" dirty="0" smtClean="0"/>
          </a:p>
          <a:p>
            <a:r>
              <a:rPr lang="ko-KR" altLang="en-US" sz="2000" dirty="0" smtClean="0"/>
              <a:t>\</a:t>
            </a:r>
            <a:r>
              <a:rPr lang="ko-KR" altLang="en-US" sz="2000" dirty="0" err="1" smtClean="0"/>
              <a:t>standard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ko-KR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pins_arduino.h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91593" y="1138843"/>
            <a:ext cx="4688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arduino.h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#136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digitalRead</a:t>
            </a:r>
            <a:r>
              <a:rPr lang="en-US" altLang="ko-KR" dirty="0"/>
              <a:t>(uint8_t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wiring_analog.c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#38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analogRead</a:t>
            </a:r>
            <a:r>
              <a:rPr lang="en-US" altLang="ko-KR" dirty="0"/>
              <a:t>(uint8_t pin</a:t>
            </a:r>
            <a:r>
              <a:rPr lang="en-US" altLang="ko-KR" dirty="0" smtClean="0"/>
              <a:t>){…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7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287" y="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ADC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2503" y="701155"/>
            <a:ext cx="49145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analogRead</a:t>
            </a:r>
            <a:r>
              <a:rPr lang="ko-KR" altLang="en-US" sz="1000" dirty="0"/>
              <a:t>(uint8_t </a:t>
            </a:r>
            <a:r>
              <a:rPr lang="ko-KR" altLang="en-US" sz="1000" dirty="0" err="1"/>
              <a:t>pin</a:t>
            </a:r>
            <a:r>
              <a:rPr lang="ko-KR" altLang="en-US" sz="1000" dirty="0" smtClean="0"/>
              <a:t>){</a:t>
            </a:r>
            <a:endParaRPr lang="ko-KR" altLang="en-US" sz="1000" dirty="0"/>
          </a:p>
          <a:p>
            <a:r>
              <a:rPr lang="ko-KR" altLang="en-US" sz="1000" dirty="0"/>
              <a:t>	uint8_t </a:t>
            </a:r>
            <a:r>
              <a:rPr lang="ko-KR" altLang="en-US" sz="1000" dirty="0" err="1"/>
              <a:t>low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high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#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analogPinToChannel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smtClean="0"/>
              <a:t>  #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(__AVR_ATmega32U4__)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&gt;= 18)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-= 18; // </a:t>
            </a:r>
            <a:r>
              <a:rPr lang="ko-KR" altLang="en-US" sz="1000" dirty="0" err="1"/>
              <a:t>allow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numbers</a:t>
            </a:r>
            <a:endParaRPr lang="ko-KR" altLang="en-US" sz="1000" dirty="0"/>
          </a:p>
          <a:p>
            <a:r>
              <a:rPr lang="ko-KR" altLang="en-US" sz="1000" dirty="0" smtClean="0"/>
              <a:t>  #</a:t>
            </a:r>
            <a:r>
              <a:rPr lang="ko-KR" altLang="en-US" sz="1000" dirty="0" err="1"/>
              <a:t>endif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analogPinToChannel</a:t>
            </a:r>
            <a:r>
              <a:rPr lang="ko-KR" altLang="en-US" sz="1000" dirty="0"/>
              <a:t>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 smtClean="0"/>
              <a:t>  #</a:t>
            </a:r>
            <a:r>
              <a:rPr lang="ko-KR" altLang="en-US" sz="1000" dirty="0" err="1"/>
              <a:t>elif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(__AVR_ATmega1280__) || </a:t>
            </a:r>
            <a:r>
              <a:rPr lang="ko-KR" altLang="en-US" sz="1000" dirty="0" err="1" smtClean="0"/>
              <a:t>efined</a:t>
            </a:r>
            <a:r>
              <a:rPr lang="ko-KR" altLang="en-US" sz="1000" dirty="0"/>
              <a:t>(__AVR_ATmega2560__)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&gt;= 54)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-= 54; // </a:t>
            </a:r>
            <a:r>
              <a:rPr lang="ko-KR" altLang="en-US" sz="1000" dirty="0" err="1"/>
              <a:t>allow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numbers</a:t>
            </a:r>
            <a:endParaRPr lang="ko-KR" altLang="en-US" sz="1000" dirty="0"/>
          </a:p>
          <a:p>
            <a:r>
              <a:rPr lang="ko-KR" altLang="en-US" sz="1000" dirty="0" smtClean="0"/>
              <a:t>  #</a:t>
            </a:r>
            <a:r>
              <a:rPr lang="ko-KR" altLang="en-US" sz="1000" dirty="0" err="1"/>
              <a:t>elif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(__AVR_ATmega32U4__)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&gt;= 18)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-= 18; // </a:t>
            </a:r>
            <a:r>
              <a:rPr lang="ko-KR" altLang="en-US" sz="1000" dirty="0" err="1"/>
              <a:t>allow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numbers</a:t>
            </a:r>
            <a:endParaRPr lang="ko-KR" altLang="en-US" sz="1000" dirty="0"/>
          </a:p>
          <a:p>
            <a:r>
              <a:rPr lang="ko-KR" altLang="en-US" sz="1000" dirty="0" smtClean="0"/>
              <a:t>  #</a:t>
            </a:r>
            <a:r>
              <a:rPr lang="ko-KR" altLang="en-US" sz="1000" dirty="0" err="1"/>
              <a:t>elif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(__AVR_ATmega1284__) || </a:t>
            </a:r>
            <a:r>
              <a:rPr lang="ko-KR" altLang="en-US" sz="1000" dirty="0" err="1" smtClean="0"/>
              <a:t>defined</a:t>
            </a:r>
            <a:r>
              <a:rPr lang="ko-KR" altLang="en-US" sz="1000" dirty="0"/>
              <a:t>(__AVR_ATmega1284P__) ||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defined</a:t>
            </a:r>
            <a:r>
              <a:rPr lang="ko-KR" altLang="en-US" sz="1000" dirty="0"/>
              <a:t>(__AVR_ATmega644__) ||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(__AVR_ATmega644A__) ||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err="1" smtClean="0"/>
              <a:t>defined</a:t>
            </a:r>
            <a:r>
              <a:rPr lang="ko-KR" altLang="en-US" sz="1000" dirty="0"/>
              <a:t>(__AVR_ATmega644P__) ||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(__AVR_ATmega644PA__)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&gt;= 24)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-= 24; // </a:t>
            </a:r>
            <a:r>
              <a:rPr lang="ko-KR" altLang="en-US" sz="1000" dirty="0" err="1"/>
              <a:t>allow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numbers</a:t>
            </a:r>
            <a:endParaRPr lang="ko-KR" altLang="en-US" sz="1000" dirty="0"/>
          </a:p>
          <a:p>
            <a:r>
              <a:rPr lang="ko-KR" altLang="en-US" sz="1000" dirty="0" smtClean="0"/>
              <a:t>  #</a:t>
            </a:r>
            <a:r>
              <a:rPr lang="ko-KR" altLang="en-US" sz="1000" dirty="0" err="1"/>
              <a:t>else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&gt;= 14)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-= 14; // </a:t>
            </a:r>
            <a:r>
              <a:rPr lang="ko-KR" altLang="en-US" sz="1000" dirty="0" err="1"/>
              <a:t>allow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numbers</a:t>
            </a:r>
            <a:endParaRPr lang="ko-KR" altLang="en-US" sz="1000" dirty="0"/>
          </a:p>
          <a:p>
            <a:r>
              <a:rPr lang="ko-KR" altLang="en-US" sz="1000" dirty="0"/>
              <a:t>#</a:t>
            </a:r>
            <a:r>
              <a:rPr lang="ko-KR" altLang="en-US" sz="1000" dirty="0" err="1"/>
              <a:t>endif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#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(ADCSRB) &amp;&amp; </a:t>
            </a:r>
            <a:r>
              <a:rPr lang="ko-KR" altLang="en-US" sz="1000" dirty="0" err="1"/>
              <a:t>defined</a:t>
            </a:r>
            <a:r>
              <a:rPr lang="ko-KR" altLang="en-US" sz="1000" dirty="0"/>
              <a:t>(MUX5)</a:t>
            </a:r>
          </a:p>
          <a:p>
            <a:r>
              <a:rPr lang="ko-KR" altLang="en-US" sz="1000" dirty="0"/>
              <a:t>	//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MUX5 </a:t>
            </a:r>
            <a:r>
              <a:rPr lang="ko-KR" altLang="en-US" sz="1000" dirty="0" err="1"/>
              <a:t>bit</a:t>
            </a:r>
            <a:r>
              <a:rPr lang="ko-KR" altLang="en-US" sz="1000" dirty="0"/>
              <a:t> of ADCSRB </a:t>
            </a:r>
            <a:r>
              <a:rPr lang="ko-KR" altLang="en-US" sz="1000" dirty="0" err="1"/>
              <a:t>selects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whether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we're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reading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channels</a:t>
            </a:r>
            <a:endParaRPr lang="ko-KR" altLang="en-US" sz="1000" dirty="0"/>
          </a:p>
          <a:p>
            <a:r>
              <a:rPr lang="ko-KR" altLang="en-US" sz="1000" dirty="0"/>
              <a:t>	// 0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7 (MUX5 </a:t>
            </a:r>
            <a:r>
              <a:rPr lang="ko-KR" altLang="en-US" sz="1000" dirty="0" err="1"/>
              <a:t>low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8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15 (MUX5 </a:t>
            </a:r>
            <a:r>
              <a:rPr lang="ko-KR" altLang="en-US" sz="1000" dirty="0" err="1"/>
              <a:t>high</a:t>
            </a:r>
            <a:r>
              <a:rPr lang="ko-KR" altLang="en-US" sz="1000" dirty="0"/>
              <a:t>).</a:t>
            </a:r>
          </a:p>
          <a:p>
            <a:r>
              <a:rPr lang="ko-KR" altLang="en-US" sz="1000" dirty="0"/>
              <a:t>	ADCSRB = (ADCSRB &amp; ~(1 &lt;&lt; MUX5)) | (((</a:t>
            </a:r>
            <a:r>
              <a:rPr lang="ko-KR" altLang="en-US" sz="1000" dirty="0" err="1"/>
              <a:t>pin</a:t>
            </a:r>
            <a:r>
              <a:rPr lang="ko-KR" altLang="en-US" sz="1000" dirty="0"/>
              <a:t> &gt;&gt; 3) &amp; 0x01) &lt;&lt; MUX5);</a:t>
            </a:r>
          </a:p>
          <a:p>
            <a:r>
              <a:rPr lang="ko-KR" altLang="en-US" sz="1000" dirty="0"/>
              <a:t>#</a:t>
            </a:r>
            <a:r>
              <a:rPr lang="ko-KR" altLang="en-US" sz="1000" dirty="0" err="1"/>
              <a:t>endif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	// </a:t>
            </a:r>
            <a:r>
              <a:rPr lang="ko-KR" altLang="en-US" sz="1000" dirty="0" err="1"/>
              <a:t>set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analog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reference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high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two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bits</a:t>
            </a:r>
            <a:r>
              <a:rPr lang="ko-KR" altLang="en-US" sz="1000" dirty="0"/>
              <a:t> of ADMUX) and </a:t>
            </a:r>
            <a:r>
              <a:rPr lang="ko-KR" altLang="en-US" sz="1000" dirty="0" err="1"/>
              <a:t>select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endParaRPr lang="ko-KR" altLang="en-US" sz="1000" dirty="0"/>
          </a:p>
          <a:p>
            <a:r>
              <a:rPr lang="ko-KR" altLang="en-US" sz="1000" dirty="0"/>
              <a:t>	//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low</a:t>
            </a:r>
            <a:r>
              <a:rPr lang="ko-KR" altLang="en-US" sz="1000" dirty="0"/>
              <a:t> 4 </a:t>
            </a:r>
            <a:r>
              <a:rPr lang="ko-KR" altLang="en-US" sz="1000" dirty="0" err="1"/>
              <a:t>bits</a:t>
            </a:r>
            <a:r>
              <a:rPr lang="ko-KR" altLang="en-US" sz="1000" dirty="0"/>
              <a:t>).  </a:t>
            </a:r>
            <a:r>
              <a:rPr lang="ko-KR" altLang="en-US" sz="1000" dirty="0" err="1"/>
              <a:t>this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also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sets</a:t>
            </a:r>
            <a:r>
              <a:rPr lang="ko-KR" altLang="en-US" sz="1000" dirty="0"/>
              <a:t> ADLAR (</a:t>
            </a:r>
            <a:r>
              <a:rPr lang="ko-KR" altLang="en-US" sz="1000" dirty="0" err="1"/>
              <a:t>left-adjust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result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	//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0 (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default</a:t>
            </a:r>
            <a:r>
              <a:rPr lang="ko-KR" altLang="en-US" sz="1000" dirty="0"/>
              <a:t>).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822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287" y="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ADC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" y="701154"/>
            <a:ext cx="50370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#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defined</a:t>
            </a:r>
            <a:r>
              <a:rPr lang="ko-KR" altLang="en-US" sz="900" dirty="0"/>
              <a:t>(ADMUX)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defined</a:t>
            </a:r>
            <a:r>
              <a:rPr lang="ko-KR" altLang="en-US" sz="900" dirty="0"/>
              <a:t>(__AVR_ATtiny25__) || </a:t>
            </a:r>
            <a:r>
              <a:rPr lang="ko-KR" altLang="en-US" sz="900" dirty="0" err="1"/>
              <a:t>defined</a:t>
            </a:r>
            <a:r>
              <a:rPr lang="ko-KR" altLang="en-US" sz="900" dirty="0"/>
              <a:t>(__AVR_ATtiny45__) || </a:t>
            </a:r>
            <a:r>
              <a:rPr lang="ko-KR" altLang="en-US" sz="900" dirty="0" err="1"/>
              <a:t>defined</a:t>
            </a:r>
            <a:r>
              <a:rPr lang="ko-KR" altLang="en-US" sz="900" dirty="0"/>
              <a:t>(__AVR_ATtiny85__)</a:t>
            </a:r>
          </a:p>
          <a:p>
            <a:r>
              <a:rPr lang="ko-KR" altLang="en-US" sz="900" dirty="0"/>
              <a:t>	ADMUX = (</a:t>
            </a:r>
            <a:r>
              <a:rPr lang="ko-KR" altLang="en-US" sz="900" dirty="0" err="1"/>
              <a:t>analog_reference</a:t>
            </a:r>
            <a:r>
              <a:rPr lang="ko-KR" altLang="en-US" sz="900" dirty="0"/>
              <a:t> &lt;&lt; 4) | (</a:t>
            </a:r>
            <a:r>
              <a:rPr lang="ko-KR" altLang="en-US" sz="900" dirty="0" err="1"/>
              <a:t>pin</a:t>
            </a:r>
            <a:r>
              <a:rPr lang="ko-KR" altLang="en-US" sz="900" dirty="0"/>
              <a:t> &amp; 0x07);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else</a:t>
            </a:r>
            <a:endParaRPr lang="ko-KR" altLang="en-US" sz="900" dirty="0"/>
          </a:p>
          <a:p>
            <a:r>
              <a:rPr lang="ko-KR" altLang="en-US" sz="900" dirty="0"/>
              <a:t>	ADMUX = (</a:t>
            </a:r>
            <a:r>
              <a:rPr lang="ko-KR" altLang="en-US" sz="900" dirty="0" err="1"/>
              <a:t>analog_reference</a:t>
            </a:r>
            <a:r>
              <a:rPr lang="ko-KR" altLang="en-US" sz="900" dirty="0"/>
              <a:t> &lt;&lt; 6) | (</a:t>
            </a:r>
            <a:r>
              <a:rPr lang="ko-KR" altLang="en-US" sz="900" dirty="0" err="1"/>
              <a:t>pin</a:t>
            </a:r>
            <a:r>
              <a:rPr lang="ko-KR" altLang="en-US" sz="900" dirty="0"/>
              <a:t> &amp; 0x07);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endif</a:t>
            </a:r>
            <a:endParaRPr lang="ko-KR" altLang="en-US" sz="900" dirty="0"/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endif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without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delay</a:t>
            </a:r>
            <a:r>
              <a:rPr lang="ko-KR" altLang="en-US" sz="900" dirty="0"/>
              <a:t>, </a:t>
            </a:r>
            <a:r>
              <a:rPr lang="ko-KR" altLang="en-US" sz="900" dirty="0" err="1"/>
              <a:t>we</a:t>
            </a:r>
            <a:r>
              <a:rPr lang="ko-KR" altLang="en-US" sz="900" dirty="0"/>
              <a:t> </a:t>
            </a:r>
            <a:r>
              <a:rPr lang="ko-KR" altLang="en-US" sz="900" dirty="0" err="1"/>
              <a:t>seem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read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wrong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channel</a:t>
            </a:r>
            <a:endParaRPr lang="ko-KR" altLang="en-US" sz="900" dirty="0"/>
          </a:p>
          <a:p>
            <a:r>
              <a:rPr lang="ko-KR" altLang="en-US" sz="900" dirty="0"/>
              <a:t>	//</a:t>
            </a:r>
            <a:r>
              <a:rPr lang="ko-KR" altLang="en-US" sz="900" dirty="0" err="1"/>
              <a:t>delay</a:t>
            </a:r>
            <a:r>
              <a:rPr lang="ko-KR" altLang="en-US" sz="900" dirty="0"/>
              <a:t>(1);</a:t>
            </a:r>
          </a:p>
          <a:p>
            <a:endParaRPr lang="ko-KR" altLang="en-US" sz="900" dirty="0"/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defined</a:t>
            </a:r>
            <a:r>
              <a:rPr lang="ko-KR" altLang="en-US" sz="900" dirty="0"/>
              <a:t>(ADCSRA) &amp;&amp; </a:t>
            </a:r>
            <a:r>
              <a:rPr lang="ko-KR" altLang="en-US" sz="900" dirty="0" err="1"/>
              <a:t>defined</a:t>
            </a:r>
            <a:r>
              <a:rPr lang="ko-KR" altLang="en-US" sz="900" dirty="0"/>
              <a:t>(ADCL)</a:t>
            </a:r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start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conversion</a:t>
            </a:r>
            <a:endParaRPr lang="ko-KR" altLang="en-US" sz="900" dirty="0"/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sbi</a:t>
            </a:r>
            <a:r>
              <a:rPr lang="ko-KR" altLang="en-US" sz="900" dirty="0"/>
              <a:t>(ADCSRA, ADSC);</a:t>
            </a:r>
          </a:p>
          <a:p>
            <a:endParaRPr lang="ko-KR" altLang="en-US" sz="900" dirty="0"/>
          </a:p>
          <a:p>
            <a:r>
              <a:rPr lang="ko-KR" altLang="en-US" sz="900" dirty="0"/>
              <a:t>	// ADSC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</a:t>
            </a:r>
            <a:r>
              <a:rPr lang="ko-KR" altLang="en-US" sz="900" dirty="0" err="1"/>
              <a:t>cleared</a:t>
            </a:r>
            <a:r>
              <a:rPr lang="ko-KR" altLang="en-US" sz="900" dirty="0"/>
              <a:t> </a:t>
            </a:r>
            <a:r>
              <a:rPr lang="ko-KR" altLang="en-US" sz="900" dirty="0" err="1"/>
              <a:t>when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conversion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finishes</a:t>
            </a:r>
            <a:endParaRPr lang="ko-KR" altLang="en-US" sz="900" dirty="0"/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while</a:t>
            </a:r>
            <a:r>
              <a:rPr lang="ko-KR" altLang="en-US" sz="900" dirty="0"/>
              <a:t> (</a:t>
            </a:r>
            <a:r>
              <a:rPr lang="ko-KR" altLang="en-US" sz="900" dirty="0" err="1"/>
              <a:t>bit_is_set</a:t>
            </a:r>
            <a:r>
              <a:rPr lang="ko-KR" altLang="en-US" sz="900" dirty="0"/>
              <a:t>(ADCSRA, ADSC));</a:t>
            </a:r>
          </a:p>
          <a:p>
            <a:endParaRPr lang="ko-KR" altLang="en-US" sz="900" dirty="0"/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we</a:t>
            </a:r>
            <a:r>
              <a:rPr lang="ko-KR" altLang="en-US" sz="900" dirty="0"/>
              <a:t> </a:t>
            </a:r>
            <a:r>
              <a:rPr lang="ko-KR" altLang="en-US" sz="900" dirty="0" err="1"/>
              <a:t>have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read</a:t>
            </a:r>
            <a:r>
              <a:rPr lang="ko-KR" altLang="en-US" sz="900" dirty="0"/>
              <a:t> ADCL </a:t>
            </a:r>
            <a:r>
              <a:rPr lang="ko-KR" altLang="en-US" sz="900" dirty="0" err="1"/>
              <a:t>first</a:t>
            </a:r>
            <a:r>
              <a:rPr lang="ko-KR" altLang="en-US" sz="900" dirty="0"/>
              <a:t>; </a:t>
            </a:r>
            <a:r>
              <a:rPr lang="ko-KR" altLang="en-US" sz="900" dirty="0" err="1"/>
              <a:t>doing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so</a:t>
            </a:r>
            <a:r>
              <a:rPr lang="ko-KR" altLang="en-US" sz="900" dirty="0"/>
              <a:t> </a:t>
            </a:r>
            <a:r>
              <a:rPr lang="ko-KR" altLang="en-US" sz="900" dirty="0" err="1"/>
              <a:t>locks</a:t>
            </a:r>
            <a:r>
              <a:rPr lang="ko-KR" altLang="en-US" sz="900" dirty="0"/>
              <a:t> </a:t>
            </a:r>
            <a:r>
              <a:rPr lang="ko-KR" altLang="en-US" sz="900" dirty="0" err="1"/>
              <a:t>both</a:t>
            </a:r>
            <a:r>
              <a:rPr lang="ko-KR" altLang="en-US" sz="900" dirty="0"/>
              <a:t> ADCL</a:t>
            </a:r>
          </a:p>
          <a:p>
            <a:r>
              <a:rPr lang="ko-KR" altLang="en-US" sz="900" dirty="0"/>
              <a:t>	// and ADCH </a:t>
            </a:r>
            <a:r>
              <a:rPr lang="ko-KR" altLang="en-US" sz="900" dirty="0" err="1"/>
              <a:t>until</a:t>
            </a:r>
            <a:r>
              <a:rPr lang="ko-KR" altLang="en-US" sz="900" dirty="0"/>
              <a:t> ADCH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</a:t>
            </a:r>
            <a:r>
              <a:rPr lang="ko-KR" altLang="en-US" sz="900" dirty="0" err="1"/>
              <a:t>read</a:t>
            </a:r>
            <a:r>
              <a:rPr lang="ko-KR" altLang="en-US" sz="900" dirty="0"/>
              <a:t>.  </a:t>
            </a:r>
            <a:r>
              <a:rPr lang="ko-KR" altLang="en-US" sz="900" dirty="0" err="1"/>
              <a:t>reading</a:t>
            </a:r>
            <a:r>
              <a:rPr lang="ko-KR" altLang="en-US" sz="900" dirty="0"/>
              <a:t> ADCL </a:t>
            </a:r>
            <a:r>
              <a:rPr lang="ko-KR" altLang="en-US" sz="900" dirty="0" err="1"/>
              <a:t>second</a:t>
            </a:r>
            <a:r>
              <a:rPr lang="ko-KR" altLang="en-US" sz="900" dirty="0"/>
              <a:t> </a:t>
            </a:r>
            <a:r>
              <a:rPr lang="ko-KR" altLang="en-US" sz="900" dirty="0" err="1"/>
              <a:t>would</a:t>
            </a:r>
            <a:endParaRPr lang="ko-KR" altLang="en-US" sz="900" dirty="0"/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cause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results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each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conversion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be</a:t>
            </a:r>
            <a:r>
              <a:rPr lang="ko-KR" altLang="en-US" sz="900" dirty="0"/>
              <a:t> </a:t>
            </a:r>
            <a:r>
              <a:rPr lang="ko-KR" altLang="en-US" sz="900" dirty="0" err="1"/>
              <a:t>discarded</a:t>
            </a:r>
            <a:r>
              <a:rPr lang="ko-KR" altLang="en-US" sz="900" dirty="0"/>
              <a:t>,</a:t>
            </a:r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ADCL and ADCH </a:t>
            </a:r>
            <a:r>
              <a:rPr lang="ko-KR" altLang="en-US" sz="900" dirty="0" err="1"/>
              <a:t>would</a:t>
            </a:r>
            <a:r>
              <a:rPr lang="ko-KR" altLang="en-US" sz="900" dirty="0"/>
              <a:t> </a:t>
            </a:r>
            <a:r>
              <a:rPr lang="ko-KR" altLang="en-US" sz="900" dirty="0" err="1"/>
              <a:t>be</a:t>
            </a:r>
            <a:r>
              <a:rPr lang="ko-KR" altLang="en-US" sz="900" dirty="0"/>
              <a:t> </a:t>
            </a:r>
            <a:r>
              <a:rPr lang="ko-KR" altLang="en-US" sz="900" dirty="0" err="1"/>
              <a:t>locked</a:t>
            </a:r>
            <a:r>
              <a:rPr lang="ko-KR" altLang="en-US" sz="900" dirty="0"/>
              <a:t> </a:t>
            </a:r>
            <a:r>
              <a:rPr lang="ko-KR" altLang="en-US" sz="900" dirty="0" err="1"/>
              <a:t>when</a:t>
            </a:r>
            <a:r>
              <a:rPr lang="ko-KR" altLang="en-US" sz="900" dirty="0"/>
              <a:t> </a:t>
            </a:r>
            <a:r>
              <a:rPr lang="ko-KR" altLang="en-US" sz="900" dirty="0" err="1"/>
              <a:t>it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completed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 = ADCL;</a:t>
            </a:r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= ADCH;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else</a:t>
            </a:r>
            <a:endParaRPr lang="ko-KR" altLang="en-US" sz="900" dirty="0"/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we</a:t>
            </a:r>
            <a:r>
              <a:rPr lang="ko-KR" altLang="en-US" sz="900" dirty="0"/>
              <a:t> </a:t>
            </a:r>
            <a:r>
              <a:rPr lang="ko-KR" altLang="en-US" sz="900" dirty="0" err="1"/>
              <a:t>dont</a:t>
            </a:r>
            <a:r>
              <a:rPr lang="ko-KR" altLang="en-US" sz="900" dirty="0"/>
              <a:t> </a:t>
            </a:r>
            <a:r>
              <a:rPr lang="ko-KR" altLang="en-US" sz="900" dirty="0" err="1"/>
              <a:t>have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ADC, 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0</a:t>
            </a:r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 = 0;</a:t>
            </a:r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= 0;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endif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	// </a:t>
            </a:r>
            <a:r>
              <a:rPr lang="ko-KR" altLang="en-US" sz="900" dirty="0" err="1"/>
              <a:t>combine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two</a:t>
            </a:r>
            <a:r>
              <a:rPr lang="ko-KR" altLang="en-US" sz="900" dirty="0"/>
              <a:t> </a:t>
            </a:r>
            <a:r>
              <a:rPr lang="ko-KR" altLang="en-US" sz="900" dirty="0" err="1"/>
              <a:t>bytes</a:t>
            </a:r>
            <a:endParaRPr lang="ko-KR" altLang="en-US" sz="900" dirty="0"/>
          </a:p>
          <a:p>
            <a:r>
              <a:rPr lang="ko-KR" altLang="en-US" sz="900" dirty="0"/>
              <a:t>	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(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&lt;&lt; 8) | </a:t>
            </a:r>
            <a:r>
              <a:rPr lang="ko-KR" altLang="en-US" sz="900" dirty="0" err="1"/>
              <a:t>low</a:t>
            </a:r>
            <a:r>
              <a:rPr lang="ko-KR" altLang="en-US" sz="900" dirty="0"/>
              <a:t>;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1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1263" y="276999"/>
            <a:ext cx="6172737" cy="540147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 2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  13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buttonState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 0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void setup() {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OUTPUT);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INPUT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  }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void loop() {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buttonState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digitalRead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if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buttonState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== HIGH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digitalWrite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HIGH);</a:t>
            </a: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digitalWrite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LOW);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" y="276999"/>
            <a:ext cx="23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button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예제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ìëì´ë¸ button ìì 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6" r="18878"/>
          <a:stretch/>
        </p:blipFill>
        <p:spPr bwMode="auto">
          <a:xfrm>
            <a:off x="13105" y="993566"/>
            <a:ext cx="2958157" cy="461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477" y="556377"/>
            <a:ext cx="23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button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예제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50764" y="1662497"/>
            <a:ext cx="1462594" cy="2257839"/>
            <a:chOff x="550764" y="1662497"/>
            <a:chExt cx="1462594" cy="2257839"/>
          </a:xfrm>
        </p:grpSpPr>
        <p:sp>
          <p:nvSpPr>
            <p:cNvPr id="28" name="오각형 27"/>
            <p:cNvSpPr/>
            <p:nvPr/>
          </p:nvSpPr>
          <p:spPr>
            <a:xfrm>
              <a:off x="550764" y="3685444"/>
              <a:ext cx="453005" cy="234892"/>
            </a:xfrm>
            <a:prstGeom prst="homePlat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grpSp>
          <p:nvGrpSpPr>
            <p:cNvPr id="29" name="그룹 28"/>
            <p:cNvGrpSpPr/>
            <p:nvPr/>
          </p:nvGrpSpPr>
          <p:grpSpPr>
            <a:xfrm flipV="1">
              <a:off x="1598066" y="2703358"/>
              <a:ext cx="415292" cy="544141"/>
              <a:chOff x="1598066" y="2390862"/>
              <a:chExt cx="415292" cy="544141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598066" y="2390862"/>
                <a:ext cx="142613" cy="1426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598066" y="2792390"/>
                <a:ext cx="142613" cy="1426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53967" y="2533475"/>
                <a:ext cx="159391" cy="258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1853967" y="2390862"/>
                <a:ext cx="0" cy="544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 flipV="1">
              <a:off x="1669372" y="3257031"/>
              <a:ext cx="0" cy="544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660983" y="2046914"/>
              <a:ext cx="0" cy="656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15068" y="3801172"/>
              <a:ext cx="654304" cy="1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1550875" y="2038525"/>
              <a:ext cx="220437" cy="151002"/>
              <a:chOff x="1550875" y="1778466"/>
              <a:chExt cx="220437" cy="151002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1663312" y="1778466"/>
                <a:ext cx="108000" cy="1510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1550875" y="1778466"/>
                <a:ext cx="108000" cy="1510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437578" y="1662497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5V</a:t>
              </a:r>
              <a:endParaRPr lang="ko-KR" altLang="en-US" sz="2000" dirty="0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26" y="-1"/>
            <a:ext cx="6115574" cy="57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" y="276999"/>
            <a:ext cx="23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button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예제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82" y="0"/>
            <a:ext cx="6179736" cy="5715000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478253" y="1330149"/>
            <a:ext cx="1971678" cy="3862998"/>
            <a:chOff x="478253" y="1330149"/>
            <a:chExt cx="1971678" cy="3862998"/>
          </a:xfrm>
        </p:grpSpPr>
        <p:sp>
          <p:nvSpPr>
            <p:cNvPr id="9" name="오각형 8"/>
            <p:cNvSpPr/>
            <p:nvPr/>
          </p:nvSpPr>
          <p:spPr>
            <a:xfrm>
              <a:off x="478253" y="3162712"/>
              <a:ext cx="453005" cy="234892"/>
            </a:xfrm>
            <a:prstGeom prst="homePlat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grpSp>
          <p:nvGrpSpPr>
            <p:cNvPr id="10" name="그룹 9"/>
            <p:cNvGrpSpPr/>
            <p:nvPr/>
          </p:nvGrpSpPr>
          <p:grpSpPr>
            <a:xfrm flipV="1">
              <a:off x="1525555" y="3656704"/>
              <a:ext cx="415292" cy="544141"/>
              <a:chOff x="1598066" y="2390862"/>
              <a:chExt cx="415292" cy="544141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598066" y="2390862"/>
                <a:ext cx="142613" cy="1426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598066" y="2792390"/>
                <a:ext cx="142613" cy="1426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853967" y="2533475"/>
                <a:ext cx="159391" cy="258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1853967" y="2390862"/>
                <a:ext cx="0" cy="544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>
              <a:stCxn id="19" idx="4"/>
            </p:cNvCxnSpPr>
            <p:nvPr/>
          </p:nvCxnSpPr>
          <p:spPr>
            <a:xfrm flipV="1">
              <a:off x="1596862" y="2878558"/>
              <a:ext cx="0" cy="778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598632" y="1714567"/>
              <a:ext cx="0" cy="4446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942557" y="3278440"/>
              <a:ext cx="654304" cy="1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488524" y="1706177"/>
              <a:ext cx="220437" cy="151002"/>
              <a:chOff x="1550875" y="1778466"/>
              <a:chExt cx="220437" cy="151002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1663312" y="1778466"/>
                <a:ext cx="108000" cy="1510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1550875" y="1778466"/>
                <a:ext cx="108000" cy="1510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375227" y="1330149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5V</a:t>
              </a:r>
              <a:endParaRPr lang="ko-KR" altLang="en-US" sz="20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1513954" y="3209958"/>
              <a:ext cx="142613" cy="1426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582424" y="4093966"/>
              <a:ext cx="0" cy="544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432637" y="4657042"/>
              <a:ext cx="327152" cy="150243"/>
              <a:chOff x="1505128" y="3510034"/>
              <a:chExt cx="327152" cy="150243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1505128" y="3510034"/>
                <a:ext cx="3271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538684" y="358337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573638" y="3660277"/>
                <a:ext cx="1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206443" y="4823815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GND</a:t>
              </a:r>
              <a:endParaRPr lang="ko-KR" altLang="en-US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461113" y="2075195"/>
              <a:ext cx="273905" cy="782305"/>
              <a:chOff x="729360" y="1709225"/>
              <a:chExt cx="273905" cy="120671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flipV="1">
                <a:off x="729360" y="1981344"/>
                <a:ext cx="273905" cy="128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729360" y="2121324"/>
                <a:ext cx="273905" cy="128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729360" y="2255633"/>
                <a:ext cx="273905" cy="128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29360" y="2394545"/>
                <a:ext cx="273905" cy="128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729360" y="2521179"/>
                <a:ext cx="273905" cy="128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866312" y="1709225"/>
                <a:ext cx="0" cy="2023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6312" y="1911594"/>
                <a:ext cx="126023" cy="591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36860" y="2648562"/>
                <a:ext cx="129452" cy="650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866312" y="2713572"/>
                <a:ext cx="0" cy="2023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1850087" y="231482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4.7k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46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7" y="-15390"/>
            <a:ext cx="6828481" cy="57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433" y="104862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잡음 여유</a:t>
            </a:r>
            <a:endParaRPr lang="en-US" altLang="ko-KR" b="1" dirty="0" smtClean="0"/>
          </a:p>
          <a:p>
            <a:r>
              <a:rPr lang="en-US" altLang="ko-KR" b="1" dirty="0"/>
              <a:t>(</a:t>
            </a:r>
            <a:r>
              <a:rPr lang="en-US" altLang="ko-KR" b="1" dirty="0" smtClean="0"/>
              <a:t>Noise Margin)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22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1263" y="276999"/>
            <a:ext cx="6172737" cy="186204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setup() {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ledPin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OUTPUT);</a:t>
            </a:r>
          </a:p>
          <a:p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pinMode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buttonPin</a:t>
            </a:r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INPUT_PULLUP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  }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30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" y="276999"/>
            <a:ext cx="23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button </a:t>
            </a:r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예제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" y="939865"/>
            <a:ext cx="2627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풀업</a:t>
            </a:r>
            <a:r>
              <a:rPr lang="en-US" altLang="ko-KR" sz="2400" dirty="0" smtClean="0"/>
              <a:t>(pull-up)</a:t>
            </a:r>
          </a:p>
          <a:p>
            <a:r>
              <a:rPr lang="ko-KR" altLang="en-US" sz="2400" dirty="0" smtClean="0"/>
              <a:t>풀다운</a:t>
            </a:r>
            <a:r>
              <a:rPr lang="en-US" altLang="ko-KR" sz="2400" dirty="0" smtClean="0"/>
              <a:t>(pull-down)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240" y="2139047"/>
            <a:ext cx="4743450" cy="3638551"/>
            <a:chOff x="912009" y="2076449"/>
            <a:chExt cx="4743450" cy="3638551"/>
          </a:xfrm>
        </p:grpSpPr>
        <p:pic>
          <p:nvPicPr>
            <p:cNvPr id="8194" name="Picture 2" descr="ìëì´ë¸ ë´ë¶ í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09" y="2076449"/>
              <a:ext cx="4743450" cy="3638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657600" y="3895724"/>
              <a:ext cx="6096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D2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02530" y="2157829"/>
            <a:ext cx="40246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DejaVu Sans Mono"/>
              </a:rPr>
              <a:t>&lt;</a:t>
            </a:r>
            <a:r>
              <a:rPr lang="en-US" altLang="ko-KR" dirty="0" err="1" smtClean="0">
                <a:latin typeface="DejaVu Sans Mono"/>
              </a:rPr>
              <a:t>Arduino.h</a:t>
            </a:r>
            <a:r>
              <a:rPr lang="en-US" altLang="ko-KR" dirty="0" smtClean="0">
                <a:latin typeface="DejaVu Sans Mono"/>
              </a:rPr>
              <a:t>&gt;</a:t>
            </a:r>
          </a:p>
          <a:p>
            <a:r>
              <a:rPr lang="en-US" altLang="ko-KR" dirty="0" smtClean="0">
                <a:latin typeface="DejaVu Sans Mono"/>
              </a:rPr>
              <a:t>#</a:t>
            </a:r>
            <a:r>
              <a:rPr lang="en-US" altLang="ko-KR" dirty="0">
                <a:latin typeface="DejaVu Sans Mono"/>
              </a:rPr>
              <a:t>define INPUT 0x0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DejaVu Sans Mono"/>
              </a:rPr>
              <a:t>#define OUTPUT 0x1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DejaVu Sans Mono"/>
              </a:rPr>
              <a:t>#define INPUT_PULLUP </a:t>
            </a:r>
            <a:r>
              <a:rPr lang="en-US" altLang="ko-KR" dirty="0" smtClean="0">
                <a:latin typeface="DejaVu Sans Mono"/>
              </a:rPr>
              <a:t>0x2</a:t>
            </a:r>
          </a:p>
          <a:p>
            <a:endParaRPr lang="en-US" altLang="ko-KR" dirty="0">
              <a:latin typeface="DejaVu Sans Mono"/>
            </a:endParaRPr>
          </a:p>
          <a:p>
            <a:r>
              <a:rPr lang="en-US" altLang="ko-KR" dirty="0" smtClean="0">
                <a:latin typeface="DejaVu Sans Mono"/>
              </a:rPr>
              <a:t>Datasheet p.59   p.72  p.280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2019 OS Lab Study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041" y="998358"/>
            <a:ext cx="7721599" cy="168507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버튼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(D2)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누르면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(LOW) seral 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통신으로 버튼을 누른 </a:t>
            </a:r>
            <a:r>
              <a:rPr lang="ko-KR" altLang="en-US" sz="23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누적횟수를</a:t>
            </a:r>
            <a:r>
              <a:rPr lang="ko-KR" altLang="en-US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출력한다</a:t>
            </a:r>
            <a:r>
              <a:rPr lang="en-US" altLang="ko-KR" sz="23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2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668" y="-1539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아두이노</a:t>
            </a:r>
            <a:r>
              <a:rPr lang="ko-KR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GPIO</a:t>
            </a:r>
            <a:endParaRPr lang="ko-KR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4783" y="292387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버튼 과제</a:t>
            </a:r>
            <a:endParaRPr lang="ko-KR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4062</TotalTime>
  <Words>1775</Words>
  <Application>Microsoft Office PowerPoint</Application>
  <PresentationFormat>화면 슬라이드 쇼(16:10)</PresentationFormat>
  <Paragraphs>492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D2Coding</vt:lpstr>
      <vt:lpstr>DejaVu Sans Mono</vt:lpstr>
      <vt:lpstr>돋움</vt:lpstr>
      <vt:lpstr>맑은 고딕</vt:lpstr>
      <vt:lpstr>Arial Rounded MT Bold</vt:lpstr>
      <vt:lpstr>Calisto MT</vt:lpstr>
      <vt:lpstr>Consolas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kyusung</dc:creator>
  <cp:lastModifiedBy>oslab</cp:lastModifiedBy>
  <cp:revision>92</cp:revision>
  <dcterms:created xsi:type="dcterms:W3CDTF">2019-04-01T13:15:37Z</dcterms:created>
  <dcterms:modified xsi:type="dcterms:W3CDTF">2019-05-02T14:25:42Z</dcterms:modified>
</cp:coreProperties>
</file>