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67" r:id="rId3"/>
    <p:sldId id="309" r:id="rId4"/>
    <p:sldId id="306" r:id="rId5"/>
    <p:sldId id="311" r:id="rId6"/>
    <p:sldId id="307" r:id="rId7"/>
    <p:sldId id="302" r:id="rId8"/>
    <p:sldId id="303" r:id="rId9"/>
    <p:sldId id="304" r:id="rId10"/>
    <p:sldId id="305" r:id="rId11"/>
    <p:sldId id="280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E93D5B-1E3A-4B50-A00C-04A90C3ACBA6}">
          <p14:sldIdLst>
            <p14:sldId id="267"/>
            <p14:sldId id="309"/>
            <p14:sldId id="306"/>
            <p14:sldId id="311"/>
            <p14:sldId id="307"/>
          </p14:sldIdLst>
        </p14:section>
        <p14:section name="Untitled Section" id="{F0053D2A-F439-406B-91EF-2CCACA3368BD}">
          <p14:sldIdLst>
            <p14:sldId id="302"/>
            <p14:sldId id="303"/>
            <p14:sldId id="304"/>
            <p14:sldId id="305"/>
            <p14:sldId id="280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99"/>
    <a:srgbClr val="0000FF"/>
    <a:srgbClr val="333300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00" autoAdjust="0"/>
  </p:normalViewPr>
  <p:slideViewPr>
    <p:cSldViewPr>
      <p:cViewPr varScale="1">
        <p:scale>
          <a:sx n="75" d="100"/>
          <a:sy n="75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8985-5DC6-4490-8586-AD4118FBBD7F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F281C-9EF3-4CA0-9720-1D462A0198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37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329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7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35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Motivation: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Full buses, empty buses, late buses (pictures)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Garbage in, garbage out  (picture)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Goal: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field data to validate results of existing desktop route analysis software which allows users to predict effects of adding/deleting stops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 the quality of data available to transit agencies for data analytics</a:t>
            </a:r>
          </a:p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5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Motivation: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Full buses, empty buses, late buses (pictures)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Garbage in, garbage out  (picture)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Goal: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field data to validate results of existing desktop route analysis software which allows users to predict effects of adding/deleting stops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 the quality of data available to transit agencies for data analytics</a:t>
            </a:r>
          </a:p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37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9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Return route-specific data from server to stops in Google Maps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Determine true dwell times at stops from gathered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49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96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0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- So desktop software can be run from phone when on site or in a meeting, and mobile software can be run by someone in an office, while the phone is simply installed on a bus.</a:t>
            </a:r>
          </a:p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F281C-9EF3-4CA0-9720-1D462A0198A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9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141-4DD1-436A-8DA2-7DD82E786BD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65C3-E457-43D5-8506-17ED6D1605B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E36C-53C9-4D2D-A6DC-A3293E3A5A3B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D876-4A1A-48C7-A5E6-0512D6CDF78B}" type="datetime1">
              <a:rPr lang="en-CA" smtClean="0">
                <a:solidFill>
                  <a:prstClr val="white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3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9F3-5DD1-42CA-95A5-BDCF4215BA3E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8DC0-B6C8-4A82-8ACE-EB9C11783D45}" type="datetime1">
              <a:rPr lang="en-CA" smtClean="0">
                <a:solidFill>
                  <a:prstClr val="white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6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A7B7-DCC2-4678-BAD0-214D8CBFD1AB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75B-B048-4E84-A98C-718EA450ABCC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4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8D48-E6B9-49E9-B6C8-2A02EDFAA265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2A31-8350-427E-A965-E2C8FCFAD995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D83-7E9F-4FB4-ADDF-B8BB40445572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F11E-0032-4E85-9160-632933F59FE6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C8ABC1F-5D09-464E-848C-60106C0A235E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9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4A16-751A-4688-91AC-46DA3CFE2E1C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81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5CB-37CC-49D0-84AC-CC3F4B9DB9B0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18E2-17EA-418E-B4F5-05AF19B7A80E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55E8-3972-45E6-BDFD-3645C9C6BA63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54BA-2E94-44D6-8DCF-E54B07623E3A}" type="datetime1">
              <a:rPr lang="en-CA" smtClean="0"/>
              <a:t>30/03/2015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8067-4121-411E-9133-C290CDB0BA35}" type="datetime1">
              <a:rPr lang="en-CA" smtClean="0"/>
              <a:t>30/03/2015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A064-334D-4BFE-8B49-92399EEE668B}" type="datetime1">
              <a:rPr lang="en-CA" smtClean="0"/>
              <a:t>30/03/2015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AE6D-913C-485E-9E62-1C911D1D6950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85557F-B1CC-4186-81C3-247371A4B8F4}" type="datetime1">
              <a:rPr lang="en-CA" smtClean="0"/>
              <a:t>30/03/2015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5E14A7-B62D-44DB-B1C0-546503339759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0091931-1F71-40DB-8BAF-94E550577CE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5984C3-D5A7-467E-881D-5AFB24AAA523}" type="datetime1">
              <a:rPr lang="en-CA" smtClean="0">
                <a:solidFill>
                  <a:prstClr val="black">
                    <a:tint val="95000"/>
                  </a:prstClr>
                </a:solidFill>
              </a:rPr>
              <a:t>30/03/2015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inemafilm.org/wp-content/uploads/Buyuk-Hazine-National-Treasure-2004-poster-afis.jpg" TargetMode="External"/><Relationship Id="rId3" Type="http://schemas.openxmlformats.org/officeDocument/2006/relationships/hyperlink" Target="http://torontoist.com/2010/12/2010_hero_ttc/" TargetMode="External"/><Relationship Id="rId7" Type="http://schemas.openxmlformats.org/officeDocument/2006/relationships/hyperlink" Target="http://static.guim.co.uk/sys-images/Guardian/Pix/pictures/2011/2/16/1297864081731/Nicholas-Cage-007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rogramsuccess.files.wordpress.com/2011/09/performance_indicator.jpg" TargetMode="External"/><Relationship Id="rId11" Type="http://schemas.openxmlformats.org/officeDocument/2006/relationships/hyperlink" Target="http://schmoesknow.com/wp-content/uploads/2011/01/season_of_the_witch_1_2009.jpg" TargetMode="External"/><Relationship Id="rId5" Type="http://schemas.openxmlformats.org/officeDocument/2006/relationships/hyperlink" Target="http://www.lakedistrictonboard.com/bus1.jpg" TargetMode="External"/><Relationship Id="rId10" Type="http://schemas.openxmlformats.org/officeDocument/2006/relationships/hyperlink" Target="http://upload.wikimedia.org/wikipedia/en/c/c5/Left_Behind_-_Teaser_Poster.jpg" TargetMode="External"/><Relationship Id="rId4" Type="http://schemas.openxmlformats.org/officeDocument/2006/relationships/hyperlink" Target="http://www.extremetech.com/wp-content/uploads/2012/04/gps-satellite-constellation.jpg" TargetMode="External"/><Relationship Id="rId9" Type="http://schemas.openxmlformats.org/officeDocument/2006/relationships/hyperlink" Target="https://fridaynightfilmfights.files.wordpress.com/2013/06/cage-match.jpg?w=68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/>
              <a:t>1</a:t>
            </a:fld>
            <a:endParaRPr lang="en-CA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520" y="1052736"/>
            <a:ext cx="8712968" cy="446449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en-GB" sz="5000" dirty="0" smtClean="0">
              <a:solidFill>
                <a:schemeClr val="bg1"/>
              </a:solidFill>
            </a:endParaRPr>
          </a:p>
          <a:p>
            <a:pPr algn="ctr"/>
            <a:endParaRPr lang="en-GB" sz="5000" dirty="0">
              <a:solidFill>
                <a:schemeClr val="bg1"/>
              </a:solidFill>
            </a:endParaRPr>
          </a:p>
          <a:p>
            <a:pPr algn="ctr"/>
            <a:endParaRPr lang="en-GB" sz="5000" dirty="0" smtClean="0">
              <a:solidFill>
                <a:schemeClr val="bg1"/>
              </a:solidFill>
            </a:endParaRPr>
          </a:p>
          <a:p>
            <a:pPr algn="ctr"/>
            <a:endParaRPr lang="en-GB" sz="5000" dirty="0" smtClean="0">
              <a:solidFill>
                <a:schemeClr val="bg1"/>
              </a:solidFill>
            </a:endParaRPr>
          </a:p>
          <a:p>
            <a:pPr algn="ctr"/>
            <a:endParaRPr lang="en-CA" sz="25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4725144"/>
            <a:ext cx="8424936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r">
              <a:buNone/>
            </a:pPr>
            <a:r>
              <a:rPr lang="en-CA" sz="2800" dirty="0" smtClean="0"/>
              <a:t>Alec Knowles, </a:t>
            </a:r>
            <a:r>
              <a:rPr lang="en-CA" sz="2000" dirty="0" err="1" smtClean="0"/>
              <a:t>MASc</a:t>
            </a:r>
            <a:r>
              <a:rPr lang="en-CA" sz="2000" dirty="0" smtClean="0"/>
              <a:t> Candidate</a:t>
            </a:r>
          </a:p>
          <a:p>
            <a:pPr marL="118872" indent="0" algn="r">
              <a:buNone/>
            </a:pPr>
            <a:r>
              <a:rPr lang="en-CA" sz="2800" dirty="0" err="1" smtClean="0"/>
              <a:t>Yunlei</a:t>
            </a:r>
            <a:r>
              <a:rPr lang="en-CA" sz="2800" dirty="0" smtClean="0"/>
              <a:t> Zhang</a:t>
            </a:r>
            <a:r>
              <a:rPr lang="en-CA" sz="2000" dirty="0" smtClean="0"/>
              <a:t>, MEng Candidate</a:t>
            </a:r>
          </a:p>
          <a:p>
            <a:pPr marL="118872" indent="0" algn="r">
              <a:buNone/>
            </a:pPr>
            <a:r>
              <a:rPr lang="en-CA" sz="2800" dirty="0" smtClean="0"/>
              <a:t>Yue Yu</a:t>
            </a:r>
            <a:r>
              <a:rPr lang="en-CA" sz="2000" dirty="0" smtClean="0"/>
              <a:t>, MEng Candidate                 </a:t>
            </a:r>
          </a:p>
          <a:p>
            <a:pPr marL="118872" indent="0" algn="r">
              <a:buNone/>
            </a:pPr>
            <a:r>
              <a:rPr lang="en-CA" sz="2000" dirty="0" smtClean="0"/>
              <a:t>8 April 2015 / </a:t>
            </a:r>
            <a:r>
              <a:rPr lang="en-GB" sz="2000" dirty="0"/>
              <a:t>ECE 1778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4664"/>
            <a:ext cx="42484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332657"/>
            <a:ext cx="8229600" cy="792087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CA" sz="6500" dirty="0" smtClean="0"/>
              <a:t>References</a:t>
            </a:r>
            <a:endParaRPr lang="en-CA" sz="6500" dirty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1268760"/>
            <a:ext cx="8229600" cy="4680519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6072" indent="-457200">
              <a:buAutoNum type="arabicPeriod"/>
            </a:pP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://torontoist.com/2010/12/2010_hero_ttc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4"/>
              </a:rPr>
              <a:t>http://</a:t>
            </a:r>
            <a:r>
              <a:rPr lang="en-CA" sz="2000" dirty="0" smtClean="0">
                <a:hlinkClick r:id="rId4"/>
              </a:rPr>
              <a:t>www.extremetech.com/wp-content/uploads/2012/04/gps-satellite-constellation.jpg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5"/>
              </a:rPr>
              <a:t>http://</a:t>
            </a:r>
            <a:r>
              <a:rPr lang="en-CA" sz="2000" dirty="0" smtClean="0">
                <a:hlinkClick r:id="rId5"/>
              </a:rPr>
              <a:t>www.lakedistrictonboard.com/bus1.jpg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6"/>
              </a:rPr>
              <a:t>https://</a:t>
            </a:r>
            <a:r>
              <a:rPr lang="en-CA" sz="2000" dirty="0" smtClean="0">
                <a:hlinkClick r:id="rId6"/>
              </a:rPr>
              <a:t>programsuccess.files.wordpress.com/2011/09/performance_indicator.jpg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7"/>
              </a:rPr>
              <a:t>http://</a:t>
            </a:r>
            <a:r>
              <a:rPr lang="en-CA" sz="2000" dirty="0" smtClean="0">
                <a:hlinkClick r:id="rId7"/>
              </a:rPr>
              <a:t>static.guim.co.uk/sys-images/Guardian/Pix/pictures/2011/2/16/1297864081731/Nicholas-Cage-007.jpg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 smtClean="0">
                <a:hlinkClick r:id="rId8"/>
              </a:rPr>
              <a:t>http</a:t>
            </a:r>
            <a:r>
              <a:rPr lang="en-CA" sz="2000" dirty="0">
                <a:hlinkClick r:id="rId8"/>
              </a:rPr>
              <a:t>://</a:t>
            </a:r>
            <a:r>
              <a:rPr lang="en-CA" sz="2000" dirty="0" smtClean="0">
                <a:hlinkClick r:id="rId8"/>
              </a:rPr>
              <a:t>www.sinemafilm.org/wp-content/uploads/Buyuk-Hazine-National-Treasure-2004-poster-afis.jpg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9"/>
              </a:rPr>
              <a:t>https://</a:t>
            </a:r>
            <a:r>
              <a:rPr lang="en-CA" sz="2000" dirty="0" smtClean="0">
                <a:hlinkClick r:id="rId9"/>
              </a:rPr>
              <a:t>fridaynightfilmfights.files.wordpress.com/2013/06/cage-match.jpg?w=684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10"/>
              </a:rPr>
              <a:t>http://upload.wikimedia.org/wikipedia/en/c/c5/Left_Behind_-_</a:t>
            </a:r>
            <a:r>
              <a:rPr lang="en-CA" sz="2000" dirty="0" smtClean="0">
                <a:hlinkClick r:id="rId10"/>
              </a:rPr>
              <a:t>Teaser_Poster.jpg</a:t>
            </a:r>
            <a:endParaRPr lang="en-CA" sz="2000" dirty="0" smtClean="0"/>
          </a:p>
          <a:p>
            <a:pPr marL="576072" indent="-457200">
              <a:buAutoNum type="arabicPeriod"/>
            </a:pPr>
            <a:r>
              <a:rPr lang="en-CA" sz="2000" dirty="0">
                <a:hlinkClick r:id="rId11"/>
              </a:rPr>
              <a:t>http://</a:t>
            </a:r>
            <a:r>
              <a:rPr lang="en-CA" sz="2000" dirty="0" smtClean="0">
                <a:hlinkClick r:id="rId11"/>
              </a:rPr>
              <a:t>schmoesknow.com/wp-content/uploads/2011/01/season_of_the_witch_1_2009.jpg</a:t>
            </a: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576072" indent="-457200">
              <a:buAutoNum type="arabicPeriod"/>
            </a:pPr>
            <a:endParaRPr lang="en-CA" sz="2000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0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332657"/>
            <a:ext cx="8229600" cy="5616622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endParaRPr lang="en-US" sz="6500" dirty="0" smtClean="0">
              <a:solidFill>
                <a:schemeClr val="bg1"/>
              </a:solidFill>
            </a:endParaRPr>
          </a:p>
          <a:p>
            <a:pPr marL="118872" indent="0" algn="ctr">
              <a:buNone/>
            </a:pPr>
            <a:endParaRPr lang="en-CA" sz="6500" dirty="0">
              <a:solidFill>
                <a:schemeClr val="bg1"/>
              </a:solidFill>
            </a:endParaRPr>
          </a:p>
          <a:p>
            <a:pPr marL="118872" indent="0" algn="ctr">
              <a:buNone/>
            </a:pPr>
            <a:r>
              <a:rPr lang="en-CA" sz="6500" dirty="0" smtClean="0"/>
              <a:t>Thanks</a:t>
            </a:r>
            <a:endParaRPr lang="en-CA" sz="6500" dirty="0"/>
          </a:p>
          <a:p>
            <a:pPr marL="118872" indent="0" algn="ctr">
              <a:buNone/>
            </a:pPr>
            <a:endParaRPr lang="en-CA" sz="6500" dirty="0" smtClean="0"/>
          </a:p>
          <a:p>
            <a:pPr marL="118872" indent="0" algn="ctr">
              <a:buNone/>
            </a:pPr>
            <a:endParaRPr lang="en-CA" sz="6500" b="1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2492896"/>
            <a:ext cx="8229600" cy="345638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Font typeface="Wingdings 2"/>
              <a:buNone/>
            </a:pPr>
            <a:endParaRPr lang="en-CA" sz="6500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052737"/>
            <a:ext cx="8229600" cy="1152128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Mobile app for use: </a:t>
            </a:r>
          </a:p>
          <a:p>
            <a:pPr marL="11887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116632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4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Don’t Stop</a:t>
            </a:r>
            <a:endParaRPr lang="en-CA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24675" y="6141641"/>
            <a:ext cx="5053674" cy="15358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Font typeface="Wingdings 2"/>
              <a:buNone/>
            </a:pPr>
            <a:r>
              <a:rPr lang="en-US" dirty="0" smtClean="0"/>
              <a:t>key performance indicators</a:t>
            </a:r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Font typeface="Wingdings 2"/>
              <a:buNone/>
            </a:pP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rot="5400000">
            <a:off x="3818965" y="2747974"/>
            <a:ext cx="1584177" cy="611458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Font typeface="Wingdings 2"/>
              <a:buNone/>
            </a:pPr>
            <a:r>
              <a:rPr lang="en-US" sz="35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}</a:t>
            </a:r>
          </a:p>
          <a:p>
            <a:pPr marL="118872" indent="0" algn="ctr">
              <a:buFont typeface="Wingdings 2"/>
              <a:buNone/>
            </a:pPr>
            <a:endParaRPr lang="en-US" sz="12000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Font typeface="Wingdings 2"/>
              <a:buNone/>
            </a:pPr>
            <a:endParaRPr lang="en-CA" dirty="0"/>
          </a:p>
        </p:txBody>
      </p:sp>
      <p:pic>
        <p:nvPicPr>
          <p:cNvPr id="1026" name="Picture 2" descr="201012-heroesandvillains-heroes-TTC-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0065"/>
            <a:ext cx="3113150" cy="31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xtremetech.com/wp-content/uploads/2012/04/gps-satellite-constell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92168" y="2974088"/>
            <a:ext cx="3113151" cy="17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01" y="2260065"/>
            <a:ext cx="3074613" cy="308884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1628800"/>
            <a:ext cx="9144000" cy="8098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by 			        to                                    on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89038" y="1628800"/>
            <a:ext cx="3090874" cy="8098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transit agencies</a:t>
            </a:r>
            <a:endParaRPr lang="en-US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252909" y="1610797"/>
            <a:ext cx="1548222" cy="8098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buses </a:t>
            </a:r>
            <a:endParaRPr lang="en-US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62544" y="1611052"/>
            <a:ext cx="3373752" cy="8098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collect </a:t>
            </a:r>
            <a:r>
              <a:rPr lang="en-US" dirty="0">
                <a:solidFill>
                  <a:srgbClr val="008000"/>
                </a:solidFill>
              </a:rPr>
              <a:t>field </a:t>
            </a:r>
            <a:r>
              <a:rPr lang="en-US" dirty="0" smtClean="0">
                <a:solidFill>
                  <a:srgbClr val="008000"/>
                </a:solidFill>
              </a:rPr>
              <a:t>data</a:t>
            </a:r>
            <a:endParaRPr lang="en-US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gramsuccess.files.wordpress.com/2011/09/performance_indic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38" y="1779852"/>
            <a:ext cx="5452435" cy="38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8" y="1916832"/>
            <a:ext cx="5452435" cy="3576798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2221395" y="1772816"/>
            <a:ext cx="4680520" cy="41044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4300" dirty="0" smtClean="0">
                <a:solidFill>
                  <a:schemeClr val="tx1"/>
                </a:solidFill>
              </a:rPr>
              <a:t>Motivation</a:t>
            </a:r>
            <a:r>
              <a:rPr lang="en-CA" sz="2400" dirty="0" smtClean="0"/>
              <a:t>         </a:t>
            </a:r>
            <a:r>
              <a:rPr lang="en-CA" sz="2400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Design          Demo          Learning          Future</a:t>
            </a:r>
            <a:endParaRPr lang="en-CA" sz="2400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pic>
        <p:nvPicPr>
          <p:cNvPr id="2056" name="Picture 8" descr="http://www.sinemafilm.org/wp-content/uploads/Buyuk-Hazine-National-Treasure-2004-poster-afi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4" y="4143335"/>
            <a:ext cx="1689028" cy="25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tatic.guim.co.uk/sys-images/Guardian/Pix/pictures/2011/2/16/1297864081731/Nicholas-Cage-00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7" y="1045700"/>
            <a:ext cx="3633036" cy="21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176369" y="3068961"/>
            <a:ext cx="1080120" cy="12241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6000" dirty="0" smtClean="0"/>
              <a:t>=</a:t>
            </a:r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118872" indent="0">
              <a:buFont typeface="Wingdings 2"/>
              <a:buNone/>
            </a:pPr>
            <a:endParaRPr lang="en-US" dirty="0" smtClean="0"/>
          </a:p>
          <a:p>
            <a:pPr marL="457200" lvl="1" indent="0">
              <a:buFont typeface="Wingdings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Font typeface="Wingdings 2"/>
              <a:buNone/>
            </a:pPr>
            <a:endParaRPr lang="en-CA" dirty="0"/>
          </a:p>
        </p:txBody>
      </p:sp>
      <p:pic>
        <p:nvPicPr>
          <p:cNvPr id="2060" name="Picture 12" descr="https://fridaynightfilmfights.files.wordpress.com/2013/06/cage-match.jpg?w=68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61" y="4152154"/>
            <a:ext cx="3457367" cy="25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pload.wikimedia.org/wikipedia/en/c/c5/Left_Behind_-_Teaser_Post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52154"/>
            <a:ext cx="1768336" cy="251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schmoesknow.com/wp-content/uploads/2011/01/season_of_the_witch_1_200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32" y="4143335"/>
            <a:ext cx="1705067" cy="252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7986596" y="6510065"/>
            <a:ext cx="1386405" cy="5913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dirty="0" smtClean="0"/>
              <a:t>(etc.)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216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6856" y="692696"/>
            <a:ext cx="8491404" cy="578430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/>
          </a:p>
          <a:p>
            <a:pPr marL="118872" indent="0">
              <a:buNone/>
            </a:pPr>
            <a:r>
              <a:rPr lang="en-US" dirty="0" smtClean="0"/>
              <a:t>Goals</a:t>
            </a:r>
          </a:p>
          <a:p>
            <a:pPr marL="11887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Alec’s </a:t>
            </a:r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Desktop route analysis software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key performance indicators to improve transit efficiency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App:</a:t>
            </a:r>
          </a:p>
          <a:p>
            <a:pPr lvl="1"/>
            <a:r>
              <a:rPr lang="en-US" dirty="0" smtClean="0"/>
              <a:t>Gather and use </a:t>
            </a:r>
            <a:r>
              <a:rPr lang="en-US" dirty="0"/>
              <a:t>field data to validate results of </a:t>
            </a:r>
            <a:r>
              <a:rPr lang="en-US" dirty="0" smtClean="0"/>
              <a:t>desktop software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the quality of data available to transit agencies for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4300" dirty="0" smtClean="0">
                <a:solidFill>
                  <a:schemeClr val="tx1"/>
                </a:solidFill>
              </a:rPr>
              <a:t>Motivation</a:t>
            </a:r>
            <a:r>
              <a:rPr lang="en-CA" sz="2400" dirty="0" smtClean="0"/>
              <a:t>         </a:t>
            </a:r>
            <a:r>
              <a:rPr lang="en-CA" sz="2400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Design          Demo          Learning          Future</a:t>
            </a:r>
            <a:endParaRPr lang="en-CA" sz="2400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How it works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8872" indent="0">
              <a:buNone/>
            </a:pP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2400" dirty="0">
                <a:solidFill>
                  <a:schemeClr val="accent5"/>
                </a:solidFill>
              </a:rPr>
              <a:t>Motivation</a:t>
            </a:r>
            <a:r>
              <a:rPr lang="en-CA" sz="2400" dirty="0" smtClean="0"/>
              <a:t>           </a:t>
            </a:r>
            <a:r>
              <a:rPr lang="en-CA" sz="4300" dirty="0">
                <a:solidFill>
                  <a:schemeClr val="tx1"/>
                </a:solidFill>
              </a:rPr>
              <a:t>Design</a:t>
            </a:r>
            <a:r>
              <a:rPr lang="en-CA" sz="2400" dirty="0" smtClean="0">
                <a:solidFill>
                  <a:schemeClr val="accent5"/>
                </a:solidFill>
              </a:rPr>
              <a:t>            Demo            Learning           Future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3356787" y="1979047"/>
            <a:ext cx="1967296" cy="132270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Historical Data</a:t>
            </a:r>
            <a:endParaRPr lang="en-CA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936" y="5346654"/>
            <a:ext cx="2020136" cy="7131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Mobile Device</a:t>
            </a:r>
            <a:endParaRPr lang="en-CA" sz="2000" dirty="0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1798" y="5346654"/>
            <a:ext cx="2021448" cy="7131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Data Cleaning Algorithm</a:t>
            </a:r>
            <a:endParaRPr lang="en-CA" sz="2000" dirty="0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3356787" y="5058109"/>
            <a:ext cx="1967296" cy="1290191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Real-time GPS and Speed Data</a:t>
            </a:r>
            <a:endParaRPr lang="en-CA" sz="2000" dirty="0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624" y="2283850"/>
            <a:ext cx="2021448" cy="7131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Bus Equipment</a:t>
            </a:r>
            <a:endParaRPr lang="en-CA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7070" y="2283850"/>
            <a:ext cx="2016224" cy="7131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Existing Desktop Software</a:t>
            </a:r>
            <a:endParaRPr lang="en-CA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5818392" y="3649565"/>
            <a:ext cx="2408260" cy="91629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Mobile App</a:t>
            </a:r>
            <a:endParaRPr lang="en-CA" sz="2000" dirty="0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>
            <a:stCxn id="10" idx="3"/>
            <a:endCxn id="14" idx="2"/>
          </p:cNvCxnSpPr>
          <p:nvPr/>
        </p:nvCxnSpPr>
        <p:spPr>
          <a:xfrm>
            <a:off x="2669072" y="5703205"/>
            <a:ext cx="68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2" idx="1"/>
          </p:cNvCxnSpPr>
          <p:nvPr/>
        </p:nvCxnSpPr>
        <p:spPr>
          <a:xfrm>
            <a:off x="5324083" y="5703205"/>
            <a:ext cx="68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7" idx="2"/>
          </p:cNvCxnSpPr>
          <p:nvPr/>
        </p:nvCxnSpPr>
        <p:spPr>
          <a:xfrm flipV="1">
            <a:off x="7022522" y="4565860"/>
            <a:ext cx="0" cy="780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2" idx="2"/>
          </p:cNvCxnSpPr>
          <p:nvPr/>
        </p:nvCxnSpPr>
        <p:spPr>
          <a:xfrm>
            <a:off x="2669072" y="2640401"/>
            <a:ext cx="68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16" idx="1"/>
          </p:cNvCxnSpPr>
          <p:nvPr/>
        </p:nvCxnSpPr>
        <p:spPr>
          <a:xfrm>
            <a:off x="5324083" y="2640401"/>
            <a:ext cx="6829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" idx="3"/>
            <a:endCxn id="17" idx="1"/>
          </p:cNvCxnSpPr>
          <p:nvPr/>
        </p:nvCxnSpPr>
        <p:spPr>
          <a:xfrm>
            <a:off x="4340435" y="3301754"/>
            <a:ext cx="1477957" cy="8059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Input</a:t>
            </a:r>
            <a:r>
              <a:rPr lang="en-US" dirty="0" smtClean="0"/>
              <a:t> – filters for historical data </a:t>
            </a:r>
            <a:r>
              <a:rPr lang="en-US" dirty="0"/>
              <a:t>(date, time) </a:t>
            </a:r>
            <a:r>
              <a:rPr lang="en-US" dirty="0" smtClean="0"/>
              <a:t>and route of interest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Google Maps </a:t>
            </a:r>
            <a:r>
              <a:rPr lang="en-US" dirty="0" smtClean="0"/>
              <a:t>plot of existing stops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Real-time speed plot </a:t>
            </a:r>
            <a:r>
              <a:rPr lang="en-US" dirty="0" smtClean="0"/>
              <a:t>while data is collected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Results</a:t>
            </a:r>
            <a:r>
              <a:rPr lang="en-US" dirty="0" smtClean="0"/>
              <a:t> – bus dwell times, </a:t>
            </a:r>
            <a:r>
              <a:rPr lang="en-US" dirty="0" smtClean="0"/>
              <a:t>avg. </a:t>
            </a:r>
            <a:r>
              <a:rPr lang="en-US" dirty="0" smtClean="0"/>
              <a:t>trip </a:t>
            </a:r>
            <a:r>
              <a:rPr lang="en-US" dirty="0" smtClean="0"/>
              <a:t>speed, etc.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2400" dirty="0">
                <a:solidFill>
                  <a:schemeClr val="accent5"/>
                </a:solidFill>
              </a:rPr>
              <a:t>Motivation</a:t>
            </a:r>
            <a:r>
              <a:rPr lang="en-CA" sz="2400" dirty="0" smtClean="0"/>
              <a:t>           </a:t>
            </a:r>
            <a:r>
              <a:rPr lang="en-CA" sz="4300" dirty="0">
                <a:solidFill>
                  <a:schemeClr val="tx1"/>
                </a:solidFill>
              </a:rPr>
              <a:t>Design</a:t>
            </a:r>
            <a:r>
              <a:rPr lang="en-CA" sz="4300" dirty="0">
                <a:solidFill>
                  <a:schemeClr val="bg1"/>
                </a:solidFill>
              </a:rPr>
              <a:t> </a:t>
            </a:r>
            <a:r>
              <a:rPr lang="en-CA" sz="2400" dirty="0" smtClean="0">
                <a:solidFill>
                  <a:schemeClr val="accent5"/>
                </a:solidFill>
              </a:rPr>
              <a:t>           Demo            Learning          Future</a:t>
            </a:r>
            <a:endParaRPr lang="en-CA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59832" y="2564904"/>
            <a:ext cx="4413176" cy="259228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8000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Font typeface="Wingdings 2"/>
              <a:buNone/>
            </a:pPr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2400" dirty="0">
                <a:solidFill>
                  <a:schemeClr val="accent5"/>
                </a:solidFill>
              </a:rPr>
              <a:t>Motivation</a:t>
            </a:r>
            <a:r>
              <a:rPr lang="en-CA" sz="2400" dirty="0" smtClean="0"/>
              <a:t>            </a:t>
            </a:r>
            <a:r>
              <a:rPr lang="en-CA" sz="2400" dirty="0" smtClean="0">
                <a:solidFill>
                  <a:schemeClr val="accent5"/>
                </a:solidFill>
              </a:rPr>
              <a:t>Design            </a:t>
            </a:r>
            <a:r>
              <a:rPr lang="en-CA" sz="4300" dirty="0">
                <a:solidFill>
                  <a:schemeClr val="tx1"/>
                </a:solidFill>
              </a:rPr>
              <a:t>Demo</a:t>
            </a:r>
            <a:r>
              <a:rPr lang="en-CA" sz="2400" dirty="0" smtClean="0">
                <a:solidFill>
                  <a:schemeClr val="tx1"/>
                </a:solidFill>
              </a:rPr>
              <a:t> </a:t>
            </a:r>
            <a:r>
              <a:rPr lang="en-CA" sz="2400" dirty="0" smtClean="0">
                <a:solidFill>
                  <a:schemeClr val="accent5"/>
                </a:solidFill>
              </a:rPr>
              <a:t>           Learning           Future</a:t>
            </a:r>
            <a:endParaRPr lang="en-CA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r>
              <a:rPr lang="en-US" dirty="0" smtClean="0"/>
              <a:t>Accuracy of data is paramount</a:t>
            </a:r>
          </a:p>
          <a:p>
            <a:pPr lvl="1"/>
            <a:r>
              <a:rPr lang="en-US" dirty="0" smtClean="0"/>
              <a:t>Not as easy as saying “Sensor, collect data!”</a:t>
            </a:r>
          </a:p>
          <a:p>
            <a:pPr lvl="1"/>
            <a:r>
              <a:rPr lang="en-US" dirty="0" smtClean="0"/>
              <a:t>Spend </a:t>
            </a:r>
            <a:r>
              <a:rPr lang="en-US" dirty="0"/>
              <a:t>more </a:t>
            </a:r>
            <a:r>
              <a:rPr lang="en-US" dirty="0" smtClean="0"/>
              <a:t>time programming data collection</a:t>
            </a:r>
          </a:p>
          <a:p>
            <a:pPr lvl="1"/>
            <a:r>
              <a:rPr lang="en-US" dirty="0" smtClean="0"/>
              <a:t>Ensure data </a:t>
            </a:r>
            <a:r>
              <a:rPr lang="en-US" dirty="0" smtClean="0"/>
              <a:t>consistency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a small number of key tasks right, rather than a large number of tasks half-right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Android: some hard things are easy, and some easy things are hard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2400" dirty="0">
                <a:solidFill>
                  <a:schemeClr val="accent5"/>
                </a:solidFill>
              </a:rPr>
              <a:t>Motivation</a:t>
            </a:r>
            <a:r>
              <a:rPr lang="en-CA" sz="2400" dirty="0" smtClean="0"/>
              <a:t>          </a:t>
            </a:r>
            <a:r>
              <a:rPr lang="en-CA" sz="2400" dirty="0" smtClean="0">
                <a:solidFill>
                  <a:schemeClr val="accent5"/>
                </a:solidFill>
              </a:rPr>
              <a:t>Design           Demo           </a:t>
            </a:r>
            <a:r>
              <a:rPr lang="en-CA" sz="4300" dirty="0" smtClean="0">
                <a:solidFill>
                  <a:schemeClr val="tx1"/>
                </a:solidFill>
              </a:rPr>
              <a:t>Learning</a:t>
            </a:r>
            <a:r>
              <a:rPr lang="en-CA" sz="4300" dirty="0" smtClean="0">
                <a:solidFill>
                  <a:schemeClr val="bg1"/>
                </a:solidFill>
              </a:rPr>
              <a:t> </a:t>
            </a:r>
            <a:r>
              <a:rPr lang="en-CA" sz="2400" dirty="0" smtClean="0">
                <a:solidFill>
                  <a:schemeClr val="accent5"/>
                </a:solidFill>
              </a:rPr>
              <a:t>         Future</a:t>
            </a:r>
            <a:endParaRPr lang="en-CA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173089"/>
            <a:ext cx="8229600" cy="5424263"/>
          </a:xfrm>
        </p:spPr>
        <p:txBody>
          <a:bodyPr>
            <a:normAutofit/>
          </a:bodyPr>
          <a:lstStyle/>
          <a:p>
            <a:r>
              <a:rPr lang="en-US" dirty="0"/>
              <a:t>Make existing desktop tool </a:t>
            </a:r>
            <a:r>
              <a:rPr lang="en-US" dirty="0" smtClean="0"/>
              <a:t>controllable via mobile, and app controllable via desktop</a:t>
            </a:r>
          </a:p>
          <a:p>
            <a:endParaRPr lang="en-US" dirty="0" smtClean="0"/>
          </a:p>
          <a:p>
            <a:r>
              <a:rPr lang="en-US" dirty="0" smtClean="0"/>
              <a:t>Additional performance indicators</a:t>
            </a:r>
          </a:p>
          <a:p>
            <a:pPr lvl="1"/>
            <a:r>
              <a:rPr lang="en-US" dirty="0" smtClean="0"/>
              <a:t>Average user time/distance on bus</a:t>
            </a:r>
          </a:p>
          <a:p>
            <a:pPr lvl="1"/>
            <a:r>
              <a:rPr lang="en-US" dirty="0" smtClean="0"/>
              <a:t>On-time performance of bus</a:t>
            </a:r>
          </a:p>
          <a:p>
            <a:endParaRPr lang="en-US" dirty="0" smtClean="0"/>
          </a:p>
          <a:p>
            <a:r>
              <a:rPr lang="en-US" dirty="0" smtClean="0"/>
              <a:t>More automation</a:t>
            </a:r>
          </a:p>
          <a:p>
            <a:pPr lvl="1"/>
            <a:r>
              <a:rPr lang="en-US" dirty="0" smtClean="0"/>
              <a:t>App automatically detects route, automatically starts and stops, etc.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1931-1F71-40DB-8BAF-94E550577CEA}" type="slidenum">
              <a:rPr lang="en-CA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CA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6856" y="72009"/>
            <a:ext cx="8229600" cy="836711"/>
          </a:xfrm>
          <a:prstGeom prst="rect">
            <a:avLst/>
          </a:prstGeom>
        </p:spPr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2400" dirty="0" smtClean="0">
                <a:solidFill>
                  <a:schemeClr val="accent5"/>
                </a:solidFill>
              </a:rPr>
              <a:t>Motivation </a:t>
            </a:r>
            <a:r>
              <a:rPr lang="en-CA" sz="2400" dirty="0" smtClean="0"/>
              <a:t>          </a:t>
            </a:r>
            <a:r>
              <a:rPr lang="en-CA" sz="2400" dirty="0" smtClean="0">
                <a:solidFill>
                  <a:schemeClr val="accent5"/>
                </a:solidFill>
              </a:rPr>
              <a:t>Design            Demo            Learning           </a:t>
            </a:r>
            <a:r>
              <a:rPr lang="en-CA" sz="4300" dirty="0">
                <a:solidFill>
                  <a:schemeClr val="tx1"/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629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2047</TotalTime>
  <Words>502</Words>
  <Application>Microsoft Office PowerPoint</Application>
  <PresentationFormat>On-screen Show (4:3)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Angsana New</vt:lpstr>
      <vt:lpstr>Arial</vt:lpstr>
      <vt:lpstr>Calibri</vt:lpstr>
      <vt:lpstr>Corbel</vt:lpstr>
      <vt:lpstr>Wingdings</vt:lpstr>
      <vt:lpstr>Wingdings 2</vt:lpstr>
      <vt:lpstr>Wingdings 3</vt:lpstr>
      <vt:lpstr>Module</vt:lpstr>
      <vt:lpstr>1_Module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</dc:creator>
  <cp:lastModifiedBy>Alec Knowles</cp:lastModifiedBy>
  <cp:revision>268</cp:revision>
  <dcterms:created xsi:type="dcterms:W3CDTF">2014-03-20T17:47:03Z</dcterms:created>
  <dcterms:modified xsi:type="dcterms:W3CDTF">2015-03-30T15:35:57Z</dcterms:modified>
</cp:coreProperties>
</file>