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57" r:id="rId6"/>
    <p:sldId id="269" r:id="rId7"/>
    <p:sldId id="274" r:id="rId8"/>
    <p:sldId id="303" r:id="rId9"/>
    <p:sldId id="281" r:id="rId10"/>
    <p:sldId id="280" r:id="rId11"/>
    <p:sldId id="270" r:id="rId12"/>
    <p:sldId id="286" r:id="rId13"/>
    <p:sldId id="287" r:id="rId14"/>
    <p:sldId id="288" r:id="rId15"/>
    <p:sldId id="279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alphaModFix amt="84000"/>
          </a:blip>
          <a:stretch>
            <a:fillRect/>
          </a:stretch>
        </p:blipFill>
        <p:spPr>
          <a:xfrm>
            <a:off x="3066415" y="415925"/>
            <a:ext cx="9125585" cy="5237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825" y="3180204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王志越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11810125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江欣乐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11810806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唐云龙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	11911607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徐思婷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	11911635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张成杰 	11911918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48182"/>
            <a:ext cx="116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本文基于</a:t>
            </a:r>
            <a:r>
              <a:rPr lang="en-US" altLang="zh-CN" sz="2400" b="1" dirty="0"/>
              <a:t>AB</a:t>
            </a:r>
            <a:r>
              <a:rPr lang="zh-CN" altLang="en-US" sz="2400" b="1" dirty="0"/>
              <a:t>任务去探究动作实时策略游戏（</a:t>
            </a:r>
            <a:r>
              <a:rPr lang="en-US" altLang="zh-CN" sz="2400" b="1" dirty="0"/>
              <a:t>ARSG</a:t>
            </a:r>
            <a:r>
              <a:rPr lang="zh-CN" altLang="en-US" sz="2400" b="1" dirty="0"/>
              <a:t>）对于</a:t>
            </a:r>
            <a:r>
              <a:rPr lang="en-US" altLang="zh-CN" sz="2400" b="1" dirty="0"/>
              <a:t>temporal VSA</a:t>
            </a:r>
            <a:r>
              <a:rPr lang="zh-CN" altLang="en-US" sz="2400" b="1" dirty="0"/>
              <a:t>认知能力的影响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70335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女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12936220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马</a:t>
            </a:r>
            <a:endParaRPr lang="zh-CN" altLang="en-US" sz="8800"/>
          </a:p>
        </p:txBody>
      </p:sp>
      <p:sp>
        <p:nvSpPr>
          <p:cNvPr id="6" name="矩形 5"/>
          <p:cNvSpPr/>
          <p:nvPr/>
        </p:nvSpPr>
        <p:spPr>
          <a:xfrm>
            <a:off x="7162800" y="635"/>
            <a:ext cx="5029200" cy="685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5"/>
            <a:ext cx="52578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6060" y="635"/>
            <a:ext cx="4308475" cy="2832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45305" y="4150995"/>
            <a:ext cx="4308475" cy="2706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lag 1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1.04354 -0.00296296 " pathEditMode="relative" rAng="0" ptsTypes="">
                                      <p:cBhvr>
                                        <p:cTn id="6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6665 0 L -1.01404 -0.00148148 " pathEditMode="relative" rAng="0" ptsTypes="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Results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915" y="261874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女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3463925" y="261874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马</a:t>
            </a:r>
            <a:endParaRPr lang="zh-CN" altLang="en-US" sz="8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0" y="624840"/>
            <a:ext cx="5290185" cy="498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0895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女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9156700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马</a:t>
            </a:r>
            <a:endParaRPr lang="zh-CN" altLang="en-US" sz="8800"/>
          </a:p>
        </p:txBody>
      </p:sp>
      <p:sp>
        <p:nvSpPr>
          <p:cNvPr id="6" name="矩形 5"/>
          <p:cNvSpPr/>
          <p:nvPr/>
        </p:nvSpPr>
        <p:spPr>
          <a:xfrm>
            <a:off x="7193915" y="0"/>
            <a:ext cx="4998085" cy="6857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323205" cy="685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6060" y="0"/>
            <a:ext cx="4308475" cy="2832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45305" y="4150995"/>
            <a:ext cx="4308475" cy="2707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lag3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1.04354 -0.00296296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6665 0 L -1.01404 -0.00148148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Results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1556385"/>
            <a:ext cx="37687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脑电图生理数据显示，游戏专家在注意瞬脱任务中 P3 峰值潜伏期较早，这说明相对于非游戏专家的志愿者，游戏专家能够更有效地检测目标。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此外，通过对志愿者在注意瞬脱任务的表现分析，游戏专家分配给目标的注意力资源比非专家志愿者多。从 P3 的变化幅度可以看出，在 lag3 和 lag8 阶段，游戏专家的 P3 振幅大于非专家志愿者。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194945"/>
            <a:ext cx="5596255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Discussion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6690" y="1558290"/>
            <a:ext cx="88785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为了探究注意力资源分配出现差异的原因，研究人员进行了进一步分析。结果显示，非专家志愿者对第一个目标分配的注意力资源多于第二个目标；而游戏专家对两个目标的注意力资源进行了平均分配，表明专家比非专家更灵活地分配注意力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数据还显示，非专家志愿者第二个目标的识别率在 lag3 阶段下降，而游戏专家却没有。也就是说，游戏专家不太容易受到注意瞬脱效应的影响。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显示，专家组的识别率高于非专家组。电生理学数据表明，与非专家组相比，专家组的信息处理速度更快，如AB期P3峰值潜伏期提前所示，而且注意力资源更多地分布在目标上，如P3振幅更大所示。专家较早的P3潜伏期可能表明他们比非专家更有效地检测目标，从而确保他们对目标的快速反应。在lag3阶段，专家组的P3峰值比非专家组更早且准确率高很多，这表明专家组在AB期处理目标的速度更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由此，通过注意瞬脱任务和脑电图生理数据的分析，研究证实了即时战略游戏的经验与视觉选择性注意力具有相关性，且即时战略游戏可以成为认知训练的有效工具。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400">
                <a:sym typeface="+mn-ea"/>
              </a:rPr>
              <a:t>Thank you!</a:t>
            </a:r>
            <a:endParaRPr lang="en-US" altLang="zh-CN" sz="4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095" y="1798955"/>
            <a:ext cx="10365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err="1">
                <a:sym typeface="+mn-ea"/>
              </a:rPr>
              <a:t>Rreferences</a:t>
            </a:r>
            <a:endParaRPr lang="en-US" altLang="zh-CN" sz="2400" b="1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[1]https://www.frontiersin.org/articles/10.3389/fnhum.2020.00101/full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[2]https://www.leiphone.com/category/industrynews/Sf9FdUWlmfS92Hdb.html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[3]https://en.wikipedia.org/wiki/Attentional_blink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[4]https://en.wikipedia.org/wiki/Visual_selective_attention_in_dementia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[5]https://inews.co.uk/news/video-gamers-brains-sort-faster-scientists-417618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2428" y="4516898"/>
            <a:ext cx="70652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Spatial VSA</a:t>
            </a:r>
            <a:r>
              <a:rPr lang="zh-CN" altLang="en-US" dirty="0"/>
              <a:t>：确定一个快速移动的物体的位置。强调已知物体位置</a:t>
            </a:r>
            <a:endParaRPr lang="en-US" altLang="zh-CN" dirty="0"/>
          </a:p>
          <a:p>
            <a:r>
              <a:rPr lang="en-US" altLang="zh-CN" sz="2000" b="1" dirty="0"/>
              <a:t>Temporal VSA</a:t>
            </a:r>
            <a:r>
              <a:rPr lang="zh-CN" altLang="en-US" dirty="0"/>
              <a:t>：在特定位置下，从多个运动物体序列里面辨识特定物体。强调已知位置的物体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" y="282788"/>
            <a:ext cx="6679660" cy="374560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42088" y="3426259"/>
            <a:ext cx="345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团战时候人是通过什么能力去确定敌方脆皮在特定位置？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428" y="4072590"/>
            <a:ext cx="8943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视觉选择注意能力</a:t>
            </a:r>
            <a:r>
              <a:rPr lang="en-US" altLang="zh-CN" sz="2000" b="1" dirty="0">
                <a:sym typeface="+mn-ea"/>
              </a:rPr>
              <a:t> (</a:t>
            </a:r>
            <a:r>
              <a:rPr lang="zh-CN" altLang="en-US" sz="2000" b="1" dirty="0">
                <a:sym typeface="+mn-ea"/>
              </a:rPr>
              <a:t>Visual selective attention</a:t>
            </a:r>
            <a:r>
              <a:rPr lang="en-US" altLang="zh-CN" sz="2000" b="1" dirty="0">
                <a:sym typeface="+mn-ea"/>
              </a:rPr>
              <a:t> </a:t>
            </a:r>
            <a:r>
              <a:rPr lang="zh-CN" altLang="en-US" sz="2000" b="1" dirty="0">
                <a:sym typeface="+mn-ea"/>
              </a:rPr>
              <a:t>VSA</a:t>
            </a:r>
            <a:r>
              <a:rPr lang="en-US" altLang="zh-CN" sz="2000" b="1" dirty="0">
                <a:sym typeface="+mn-ea"/>
              </a:rPr>
              <a:t>)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028345" y="230411"/>
            <a:ext cx="4881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HelveticaNeueLTStd-Lt"/>
              </a:rPr>
              <a:t>Action real-time strategy gaming (ARSG)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HelveticaNeueLTStd-Lt"/>
              </a:rPr>
              <a:t> 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HelveticaNeueLTStd-Lt"/>
              </a:rPr>
              <a:t>实时动作策略游戏，其中的典型是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HelveticaNeueLTStd-Lt"/>
              </a:rPr>
              <a:t>MOBA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HelveticaNeueLTStd-Lt"/>
              </a:rPr>
              <a:t>游戏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131482" y="4826675"/>
            <a:ext cx="3798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</a:t>
            </a:r>
            <a:r>
              <a:rPr lang="zh-CN" altLang="en-US" dirty="0"/>
              <a:t>任务是研究</a:t>
            </a:r>
            <a:r>
              <a:rPr lang="en-US" altLang="zh-CN" sz="1800" b="1" dirty="0"/>
              <a:t>Temporal VSA</a:t>
            </a:r>
            <a:r>
              <a:rPr lang="zh-CN" altLang="en-US" dirty="0"/>
              <a:t>注意力瞬脱现象（</a:t>
            </a:r>
            <a:r>
              <a:rPr lang="en-US" altLang="zh-CN" dirty="0"/>
              <a:t>attentional blink</a:t>
            </a:r>
            <a:r>
              <a:rPr lang="zh-CN" altLang="en-US" dirty="0"/>
              <a:t>）的实验范式</a:t>
            </a:r>
            <a:endParaRPr lang="en-US" altLang="zh-CN" dirty="0"/>
          </a:p>
          <a:p>
            <a:r>
              <a:rPr lang="en-US" altLang="zh-CN" dirty="0"/>
              <a:t>attentional blink</a:t>
            </a:r>
            <a:r>
              <a:rPr lang="zh-CN" altLang="en-US" dirty="0"/>
              <a:t>：第一个物体经过后</a:t>
            </a:r>
            <a:r>
              <a:rPr lang="en-US" altLang="zh-CN" dirty="0"/>
              <a:t>200-500ms</a:t>
            </a:r>
            <a:r>
              <a:rPr lang="zh-CN" altLang="en-US" dirty="0"/>
              <a:t>我们很可能感知不到第二个物体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155641" y="3350573"/>
            <a:ext cx="2937934" cy="8884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dirty="0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87484" y="1129237"/>
            <a:ext cx="2907242" cy="9767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ym typeface="+mn-ea"/>
              </a:rPr>
              <a:t>ARSG</a:t>
            </a:r>
            <a:r>
              <a:rPr lang="zh-CN" altLang="en-US" sz="1400" dirty="0">
                <a:sym typeface="+mn-ea"/>
              </a:rPr>
              <a:t>涉及注意力，手眼协调，团队协作以及决策，是目前比较新奇的认知领域的研究方向之一，涉及面更加综合。</a:t>
            </a:r>
            <a:endParaRPr lang="en-US" altLang="zh-CN" sz="1400" dirty="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8517" y="3350573"/>
            <a:ext cx="2937934" cy="606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0173" y="1129237"/>
            <a:ext cx="2907242" cy="97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-3097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sym typeface="+mn-ea"/>
              </a:rPr>
              <a:t>Introduction/ Experiment Design</a:t>
            </a:r>
            <a:endParaRPr lang="en-US" altLang="zh-CN" sz="32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73" y="3794785"/>
            <a:ext cx="994759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本文创新点：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、设计实验去探究</a:t>
            </a:r>
            <a:r>
              <a:rPr lang="en-US" altLang="zh-CN" b="1" dirty="0">
                <a:sym typeface="+mn-ea"/>
              </a:rPr>
              <a:t>ARSG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ym typeface="+mn-ea"/>
              </a:rPr>
              <a:t>temporal VSA</a:t>
            </a:r>
            <a:r>
              <a:rPr lang="zh-CN" altLang="en-US" b="1" dirty="0">
                <a:sym typeface="+mn-ea"/>
              </a:rPr>
              <a:t>的联系</a:t>
            </a:r>
            <a:endParaRPr lang="en-US" altLang="zh-CN" b="1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、采用</a:t>
            </a:r>
            <a:r>
              <a:rPr lang="en-US" altLang="zh-CN" b="1" dirty="0">
                <a:sym typeface="+mn-ea"/>
              </a:rPr>
              <a:t>ERP</a:t>
            </a:r>
            <a:r>
              <a:rPr lang="zh-CN" altLang="en-US" b="1" dirty="0"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去研究，而不是行为学研究方法（</a:t>
            </a:r>
            <a:r>
              <a:rPr lang="en-US" altLang="zh-CN" dirty="0">
                <a:sym typeface="+mn-ea"/>
              </a:rPr>
              <a:t>ERP</a:t>
            </a:r>
            <a:r>
              <a:rPr lang="zh-CN" altLang="en-US" dirty="0">
                <a:sym typeface="+mn-ea"/>
              </a:rPr>
              <a:t>是事件相关电位，从事特定事件诱发的脑电）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03473" y="1750872"/>
            <a:ext cx="3009901" cy="177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ym typeface="+mn-ea"/>
              </a:rPr>
              <a:t>电子动作类游戏能够提高认知能力（</a:t>
            </a:r>
            <a:r>
              <a:rPr lang="en-US" altLang="zh-CN" sz="2000" dirty="0">
                <a:sym typeface="+mn-ea"/>
              </a:rPr>
              <a:t>VSA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7686674" y="1684622"/>
            <a:ext cx="3009901" cy="177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ARSG</a:t>
            </a:r>
            <a:r>
              <a:rPr lang="zh-CN" altLang="en-US" sz="2000" dirty="0">
                <a:sym typeface="+mn-ea"/>
              </a:rPr>
              <a:t>对认知能力（</a:t>
            </a:r>
            <a:r>
              <a:rPr lang="en-US" altLang="zh-CN" sz="2000" dirty="0">
                <a:sym typeface="+mn-ea"/>
              </a:rPr>
              <a:t>VSA</a:t>
            </a:r>
            <a:r>
              <a:rPr lang="zh-CN" altLang="en-US" sz="2000" dirty="0">
                <a:sym typeface="+mn-ea"/>
              </a:rPr>
              <a:t>）的提高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1016" y="1221236"/>
            <a:ext cx="29463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ym typeface="+mn-ea"/>
              </a:rPr>
              <a:t>行为和神经科学</a:t>
            </a:r>
            <a:r>
              <a:rPr lang="zh-CN" altLang="en-US" sz="1400" dirty="0">
                <a:sym typeface="+mn-ea"/>
              </a:rPr>
              <a:t>研究中，该游戏能够促进</a:t>
            </a:r>
            <a:r>
              <a:rPr lang="en-US" altLang="zh-CN" sz="1400" dirty="0">
                <a:sym typeface="+mn-ea"/>
              </a:rPr>
              <a:t>VSA</a:t>
            </a:r>
            <a:r>
              <a:rPr lang="zh-CN" altLang="en-US" sz="1400" dirty="0">
                <a:sym typeface="+mn-ea"/>
              </a:rPr>
              <a:t>，例如：当物体移动，专家的视觉敏感抑制区更难被激活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0484" y="3392226"/>
            <a:ext cx="2937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ym typeface="+mn-ea"/>
              </a:rPr>
              <a:t>脑电图学</a:t>
            </a:r>
            <a:r>
              <a:rPr lang="zh-CN" altLang="en-US" sz="1400" dirty="0">
                <a:sym typeface="+mn-ea"/>
              </a:rPr>
              <a:t>中，</a:t>
            </a:r>
            <a:r>
              <a:rPr lang="en-US" altLang="zh-CN" sz="1400" dirty="0">
                <a:sym typeface="+mn-ea"/>
              </a:rPr>
              <a:t>ERP</a:t>
            </a:r>
            <a:r>
              <a:rPr lang="zh-CN" altLang="en-US" sz="1400" dirty="0">
                <a:sym typeface="+mn-ea"/>
              </a:rPr>
              <a:t>中的</a:t>
            </a:r>
            <a:r>
              <a:rPr lang="en-US" altLang="zh-CN" sz="1400" dirty="0">
                <a:sym typeface="+mn-ea"/>
              </a:rPr>
              <a:t>p2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p3</a:t>
            </a:r>
            <a:r>
              <a:rPr lang="zh-CN" altLang="en-US" sz="1400" dirty="0">
                <a:sym typeface="+mn-ea"/>
              </a:rPr>
              <a:t>幅值成分和</a:t>
            </a:r>
            <a:r>
              <a:rPr lang="en-US" altLang="zh-CN" sz="1400" dirty="0">
                <a:sym typeface="+mn-ea"/>
              </a:rPr>
              <a:t>VSA</a:t>
            </a:r>
            <a:r>
              <a:rPr lang="zh-CN" altLang="en-US" sz="1400" dirty="0">
                <a:sym typeface="+mn-ea"/>
              </a:rPr>
              <a:t>高度相关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54425" y="1763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相对成熟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981297" y="165538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？</a:t>
            </a:r>
            <a:endParaRPr lang="zh-CN" altLang="en-US" sz="3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182099" y="3458314"/>
            <a:ext cx="300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ARSG</a:t>
            </a:r>
            <a:r>
              <a:rPr lang="zh-CN" altLang="en-US" b="1" dirty="0"/>
              <a:t>对于</a:t>
            </a:r>
            <a:r>
              <a:rPr lang="en-US" altLang="zh-CN" b="1" dirty="0"/>
              <a:t>temporal VSA</a:t>
            </a:r>
            <a:r>
              <a:rPr lang="zh-CN" altLang="en-US" b="1" dirty="0"/>
              <a:t>影响目前没有相关研究！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1016" y="5604258"/>
            <a:ext cx="108997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ym typeface="+mn-ea"/>
              </a:rPr>
              <a:t>受试者选择</a:t>
            </a:r>
            <a:r>
              <a:rPr lang="zh-CN" altLang="en-US" sz="1600" dirty="0">
                <a:sym typeface="+mn-ea"/>
              </a:rPr>
              <a:t>：本次实验招募 38 名中国电子科技大学的健康男性，其中一半为英雄联盟</a:t>
            </a:r>
            <a:r>
              <a:rPr lang="en-US" altLang="zh-CN" sz="1600" dirty="0">
                <a:sym typeface="+mn-ea"/>
              </a:rPr>
              <a:t> (LOL) </a:t>
            </a:r>
            <a:r>
              <a:rPr lang="zh-CN" altLang="en-US" sz="1600" dirty="0">
                <a:sym typeface="+mn-ea"/>
              </a:rPr>
              <a:t>的高段位玩家</a:t>
            </a:r>
            <a:r>
              <a:rPr lang="en-US" altLang="zh-CN" sz="1600" dirty="0">
                <a:sym typeface="+mn-ea"/>
              </a:rPr>
              <a:t> (</a:t>
            </a:r>
            <a:r>
              <a:rPr lang="zh-CN" altLang="en-US" sz="1600" dirty="0">
                <a:sym typeface="+mn-ea"/>
              </a:rPr>
              <a:t>玩家排名前 7％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，至少有两年以上的游戏经验；其余为游戏新手</a:t>
            </a:r>
            <a:r>
              <a:rPr lang="en-US" altLang="zh-CN" sz="1600" dirty="0">
                <a:sym typeface="+mn-ea"/>
              </a:rPr>
              <a:t> (</a:t>
            </a:r>
            <a:r>
              <a:rPr lang="zh-CN" altLang="en-US" sz="1600" dirty="0">
                <a:sym typeface="+mn-ea"/>
              </a:rPr>
              <a:t>排名在 30-45％ 之间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，玩英雄联盟的时间不超过六个月。</a:t>
            </a:r>
            <a:endParaRPr lang="zh-CN" altLang="en-US" sz="1600" dirty="0"/>
          </a:p>
          <a:p>
            <a:r>
              <a:rPr lang="zh-CN" altLang="en-US" sz="1600" b="1" dirty="0">
                <a:sym typeface="+mn-ea"/>
              </a:rPr>
              <a:t>实验内容</a:t>
            </a:r>
            <a:r>
              <a:rPr lang="zh-CN" altLang="en-US" sz="1600" dirty="0">
                <a:sym typeface="+mn-ea"/>
              </a:rPr>
              <a:t>：志愿者需要执行研究人员给定的</a:t>
            </a:r>
            <a:r>
              <a:rPr lang="zh-CN" altLang="en-US" sz="1600" b="1" dirty="0">
                <a:sym typeface="+mn-ea"/>
              </a:rPr>
              <a:t>注意瞬脱任务</a:t>
            </a:r>
            <a:r>
              <a:rPr lang="en-US" altLang="zh-CN" sz="1600" b="1" dirty="0">
                <a:sym typeface="+mn-ea"/>
              </a:rPr>
              <a:t> (</a:t>
            </a:r>
            <a:r>
              <a:rPr lang="zh-CN" altLang="en-US" sz="1600" b="1" dirty="0">
                <a:sym typeface="+mn-ea"/>
              </a:rPr>
              <a:t>Attentional Blink</a:t>
            </a:r>
            <a:r>
              <a:rPr lang="en-US" altLang="zh-CN" sz="1600" b="1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，通过结合任务执行结果以及脑电图数据，分析英雄联盟游戏专家和非专家在</a:t>
            </a:r>
            <a:r>
              <a:rPr lang="en-US" altLang="zh-CN" sz="1600" dirty="0">
                <a:sym typeface="+mn-ea"/>
              </a:rPr>
              <a:t>temporal VSA</a:t>
            </a:r>
            <a:r>
              <a:rPr lang="zh-CN" altLang="en-US" sz="1600" dirty="0">
                <a:sym typeface="+mn-ea"/>
              </a:rPr>
              <a:t>的表现。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1016" y="5132077"/>
            <a:ext cx="6176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ym typeface="+mn-ea"/>
              </a:rPr>
              <a:t>Experiment Design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91016" y="695233"/>
            <a:ext cx="6176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ym typeface="+mn-ea"/>
              </a:rPr>
              <a:t>Introduction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Methods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800" y="939165"/>
            <a:ext cx="92970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注意瞬脱是一种反映分配选择性注意的时间成本的现象。在快速连续地呈现两个目标刺激的情况下，第一个目标出现后的几百毫秒的时间内，人无法准确的辨别（甚至检测）出第二个目标刺激。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志愿者被要求坐在电脑屏幕前完成注意瞬脱任务，电脑显示器会呈现快速的数字和字母流，时间间隔为 100 毫秒。在目标对象出现时，志愿者要即时按下按钮。不得不说，这实验看起来像极了金山打字的入门游戏。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766820" y="3054350"/>
            <a:ext cx="4838065" cy="3639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Methods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100" y="1305560"/>
            <a:ext cx="88144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一般情况下，由于注意力资源的局限性和资源的分配不均的特性，当第二个目标对象出现在第一个目标对象出现后的 200-500 毫秒内，人们通常会因为注意瞬脱而错过了第二个目标对象；也就是说，大脑的注意力资源被第一个目标对象暂时占用了。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在两小时内，志愿者进行了 480 次试验。通过注意瞬脱任务，志愿者错过的字母的倾向性越大，按下正确按钮的频率就越低，意味着任务的完成度越差。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为了在实验中测量和定位大脑活动，研究人员在志愿者的大脑顶叶上安放了电极，这些电极能够记录事件相关电位（Event-Related Potentials, ERPs）。研究指出，最终将以 ERP 的 P3b 期（第二目标出现后的 P3 最大值）为关注重点，即刺激开始后的 200 到 500 毫秒之间达到最大的振幅。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P3 （反映信息处理的速度）峰值延迟更早，表明信息处理速度更快；P3 振幅（幅度表示刺激注意力分配的资源量）越强，注意力资源分配给目标的注意力就越多，注意力资源的部署就越灵活。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0735" y="2787015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This page intentionally left blank.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70335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女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13973810" y="270637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马</a:t>
            </a:r>
            <a:endParaRPr lang="zh-CN" altLang="en-US" sz="8800"/>
          </a:p>
        </p:txBody>
      </p:sp>
      <p:sp>
        <p:nvSpPr>
          <p:cNvPr id="6" name="矩形 5"/>
          <p:cNvSpPr/>
          <p:nvPr/>
        </p:nvSpPr>
        <p:spPr>
          <a:xfrm>
            <a:off x="7092950" y="1270"/>
            <a:ext cx="5189220" cy="6857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5"/>
            <a:ext cx="540702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6060" y="635"/>
            <a:ext cx="4308475" cy="2832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45305" y="4150995"/>
            <a:ext cx="4308475" cy="270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sym typeface="+mn-ea"/>
              </a:rPr>
              <a:t>lag8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1.04354 -0.00296296 " pathEditMode="relative" rAng="0" ptsTypes="">
                                      <p:cBhvr>
                                        <p:cTn id="6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1.0074 -0.00148148 " pathEditMode="relative" rAng="0" ptsTypes="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35560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Answer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9405" y="245618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女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6749415" y="2456180"/>
            <a:ext cx="1365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/>
              <a:t>马</a:t>
            </a:r>
            <a:endParaRPr lang="zh-CN" altLang="en-US" sz="8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223520"/>
            <a:ext cx="695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Results</a:t>
            </a:r>
            <a:endParaRPr lang="en-US" altLang="zh-CN"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874395"/>
            <a:ext cx="4731385" cy="4325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4470" y="5293995"/>
            <a:ext cx="306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T1</a:t>
            </a:r>
            <a:r>
              <a:rPr lang="zh-CN" altLang="en-US"/>
              <a:t>的准确率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814705"/>
            <a:ext cx="4643755" cy="4377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44310" y="5293995"/>
            <a:ext cx="383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多物体，</a:t>
            </a:r>
            <a:r>
              <a:rPr lang="en-US" altLang="zh-CN"/>
              <a:t>T1</a:t>
            </a:r>
            <a:r>
              <a:rPr lang="zh-CN" altLang="en-US"/>
              <a:t>出现后给出</a:t>
            </a:r>
            <a:r>
              <a:rPr lang="en-US" altLang="zh-CN"/>
              <a:t>T2</a:t>
            </a:r>
            <a:r>
              <a:rPr lang="zh-CN" altLang="en-US"/>
              <a:t>的准确率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848360"/>
            <a:ext cx="4643755" cy="4377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75560" y="5939155"/>
            <a:ext cx="7269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注意瞬脱任务的行为数据表明，游戏专家的识别率比非专家志愿者高，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而非专家比专家更容易出现注意瞬脱效应。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2723</Words>
  <Application>WPS 演示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HelveticaNeueLTStd-Lt</vt:lpstr>
      <vt:lpstr>Segoe Print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TYL</dc:creator>
  <cp:lastModifiedBy>Umryu</cp:lastModifiedBy>
  <cp:revision>116</cp:revision>
  <dcterms:created xsi:type="dcterms:W3CDTF">2021-10-04T12:16:00Z</dcterms:created>
  <dcterms:modified xsi:type="dcterms:W3CDTF">2021-10-27T16:11:29Z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F5EA0A0C8A9348D99266E12CDFE279FE</vt:lpwstr>
  </property>
  <property fmtid="{D5CDD505-2E9C-101B-9397-08002B2CF9AE}" pid="3" name="KSOProductBuildVer">
    <vt:lpwstr>2052-11.1.0.10938</vt:lpwstr>
  </property>
</Properties>
</file>