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1" r:id="rId6"/>
    <p:sldId id="260" r:id="rId7"/>
    <p:sldId id="265" r:id="rId8"/>
    <p:sldId id="263" r:id="rId9"/>
    <p:sldId id="264" r:id="rId10"/>
    <p:sldId id="266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E169E1"/>
    <a:srgbClr val="FFFFFF"/>
    <a:srgbClr val="F7FFF7"/>
    <a:srgbClr val="FBFFFB"/>
    <a:srgbClr val="CCFFCC"/>
    <a:srgbClr val="EFEFFF"/>
    <a:srgbClr val="EBEBFF"/>
    <a:srgbClr val="FFE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4" autoAdjust="0"/>
    <p:restoredTop sz="95153" autoAdjust="0"/>
  </p:normalViewPr>
  <p:slideViewPr>
    <p:cSldViewPr snapToGrid="0">
      <p:cViewPr>
        <p:scale>
          <a:sx n="50" d="100"/>
          <a:sy n="50" d="100"/>
        </p:scale>
        <p:origin x="1014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7A1D4-7B52-4702-BE26-F8F2B701160D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D8659-7B6E-40EE-95CC-E67E195C0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65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D8659-7B6E-40EE-95CC-E67E195C03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19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D8659-7B6E-40EE-95CC-E67E195C038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5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D8659-7B6E-40EE-95CC-E67E195C03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5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802A-8E60-4DE9-91E2-77ECC319A883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FE9A-B55C-4B79-85B2-5FDF1D14103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547521E1-B2BD-446D-ADCA-B7A0069DC698}"/>
              </a:ext>
            </a:extLst>
          </p:cNvPr>
          <p:cNvSpPr>
            <a:spLocks noGrp="1"/>
          </p:cNvSpPr>
          <p:nvPr userDrawn="1"/>
        </p:nvSpPr>
        <p:spPr>
          <a:xfrm>
            <a:off x="6930215" y="6356352"/>
            <a:ext cx="2618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A67416-CB37-4963-98AC-4F617E0E7C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27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802A-8E60-4DE9-91E2-77ECC319A883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FE9A-B55C-4B79-85B2-5FDF1D141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50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802A-8E60-4DE9-91E2-77ECC319A883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FE9A-B55C-4B79-85B2-5FDF1D141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1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802A-8E60-4DE9-91E2-77ECC319A883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FE9A-B55C-4B79-85B2-5FDF1D141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3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802A-8E60-4DE9-91E2-77ECC319A883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FE9A-B55C-4B79-85B2-5FDF1D141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21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802A-8E60-4DE9-91E2-77ECC319A883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FE9A-B55C-4B79-85B2-5FDF1D141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802A-8E60-4DE9-91E2-77ECC319A883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FE9A-B55C-4B79-85B2-5FDF1D141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01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802A-8E60-4DE9-91E2-77ECC319A883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FE9A-B55C-4B79-85B2-5FDF1D141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7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07181" y="6356352"/>
            <a:ext cx="2228850" cy="365125"/>
          </a:xfrm>
        </p:spPr>
        <p:txBody>
          <a:bodyPr/>
          <a:lstStyle/>
          <a:p>
            <a:fld id="{0EA2802A-8E60-4DE9-91E2-77ECC319A883}" type="datetimeFigureOut">
              <a:rPr lang="ko-KR" altLang="en-US" smtClean="0"/>
              <a:t>2025-05-11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69970" y="6340479"/>
            <a:ext cx="2228850" cy="365125"/>
          </a:xfrm>
        </p:spPr>
        <p:txBody>
          <a:bodyPr/>
          <a:lstStyle/>
          <a:p>
            <a:fld id="{E9F1FE9A-B55C-4B79-85B2-5FDF1D14103D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2E6193-12CF-4DDA-AF3C-534336D62C6D}"/>
              </a:ext>
            </a:extLst>
          </p:cNvPr>
          <p:cNvCxnSpPr>
            <a:cxnSpLocks/>
          </p:cNvCxnSpPr>
          <p:nvPr userDrawn="1"/>
        </p:nvCxnSpPr>
        <p:spPr>
          <a:xfrm>
            <a:off x="373856" y="800100"/>
            <a:ext cx="721519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0"/>
                  </a:schemeClr>
                </a:gs>
                <a:gs pos="5400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55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802A-8E60-4DE9-91E2-77ECC319A883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FE9A-B55C-4B79-85B2-5FDF1D141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8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802A-8E60-4DE9-91E2-77ECC319A883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FE9A-B55C-4B79-85B2-5FDF1D141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7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2802A-8E60-4DE9-91E2-77ECC319A883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1FE9A-B55C-4B79-85B2-5FDF1D141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13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14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AF39-DDA3-4C91-A555-884255B32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720" y="965291"/>
            <a:ext cx="8764560" cy="2592977"/>
          </a:xfr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400" b="1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accent1">
                        <a:lumMod val="95000"/>
                        <a:lumOff val="5000"/>
                      </a:schemeClr>
                    </a:gs>
                    <a:gs pos="63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스마트폰 기반</a:t>
            </a:r>
            <a:br>
              <a:rPr lang="en-US" altLang="ko-KR" sz="4800" b="1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accent1">
                        <a:lumMod val="95000"/>
                        <a:lumOff val="5000"/>
                      </a:schemeClr>
                    </a:gs>
                    <a:gs pos="63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800" b="1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accent1">
                        <a:lumMod val="95000"/>
                        <a:lumOff val="5000"/>
                      </a:schemeClr>
                    </a:gs>
                    <a:gs pos="63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치수 계측 및 품질 검수</a:t>
            </a:r>
            <a:br>
              <a:rPr lang="en-US" altLang="ko-KR" sz="4800" b="1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accent1">
                        <a:lumMod val="95000"/>
                        <a:lumOff val="5000"/>
                      </a:schemeClr>
                    </a:gs>
                    <a:gs pos="63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800" b="1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accent1">
                        <a:lumMod val="95000"/>
                        <a:lumOff val="5000"/>
                      </a:schemeClr>
                    </a:gs>
                    <a:gs pos="63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94121B-D288-4AD2-BA4E-408F0E678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2845" y="5476707"/>
            <a:ext cx="2920310" cy="714543"/>
          </a:xfrm>
        </p:spPr>
        <p:txBody>
          <a:bodyPr anchor="ctr" anchorCtr="0">
            <a:norm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2025.05.11</a:t>
            </a:r>
          </a:p>
          <a:p>
            <a:r>
              <a:rPr lang="ko-KR" altLang="en-US" sz="1800" b="1" dirty="0">
                <a:latin typeface="+mj-ea"/>
                <a:ea typeface="+mj-ea"/>
              </a:rPr>
              <a:t>작성자 </a:t>
            </a:r>
            <a:r>
              <a:rPr lang="en-US" altLang="ko-KR" sz="1800" b="1" dirty="0">
                <a:latin typeface="+mj-ea"/>
                <a:ea typeface="+mj-ea"/>
              </a:rPr>
              <a:t>: </a:t>
            </a:r>
            <a:r>
              <a:rPr lang="en-US" altLang="ko-KR" sz="1800" b="1" dirty="0" err="1">
                <a:latin typeface="+mj-ea"/>
                <a:ea typeface="+mj-ea"/>
              </a:rPr>
              <a:t>EasyQC</a:t>
            </a:r>
            <a:endParaRPr lang="en-US" altLang="ko-KR" sz="1800"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363B9B-C198-45A3-A429-0DDBB2A0B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brightnessContrast bright="30000" contrast="10000"/>
                    </a14:imgEffect>
                  </a14:imgLayer>
                </a14:imgProps>
              </a:ext>
            </a:extLst>
          </a:blip>
          <a:srcRect l="30697" t="21630" r="58525" b="18331"/>
          <a:stretch/>
        </p:blipFill>
        <p:spPr>
          <a:xfrm>
            <a:off x="3718765" y="3909894"/>
            <a:ext cx="638175" cy="9111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108C14-9F3C-4BE2-93CC-E00FC2D364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brightnessContrast bright="30000" contrast="10000"/>
                    </a14:imgEffect>
                  </a14:imgLayer>
                </a14:imgProps>
              </a:ext>
            </a:extLst>
          </a:blip>
          <a:srcRect l="4476" t="19385" r="83298" b="20575"/>
          <a:stretch/>
        </p:blipFill>
        <p:spPr>
          <a:xfrm>
            <a:off x="2111047" y="3909894"/>
            <a:ext cx="723901" cy="9111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03E41A-77C9-4974-89E9-F4B27798D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brightnessContrast bright="30000" contrast="10000"/>
                    </a14:imgEffect>
                  </a14:imgLayer>
                </a14:imgProps>
              </a:ext>
            </a:extLst>
          </a:blip>
          <a:srcRect l="55952" t="18130" r="33109" b="20575"/>
          <a:stretch/>
        </p:blipFill>
        <p:spPr>
          <a:xfrm>
            <a:off x="5240757" y="3900369"/>
            <a:ext cx="647700" cy="9301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683677-7CE9-4A72-861D-D69AB1F10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brightnessContrast bright="30000" contrast="10000"/>
                    </a14:imgEffect>
                  </a14:imgLayer>
                </a14:imgProps>
              </a:ext>
            </a:extLst>
          </a:blip>
          <a:srcRect l="81529" t="17400" r="4798" b="21305"/>
          <a:stretch/>
        </p:blipFill>
        <p:spPr>
          <a:xfrm>
            <a:off x="6772275" y="3900369"/>
            <a:ext cx="809625" cy="93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7F4B2-0649-AA24-47E4-E1DF36D1C4FA}"/>
              </a:ext>
            </a:extLst>
          </p:cNvPr>
          <p:cNvSpPr/>
          <p:nvPr/>
        </p:nvSpPr>
        <p:spPr>
          <a:xfrm>
            <a:off x="2584064" y="2092715"/>
            <a:ext cx="3970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&amp;</a:t>
            </a:r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ko-KR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QnA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E40B55-FB91-7C9C-DE1E-2299194DB99A}"/>
              </a:ext>
            </a:extLst>
          </p:cNvPr>
          <p:cNvSpPr/>
          <p:nvPr/>
        </p:nvSpPr>
        <p:spPr>
          <a:xfrm>
            <a:off x="3701527" y="3911682"/>
            <a:ext cx="21194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</a:t>
            </a:r>
            <a:r>
              <a:rPr lang="ko-KR" alt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감사 합니다</a:t>
            </a:r>
            <a:r>
              <a:rPr lang="en-US" altLang="ko-KR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-</a:t>
            </a:r>
            <a:endParaRPr lang="en-US" altLang="ko-KR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08BF0-A76E-B248-9365-132AD0040207}"/>
              </a:ext>
            </a:extLst>
          </p:cNvPr>
          <p:cNvSpPr txBox="1"/>
          <p:nvPr/>
        </p:nvSpPr>
        <p:spPr>
          <a:xfrm>
            <a:off x="1977336" y="5796116"/>
            <a:ext cx="5567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/>
              <a:t>랜딩페이지 </a:t>
            </a:r>
            <a:r>
              <a:rPr lang="en-US" altLang="ko-KR" dirty="0"/>
              <a:t>-  https://myunghwanjun.github.io/EasyQC</a:t>
            </a:r>
          </a:p>
          <a:p>
            <a:r>
              <a:rPr lang="en-US" altLang="ko-KR" dirty="0"/>
              <a:t>· </a:t>
            </a:r>
            <a:r>
              <a:rPr lang="en-US" altLang="ko-KR" dirty="0" err="1"/>
              <a:t>Github</a:t>
            </a:r>
            <a:r>
              <a:rPr lang="en-US" altLang="ko-KR" dirty="0"/>
              <a:t> URL  -   https://github.com/yunlowell/easy_qc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25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619514E-6F35-440D-81D8-1F38652D9463}"/>
              </a:ext>
            </a:extLst>
          </p:cNvPr>
          <p:cNvSpPr/>
          <p:nvPr/>
        </p:nvSpPr>
        <p:spPr>
          <a:xfrm>
            <a:off x="278354" y="1606913"/>
            <a:ext cx="9222697" cy="153845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0">
                <a:schemeClr val="accent1">
                  <a:lumMod val="95000"/>
                  <a:lumOff val="5000"/>
                </a:schemeClr>
              </a:gs>
              <a:gs pos="63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DA8ED2-A9C1-443E-9A62-7A4037AA0F26}"/>
              </a:ext>
            </a:extLst>
          </p:cNvPr>
          <p:cNvSpPr txBox="1">
            <a:spLocks/>
          </p:cNvSpPr>
          <p:nvPr/>
        </p:nvSpPr>
        <p:spPr>
          <a:xfrm>
            <a:off x="925973" y="1567544"/>
            <a:ext cx="8575078" cy="1538454"/>
          </a:xfrm>
          <a:prstGeom prst="rect">
            <a:avLst/>
          </a:prstGeom>
        </p:spPr>
        <p:txBody>
          <a:bodyPr vert="horz" lIns="180000" tIns="0" rIns="0" bIns="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중소규모의 영세 제조 공장에서 고가의 장비 없이 </a:t>
            </a:r>
            <a:r>
              <a:rPr lang="ko-KR" altLang="en-US" sz="18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스마트폰만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endParaRPr lang="en-US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정밀 계측 및 자동 검수 기능 구현</a:t>
            </a:r>
            <a:endParaRPr lang="en-US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C7A8FAD-DAD4-4AFC-902F-C92DDB998CA8}"/>
              </a:ext>
            </a:extLst>
          </p:cNvPr>
          <p:cNvSpPr txBox="1">
            <a:spLocks/>
          </p:cNvSpPr>
          <p:nvPr/>
        </p:nvSpPr>
        <p:spPr>
          <a:xfrm>
            <a:off x="278354" y="3408014"/>
            <a:ext cx="1550446" cy="60920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기능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079D3C0-5AB6-4054-8C07-D43B0F2CD642}"/>
              </a:ext>
            </a:extLst>
          </p:cNvPr>
          <p:cNvGrpSpPr/>
          <p:nvPr/>
        </p:nvGrpSpPr>
        <p:grpSpPr>
          <a:xfrm>
            <a:off x="409575" y="4086225"/>
            <a:ext cx="2752725" cy="1895475"/>
            <a:chOff x="409575" y="3771900"/>
            <a:chExt cx="2752725" cy="189547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1C92B40-7DB3-4085-8ED2-B8A432AA0359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97F29E9-6C4D-45E5-84CB-43F4B109D778}"/>
                </a:ext>
              </a:extLst>
            </p:cNvPr>
            <p:cNvSpPr/>
            <p:nvPr/>
          </p:nvSpPr>
          <p:spPr>
            <a:xfrm>
              <a:off x="428625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0039C8-5AA4-482E-8800-2DDDBA8501C5}"/>
              </a:ext>
            </a:extLst>
          </p:cNvPr>
          <p:cNvGrpSpPr/>
          <p:nvPr/>
        </p:nvGrpSpPr>
        <p:grpSpPr>
          <a:xfrm>
            <a:off x="6612480" y="4086225"/>
            <a:ext cx="2752725" cy="1895475"/>
            <a:chOff x="409575" y="3771900"/>
            <a:chExt cx="2752725" cy="1895475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0893DC1-B1A0-4E32-B82F-0F043C4EB999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F0996B7-29B4-4CA2-9512-97C77E8EA964}"/>
                </a:ext>
              </a:extLst>
            </p:cNvPr>
            <p:cNvSpPr/>
            <p:nvPr/>
          </p:nvSpPr>
          <p:spPr>
            <a:xfrm>
              <a:off x="428625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CDBD7C7-3B74-461A-93F6-3C8274F082B6}"/>
              </a:ext>
            </a:extLst>
          </p:cNvPr>
          <p:cNvGrpSpPr/>
          <p:nvPr/>
        </p:nvGrpSpPr>
        <p:grpSpPr>
          <a:xfrm>
            <a:off x="3513339" y="4086225"/>
            <a:ext cx="2752725" cy="1895475"/>
            <a:chOff x="409575" y="3771900"/>
            <a:chExt cx="2752725" cy="1895475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2BED3B9-0532-44D6-BE1E-D867FE099B9A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6DC66D4-A59B-4A56-A2B1-6051A2844FB3}"/>
                </a:ext>
              </a:extLst>
            </p:cNvPr>
            <p:cNvSpPr/>
            <p:nvPr/>
          </p:nvSpPr>
          <p:spPr>
            <a:xfrm>
              <a:off x="428625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5F1F9692-A5DA-4634-80AF-C1652175C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4" t="6434" r="8577" b="2983"/>
          <a:stretch/>
        </p:blipFill>
        <p:spPr>
          <a:xfrm>
            <a:off x="1429650" y="4157551"/>
            <a:ext cx="728715" cy="74553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2CB1C95-2F16-47C0-ACEF-6AD7F312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384" y="4160714"/>
            <a:ext cx="731583" cy="73920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0E02A80-C0C0-4A2D-8263-0EE1A58BA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145" y="4164525"/>
            <a:ext cx="739204" cy="73158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2149504-24DA-4F36-A37F-043129A41F0C}"/>
              </a:ext>
            </a:extLst>
          </p:cNvPr>
          <p:cNvSpPr txBox="1"/>
          <p:nvPr/>
        </p:nvSpPr>
        <p:spPr>
          <a:xfrm>
            <a:off x="757237" y="4962064"/>
            <a:ext cx="2143125" cy="6567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실시간 치수 측정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0070C0"/>
                </a:solidFill>
                <a:latin typeface="+mj-ea"/>
                <a:ea typeface="+mj-ea"/>
              </a:rPr>
              <a:t>길이</a:t>
            </a:r>
            <a:r>
              <a:rPr lang="en-US" altLang="ko-KR" sz="11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dirty="0">
                <a:solidFill>
                  <a:srgbClr val="0070C0"/>
                </a:solidFill>
                <a:latin typeface="+mj-ea"/>
                <a:ea typeface="+mj-ea"/>
              </a:rPr>
              <a:t>너비 두께 스마트폰 촬영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760C48-E56C-4B30-9CFE-1A6C3B9250D6}"/>
              </a:ext>
            </a:extLst>
          </p:cNvPr>
          <p:cNvSpPr txBox="1"/>
          <p:nvPr/>
        </p:nvSpPr>
        <p:spPr>
          <a:xfrm>
            <a:off x="3586481" y="4960968"/>
            <a:ext cx="2660533" cy="6367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자동 양품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불량품 판정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0070C0"/>
                </a:solidFill>
                <a:latin typeface="+mj-ea"/>
                <a:ea typeface="+mj-ea"/>
              </a:rPr>
              <a:t>기준치 비교 통한 자동화된 품질 검수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5BA66D-7B6A-4EAB-8E30-40493D1AA9BE}"/>
              </a:ext>
            </a:extLst>
          </p:cNvPr>
          <p:cNvSpPr txBox="1"/>
          <p:nvPr/>
        </p:nvSpPr>
        <p:spPr>
          <a:xfrm>
            <a:off x="6649050" y="4960968"/>
            <a:ext cx="2660533" cy="6367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결과 저장 및 리포트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0070C0"/>
                </a:solidFill>
                <a:latin typeface="+mj-ea"/>
                <a:ea typeface="+mj-ea"/>
              </a:rPr>
              <a:t>결과 데이터베이스화</a:t>
            </a:r>
            <a:r>
              <a:rPr lang="en-US" altLang="ko-KR" sz="11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dirty="0">
                <a:solidFill>
                  <a:srgbClr val="0070C0"/>
                </a:solidFill>
                <a:latin typeface="+mj-ea"/>
                <a:ea typeface="+mj-ea"/>
              </a:rPr>
              <a:t>및 통계 리포트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0D8742BA-9EE5-4092-AB7C-39BDB1CB5464}"/>
              </a:ext>
            </a:extLst>
          </p:cNvPr>
          <p:cNvSpPr/>
          <p:nvPr/>
        </p:nvSpPr>
        <p:spPr>
          <a:xfrm>
            <a:off x="1022256" y="5642109"/>
            <a:ext cx="731520" cy="255369"/>
          </a:xfrm>
          <a:prstGeom prst="flowChartTerminato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CC"/>
                </a:solidFill>
              </a:rPr>
              <a:t>정밀도</a:t>
            </a: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95BC9066-835B-4F5F-B752-2FA510A411FF}"/>
              </a:ext>
            </a:extLst>
          </p:cNvPr>
          <p:cNvSpPr/>
          <p:nvPr/>
        </p:nvSpPr>
        <p:spPr>
          <a:xfrm>
            <a:off x="1906176" y="5642109"/>
            <a:ext cx="731520" cy="255369"/>
          </a:xfrm>
          <a:prstGeom prst="flowChartTerminato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CC"/>
                </a:solidFill>
              </a:rPr>
              <a:t>실시간</a:t>
            </a: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235FF1F5-A3BA-486E-9904-31AA2A10A132}"/>
              </a:ext>
            </a:extLst>
          </p:cNvPr>
          <p:cNvSpPr/>
          <p:nvPr/>
        </p:nvSpPr>
        <p:spPr>
          <a:xfrm>
            <a:off x="4179795" y="5642109"/>
            <a:ext cx="731520" cy="255369"/>
          </a:xfrm>
          <a:prstGeom prst="flowChartTerminato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CC"/>
                </a:solidFill>
              </a:rPr>
              <a:t>자동화</a:t>
            </a: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DA8E531C-6401-4191-88C3-672B8F47EC2A}"/>
              </a:ext>
            </a:extLst>
          </p:cNvPr>
          <p:cNvSpPr/>
          <p:nvPr/>
        </p:nvSpPr>
        <p:spPr>
          <a:xfrm>
            <a:off x="5063715" y="5642109"/>
            <a:ext cx="731520" cy="255369"/>
          </a:xfrm>
          <a:prstGeom prst="flowChartTerminato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CC"/>
                </a:solidFill>
              </a:rPr>
              <a:t>정확성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413F4090-33B9-4414-A7F4-1EBC1602B605}"/>
              </a:ext>
            </a:extLst>
          </p:cNvPr>
          <p:cNvSpPr/>
          <p:nvPr/>
        </p:nvSpPr>
        <p:spPr>
          <a:xfrm>
            <a:off x="7155180" y="5642109"/>
            <a:ext cx="893670" cy="255369"/>
          </a:xfrm>
          <a:prstGeom prst="flowChartTerminato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rgbClr val="0000CC"/>
                </a:solidFill>
              </a:rPr>
              <a:t>데이터 관리</a:t>
            </a:r>
            <a:endParaRPr lang="ko-KR" altLang="en-US" sz="900" dirty="0">
              <a:solidFill>
                <a:srgbClr val="0000CC"/>
              </a:solidFill>
            </a:endParaRP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CCE8F23D-3F85-4B4E-ABA4-600174CC2ED9}"/>
              </a:ext>
            </a:extLst>
          </p:cNvPr>
          <p:cNvSpPr/>
          <p:nvPr/>
        </p:nvSpPr>
        <p:spPr>
          <a:xfrm>
            <a:off x="8201250" y="5642109"/>
            <a:ext cx="731520" cy="255369"/>
          </a:xfrm>
          <a:prstGeom prst="flowChartTerminato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CC"/>
                </a:solidFill>
              </a:rPr>
              <a:t>통계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DD5E716-6287-2FD4-181E-58B0B9724AC3}"/>
              </a:ext>
            </a:extLst>
          </p:cNvPr>
          <p:cNvGrpSpPr/>
          <p:nvPr/>
        </p:nvGrpSpPr>
        <p:grpSpPr>
          <a:xfrm>
            <a:off x="661495" y="1842964"/>
            <a:ext cx="238260" cy="244019"/>
            <a:chOff x="593825" y="1753212"/>
            <a:chExt cx="332147" cy="340174"/>
          </a:xfrm>
        </p:grpSpPr>
        <p:sp>
          <p:nvSpPr>
            <p:cNvPr id="45" name="순서도: 연결자 44">
              <a:extLst>
                <a:ext uri="{FF2B5EF4-FFF2-40B4-BE49-F238E27FC236}">
                  <a16:creationId xmlns:a16="http://schemas.microsoft.com/office/drawing/2014/main" id="{8CCDB5C9-405A-4CD7-9995-4479389F2402}"/>
                </a:ext>
              </a:extLst>
            </p:cNvPr>
            <p:cNvSpPr/>
            <p:nvPr/>
          </p:nvSpPr>
          <p:spPr>
            <a:xfrm>
              <a:off x="593825" y="1753212"/>
              <a:ext cx="332147" cy="340174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순서도: 연결자 45">
              <a:extLst>
                <a:ext uri="{FF2B5EF4-FFF2-40B4-BE49-F238E27FC236}">
                  <a16:creationId xmlns:a16="http://schemas.microsoft.com/office/drawing/2014/main" id="{B4D0935A-4182-4A66-BE2D-D29C000D9B9C}"/>
                </a:ext>
              </a:extLst>
            </p:cNvPr>
            <p:cNvSpPr/>
            <p:nvPr/>
          </p:nvSpPr>
          <p:spPr>
            <a:xfrm>
              <a:off x="645938" y="1806551"/>
              <a:ext cx="226223" cy="235180"/>
            </a:xfrm>
            <a:prstGeom prst="flowChartConnector">
              <a:avLst/>
            </a:prstGeom>
            <a:solidFill>
              <a:schemeClr val="bg1"/>
            </a:solidFill>
            <a:ln w="31750">
              <a:solidFill>
                <a:schemeClr val="accent1">
                  <a:shade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9EEE31E0-23CF-00FF-9516-B9C3716DB503}"/>
              </a:ext>
            </a:extLst>
          </p:cNvPr>
          <p:cNvSpPr txBox="1">
            <a:spLocks/>
          </p:cNvSpPr>
          <p:nvPr/>
        </p:nvSpPr>
        <p:spPr>
          <a:xfrm>
            <a:off x="380999" y="432882"/>
            <a:ext cx="3928133" cy="3077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98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5D48BE5-9BE2-4C55-882B-2AE413D84214}"/>
              </a:ext>
            </a:extLst>
          </p:cNvPr>
          <p:cNvGrpSpPr/>
          <p:nvPr/>
        </p:nvGrpSpPr>
        <p:grpSpPr>
          <a:xfrm>
            <a:off x="381000" y="1131508"/>
            <a:ext cx="9105894" cy="1352551"/>
            <a:chOff x="409575" y="3771900"/>
            <a:chExt cx="2744112" cy="189547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176C687-4927-4C52-8BD1-C1CBA15C9131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E95FC55-4DA2-49C5-94AD-2309A6EEC94B}"/>
                </a:ext>
              </a:extLst>
            </p:cNvPr>
            <p:cNvSpPr/>
            <p:nvPr/>
          </p:nvSpPr>
          <p:spPr>
            <a:xfrm>
              <a:off x="420012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27FC31D-DE50-4D54-9A6E-D8B5AA7AD910}"/>
              </a:ext>
            </a:extLst>
          </p:cNvPr>
          <p:cNvGrpSpPr/>
          <p:nvPr/>
        </p:nvGrpSpPr>
        <p:grpSpPr>
          <a:xfrm>
            <a:off x="381000" y="2705100"/>
            <a:ext cx="9105894" cy="1828800"/>
            <a:chOff x="409575" y="3771900"/>
            <a:chExt cx="2744112" cy="189547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4F99CF8-7BB3-4879-8CFF-428BECB42D5D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A2CF26D-07DF-4B02-8014-238901B66839}"/>
                </a:ext>
              </a:extLst>
            </p:cNvPr>
            <p:cNvSpPr/>
            <p:nvPr/>
          </p:nvSpPr>
          <p:spPr>
            <a:xfrm>
              <a:off x="420012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1548C35-779B-48D2-9CE3-1A10CFA3AFAA}"/>
              </a:ext>
            </a:extLst>
          </p:cNvPr>
          <p:cNvGrpSpPr/>
          <p:nvPr/>
        </p:nvGrpSpPr>
        <p:grpSpPr>
          <a:xfrm>
            <a:off x="381000" y="4754941"/>
            <a:ext cx="9105894" cy="1472442"/>
            <a:chOff x="409575" y="3771900"/>
            <a:chExt cx="2744112" cy="189547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CDF5C69-AF4E-430D-BD31-5AEA99DC6D78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F88C120-DDC8-4722-88D2-42C361D4053F}"/>
                </a:ext>
              </a:extLst>
            </p:cNvPr>
            <p:cNvSpPr/>
            <p:nvPr/>
          </p:nvSpPr>
          <p:spPr>
            <a:xfrm>
              <a:off x="420012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2910B4D-F039-4123-9667-8BC124651C6B}"/>
              </a:ext>
            </a:extLst>
          </p:cNvPr>
          <p:cNvSpPr txBox="1"/>
          <p:nvPr/>
        </p:nvSpPr>
        <p:spPr>
          <a:xfrm>
            <a:off x="609600" y="1314450"/>
            <a:ext cx="2143125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고가 장비 부담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70C0"/>
                </a:solidFill>
                <a:latin typeface="+mj-ea"/>
                <a:ea typeface="+mj-ea"/>
              </a:rPr>
              <a:t>경제적 장벽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2CBA1A-B664-44E1-86F3-48F050269FFC}"/>
              </a:ext>
            </a:extLst>
          </p:cNvPr>
          <p:cNvSpPr txBox="1"/>
          <p:nvPr/>
        </p:nvSpPr>
        <p:spPr>
          <a:xfrm>
            <a:off x="609600" y="2905567"/>
            <a:ext cx="2143125" cy="6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숙련도 편차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70C0"/>
                </a:solidFill>
                <a:latin typeface="+mj-ea"/>
                <a:ea typeface="+mj-ea"/>
              </a:rPr>
              <a:t>인적 의존성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3492B6-6D97-42DA-ACC7-E6D65A9943D9}"/>
              </a:ext>
            </a:extLst>
          </p:cNvPr>
          <p:cNvSpPr txBox="1"/>
          <p:nvPr/>
        </p:nvSpPr>
        <p:spPr>
          <a:xfrm>
            <a:off x="609600" y="5002087"/>
            <a:ext cx="2143125" cy="6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수기 검수 비효율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70C0"/>
                </a:solidFill>
                <a:latin typeface="+mj-ea"/>
                <a:ea typeface="+mj-ea"/>
              </a:rPr>
              <a:t>프로세스 문제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792620A-4344-4FFB-8BD7-CB3F5389E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359" y="1185590"/>
            <a:ext cx="5595256" cy="120628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886A14E-96DA-4161-BF7A-F4BE362EE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5" y="2797924"/>
            <a:ext cx="6515665" cy="161558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1F964EA-AC60-4CC5-989E-F73904E9F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000"/>
                    </a14:imgEffect>
                    <a14:imgEffect>
                      <a14:brightnessContrast bright="19000" contrast="-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8309" y="4833879"/>
            <a:ext cx="6363251" cy="1333616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19BCE3D9-F01F-472D-D873-EFDB91713EC2}"/>
              </a:ext>
            </a:extLst>
          </p:cNvPr>
          <p:cNvSpPr txBox="1">
            <a:spLocks/>
          </p:cNvSpPr>
          <p:nvPr/>
        </p:nvSpPr>
        <p:spPr>
          <a:xfrm>
            <a:off x="380999" y="432882"/>
            <a:ext cx="3928133" cy="3077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기획 배경 및 문제 인식</a:t>
            </a:r>
          </a:p>
        </p:txBody>
      </p:sp>
    </p:spTree>
    <p:extLst>
      <p:ext uri="{BB962C8B-B14F-4D97-AF65-F5344CB8AC3E}">
        <p14:creationId xmlns:p14="http://schemas.microsoft.com/office/powerpoint/2010/main" val="301805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AF39-DDA3-4C91-A555-884255B32C6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1000" y="421067"/>
            <a:ext cx="2486025" cy="331408"/>
          </a:xfr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시장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3047453-780B-450D-A939-14DB4F7A5981}"/>
              </a:ext>
            </a:extLst>
          </p:cNvPr>
          <p:cNvSpPr/>
          <p:nvPr/>
        </p:nvSpPr>
        <p:spPr>
          <a:xfrm>
            <a:off x="466344" y="1069848"/>
            <a:ext cx="4114800" cy="3227832"/>
          </a:xfrm>
          <a:prstGeom prst="roundRect">
            <a:avLst>
              <a:gd name="adj" fmla="val 33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374034-968E-4FDB-BA73-6A5E4354B5FF}"/>
              </a:ext>
            </a:extLst>
          </p:cNvPr>
          <p:cNvSpPr/>
          <p:nvPr/>
        </p:nvSpPr>
        <p:spPr>
          <a:xfrm>
            <a:off x="5324856" y="1069848"/>
            <a:ext cx="4114800" cy="2857618"/>
          </a:xfrm>
          <a:prstGeom prst="roundRect">
            <a:avLst>
              <a:gd name="adj" fmla="val 33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A9C74CD-F848-4A9A-9142-BB4C0C32E8FB}"/>
              </a:ext>
            </a:extLst>
          </p:cNvPr>
          <p:cNvSpPr/>
          <p:nvPr/>
        </p:nvSpPr>
        <p:spPr>
          <a:xfrm>
            <a:off x="466344" y="4498848"/>
            <a:ext cx="4114800" cy="1793240"/>
          </a:xfrm>
          <a:prstGeom prst="roundRect">
            <a:avLst>
              <a:gd name="adj" fmla="val 33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946A15D-7647-4C83-BEC8-21354F9700F9}"/>
              </a:ext>
            </a:extLst>
          </p:cNvPr>
          <p:cNvSpPr/>
          <p:nvPr/>
        </p:nvSpPr>
        <p:spPr>
          <a:xfrm>
            <a:off x="5324856" y="4207126"/>
            <a:ext cx="4114800" cy="2084962"/>
          </a:xfrm>
          <a:prstGeom prst="roundRect">
            <a:avLst>
              <a:gd name="adj" fmla="val 33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52E63D-50DD-4944-BBF5-19A50322F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14" y="1191280"/>
            <a:ext cx="3696020" cy="28729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27EE69-259A-4EB7-84CC-87A4E317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815" y="1191280"/>
            <a:ext cx="3718882" cy="253005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4CDA1D9-8619-43FA-8658-C76609FB7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14" y="4772175"/>
            <a:ext cx="3718882" cy="123454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269C215-C1B2-49ED-9816-AF92975E0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815" y="4368280"/>
            <a:ext cx="3734124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8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7AA4F21C-22C6-4FE3-ACEE-59ED24746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40445"/>
              </p:ext>
            </p:extLst>
          </p:nvPr>
        </p:nvGraphicFramePr>
        <p:xfrm>
          <a:off x="381000" y="1021080"/>
          <a:ext cx="9210040" cy="2495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510">
                  <a:extLst>
                    <a:ext uri="{9D8B030D-6E8A-4147-A177-3AD203B41FA5}">
                      <a16:colId xmlns:a16="http://schemas.microsoft.com/office/drawing/2014/main" val="524213993"/>
                    </a:ext>
                  </a:extLst>
                </a:gridCol>
                <a:gridCol w="2302510">
                  <a:extLst>
                    <a:ext uri="{9D8B030D-6E8A-4147-A177-3AD203B41FA5}">
                      <a16:colId xmlns:a16="http://schemas.microsoft.com/office/drawing/2014/main" val="2337449559"/>
                    </a:ext>
                  </a:extLst>
                </a:gridCol>
                <a:gridCol w="2302510">
                  <a:extLst>
                    <a:ext uri="{9D8B030D-6E8A-4147-A177-3AD203B41FA5}">
                      <a16:colId xmlns:a16="http://schemas.microsoft.com/office/drawing/2014/main" val="1222812953"/>
                    </a:ext>
                  </a:extLst>
                </a:gridCol>
                <a:gridCol w="2302510">
                  <a:extLst>
                    <a:ext uri="{9D8B030D-6E8A-4147-A177-3AD203B41FA5}">
                      <a16:colId xmlns:a16="http://schemas.microsoft.com/office/drawing/2014/main" val="719934048"/>
                    </a:ext>
                  </a:extLst>
                </a:gridCol>
              </a:tblGrid>
              <a:tr h="56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기존 </a:t>
                      </a:r>
                      <a:r>
                        <a:rPr lang="ko-KR" altLang="en-US" sz="1200" dirty="0" err="1"/>
                        <a:t>머신비전</a:t>
                      </a:r>
                      <a:endParaRPr lang="ko-KR" altLang="en-US" sz="1200" dirty="0"/>
                    </a:p>
                  </a:txBody>
                  <a:tcPr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디지털 </a:t>
                      </a:r>
                      <a:r>
                        <a:rPr lang="ko-KR" altLang="en-US" sz="1200" dirty="0" err="1"/>
                        <a:t>캘리퍼</a:t>
                      </a:r>
                      <a:endParaRPr lang="ko-KR" altLang="en-US" sz="1200" dirty="0"/>
                    </a:p>
                  </a:txBody>
                  <a:tcPr anchor="b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제안 솔루션</a:t>
                      </a:r>
                    </a:p>
                  </a:txBody>
                  <a:tcPr anchor="b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736368"/>
                  </a:ext>
                </a:extLst>
              </a:tr>
              <a:tr h="386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장비 비용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수천만원 이상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C000"/>
                          </a:solidFill>
                        </a:rPr>
                        <a:t>수십만원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B050"/>
                          </a:solidFill>
                        </a:rPr>
                        <a:t>추가 장비 불요</a:t>
                      </a:r>
                    </a:p>
                  </a:txBody>
                  <a:tcPr anchor="ctr">
                    <a:solidFill>
                      <a:srgbClr val="CCEC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612179"/>
                  </a:ext>
                </a:extLst>
              </a:tr>
              <a:tr h="386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정밀도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0.01-0.05mm</a:t>
                      </a:r>
                      <a:endParaRPr lang="ko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0.01mm</a:t>
                      </a:r>
                      <a:endParaRPr lang="ko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C000"/>
                          </a:solidFill>
                        </a:rPr>
                        <a:t>0.1mm (</a:t>
                      </a:r>
                      <a:r>
                        <a:rPr lang="ko-KR" altLang="en-US" sz="1200" b="1" dirty="0" err="1">
                          <a:solidFill>
                            <a:srgbClr val="FFC000"/>
                          </a:solidFill>
                        </a:rPr>
                        <a:t>보정시</a:t>
                      </a:r>
                      <a:r>
                        <a:rPr lang="en-US" altLang="ko-KR" sz="1200" b="1" dirty="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solidFill>
                      <a:srgbClr val="CCEC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862001"/>
                  </a:ext>
                </a:extLst>
              </a:tr>
              <a:tr h="386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자동판정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C000"/>
                          </a:solidFill>
                        </a:rPr>
                        <a:t>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불가능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B050"/>
                          </a:solidFill>
                        </a:rPr>
                        <a:t>가능 </a:t>
                      </a:r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(Edge+</a:t>
                      </a:r>
                      <a:r>
                        <a:rPr lang="ko-KR" altLang="en-US" sz="1200" b="1" dirty="0">
                          <a:solidFill>
                            <a:srgbClr val="00B050"/>
                          </a:solidFill>
                        </a:rPr>
                        <a:t>비교</a:t>
                      </a:r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rgbClr val="CCEC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025734"/>
                  </a:ext>
                </a:extLst>
              </a:tr>
              <a:tr h="386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데이터 저장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C000"/>
                          </a:solidFill>
                        </a:rPr>
                        <a:t>서버 필수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불가능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B050"/>
                          </a:solidFill>
                        </a:rPr>
                        <a:t>클라우드</a:t>
                      </a:r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rgbClr val="00B050"/>
                          </a:solidFill>
                        </a:rPr>
                        <a:t>로컬</a:t>
                      </a:r>
                    </a:p>
                  </a:txBody>
                  <a:tcPr anchor="ctr">
                    <a:solidFill>
                      <a:srgbClr val="CCEC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027843"/>
                  </a:ext>
                </a:extLst>
              </a:tr>
              <a:tr h="386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사용 편의성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전문가</a:t>
                      </a:r>
                      <a:r>
                        <a:rPr lang="ko-KR" altLang="en-US" sz="1200" b="1" dirty="0"/>
                        <a:t>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C000"/>
                          </a:solidFill>
                        </a:rPr>
                        <a:t>중급 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rgbClr val="00B050"/>
                          </a:solidFill>
                        </a:rPr>
                        <a:t>비숙련자도</a:t>
                      </a:r>
                      <a:r>
                        <a:rPr lang="ko-KR" altLang="en-US" sz="1200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lang="ko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rgbClr val="CCEC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963539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4E2F5F9A-1F27-4566-B318-60E7C1CDE323}"/>
              </a:ext>
            </a:extLst>
          </p:cNvPr>
          <p:cNvGrpSpPr/>
          <p:nvPr/>
        </p:nvGrpSpPr>
        <p:grpSpPr>
          <a:xfrm>
            <a:off x="381000" y="4360545"/>
            <a:ext cx="2752725" cy="2002155"/>
            <a:chOff x="409575" y="3771900"/>
            <a:chExt cx="2752725" cy="1895475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5EFCFC-3AF8-4F61-BECB-1A907B78E711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FA178E0-3C84-4BF1-BD66-AF154AD6B67B}"/>
                </a:ext>
              </a:extLst>
            </p:cNvPr>
            <p:cNvSpPr/>
            <p:nvPr/>
          </p:nvSpPr>
          <p:spPr>
            <a:xfrm>
              <a:off x="428625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A3228F7-F284-4E0A-9DD6-CFBD32754E4F}"/>
              </a:ext>
            </a:extLst>
          </p:cNvPr>
          <p:cNvGrpSpPr/>
          <p:nvPr/>
        </p:nvGrpSpPr>
        <p:grpSpPr>
          <a:xfrm>
            <a:off x="6838315" y="4360545"/>
            <a:ext cx="2752725" cy="2002155"/>
            <a:chOff x="409575" y="3771900"/>
            <a:chExt cx="2752725" cy="1895475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7EE1620-C02F-4162-A86E-394817D1F36E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9C2738D-8B35-41E6-990E-9326F27FD3A4}"/>
                </a:ext>
              </a:extLst>
            </p:cNvPr>
            <p:cNvSpPr/>
            <p:nvPr/>
          </p:nvSpPr>
          <p:spPr>
            <a:xfrm>
              <a:off x="428625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E094BA2-67A1-4B6F-A345-5DFEF75585FC}"/>
              </a:ext>
            </a:extLst>
          </p:cNvPr>
          <p:cNvGrpSpPr/>
          <p:nvPr/>
        </p:nvGrpSpPr>
        <p:grpSpPr>
          <a:xfrm>
            <a:off x="3642677" y="4360545"/>
            <a:ext cx="2752725" cy="2002155"/>
            <a:chOff x="409575" y="3771900"/>
            <a:chExt cx="2752725" cy="1895475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8C58F0F-0BC3-4F86-928D-E7919365E1F2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53F7720-262E-47D6-8021-6ADDB00A5509}"/>
                </a:ext>
              </a:extLst>
            </p:cNvPr>
            <p:cNvSpPr/>
            <p:nvPr/>
          </p:nvSpPr>
          <p:spPr>
            <a:xfrm>
              <a:off x="428625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F2DDC8-3279-4CE1-B425-6B52866F6C8F}"/>
              </a:ext>
            </a:extLst>
          </p:cNvPr>
          <p:cNvSpPr txBox="1"/>
          <p:nvPr/>
        </p:nvSpPr>
        <p:spPr>
          <a:xfrm>
            <a:off x="653638" y="4440087"/>
            <a:ext cx="2358503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기기 종별 자동 보정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9A96B60B-A2BF-4A0E-8B13-0CF8EDA9D3ED}"/>
              </a:ext>
            </a:extLst>
          </p:cNvPr>
          <p:cNvSpPr/>
          <p:nvPr/>
        </p:nvSpPr>
        <p:spPr>
          <a:xfrm>
            <a:off x="602521" y="5524197"/>
            <a:ext cx="883920" cy="255369"/>
          </a:xfrm>
          <a:prstGeom prst="flowChartTerminato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CC"/>
                </a:solidFill>
              </a:rPr>
              <a:t>정밀도 향상</a:t>
            </a: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5F8F3122-9BFD-458E-B6CB-DA4BC2BE9A13}"/>
              </a:ext>
            </a:extLst>
          </p:cNvPr>
          <p:cNvSpPr/>
          <p:nvPr/>
        </p:nvSpPr>
        <p:spPr>
          <a:xfrm>
            <a:off x="602667" y="5894450"/>
            <a:ext cx="883919" cy="255369"/>
          </a:xfrm>
          <a:prstGeom prst="flowChartTerminato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CC"/>
                </a:solidFill>
              </a:rPr>
              <a:t>기기 호환성</a:t>
            </a:r>
          </a:p>
        </p:txBody>
      </p:sp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1266C491-0571-4239-9EC0-AF1A12E8DF0D}"/>
              </a:ext>
            </a:extLst>
          </p:cNvPr>
          <p:cNvSpPr/>
          <p:nvPr/>
        </p:nvSpPr>
        <p:spPr>
          <a:xfrm>
            <a:off x="7053035" y="5529628"/>
            <a:ext cx="893670" cy="255369"/>
          </a:xfrm>
          <a:prstGeom prst="flowChartTerminato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CC"/>
                </a:solidFill>
              </a:rPr>
              <a:t>데이터 관리</a:t>
            </a:r>
          </a:p>
        </p:txBody>
      </p: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753792D5-E9B3-4ADA-BFE6-6E005DFE7304}"/>
              </a:ext>
            </a:extLst>
          </p:cNvPr>
          <p:cNvSpPr/>
          <p:nvPr/>
        </p:nvSpPr>
        <p:spPr>
          <a:xfrm>
            <a:off x="7093572" y="5904343"/>
            <a:ext cx="812595" cy="255369"/>
          </a:xfrm>
          <a:prstGeom prst="flowChartTerminato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CC"/>
                </a:solidFill>
              </a:rPr>
              <a:t>통계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97F33C58-48D4-4503-AFF3-4E7B5AA735FD}"/>
              </a:ext>
            </a:extLst>
          </p:cNvPr>
          <p:cNvSpPr txBox="1">
            <a:spLocks/>
          </p:cNvSpPr>
          <p:nvPr/>
        </p:nvSpPr>
        <p:spPr>
          <a:xfrm>
            <a:off x="381000" y="3692356"/>
            <a:ext cx="1748790" cy="60920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차별화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9D112A-D332-449C-924A-E062C68C2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70" y="4435034"/>
            <a:ext cx="434711" cy="44544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EF6E9F2-36F8-4A7E-B121-89107205C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888" y="4405824"/>
            <a:ext cx="394245" cy="44544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8B24E94-857E-451D-8CC8-238F24EAB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035" y="4449116"/>
            <a:ext cx="394245" cy="46080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F6B57BC-4AFD-4361-8A85-5D1FB2853EC8}"/>
              </a:ext>
            </a:extLst>
          </p:cNvPr>
          <p:cNvSpPr txBox="1"/>
          <p:nvPr/>
        </p:nvSpPr>
        <p:spPr>
          <a:xfrm>
            <a:off x="558970" y="4860913"/>
            <a:ext cx="2530358" cy="567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+mj-ea"/>
                <a:ea typeface="+mj-ea"/>
              </a:rPr>
              <a:t>각 스마트폰 카메라 특성을 고려한</a:t>
            </a:r>
            <a:endParaRPr lang="en-US" altLang="ko-KR" sz="11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j-ea"/>
                <a:ea typeface="+mj-ea"/>
              </a:rPr>
              <a:t>자동 보정 시스템 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08EF6693-41AC-484B-9490-3C3A75A1D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670" y="5540630"/>
            <a:ext cx="1070498" cy="57920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929EAC1-C8D0-4CC3-BD24-74A68E3E4705}"/>
              </a:ext>
            </a:extLst>
          </p:cNvPr>
          <p:cNvSpPr txBox="1"/>
          <p:nvPr/>
        </p:nvSpPr>
        <p:spPr>
          <a:xfrm>
            <a:off x="4002530" y="4440087"/>
            <a:ext cx="2143125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AI </a:t>
            </a:r>
            <a:r>
              <a:rPr lang="ko-KR" altLang="en-US" sz="1400" b="1" dirty="0" err="1">
                <a:latin typeface="+mj-ea"/>
                <a:ea typeface="+mj-ea"/>
              </a:rPr>
              <a:t>세그멘테이션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43" name="순서도: 수행의 시작/종료 42">
            <a:extLst>
              <a:ext uri="{FF2B5EF4-FFF2-40B4-BE49-F238E27FC236}">
                <a16:creationId xmlns:a16="http://schemas.microsoft.com/office/drawing/2014/main" id="{5755FA19-DEB8-4C1B-BE30-20859354E013}"/>
              </a:ext>
            </a:extLst>
          </p:cNvPr>
          <p:cNvSpPr/>
          <p:nvPr/>
        </p:nvSpPr>
        <p:spPr>
          <a:xfrm>
            <a:off x="3951413" y="5493209"/>
            <a:ext cx="883920" cy="255369"/>
          </a:xfrm>
          <a:prstGeom prst="flowChartTerminato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CC"/>
                </a:solidFill>
              </a:rPr>
              <a:t>경계선 인식</a:t>
            </a:r>
          </a:p>
        </p:txBody>
      </p:sp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144DD89B-90B6-4ABF-A45E-9E0A48053C12}"/>
              </a:ext>
            </a:extLst>
          </p:cNvPr>
          <p:cNvSpPr/>
          <p:nvPr/>
        </p:nvSpPr>
        <p:spPr>
          <a:xfrm>
            <a:off x="5079049" y="5493209"/>
            <a:ext cx="883919" cy="255369"/>
          </a:xfrm>
          <a:prstGeom prst="flowChartTerminato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CC"/>
                </a:solidFill>
              </a:rPr>
              <a:t>정확도 향상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982BA3-12DE-402A-9CB4-516F3A30CBEF}"/>
              </a:ext>
            </a:extLst>
          </p:cNvPr>
          <p:cNvSpPr txBox="1"/>
          <p:nvPr/>
        </p:nvSpPr>
        <p:spPr>
          <a:xfrm>
            <a:off x="3907862" y="4860913"/>
            <a:ext cx="2530358" cy="567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+mj-ea"/>
                <a:ea typeface="+mj-ea"/>
              </a:rPr>
              <a:t>하이브리드 접근법으로 정확한 객체 인식 및 측정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AA8FBC82-F83F-4B08-914D-9F2C9D763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6418" y="5849479"/>
            <a:ext cx="1729740" cy="41476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5576760-9ED7-432F-8D98-7F5BC440A319}"/>
              </a:ext>
            </a:extLst>
          </p:cNvPr>
          <p:cNvSpPr txBox="1"/>
          <p:nvPr/>
        </p:nvSpPr>
        <p:spPr>
          <a:xfrm>
            <a:off x="7414730" y="4468072"/>
            <a:ext cx="1837632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사용자 중심 </a:t>
            </a:r>
            <a:r>
              <a:rPr lang="en-US" altLang="ko-KR" sz="1400" b="1" dirty="0">
                <a:latin typeface="+mj-ea"/>
                <a:ea typeface="+mj-ea"/>
              </a:rPr>
              <a:t>UI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7556E1-364D-48B7-8992-0E880880E667}"/>
              </a:ext>
            </a:extLst>
          </p:cNvPr>
          <p:cNvSpPr txBox="1"/>
          <p:nvPr/>
        </p:nvSpPr>
        <p:spPr>
          <a:xfrm>
            <a:off x="7041632" y="4860913"/>
            <a:ext cx="2530358" cy="567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+mj-ea"/>
                <a:ea typeface="+mj-ea"/>
              </a:rPr>
              <a:t>직관적인 인터페이스로 쉽고 빠른 작업 가능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F62F1C40-E896-47DE-B00A-49881F35EB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4756"/>
          <a:stretch/>
        </p:blipFill>
        <p:spPr>
          <a:xfrm>
            <a:off x="8095592" y="5540820"/>
            <a:ext cx="606448" cy="56852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7DCD33A-279B-4FE4-8D45-C47792230D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788" t="38440" r="51421" b="37379"/>
          <a:stretch/>
        </p:blipFill>
        <p:spPr>
          <a:xfrm>
            <a:off x="8565037" y="5674048"/>
            <a:ext cx="171450" cy="13747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564B952-A6EA-434F-B5E2-1AC19EDEB635}"/>
              </a:ext>
            </a:extLst>
          </p:cNvPr>
          <p:cNvSpPr txBox="1"/>
          <p:nvPr/>
        </p:nvSpPr>
        <p:spPr>
          <a:xfrm>
            <a:off x="8643142" y="5596989"/>
            <a:ext cx="835503" cy="4673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dirty="0">
                <a:latin typeface="+mj-ea"/>
                <a:ea typeface="+mj-ea"/>
              </a:rPr>
              <a:t>원터치 측정</a:t>
            </a:r>
            <a:endParaRPr lang="en-US" altLang="ko-KR" sz="7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700" dirty="0">
                <a:latin typeface="+mj-ea"/>
                <a:ea typeface="+mj-ea"/>
              </a:rPr>
              <a:t>시각적 피드백</a:t>
            </a:r>
            <a:endParaRPr lang="en-US" altLang="ko-KR" sz="7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700" dirty="0">
                <a:latin typeface="+mj-ea"/>
                <a:ea typeface="+mj-ea"/>
              </a:rPr>
              <a:t>직관적 알림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9F1D5C9-BE4E-4E89-A2F2-E8B4704FC1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8543" y="1066916"/>
            <a:ext cx="243857" cy="24448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E823FFCD-51EA-431E-A418-8A69A14C15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1324" y="1066916"/>
            <a:ext cx="268662" cy="24448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2B5CD98-3854-4375-9D94-A97F2393DA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6372" y="1066916"/>
            <a:ext cx="180725" cy="275843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34A1AF16-D49E-B5CF-DF72-54CBEC0F400E}"/>
              </a:ext>
            </a:extLst>
          </p:cNvPr>
          <p:cNvSpPr txBox="1">
            <a:spLocks/>
          </p:cNvSpPr>
          <p:nvPr/>
        </p:nvSpPr>
        <p:spPr>
          <a:xfrm>
            <a:off x="380999" y="432882"/>
            <a:ext cx="4322675" cy="3077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경쟁 솔루션 비교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차별화 전략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0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AF39-DDA3-4C91-A555-884255B32C6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1000" y="421067"/>
            <a:ext cx="2486025" cy="331408"/>
          </a:xfr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구성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CBD16893-2E9F-46E0-B34D-8812E379A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32332"/>
              </p:ext>
            </p:extLst>
          </p:nvPr>
        </p:nvGraphicFramePr>
        <p:xfrm>
          <a:off x="381000" y="1230106"/>
          <a:ext cx="3936357" cy="2222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6357">
                  <a:extLst>
                    <a:ext uri="{9D8B030D-6E8A-4147-A177-3AD203B41FA5}">
                      <a16:colId xmlns:a16="http://schemas.microsoft.com/office/drawing/2014/main" val="2292828183"/>
                    </a:ext>
                  </a:extLst>
                </a:gridCol>
              </a:tblGrid>
              <a:tr h="465200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계측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0"/>
                          </a:schemeClr>
                        </a:gs>
                        <a:gs pos="2000">
                          <a:schemeClr val="accent1">
                            <a:lumMod val="95000"/>
                            <a:lumOff val="5000"/>
                          </a:schemeClr>
                        </a:gs>
                        <a:gs pos="62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93310944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카메라 </a:t>
                      </a:r>
                      <a:r>
                        <a:rPr lang="ko-KR" altLang="en-US" sz="1200" b="1" dirty="0" err="1"/>
                        <a:t>퍼스팩티브</a:t>
                      </a:r>
                      <a:r>
                        <a:rPr lang="ko-KR" altLang="en-US" sz="1200" b="1" dirty="0"/>
                        <a:t> 보정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ko-KR" altLang="en-US" sz="1050" dirty="0"/>
                        <a:t>카메라 각도 왜곡 자동 보정 </a:t>
                      </a:r>
                      <a:r>
                        <a:rPr lang="en-US" altLang="ko-KR" sz="1050" dirty="0"/>
                        <a:t>(Checker board </a:t>
                      </a:r>
                      <a:r>
                        <a:rPr lang="ko-KR" altLang="en-US" sz="1050" dirty="0"/>
                        <a:t>활용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924401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Edge Detection 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실시간 측정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  <a:p>
                      <a:pPr lvl="1" latinLnBrk="1"/>
                      <a:r>
                        <a:rPr lang="ko-KR" altLang="en-US" sz="1050" dirty="0"/>
                        <a:t>객체 경계 인식 통한 정밀 측정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35779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200" b="1" dirty="0"/>
                        <a:t>기준자를 통한 실시간 계측</a:t>
                      </a:r>
                      <a:br>
                        <a:rPr lang="en-US" altLang="ko-KR" sz="1200" b="1" dirty="0"/>
                      </a:br>
                      <a:r>
                        <a:rPr lang="en-US" altLang="ko-KR" sz="1050" dirty="0"/>
                        <a:t>Pixel </a:t>
                      </a:r>
                      <a:r>
                        <a:rPr lang="ko-KR" altLang="en-US" sz="1050" dirty="0"/>
                        <a:t>당 </a:t>
                      </a:r>
                      <a:r>
                        <a:rPr lang="en-US" altLang="ko-KR" sz="1050" dirty="0"/>
                        <a:t>mm</a:t>
                      </a:r>
                      <a:r>
                        <a:rPr lang="ko-KR" altLang="en-US" sz="1050" dirty="0"/>
                        <a:t>를 계산하여 객체 경계 실측 계산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310920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200" b="1" dirty="0"/>
                        <a:t>사용자 오차 보정 입력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ko-KR" altLang="en-US" sz="1050" dirty="0"/>
                        <a:t>정밀도 향상 미세 조정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92994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9244BA78-AB80-4E00-BD14-CDA6646CD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488500"/>
              </p:ext>
            </p:extLst>
          </p:nvPr>
        </p:nvGraphicFramePr>
        <p:xfrm>
          <a:off x="381000" y="3705773"/>
          <a:ext cx="3936357" cy="1328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6357">
                  <a:extLst>
                    <a:ext uri="{9D8B030D-6E8A-4147-A177-3AD203B41FA5}">
                      <a16:colId xmlns:a16="http://schemas.microsoft.com/office/drawing/2014/main" val="2292828183"/>
                    </a:ext>
                  </a:extLst>
                </a:gridCol>
              </a:tblGrid>
              <a:tr h="442892">
                <a:tc>
                  <a:txBody>
                    <a:bodyPr/>
                    <a:lstStyle/>
                    <a:p>
                      <a:pPr marL="457200" lvl="1" algn="l" defTabSz="914400" rtl="0" eaLnBrk="1" latinLnBrk="1" hangingPunct="1"/>
                      <a:r>
                        <a:rPr lang="ko-KR" altLang="en-US" sz="1800" b="1" kern="1200" dirty="0">
                          <a:solidFill>
                            <a:schemeClr val="bg1"/>
                          </a:solidFill>
                        </a:rPr>
                        <a:t>검수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0"/>
                          </a:schemeClr>
                        </a:gs>
                        <a:gs pos="2000">
                          <a:schemeClr val="accent1">
                            <a:lumMod val="95000"/>
                            <a:lumOff val="5000"/>
                          </a:schemeClr>
                        </a:gs>
                        <a:gs pos="62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93310944"/>
                  </a:ext>
                </a:extLst>
              </a:tr>
              <a:tr h="442892">
                <a:tc>
                  <a:txBody>
                    <a:bodyPr/>
                    <a:lstStyle/>
                    <a:p>
                      <a:pPr marL="457200" lvl="1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기준치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허용오차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</a:rPr>
                        <a:t>제품별 검수 기준 관리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924401"/>
                  </a:ext>
                </a:extLst>
              </a:tr>
              <a:tr h="442892">
                <a:tc>
                  <a:txBody>
                    <a:bodyPr/>
                    <a:lstStyle/>
                    <a:p>
                      <a:pPr marL="457200" lvl="1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자동 판정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→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결과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</a:rPr>
                        <a:t>기준 대비 자동 양품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</a:rPr>
                        <a:t>불량품 판정 프로세스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357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2F612217-2FFB-462D-9368-A05E7FA8B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65202"/>
              </p:ext>
            </p:extLst>
          </p:nvPr>
        </p:nvGraphicFramePr>
        <p:xfrm>
          <a:off x="381000" y="5304255"/>
          <a:ext cx="3936357" cy="13286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36357">
                  <a:extLst>
                    <a:ext uri="{9D8B030D-6E8A-4147-A177-3AD203B41FA5}">
                      <a16:colId xmlns:a16="http://schemas.microsoft.com/office/drawing/2014/main" val="2292828183"/>
                    </a:ext>
                  </a:extLst>
                </a:gridCol>
              </a:tblGrid>
              <a:tr h="442892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dirty="0"/>
                        <a:t>리포트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0"/>
                          </a:schemeClr>
                        </a:gs>
                        <a:gs pos="2000">
                          <a:schemeClr val="accent1">
                            <a:lumMod val="95000"/>
                            <a:lumOff val="5000"/>
                          </a:schemeClr>
                        </a:gs>
                        <a:gs pos="62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93310944"/>
                  </a:ext>
                </a:extLst>
              </a:tr>
              <a:tr h="442892">
                <a:tc>
                  <a:txBody>
                    <a:bodyPr/>
                    <a:lstStyle/>
                    <a:p>
                      <a:pPr marL="457200" lvl="1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일별 검사 수량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불량률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챠트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일자별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시간대별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작업자별 품질 변화 추적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924401"/>
                  </a:ext>
                </a:extLst>
              </a:tr>
              <a:tr h="442892">
                <a:tc>
                  <a:txBody>
                    <a:bodyPr/>
                    <a:lstStyle/>
                    <a:p>
                      <a:pPr marL="457200" lvl="1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불량 유형 분석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결함 패턴 분석 및 원인 파악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35779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74A33FEC-7A2E-4035-BBBD-942E6D85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867" y="1172070"/>
            <a:ext cx="1775614" cy="49153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93074AE-81DC-4137-8857-54ABF65A44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760"/>
          <a:stretch/>
        </p:blipFill>
        <p:spPr>
          <a:xfrm>
            <a:off x="484471" y="1765505"/>
            <a:ext cx="348014" cy="2894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AF5FEE2-AD6D-4F0D-B978-7A42C86B41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77" b="2022"/>
          <a:stretch/>
        </p:blipFill>
        <p:spPr>
          <a:xfrm>
            <a:off x="497806" y="1299532"/>
            <a:ext cx="348014" cy="350520"/>
          </a:xfrm>
          <a:prstGeom prst="rect">
            <a:avLst/>
          </a:prstGeom>
          <a:effectLst>
            <a:outerShdw blurRad="12700" dist="50800" dir="5400000" sx="1000" sy="1000" algn="ctr" rotWithShape="0">
              <a:schemeClr val="tx1">
                <a:alpha val="50000"/>
              </a:scheme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C465888-96F0-4D4D-9763-E8F7756404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0584"/>
          <a:stretch/>
        </p:blipFill>
        <p:spPr>
          <a:xfrm>
            <a:off x="449504" y="4195629"/>
            <a:ext cx="382981" cy="33210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D184AE0-9BD0-4863-8A97-BEB5C6015B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755"/>
          <a:stretch/>
        </p:blipFill>
        <p:spPr>
          <a:xfrm>
            <a:off x="449504" y="4637482"/>
            <a:ext cx="382981" cy="38121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2F6AC3A-1192-4710-8ECD-3502B63CC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956" b="37563"/>
          <a:stretch/>
        </p:blipFill>
        <p:spPr>
          <a:xfrm>
            <a:off x="484471" y="2189166"/>
            <a:ext cx="348014" cy="31623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EF1FE3F-BAB8-48BF-9551-E3AFB258B2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664"/>
          <a:stretch/>
        </p:blipFill>
        <p:spPr>
          <a:xfrm>
            <a:off x="484471" y="2634489"/>
            <a:ext cx="348014" cy="3264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C8D67E8-5DCB-40D5-8DAD-9360ACA0B4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0080"/>
          <a:stretch/>
        </p:blipFill>
        <p:spPr>
          <a:xfrm>
            <a:off x="467327" y="5817793"/>
            <a:ext cx="348014" cy="30286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F63B802-243A-45CB-A51C-D1C521A7653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7" t="60586" r="-547"/>
          <a:stretch/>
        </p:blipFill>
        <p:spPr>
          <a:xfrm>
            <a:off x="484471" y="6265434"/>
            <a:ext cx="348014" cy="29902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930FB0C-043F-4BC3-A89C-7931F5912F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20" y="5375298"/>
            <a:ext cx="288959" cy="29771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7FB810C-E930-4DDF-86AF-3F5E57C1767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794" r="3891"/>
          <a:stretch/>
        </p:blipFill>
        <p:spPr>
          <a:xfrm>
            <a:off x="484471" y="3788203"/>
            <a:ext cx="303208" cy="3077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59C36D-612E-51D5-5CC2-3BBA67E67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664"/>
          <a:stretch/>
        </p:blipFill>
        <p:spPr>
          <a:xfrm>
            <a:off x="484471" y="3044975"/>
            <a:ext cx="348014" cy="3264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6BA5CB-DF71-7530-1C65-00B4A32373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8228" y="1299531"/>
            <a:ext cx="2448984" cy="491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3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AF39-DDA3-4C91-A555-884255B32C6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1000" y="421067"/>
            <a:ext cx="3467100" cy="331408"/>
          </a:xfr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구성 및 개발 결과물</a:t>
            </a:r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FBBA7419-8E44-4391-9CF4-15EE9152D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18504"/>
              </p:ext>
            </p:extLst>
          </p:nvPr>
        </p:nvGraphicFramePr>
        <p:xfrm>
          <a:off x="491919" y="1433525"/>
          <a:ext cx="3096855" cy="2222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6855">
                  <a:extLst>
                    <a:ext uri="{9D8B030D-6E8A-4147-A177-3AD203B41FA5}">
                      <a16:colId xmlns:a16="http://schemas.microsoft.com/office/drawing/2014/main" val="2292828183"/>
                    </a:ext>
                  </a:extLst>
                </a:gridCol>
              </a:tblGrid>
              <a:tr h="465200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모바일 앱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(Android)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10944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200" b="1" dirty="0"/>
                        <a:t>실시간 계측</a:t>
                      </a:r>
                      <a:r>
                        <a:rPr lang="en-US" altLang="ko-KR" sz="1200" b="1" dirty="0"/>
                        <a:t>.</a:t>
                      </a:r>
                      <a:r>
                        <a:rPr lang="ko-KR" altLang="en-US" sz="1200" b="1" dirty="0"/>
                        <a:t>자동 판정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en-US" altLang="ko-KR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Edge Detection </a:t>
                      </a:r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기반 정밀 측정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924401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200" b="1" dirty="0"/>
                        <a:t>보정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기능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카메라 각도 및 거리 자동 보정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35779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200" b="1" dirty="0"/>
                        <a:t>Google </a:t>
                      </a:r>
                      <a:r>
                        <a:rPr lang="ko-KR" altLang="en-US" sz="1200" b="1" dirty="0"/>
                        <a:t>로그인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en-US" altLang="ko-KR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Firebase Auth </a:t>
                      </a:r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기반 사용자 관리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310920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200" b="1" dirty="0"/>
                        <a:t>통계 리포트 화면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일별</a:t>
                      </a:r>
                      <a:r>
                        <a:rPr lang="en-US" altLang="ko-KR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주별</a:t>
                      </a:r>
                      <a:r>
                        <a:rPr lang="en-US" altLang="ko-KR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월별 측정 결과 분석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15275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id="{A92C9F96-016D-4600-A438-E831CF72D9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760"/>
          <a:stretch/>
        </p:blipFill>
        <p:spPr>
          <a:xfrm>
            <a:off x="595390" y="1968924"/>
            <a:ext cx="348014" cy="28946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BC84BBF2-25B2-4E30-8350-801AFB5210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956" b="37563"/>
          <a:stretch/>
        </p:blipFill>
        <p:spPr>
          <a:xfrm>
            <a:off x="595390" y="2392585"/>
            <a:ext cx="348014" cy="31623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225A064-8E64-4779-9692-3B83510CD6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664"/>
          <a:stretch/>
        </p:blipFill>
        <p:spPr>
          <a:xfrm>
            <a:off x="595390" y="2837908"/>
            <a:ext cx="348014" cy="326435"/>
          </a:xfrm>
          <a:prstGeom prst="rect">
            <a:avLst/>
          </a:prstGeom>
        </p:spPr>
      </p:pic>
      <p:graphicFrame>
        <p:nvGraphicFramePr>
          <p:cNvPr id="77" name="표 5">
            <a:extLst>
              <a:ext uri="{FF2B5EF4-FFF2-40B4-BE49-F238E27FC236}">
                <a16:creationId xmlns:a16="http://schemas.microsoft.com/office/drawing/2014/main" id="{A59159EC-161D-4F0B-ABE5-5AE594818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17768"/>
              </p:ext>
            </p:extLst>
          </p:nvPr>
        </p:nvGraphicFramePr>
        <p:xfrm>
          <a:off x="3673638" y="1433525"/>
          <a:ext cx="2805820" cy="2222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5820">
                  <a:extLst>
                    <a:ext uri="{9D8B030D-6E8A-4147-A177-3AD203B41FA5}">
                      <a16:colId xmlns:a16="http://schemas.microsoft.com/office/drawing/2014/main" val="2292828183"/>
                    </a:ext>
                  </a:extLst>
                </a:gridCol>
              </a:tblGrid>
              <a:tr h="465200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서버 시스템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</a:rPr>
                        <a:t>FastAPI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10944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200" b="1" dirty="0"/>
                        <a:t>측정 기록</a:t>
                      </a:r>
                      <a:r>
                        <a:rPr lang="en-US" altLang="ko-KR" sz="1200" b="1" dirty="0"/>
                        <a:t>•</a:t>
                      </a:r>
                      <a:r>
                        <a:rPr lang="ko-KR" altLang="en-US" sz="1200" b="1" dirty="0"/>
                        <a:t>판정</a:t>
                      </a:r>
                      <a:r>
                        <a:rPr lang="en-US" altLang="ko-KR" sz="1200" b="1" dirty="0"/>
                        <a:t>•</a:t>
                      </a:r>
                      <a:r>
                        <a:rPr lang="ko-KR" altLang="en-US" sz="1200" b="1" dirty="0"/>
                        <a:t>보정 </a:t>
                      </a:r>
                      <a:r>
                        <a:rPr lang="en-US" altLang="ko-KR" sz="1200" b="1" dirty="0"/>
                        <a:t>API</a:t>
                      </a:r>
                    </a:p>
                    <a:p>
                      <a:pPr lvl="1" latinLnBrk="1"/>
                      <a:r>
                        <a:rPr lang="en-US" altLang="ko-KR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RESTful API</a:t>
                      </a:r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인터페이스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924401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200" b="1" dirty="0"/>
                        <a:t>Segmentation</a:t>
                      </a:r>
                      <a:r>
                        <a:rPr lang="ko-KR" altLang="en-US" sz="1200" b="1" dirty="0"/>
                        <a:t> 연동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en-US" altLang="ko-KR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U-Net </a:t>
                      </a:r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기반 객체 인식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35779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200" b="1" dirty="0"/>
                        <a:t>통계 데이터 제공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대시보드용 </a:t>
                      </a:r>
                      <a:r>
                        <a:rPr lang="ko-KR" altLang="en-US" sz="105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애널리틱스</a:t>
                      </a:r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5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엔드포인트</a:t>
                      </a:r>
                      <a:endParaRPr lang="ko-KR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310920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73602"/>
                  </a:ext>
                </a:extLst>
              </a:tr>
            </a:tbl>
          </a:graphicData>
        </a:graphic>
      </p:graphicFrame>
      <p:pic>
        <p:nvPicPr>
          <p:cNvPr id="78" name="그림 77">
            <a:extLst>
              <a:ext uri="{FF2B5EF4-FFF2-40B4-BE49-F238E27FC236}">
                <a16:creationId xmlns:a16="http://schemas.microsoft.com/office/drawing/2014/main" id="{2658DE04-DBCE-46F7-9675-F60ACC508E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760"/>
          <a:stretch/>
        </p:blipFill>
        <p:spPr>
          <a:xfrm>
            <a:off x="3777108" y="1968924"/>
            <a:ext cx="348014" cy="289465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FDAD9F81-1F32-4900-AE0E-012D51DBE1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956" b="37563"/>
          <a:stretch/>
        </p:blipFill>
        <p:spPr>
          <a:xfrm>
            <a:off x="3777108" y="2392585"/>
            <a:ext cx="348014" cy="31623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B75610B0-1B5D-472B-9676-7E6DFB8B21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664"/>
          <a:stretch/>
        </p:blipFill>
        <p:spPr>
          <a:xfrm>
            <a:off x="3777108" y="2837908"/>
            <a:ext cx="348014" cy="326435"/>
          </a:xfrm>
          <a:prstGeom prst="rect">
            <a:avLst/>
          </a:prstGeom>
        </p:spPr>
      </p:pic>
      <p:graphicFrame>
        <p:nvGraphicFramePr>
          <p:cNvPr id="89" name="표 5">
            <a:extLst>
              <a:ext uri="{FF2B5EF4-FFF2-40B4-BE49-F238E27FC236}">
                <a16:creationId xmlns:a16="http://schemas.microsoft.com/office/drawing/2014/main" id="{93616E0B-CF30-4F4B-8397-CDADFD761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805575"/>
              </p:ext>
            </p:extLst>
          </p:nvPr>
        </p:nvGraphicFramePr>
        <p:xfrm>
          <a:off x="491919" y="3983685"/>
          <a:ext cx="3096855" cy="1782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6855">
                  <a:extLst>
                    <a:ext uri="{9D8B030D-6E8A-4147-A177-3AD203B41FA5}">
                      <a16:colId xmlns:a16="http://schemas.microsoft.com/office/drawing/2014/main" val="2292828183"/>
                    </a:ext>
                  </a:extLst>
                </a:gridCol>
              </a:tblGrid>
              <a:tr h="465200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랜딩 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10944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200" b="1" dirty="0"/>
                        <a:t>서비스 소개 페이지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사용자 접점을 제공 하여 사용자 확보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924401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200" b="1" dirty="0"/>
                        <a:t>APK </a:t>
                      </a:r>
                      <a:r>
                        <a:rPr lang="ko-KR" altLang="en-US" sz="1200" b="1" dirty="0"/>
                        <a:t>배포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en-US" altLang="ko-KR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MVP </a:t>
                      </a:r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테스트를 위한 </a:t>
                      </a:r>
                      <a:r>
                        <a:rPr lang="en-US" altLang="ko-KR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APK</a:t>
                      </a:r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배포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35779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200" b="1" dirty="0"/>
                        <a:t>사용자 매뉴얼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작업자</a:t>
                      </a:r>
                      <a:r>
                        <a:rPr lang="en-US" altLang="ko-KR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관리용 운영 가이드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310920"/>
                  </a:ext>
                </a:extLst>
              </a:tr>
            </a:tbl>
          </a:graphicData>
        </a:graphic>
      </p:graphicFrame>
      <p:pic>
        <p:nvPicPr>
          <p:cNvPr id="95" name="그림 94">
            <a:extLst>
              <a:ext uri="{FF2B5EF4-FFF2-40B4-BE49-F238E27FC236}">
                <a16:creationId xmlns:a16="http://schemas.microsoft.com/office/drawing/2014/main" id="{8CAE47CC-64EA-4D7A-9648-0F2806610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760"/>
          <a:stretch/>
        </p:blipFill>
        <p:spPr>
          <a:xfrm>
            <a:off x="595390" y="4519084"/>
            <a:ext cx="348014" cy="289465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BB047D93-442B-4CAC-A23F-DAF53091A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956" b="37563"/>
          <a:stretch/>
        </p:blipFill>
        <p:spPr>
          <a:xfrm>
            <a:off x="595390" y="4942745"/>
            <a:ext cx="348014" cy="31623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49BE598B-90A5-4F28-8109-771E837BC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664"/>
          <a:stretch/>
        </p:blipFill>
        <p:spPr>
          <a:xfrm>
            <a:off x="595390" y="5388068"/>
            <a:ext cx="348014" cy="326435"/>
          </a:xfrm>
          <a:prstGeom prst="rect">
            <a:avLst/>
          </a:prstGeom>
        </p:spPr>
      </p:pic>
      <p:graphicFrame>
        <p:nvGraphicFramePr>
          <p:cNvPr id="99" name="표 5">
            <a:extLst>
              <a:ext uri="{FF2B5EF4-FFF2-40B4-BE49-F238E27FC236}">
                <a16:creationId xmlns:a16="http://schemas.microsoft.com/office/drawing/2014/main" id="{F9B4B589-ACE2-4694-BC0D-8FDA2751D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49757"/>
              </p:ext>
            </p:extLst>
          </p:nvPr>
        </p:nvGraphicFramePr>
        <p:xfrm>
          <a:off x="3673637" y="3983685"/>
          <a:ext cx="2805821" cy="1782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5821">
                  <a:extLst>
                    <a:ext uri="{9D8B030D-6E8A-4147-A177-3AD203B41FA5}">
                      <a16:colId xmlns:a16="http://schemas.microsoft.com/office/drawing/2014/main" val="2292828183"/>
                    </a:ext>
                  </a:extLst>
                </a:gridCol>
              </a:tblGrid>
              <a:tr h="465200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배포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10944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200" b="1" dirty="0"/>
                        <a:t>Docker</a:t>
                      </a:r>
                      <a:r>
                        <a:rPr lang="ko-KR" altLang="en-US" sz="1200" b="1" dirty="0"/>
                        <a:t> 컨테이너 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924401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200" b="1" dirty="0" err="1"/>
                        <a:t>내부망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클라우드 배포 스크립트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환경 선택적 자동 배포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35779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200" b="1" dirty="0"/>
                        <a:t>CI/CD</a:t>
                      </a:r>
                      <a:r>
                        <a:rPr lang="ko-KR" altLang="en-US" sz="1200" b="1" dirty="0"/>
                        <a:t> 파이프 라인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자동화된 테스트 및 배포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310920"/>
                  </a:ext>
                </a:extLst>
              </a:tr>
            </a:tbl>
          </a:graphicData>
        </a:graphic>
      </p:graphicFrame>
      <p:pic>
        <p:nvPicPr>
          <p:cNvPr id="100" name="그림 99">
            <a:extLst>
              <a:ext uri="{FF2B5EF4-FFF2-40B4-BE49-F238E27FC236}">
                <a16:creationId xmlns:a16="http://schemas.microsoft.com/office/drawing/2014/main" id="{EA263C2C-0D8B-49F0-9EAE-97B8D9EF6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760"/>
          <a:stretch/>
        </p:blipFill>
        <p:spPr>
          <a:xfrm>
            <a:off x="3777108" y="4519084"/>
            <a:ext cx="348014" cy="289465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1660CAB8-6AD8-402B-9D32-59B4A08808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956" b="37563"/>
          <a:stretch/>
        </p:blipFill>
        <p:spPr>
          <a:xfrm>
            <a:off x="3777108" y="4942745"/>
            <a:ext cx="348014" cy="31623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2A586EBE-95E8-4E57-BC0F-4FBEC0777B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664"/>
          <a:stretch/>
        </p:blipFill>
        <p:spPr>
          <a:xfrm>
            <a:off x="3777108" y="5388068"/>
            <a:ext cx="348014" cy="3264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8195B6-BAA7-4571-860A-105A06341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43" y="1443154"/>
            <a:ext cx="437898" cy="4378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DBF4F5-3655-43EE-8A07-62848DAA5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108" y="1462779"/>
            <a:ext cx="442947" cy="4429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4E13F75-BA41-44CF-8C71-43C204AE16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43" y="3978960"/>
            <a:ext cx="462864" cy="4628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6D79F12-53A6-4B7E-8645-4D34FBB875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437" y="3964165"/>
            <a:ext cx="504287" cy="5042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084F065-9B86-4759-AF0B-2E93A3F7AB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0950" t="65304" r="354"/>
          <a:stretch/>
        </p:blipFill>
        <p:spPr>
          <a:xfrm>
            <a:off x="3777107" y="4542020"/>
            <a:ext cx="331563" cy="1188145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BCB0736F-C782-465E-BF94-21096D3EC86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6513" r="91756"/>
          <a:stretch/>
        </p:blipFill>
        <p:spPr>
          <a:xfrm>
            <a:off x="585231" y="4514684"/>
            <a:ext cx="321392" cy="1172482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BB29F5C3-3669-4974-AA59-75BECE45527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1170" r="533" b="65796"/>
          <a:stretch/>
        </p:blipFill>
        <p:spPr>
          <a:xfrm>
            <a:off x="3790376" y="1953439"/>
            <a:ext cx="318295" cy="1178486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394F468A-998F-413B-807A-8D242FC2420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2409" b="51638"/>
          <a:stretch/>
        </p:blipFill>
        <p:spPr>
          <a:xfrm>
            <a:off x="599125" y="1949629"/>
            <a:ext cx="290690" cy="1663377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DB8739E-48AC-CF88-DD96-3D24C32ED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70902"/>
              </p:ext>
            </p:extLst>
          </p:nvPr>
        </p:nvGraphicFramePr>
        <p:xfrm>
          <a:off x="6692403" y="1433525"/>
          <a:ext cx="2669754" cy="3979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754">
                  <a:extLst>
                    <a:ext uri="{9D8B030D-6E8A-4147-A177-3AD203B41FA5}">
                      <a16:colId xmlns:a16="http://schemas.microsoft.com/office/drawing/2014/main" val="4272413681"/>
                    </a:ext>
                  </a:extLst>
                </a:gridCol>
              </a:tblGrid>
              <a:tr h="483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참여자별 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256794"/>
                  </a:ext>
                </a:extLst>
              </a:tr>
              <a:tr h="206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  </a:t>
                      </a:r>
                      <a:r>
                        <a:rPr lang="ko-KR" altLang="en-US" sz="1400" b="1" dirty="0" err="1"/>
                        <a:t>차경호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46444"/>
                  </a:ext>
                </a:extLst>
              </a:tr>
              <a:tr h="525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- Android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 OpenCV </a:t>
                      </a:r>
                      <a:r>
                        <a:rPr lang="ko-KR" altLang="en-US" sz="1300" dirty="0"/>
                        <a:t>처리담당</a:t>
                      </a:r>
                      <a:br>
                        <a:rPr lang="en-US" altLang="ko-KR" sz="1300" dirty="0"/>
                      </a:br>
                      <a:r>
                        <a:rPr lang="en-US" altLang="ko-KR" sz="1300" dirty="0"/>
                        <a:t>- </a:t>
                      </a:r>
                      <a:r>
                        <a:rPr lang="ko-KR" altLang="en-US" sz="1300" dirty="0"/>
                        <a:t>기획 담당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11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  </a:t>
                      </a:r>
                      <a:r>
                        <a:rPr lang="ko-KR" altLang="en-US" sz="1400" b="1" dirty="0"/>
                        <a:t>김정현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906798"/>
                  </a:ext>
                </a:extLst>
              </a:tr>
              <a:tr h="491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- Android App </a:t>
                      </a:r>
                      <a:r>
                        <a:rPr lang="ko-KR" altLang="en-US" sz="1300" dirty="0"/>
                        <a:t>담당</a:t>
                      </a:r>
                      <a:br>
                        <a:rPr lang="en-US" altLang="ko-KR" sz="1300" dirty="0"/>
                      </a:br>
                      <a:r>
                        <a:rPr lang="en-US" altLang="ko-KR" sz="1300" dirty="0"/>
                        <a:t>- Notion </a:t>
                      </a:r>
                      <a:r>
                        <a:rPr lang="ko-KR" altLang="en-US" sz="1300" dirty="0"/>
                        <a:t>담당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1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  </a:t>
                      </a:r>
                      <a:r>
                        <a:rPr lang="ko-KR" altLang="en-US" sz="1400" b="1" dirty="0" err="1"/>
                        <a:t>윤율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09889"/>
                  </a:ext>
                </a:extLst>
              </a:tr>
              <a:tr h="5702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- </a:t>
                      </a:r>
                      <a:r>
                        <a:rPr lang="en-US" altLang="ko-KR" sz="1300" dirty="0" err="1"/>
                        <a:t>BackEnd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서버</a:t>
                      </a:r>
                      <a:r>
                        <a:rPr lang="en-US" altLang="ko-KR" sz="1300" dirty="0"/>
                        <a:t>  </a:t>
                      </a:r>
                      <a:r>
                        <a:rPr lang="ko-KR" altLang="en-US" sz="1300" dirty="0"/>
                        <a:t>담당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en-US" altLang="ko-KR" sz="1300" dirty="0"/>
                        <a:t>- GitHub </a:t>
                      </a:r>
                      <a:r>
                        <a:rPr lang="ko-KR" altLang="en-US" sz="1300" dirty="0"/>
                        <a:t>담당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7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  </a:t>
                      </a:r>
                      <a:r>
                        <a:rPr lang="ko-KR" altLang="en-US" sz="1400" b="1" dirty="0"/>
                        <a:t>전명환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35499"/>
                  </a:ext>
                </a:extLst>
              </a:tr>
              <a:tr h="688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- </a:t>
                      </a:r>
                      <a:r>
                        <a:rPr lang="ko-KR" altLang="en-US" sz="1300" dirty="0"/>
                        <a:t>랜딩 페이지 담당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en-US" altLang="ko-KR" sz="1300" dirty="0"/>
                        <a:t>- </a:t>
                      </a:r>
                      <a:r>
                        <a:rPr lang="ko-KR" altLang="en-US" sz="1300" dirty="0"/>
                        <a:t>자료 작성 및 검수 담당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006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63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AF39-DDA3-4C91-A555-884255B32C6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0999" y="432882"/>
            <a:ext cx="3961853" cy="307777"/>
          </a:xfrm>
        </p:spPr>
        <p:txBody>
          <a:bodyPr vert="horz" lIns="0" tIns="0" rIns="0" bIns="0" rtlCol="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흐름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시나리오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B2C4D680-BDCF-440E-93AF-D3E3C7E88AD7}"/>
              </a:ext>
            </a:extLst>
          </p:cNvPr>
          <p:cNvSpPr txBox="1">
            <a:spLocks/>
          </p:cNvSpPr>
          <p:nvPr/>
        </p:nvSpPr>
        <p:spPr>
          <a:xfrm>
            <a:off x="381000" y="2554941"/>
            <a:ext cx="3467100" cy="331408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시나리오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FAFBB0-1482-9D27-99CA-74D9898A492A}"/>
              </a:ext>
            </a:extLst>
          </p:cNvPr>
          <p:cNvGrpSpPr/>
          <p:nvPr/>
        </p:nvGrpSpPr>
        <p:grpSpPr>
          <a:xfrm>
            <a:off x="468988" y="2914649"/>
            <a:ext cx="3428913" cy="3552826"/>
            <a:chOff x="501667" y="2914649"/>
            <a:chExt cx="4323020" cy="3552826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94B966CC-CF91-425F-A01B-DCA19656FAC7}"/>
                </a:ext>
              </a:extLst>
            </p:cNvPr>
            <p:cNvSpPr/>
            <p:nvPr/>
          </p:nvSpPr>
          <p:spPr>
            <a:xfrm>
              <a:off x="501667" y="3044130"/>
              <a:ext cx="4321950" cy="3423345"/>
            </a:xfrm>
            <a:prstGeom prst="roundRect">
              <a:avLst>
                <a:gd name="adj" fmla="val 902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지연 20">
              <a:extLst>
                <a:ext uri="{FF2B5EF4-FFF2-40B4-BE49-F238E27FC236}">
                  <a16:creationId xmlns:a16="http://schemas.microsoft.com/office/drawing/2014/main" id="{4BE027A7-A4C2-43B7-993B-00F7AEA276B1}"/>
                </a:ext>
              </a:extLst>
            </p:cNvPr>
            <p:cNvSpPr/>
            <p:nvPr/>
          </p:nvSpPr>
          <p:spPr>
            <a:xfrm rot="16200000">
              <a:off x="2426366" y="989954"/>
              <a:ext cx="473626" cy="4323016"/>
            </a:xfrm>
            <a:prstGeom prst="flowChartDelay">
              <a:avLst/>
            </a:prstGeom>
            <a:gradFill flip="none" rotWithShape="1">
              <a:gsLst>
                <a:gs pos="0">
                  <a:srgbClr val="00B0F0"/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5EA9A0-B083-4BDF-BB3F-243FB59755D6}"/>
              </a:ext>
            </a:extLst>
          </p:cNvPr>
          <p:cNvGrpSpPr/>
          <p:nvPr/>
        </p:nvGrpSpPr>
        <p:grpSpPr>
          <a:xfrm>
            <a:off x="590895" y="3398982"/>
            <a:ext cx="3307006" cy="2933700"/>
            <a:chOff x="688113" y="3429000"/>
            <a:chExt cx="3891506" cy="293370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50723D4-B662-4AE4-8EDB-09DCB159EDBE}"/>
                </a:ext>
              </a:extLst>
            </p:cNvPr>
            <p:cNvGrpSpPr/>
            <p:nvPr/>
          </p:nvGrpSpPr>
          <p:grpSpPr>
            <a:xfrm>
              <a:off x="688113" y="3568233"/>
              <a:ext cx="2494180" cy="2589639"/>
              <a:chOff x="688113" y="3568233"/>
              <a:chExt cx="2494180" cy="2589639"/>
            </a:xfrm>
          </p:grpSpPr>
          <p:sp>
            <p:nvSpPr>
              <p:cNvPr id="3" name="순서도: 연결자 2">
                <a:extLst>
                  <a:ext uri="{FF2B5EF4-FFF2-40B4-BE49-F238E27FC236}">
                    <a16:creationId xmlns:a16="http://schemas.microsoft.com/office/drawing/2014/main" id="{6F39D83D-06D4-47CA-85EC-0DF7A27FFCC0}"/>
                  </a:ext>
                </a:extLst>
              </p:cNvPr>
              <p:cNvSpPr/>
              <p:nvPr/>
            </p:nvSpPr>
            <p:spPr>
              <a:xfrm>
                <a:off x="688113" y="3580636"/>
                <a:ext cx="336416" cy="331408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  <p:sp>
            <p:nvSpPr>
              <p:cNvPr id="61" name="순서도: 연결자 60">
                <a:extLst>
                  <a:ext uri="{FF2B5EF4-FFF2-40B4-BE49-F238E27FC236}">
                    <a16:creationId xmlns:a16="http://schemas.microsoft.com/office/drawing/2014/main" id="{0D799B8B-E920-42C7-989F-EBCACB509FAF}"/>
                  </a:ext>
                </a:extLst>
              </p:cNvPr>
              <p:cNvSpPr/>
              <p:nvPr/>
            </p:nvSpPr>
            <p:spPr>
              <a:xfrm>
                <a:off x="688113" y="4361908"/>
                <a:ext cx="336416" cy="331408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  <p:sp>
            <p:nvSpPr>
              <p:cNvPr id="62" name="순서도: 연결자 61">
                <a:extLst>
                  <a:ext uri="{FF2B5EF4-FFF2-40B4-BE49-F238E27FC236}">
                    <a16:creationId xmlns:a16="http://schemas.microsoft.com/office/drawing/2014/main" id="{B08DFEAD-D362-4637-80CD-D57BBAA85653}"/>
                  </a:ext>
                </a:extLst>
              </p:cNvPr>
              <p:cNvSpPr/>
              <p:nvPr/>
            </p:nvSpPr>
            <p:spPr>
              <a:xfrm>
                <a:off x="688113" y="5109889"/>
                <a:ext cx="336416" cy="331408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  <p:sp>
            <p:nvSpPr>
              <p:cNvPr id="63" name="순서도: 연결자 62">
                <a:extLst>
                  <a:ext uri="{FF2B5EF4-FFF2-40B4-BE49-F238E27FC236}">
                    <a16:creationId xmlns:a16="http://schemas.microsoft.com/office/drawing/2014/main" id="{50463C33-D48D-419F-AA96-2878990338A0}"/>
                  </a:ext>
                </a:extLst>
              </p:cNvPr>
              <p:cNvSpPr/>
              <p:nvPr/>
            </p:nvSpPr>
            <p:spPr>
              <a:xfrm>
                <a:off x="688113" y="5826464"/>
                <a:ext cx="336416" cy="331408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4</a:t>
                </a:r>
                <a:endParaRPr lang="ko-KR" altLang="en-US" sz="1200" dirty="0"/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A739EC6C-D57A-4E0F-8B50-4C9F35333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8822" y="3568233"/>
                <a:ext cx="424366" cy="153075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CA429CF-D42B-4546-9AED-27B87A92D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7927" y="4306259"/>
                <a:ext cx="454354" cy="181741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4FBE1E05-523D-4A85-899A-0B504F5EC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7876" y="5076833"/>
                <a:ext cx="894417" cy="19876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29354520-3C12-49EC-B1D0-65E1C671A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8822" y="5853832"/>
                <a:ext cx="860151" cy="189194"/>
              </a:xfrm>
              <a:prstGeom prst="rect">
                <a:avLst/>
              </a:prstGeom>
            </p:spPr>
          </p:pic>
        </p:grpSp>
        <p:sp>
          <p:nvSpPr>
            <p:cNvPr id="59" name="제목 1">
              <a:extLst>
                <a:ext uri="{FF2B5EF4-FFF2-40B4-BE49-F238E27FC236}">
                  <a16:creationId xmlns:a16="http://schemas.microsoft.com/office/drawing/2014/main" id="{3550075A-05EC-439E-8C07-5665F296F194}"/>
                </a:ext>
              </a:extLst>
            </p:cNvPr>
            <p:cNvSpPr txBox="1">
              <a:spLocks/>
            </p:cNvSpPr>
            <p:nvPr/>
          </p:nvSpPr>
          <p:spPr>
            <a:xfrm>
              <a:off x="1129162" y="3429000"/>
              <a:ext cx="3450457" cy="293370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 fontScale="97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40000"/>
                </a:lnSpc>
              </a:pP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Google 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 계정으로 빠른 인증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40000"/>
                </a:lnSpc>
              </a:pPr>
              <a:endPara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 촬영</a:t>
              </a:r>
              <a:endPara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스마트폰 카메라로 대상 제품 촬영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40000"/>
                </a:lnSpc>
              </a:pPr>
              <a:endPara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 측정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판정</a:t>
              </a:r>
              <a:endPara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AI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기반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 치수 측정 및 기준 대비 판정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40000"/>
                </a:lnSpc>
              </a:pPr>
              <a:endPara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즉시 확인</a:t>
              </a:r>
              <a:endPara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측정 결과 즉시 확인 및 저장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제목 1">
            <a:extLst>
              <a:ext uri="{FF2B5EF4-FFF2-40B4-BE49-F238E27FC236}">
                <a16:creationId xmlns:a16="http://schemas.microsoft.com/office/drawing/2014/main" id="{66328B0B-D4CC-407F-BC10-E5804A19CA98}"/>
              </a:ext>
            </a:extLst>
          </p:cNvPr>
          <p:cNvSpPr txBox="1">
            <a:spLocks/>
          </p:cNvSpPr>
          <p:nvPr/>
        </p:nvSpPr>
        <p:spPr>
          <a:xfrm>
            <a:off x="1153185" y="3060103"/>
            <a:ext cx="2744716" cy="331408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3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작업자 시나리오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6079031-79C8-4E16-AE05-EC9D88C367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23" y="3014016"/>
            <a:ext cx="374260" cy="37426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829C99D8-147B-4FA6-80A2-6313C429D8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35" y="997970"/>
            <a:ext cx="476233" cy="476233"/>
          </a:xfrm>
          <a:prstGeom prst="rect">
            <a:avLst/>
          </a:prstGeom>
        </p:spPr>
      </p:pic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B6C5651-0EBF-47FD-BE47-8F36189A0101}"/>
              </a:ext>
            </a:extLst>
          </p:cNvPr>
          <p:cNvGrpSpPr/>
          <p:nvPr/>
        </p:nvGrpSpPr>
        <p:grpSpPr>
          <a:xfrm>
            <a:off x="363177" y="906654"/>
            <a:ext cx="9081190" cy="1500397"/>
            <a:chOff x="364125" y="891708"/>
            <a:chExt cx="9355956" cy="1351004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0FE51B7-71F3-40D3-BF85-8A686BD8437C}"/>
                </a:ext>
              </a:extLst>
            </p:cNvPr>
            <p:cNvSpPr/>
            <p:nvPr/>
          </p:nvSpPr>
          <p:spPr>
            <a:xfrm>
              <a:off x="365074" y="1088792"/>
              <a:ext cx="9354058" cy="327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A456ED7B-9148-404A-9B91-279DCD52F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5592" y="1510982"/>
              <a:ext cx="8116712" cy="568345"/>
            </a:xfrm>
            <a:prstGeom prst="rect">
              <a:avLst/>
            </a:prstGeom>
          </p:spPr>
        </p:pic>
        <p:sp>
          <p:nvSpPr>
            <p:cNvPr id="119" name="순서도: 대체 처리 118">
              <a:extLst>
                <a:ext uri="{FF2B5EF4-FFF2-40B4-BE49-F238E27FC236}">
                  <a16:creationId xmlns:a16="http://schemas.microsoft.com/office/drawing/2014/main" id="{4F2585A5-4756-46DF-A62E-7BFD733552B3}"/>
                </a:ext>
              </a:extLst>
            </p:cNvPr>
            <p:cNvSpPr/>
            <p:nvPr/>
          </p:nvSpPr>
          <p:spPr>
            <a:xfrm>
              <a:off x="364125" y="891708"/>
              <a:ext cx="9355007" cy="1351004"/>
            </a:xfrm>
            <a:prstGeom prst="flowChartAlternateProcess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58DD900E-0774-4335-B342-D75DE781D3AF}"/>
                </a:ext>
              </a:extLst>
            </p:cNvPr>
            <p:cNvSpPr/>
            <p:nvPr/>
          </p:nvSpPr>
          <p:spPr>
            <a:xfrm>
              <a:off x="366023" y="915798"/>
              <a:ext cx="9354058" cy="407673"/>
            </a:xfrm>
            <a:prstGeom prst="roundRect">
              <a:avLst>
                <a:gd name="adj" fmla="val 283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8" name="그림 117">
            <a:extLst>
              <a:ext uri="{FF2B5EF4-FFF2-40B4-BE49-F238E27FC236}">
                <a16:creationId xmlns:a16="http://schemas.microsoft.com/office/drawing/2014/main" id="{91070E3C-BDFE-41C9-B615-208D5EC129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3" y="984399"/>
            <a:ext cx="385456" cy="385456"/>
          </a:xfrm>
          <a:prstGeom prst="rect">
            <a:avLst/>
          </a:prstGeom>
        </p:spPr>
      </p:pic>
      <p:sp>
        <p:nvSpPr>
          <p:cNvPr id="137" name="제목 1">
            <a:extLst>
              <a:ext uri="{FF2B5EF4-FFF2-40B4-BE49-F238E27FC236}">
                <a16:creationId xmlns:a16="http://schemas.microsoft.com/office/drawing/2014/main" id="{E84911EB-717B-43EC-9B74-8A5F01CC633D}"/>
              </a:ext>
            </a:extLst>
          </p:cNvPr>
          <p:cNvSpPr txBox="1">
            <a:spLocks/>
          </p:cNvSpPr>
          <p:nvPr/>
        </p:nvSpPr>
        <p:spPr>
          <a:xfrm>
            <a:off x="875753" y="1018170"/>
            <a:ext cx="3467100" cy="331408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흐름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320335-0971-E5DE-3D75-00B47E5F553D}"/>
              </a:ext>
            </a:extLst>
          </p:cNvPr>
          <p:cNvGrpSpPr/>
          <p:nvPr/>
        </p:nvGrpSpPr>
        <p:grpSpPr>
          <a:xfrm>
            <a:off x="6456775" y="2914648"/>
            <a:ext cx="3264961" cy="3552827"/>
            <a:chOff x="6456775" y="2914648"/>
            <a:chExt cx="3264961" cy="3552827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722FA42B-1F61-4547-9C68-1EFE9A21D1C4}"/>
                </a:ext>
              </a:extLst>
            </p:cNvPr>
            <p:cNvSpPr/>
            <p:nvPr/>
          </p:nvSpPr>
          <p:spPr>
            <a:xfrm>
              <a:off x="6456775" y="3040190"/>
              <a:ext cx="3264961" cy="3427285"/>
            </a:xfrm>
            <a:prstGeom prst="roundRect">
              <a:avLst>
                <a:gd name="adj" fmla="val 7829"/>
              </a:avLst>
            </a:prstGeom>
            <a:solidFill>
              <a:srgbClr val="CC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8699A73-3526-62A9-6A25-529EBBDDDE24}"/>
                </a:ext>
              </a:extLst>
            </p:cNvPr>
            <p:cNvGrpSpPr/>
            <p:nvPr/>
          </p:nvGrpSpPr>
          <p:grpSpPr>
            <a:xfrm>
              <a:off x="6456775" y="2914648"/>
              <a:ext cx="3264961" cy="3540634"/>
              <a:chOff x="4028077" y="2922119"/>
              <a:chExt cx="4058516" cy="3540634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036464E0-8E46-429F-9D34-479C5891CBDD}"/>
                  </a:ext>
                </a:extLst>
              </p:cNvPr>
              <p:cNvSpPr/>
              <p:nvPr/>
            </p:nvSpPr>
            <p:spPr>
              <a:xfrm>
                <a:off x="4046283" y="3039410"/>
                <a:ext cx="4018810" cy="3423343"/>
              </a:xfrm>
              <a:prstGeom prst="roundRect">
                <a:avLst>
                  <a:gd name="adj" fmla="val 902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순서도: 지연 87">
                <a:extLst>
                  <a:ext uri="{FF2B5EF4-FFF2-40B4-BE49-F238E27FC236}">
                    <a16:creationId xmlns:a16="http://schemas.microsoft.com/office/drawing/2014/main" id="{6AF1111B-6178-44AD-83E8-8BF6257A411B}"/>
                  </a:ext>
                </a:extLst>
              </p:cNvPr>
              <p:cNvSpPr/>
              <p:nvPr/>
            </p:nvSpPr>
            <p:spPr>
              <a:xfrm rot="16200000">
                <a:off x="5824257" y="1125939"/>
                <a:ext cx="466155" cy="4058516"/>
              </a:xfrm>
              <a:prstGeom prst="flowChartDelay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4" name="제목 1">
              <a:extLst>
                <a:ext uri="{FF2B5EF4-FFF2-40B4-BE49-F238E27FC236}">
                  <a16:creationId xmlns:a16="http://schemas.microsoft.com/office/drawing/2014/main" id="{7FE224CE-89F5-4A23-B205-7869F59CC171}"/>
                </a:ext>
              </a:extLst>
            </p:cNvPr>
            <p:cNvSpPr txBox="1">
              <a:spLocks/>
            </p:cNvSpPr>
            <p:nvPr/>
          </p:nvSpPr>
          <p:spPr>
            <a:xfrm>
              <a:off x="7171734" y="3050751"/>
              <a:ext cx="2474342" cy="304836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 fontScale="97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ko-KR" altLang="en-US" sz="13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시나리오</a:t>
              </a: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C7EF341E-F44C-4136-A7F5-FB985E9AC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298" y="3033256"/>
              <a:ext cx="380400" cy="380400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4481E267-319A-4C74-BCF6-190C3BCA2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156480" y="3540595"/>
              <a:ext cx="1001855" cy="252720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FDF9D4CB-7386-437F-9764-09FB79B1D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10260" y="4358786"/>
              <a:ext cx="464350" cy="216986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8A18D8-0194-21D3-24E2-DC78ACAE8857}"/>
                </a:ext>
              </a:extLst>
            </p:cNvPr>
            <p:cNvGrpSpPr/>
            <p:nvPr/>
          </p:nvGrpSpPr>
          <p:grpSpPr>
            <a:xfrm>
              <a:off x="6574068" y="3439545"/>
              <a:ext cx="3064103" cy="2625208"/>
              <a:chOff x="4300266" y="3447016"/>
              <a:chExt cx="3064103" cy="2625208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39BD92B9-33B3-5807-A373-E74408DE3995}"/>
                  </a:ext>
                </a:extLst>
              </p:cNvPr>
              <p:cNvGrpSpPr/>
              <p:nvPr/>
            </p:nvGrpSpPr>
            <p:grpSpPr>
              <a:xfrm>
                <a:off x="4300266" y="3447016"/>
                <a:ext cx="3064103" cy="2514137"/>
                <a:chOff x="4300266" y="3447016"/>
                <a:chExt cx="3064103" cy="2514137"/>
              </a:xfrm>
            </p:grpSpPr>
            <p:grpSp>
              <p:nvGrpSpPr>
                <p:cNvPr id="90" name="그룹 89">
                  <a:extLst>
                    <a:ext uri="{FF2B5EF4-FFF2-40B4-BE49-F238E27FC236}">
                      <a16:creationId xmlns:a16="http://schemas.microsoft.com/office/drawing/2014/main" id="{7B6BF9C2-DBF6-414D-9C91-C5254224F7ED}"/>
                    </a:ext>
                  </a:extLst>
                </p:cNvPr>
                <p:cNvGrpSpPr/>
                <p:nvPr/>
              </p:nvGrpSpPr>
              <p:grpSpPr>
                <a:xfrm>
                  <a:off x="4300266" y="3558089"/>
                  <a:ext cx="336416" cy="1860661"/>
                  <a:chOff x="688113" y="3580636"/>
                  <a:chExt cx="336416" cy="1860661"/>
                </a:xfrm>
              </p:grpSpPr>
              <p:sp>
                <p:nvSpPr>
                  <p:cNvPr id="92" name="순서도: 연결자 91">
                    <a:extLst>
                      <a:ext uri="{FF2B5EF4-FFF2-40B4-BE49-F238E27FC236}">
                        <a16:creationId xmlns:a16="http://schemas.microsoft.com/office/drawing/2014/main" id="{64B2030E-3FD4-42E9-AF76-EFE7B479F813}"/>
                      </a:ext>
                    </a:extLst>
                  </p:cNvPr>
                  <p:cNvSpPr/>
                  <p:nvPr/>
                </p:nvSpPr>
                <p:spPr>
                  <a:xfrm>
                    <a:off x="688113" y="3580636"/>
                    <a:ext cx="336416" cy="331408"/>
                  </a:xfrm>
                  <a:prstGeom prst="flowChartConnector">
                    <a:avLst/>
                  </a:prstGeom>
                  <a:solidFill>
                    <a:srgbClr val="CC00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/>
                      <a:t>1</a:t>
                    </a:r>
                    <a:endParaRPr lang="ko-KR" altLang="en-US" sz="1200" dirty="0"/>
                  </a:p>
                </p:txBody>
              </p:sp>
              <p:sp>
                <p:nvSpPr>
                  <p:cNvPr id="93" name="순서도: 연결자 92">
                    <a:extLst>
                      <a:ext uri="{FF2B5EF4-FFF2-40B4-BE49-F238E27FC236}">
                        <a16:creationId xmlns:a16="http://schemas.microsoft.com/office/drawing/2014/main" id="{C6060FF5-45D7-4DB0-AFDD-2D39B36E62BA}"/>
                      </a:ext>
                    </a:extLst>
                  </p:cNvPr>
                  <p:cNvSpPr/>
                  <p:nvPr/>
                </p:nvSpPr>
                <p:spPr>
                  <a:xfrm>
                    <a:off x="688113" y="4361908"/>
                    <a:ext cx="336416" cy="331408"/>
                  </a:xfrm>
                  <a:prstGeom prst="flowChartConnector">
                    <a:avLst/>
                  </a:prstGeom>
                  <a:solidFill>
                    <a:srgbClr val="CC00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/>
                      <a:t>2</a:t>
                    </a:r>
                    <a:endParaRPr lang="ko-KR" altLang="en-US" sz="1200" dirty="0"/>
                  </a:p>
                </p:txBody>
              </p:sp>
              <p:sp>
                <p:nvSpPr>
                  <p:cNvPr id="94" name="순서도: 연결자 93">
                    <a:extLst>
                      <a:ext uri="{FF2B5EF4-FFF2-40B4-BE49-F238E27FC236}">
                        <a16:creationId xmlns:a16="http://schemas.microsoft.com/office/drawing/2014/main" id="{5841C0DD-2EA1-43FE-8CB3-E74EA8FE2233}"/>
                      </a:ext>
                    </a:extLst>
                  </p:cNvPr>
                  <p:cNvSpPr/>
                  <p:nvPr/>
                </p:nvSpPr>
                <p:spPr>
                  <a:xfrm>
                    <a:off x="688113" y="5109889"/>
                    <a:ext cx="336416" cy="331408"/>
                  </a:xfrm>
                  <a:prstGeom prst="flowChartConnector">
                    <a:avLst/>
                  </a:prstGeom>
                  <a:solidFill>
                    <a:srgbClr val="CC00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/>
                      <a:t>3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91" name="제목 1">
                  <a:extLst>
                    <a:ext uri="{FF2B5EF4-FFF2-40B4-BE49-F238E27FC236}">
                      <a16:creationId xmlns:a16="http://schemas.microsoft.com/office/drawing/2014/main" id="{AC3B645C-A3E2-4FAD-9955-80DB154024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17628" y="3447016"/>
                  <a:ext cx="2646741" cy="2514137"/>
                </a:xfrm>
                <a:prstGeom prst="rect">
                  <a:avLst/>
                </a:prstGeom>
              </p:spPr>
              <p:txBody>
                <a:bodyPr vert="horz" lIns="0" tIns="0" rIns="0" bIns="0" rtlCol="0" anchor="ctr" anchorCtr="0">
                  <a:normAutofit fontScale="97500"/>
                </a:bodyPr>
                <a:lstStyle>
                  <a:lvl1pPr algn="l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40000"/>
                    </a:lnSpc>
                  </a:pP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기준치 등록</a:t>
                  </a:r>
                  <a:endPara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ko-KR" altLang="en-US" sz="12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제품별 측정 기준치 및 허용 오차 설정</a:t>
                  </a:r>
                  <a:endParaRPr lang="en-US" altLang="ko-KR" sz="12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>
                    <a:lnSpc>
                      <a:spcPct val="140000"/>
                    </a:lnSpc>
                  </a:pPr>
                  <a:endPara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기록 조회</a:t>
                  </a:r>
                  <a:endPara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ko-KR" altLang="en-US" sz="12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작업자별</a:t>
                  </a:r>
                  <a:r>
                    <a:rPr lang="en-US" altLang="ko-KR" sz="12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/</a:t>
                  </a:r>
                  <a:r>
                    <a:rPr lang="ko-KR" altLang="en-US" sz="1200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날짜별</a:t>
                  </a:r>
                  <a:r>
                    <a:rPr lang="ko-KR" altLang="en-US" sz="12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측정 결과 이력 조회</a:t>
                  </a:r>
                  <a:endParaRPr lang="en-US" altLang="ko-KR" sz="12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>
                    <a:lnSpc>
                      <a:spcPct val="140000"/>
                    </a:lnSpc>
                  </a:pPr>
                  <a:endPara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ko-KR" altLang="en-US" sz="12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통계 대시 보드 확인</a:t>
                  </a:r>
                  <a:endPara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ko-KR" altLang="en-US" sz="12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품질 현황 통계 및 추이 분석</a:t>
                  </a:r>
                  <a:endParaRPr lang="en-US" altLang="ko-KR" sz="12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>
                    <a:lnSpc>
                      <a:spcPct val="140000"/>
                    </a:lnSpc>
                  </a:pPr>
                  <a:endPara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F65FAB0A-211E-440F-BE28-686A56ADD9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91367" y="5632111"/>
                <a:ext cx="1316409" cy="440113"/>
              </a:xfrm>
              <a:prstGeom prst="rect">
                <a:avLst/>
              </a:prstGeom>
            </p:spPr>
          </p:pic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4679231-DC9B-09ED-6DE7-2A2785240BF7}"/>
              </a:ext>
            </a:extLst>
          </p:cNvPr>
          <p:cNvGrpSpPr/>
          <p:nvPr/>
        </p:nvGrpSpPr>
        <p:grpSpPr>
          <a:xfrm>
            <a:off x="4091063" y="3115088"/>
            <a:ext cx="2101280" cy="3186547"/>
            <a:chOff x="4017323" y="3115088"/>
            <a:chExt cx="2101280" cy="318654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A8D209B-1ED9-159F-F9AA-3E3FE56BB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17323" y="3538215"/>
              <a:ext cx="2101280" cy="2763420"/>
            </a:xfrm>
            <a:prstGeom prst="rect">
              <a:avLst/>
            </a:prstGeom>
          </p:spPr>
        </p:pic>
        <p:sp>
          <p:nvSpPr>
            <p:cNvPr id="25" name="화살표: 왼쪽 24">
              <a:extLst>
                <a:ext uri="{FF2B5EF4-FFF2-40B4-BE49-F238E27FC236}">
                  <a16:creationId xmlns:a16="http://schemas.microsoft.com/office/drawing/2014/main" id="{6F57B8A9-0D09-80D4-2C40-1DDE6E9104E6}"/>
                </a:ext>
              </a:extLst>
            </p:cNvPr>
            <p:cNvSpPr/>
            <p:nvPr/>
          </p:nvSpPr>
          <p:spPr>
            <a:xfrm>
              <a:off x="4652055" y="3607397"/>
              <a:ext cx="365803" cy="219608"/>
            </a:xfrm>
            <a:prstGeom prst="lef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F9339A-DD27-25DC-850F-CA2A311F3775}"/>
                </a:ext>
              </a:extLst>
            </p:cNvPr>
            <p:cNvSpPr txBox="1"/>
            <p:nvPr/>
          </p:nvSpPr>
          <p:spPr>
            <a:xfrm>
              <a:off x="4502105" y="3115088"/>
              <a:ext cx="1132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[ 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계측 예시 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]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1E4D5A-4833-BD8E-E8E7-B794C10B8456}"/>
                </a:ext>
              </a:extLst>
            </p:cNvPr>
            <p:cNvSpPr txBox="1"/>
            <p:nvPr/>
          </p:nvSpPr>
          <p:spPr>
            <a:xfrm>
              <a:off x="4980408" y="3548326"/>
              <a:ext cx="1136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solidFill>
                    <a:srgbClr val="002060"/>
                  </a:solidFill>
                  <a:latin typeface="+mj-ea"/>
                  <a:ea typeface="+mj-ea"/>
                </a:rPr>
                <a:t>Aruco</a:t>
              </a:r>
              <a:r>
                <a:rPr lang="en-US" altLang="ko-KR" sz="1200" dirty="0">
                  <a:solidFill>
                    <a:srgbClr val="002060"/>
                  </a:solidFill>
                  <a:latin typeface="+mj-ea"/>
                  <a:ea typeface="+mj-ea"/>
                </a:rPr>
                <a:t> Marker</a:t>
              </a:r>
              <a:endParaRPr lang="ko-KR" altLang="en-US" sz="1200" dirty="0">
                <a:solidFill>
                  <a:srgbClr val="002060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화살표: 위쪽 28">
              <a:extLst>
                <a:ext uri="{FF2B5EF4-FFF2-40B4-BE49-F238E27FC236}">
                  <a16:creationId xmlns:a16="http://schemas.microsoft.com/office/drawing/2014/main" id="{4DC41C56-70E6-4AB2-ECB3-AD9C1E184BA5}"/>
                </a:ext>
              </a:extLst>
            </p:cNvPr>
            <p:cNvSpPr/>
            <p:nvPr/>
          </p:nvSpPr>
          <p:spPr>
            <a:xfrm>
              <a:off x="4566559" y="5430057"/>
              <a:ext cx="170991" cy="307917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2A50D6-A9FA-F897-D917-0814791ADBA9}"/>
                </a:ext>
              </a:extLst>
            </p:cNvPr>
            <p:cNvSpPr txBox="1"/>
            <p:nvPr/>
          </p:nvSpPr>
          <p:spPr>
            <a:xfrm>
              <a:off x="4122453" y="5746490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002060"/>
                  </a:solidFill>
                  <a:latin typeface="+mj-ea"/>
                  <a:ea typeface="+mj-ea"/>
                </a:rPr>
                <a:t>검수용 제품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064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/>
      <p:bldP spid="53" grpId="0"/>
      <p:bldP spid="1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AF39-DDA3-4C91-A555-884255B32C6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1000" y="421067"/>
            <a:ext cx="3467100" cy="331408"/>
          </a:xfr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829C99D8-147B-4FA6-80A2-6313C429D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35" y="997970"/>
            <a:ext cx="476233" cy="476233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91070E3C-BDFE-41C9-B615-208D5EC12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3" y="984399"/>
            <a:ext cx="385456" cy="385456"/>
          </a:xfrm>
          <a:prstGeom prst="rect">
            <a:avLst/>
          </a:prstGeom>
        </p:spPr>
      </p:pic>
      <p:sp>
        <p:nvSpPr>
          <p:cNvPr id="137" name="제목 1">
            <a:extLst>
              <a:ext uri="{FF2B5EF4-FFF2-40B4-BE49-F238E27FC236}">
                <a16:creationId xmlns:a16="http://schemas.microsoft.com/office/drawing/2014/main" id="{E84911EB-717B-43EC-9B74-8A5F01CC633D}"/>
              </a:ext>
            </a:extLst>
          </p:cNvPr>
          <p:cNvSpPr txBox="1">
            <a:spLocks/>
          </p:cNvSpPr>
          <p:nvPr/>
        </p:nvSpPr>
        <p:spPr>
          <a:xfrm>
            <a:off x="8172450" y="6526592"/>
            <a:ext cx="3467100" cy="331408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흐름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8EC261B7-02C5-4B3E-9354-4B37E0A4922B}"/>
              </a:ext>
            </a:extLst>
          </p:cNvPr>
          <p:cNvGrpSpPr/>
          <p:nvPr/>
        </p:nvGrpSpPr>
        <p:grpSpPr>
          <a:xfrm>
            <a:off x="314960" y="1160145"/>
            <a:ext cx="2752725" cy="2002155"/>
            <a:chOff x="409575" y="3771900"/>
            <a:chExt cx="2752725" cy="1895475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77DEBC09-1E06-4294-9922-BE8040A46AFD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96FBF45F-34BD-4D3A-86FF-A89E0DC3999D}"/>
                </a:ext>
              </a:extLst>
            </p:cNvPr>
            <p:cNvSpPr/>
            <p:nvPr/>
          </p:nvSpPr>
          <p:spPr>
            <a:xfrm>
              <a:off x="428625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B7B7D32-8F3F-45FE-8879-3E7260FA40BE}"/>
              </a:ext>
            </a:extLst>
          </p:cNvPr>
          <p:cNvGrpSpPr/>
          <p:nvPr/>
        </p:nvGrpSpPr>
        <p:grpSpPr>
          <a:xfrm>
            <a:off x="6772275" y="1160145"/>
            <a:ext cx="2752725" cy="5366447"/>
            <a:chOff x="409575" y="3771900"/>
            <a:chExt cx="2752725" cy="1895475"/>
          </a:xfrm>
        </p:grpSpPr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48BCCA3E-CB5D-4606-960C-C1A1D5852080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D89F5602-57FC-43EE-8509-B4D74C43B17A}"/>
                </a:ext>
              </a:extLst>
            </p:cNvPr>
            <p:cNvSpPr/>
            <p:nvPr/>
          </p:nvSpPr>
          <p:spPr>
            <a:xfrm>
              <a:off x="428625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56A57BE0-5652-4B54-A050-F0CC54EB2143}"/>
              </a:ext>
            </a:extLst>
          </p:cNvPr>
          <p:cNvGrpSpPr/>
          <p:nvPr/>
        </p:nvGrpSpPr>
        <p:grpSpPr>
          <a:xfrm>
            <a:off x="3576637" y="1160145"/>
            <a:ext cx="2752725" cy="2002155"/>
            <a:chOff x="409575" y="3771900"/>
            <a:chExt cx="2752725" cy="1895475"/>
          </a:xfrm>
        </p:grpSpPr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8C7A519E-C673-492B-81A6-D79595066FEB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E0B076D0-0878-4FD6-AEFB-295720CFD921}"/>
                </a:ext>
              </a:extLst>
            </p:cNvPr>
            <p:cNvSpPr/>
            <p:nvPr/>
          </p:nvSpPr>
          <p:spPr>
            <a:xfrm>
              <a:off x="428625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E21DA497-B4DE-4C04-96C6-343F55CFCE4D}"/>
              </a:ext>
            </a:extLst>
          </p:cNvPr>
          <p:cNvSpPr txBox="1"/>
          <p:nvPr/>
        </p:nvSpPr>
        <p:spPr>
          <a:xfrm>
            <a:off x="587598" y="1239687"/>
            <a:ext cx="2143125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비용절감</a:t>
            </a:r>
            <a:endParaRPr lang="en-US" altLang="ko-KR" sz="1400" b="1" dirty="0">
              <a:latin typeface="+mj-ea"/>
              <a:ea typeface="+mj-ea"/>
            </a:endParaRPr>
          </a:p>
        </p:txBody>
      </p:sp>
      <p:pic>
        <p:nvPicPr>
          <p:cNvPr id="151" name="그림 150">
            <a:extLst>
              <a:ext uri="{FF2B5EF4-FFF2-40B4-BE49-F238E27FC236}">
                <a16:creationId xmlns:a16="http://schemas.microsoft.com/office/drawing/2014/main" id="{8DE00EE1-B053-44FC-B301-95D0B9846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95" y="1248716"/>
            <a:ext cx="394245" cy="460805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E7767DA8-D5C0-48E6-B4FD-2197B633A957}"/>
              </a:ext>
            </a:extLst>
          </p:cNvPr>
          <p:cNvSpPr txBox="1"/>
          <p:nvPr/>
        </p:nvSpPr>
        <p:spPr>
          <a:xfrm>
            <a:off x="492930" y="1787471"/>
            <a:ext cx="2530358" cy="313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+mj-ea"/>
                <a:ea typeface="+mj-ea"/>
              </a:rPr>
              <a:t>고가 장비 없이 스마트폰으로 검사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718A323-74B3-4A55-A742-2AB87DED847C}"/>
              </a:ext>
            </a:extLst>
          </p:cNvPr>
          <p:cNvSpPr txBox="1"/>
          <p:nvPr/>
        </p:nvSpPr>
        <p:spPr>
          <a:xfrm>
            <a:off x="3936490" y="1239687"/>
            <a:ext cx="2143125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품질 일관성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42697FF-1C98-4EF7-9F1E-D14E35A5AE58}"/>
              </a:ext>
            </a:extLst>
          </p:cNvPr>
          <p:cNvSpPr txBox="1"/>
          <p:nvPr/>
        </p:nvSpPr>
        <p:spPr>
          <a:xfrm>
            <a:off x="3841822" y="1787471"/>
            <a:ext cx="2530358" cy="313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+mj-ea"/>
                <a:ea typeface="+mj-ea"/>
              </a:rPr>
              <a:t>측정 경력 무관 자동 판정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9A4E3A5-1D01-4B56-A3F8-893D13115F48}"/>
              </a:ext>
            </a:extLst>
          </p:cNvPr>
          <p:cNvSpPr txBox="1"/>
          <p:nvPr/>
        </p:nvSpPr>
        <p:spPr>
          <a:xfrm>
            <a:off x="7348690" y="1267672"/>
            <a:ext cx="1837632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도입 효과 예상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8AAD80F-B85B-437E-AFDB-2C1921EDAAC9}"/>
              </a:ext>
            </a:extLst>
          </p:cNvPr>
          <p:cNvSpPr txBox="1"/>
          <p:nvPr/>
        </p:nvSpPr>
        <p:spPr>
          <a:xfrm>
            <a:off x="4332901" y="2195623"/>
            <a:ext cx="146473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자동화된 측정 기준</a:t>
            </a:r>
            <a:endParaRPr lang="en-US" altLang="ko-KR" sz="1100" b="1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작업자 경력 무관</a:t>
            </a:r>
            <a:endParaRPr lang="en-US" altLang="ko-KR" sz="1000" dirty="0">
              <a:latin typeface="+mj-ea"/>
              <a:ea typeface="+mj-ea"/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076F5004-0604-4DA3-95C8-B7910C4C969E}"/>
              </a:ext>
            </a:extLst>
          </p:cNvPr>
          <p:cNvGrpSpPr/>
          <p:nvPr/>
        </p:nvGrpSpPr>
        <p:grpSpPr>
          <a:xfrm>
            <a:off x="314960" y="3415493"/>
            <a:ext cx="2752725" cy="2002155"/>
            <a:chOff x="409575" y="3771900"/>
            <a:chExt cx="2752725" cy="1895475"/>
          </a:xfrm>
        </p:grpSpPr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id="{42EF9E83-F574-491D-A096-02585372B04D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A3E95167-82F1-4496-A4D6-8EFAC190F579}"/>
                </a:ext>
              </a:extLst>
            </p:cNvPr>
            <p:cNvSpPr/>
            <p:nvPr/>
          </p:nvSpPr>
          <p:spPr>
            <a:xfrm>
              <a:off x="428625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3A2E1ABB-21C1-408E-9A67-6D8E9C7131DA}"/>
              </a:ext>
            </a:extLst>
          </p:cNvPr>
          <p:cNvGrpSpPr/>
          <p:nvPr/>
        </p:nvGrpSpPr>
        <p:grpSpPr>
          <a:xfrm>
            <a:off x="3576637" y="3415493"/>
            <a:ext cx="2752725" cy="2002155"/>
            <a:chOff x="409575" y="3771900"/>
            <a:chExt cx="2752725" cy="1895475"/>
          </a:xfrm>
        </p:grpSpPr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FE45B00E-570A-4745-91DE-2D06E92D5D05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025B1AAB-2048-45A5-8002-E9185F715A1E}"/>
                </a:ext>
              </a:extLst>
            </p:cNvPr>
            <p:cNvSpPr/>
            <p:nvPr/>
          </p:nvSpPr>
          <p:spPr>
            <a:xfrm>
              <a:off x="428625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7EB5576-4E82-4CA0-B559-F74D368633D1}"/>
              </a:ext>
            </a:extLst>
          </p:cNvPr>
          <p:cNvGrpSpPr/>
          <p:nvPr/>
        </p:nvGrpSpPr>
        <p:grpSpPr>
          <a:xfrm>
            <a:off x="314960" y="5652577"/>
            <a:ext cx="6014402" cy="874016"/>
            <a:chOff x="409575" y="3771900"/>
            <a:chExt cx="2752725" cy="189547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40DB28F7-40AE-4C26-852E-E0687F657547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AA1ECEA9-24A1-47AC-9BEB-3A600485B33E}"/>
                </a:ext>
              </a:extLst>
            </p:cNvPr>
            <p:cNvSpPr/>
            <p:nvPr/>
          </p:nvSpPr>
          <p:spPr>
            <a:xfrm>
              <a:off x="428625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146AA65B-FC89-4A8F-8495-EED7C32A593D}"/>
              </a:ext>
            </a:extLst>
          </p:cNvPr>
          <p:cNvSpPr/>
          <p:nvPr/>
        </p:nvSpPr>
        <p:spPr>
          <a:xfrm>
            <a:off x="510895" y="2349392"/>
            <a:ext cx="1098327" cy="598108"/>
          </a:xfrm>
          <a:prstGeom prst="flowChartAlternateProcess">
            <a:avLst/>
          </a:prstGeom>
          <a:solidFill>
            <a:srgbClr val="FF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기존방식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srgbClr val="C00000"/>
                </a:solidFill>
              </a:rPr>
              <a:t>수천만원</a:t>
            </a:r>
          </a:p>
        </p:txBody>
      </p:sp>
      <p:sp>
        <p:nvSpPr>
          <p:cNvPr id="177" name="순서도: 대체 처리 176">
            <a:extLst>
              <a:ext uri="{FF2B5EF4-FFF2-40B4-BE49-F238E27FC236}">
                <a16:creationId xmlns:a16="http://schemas.microsoft.com/office/drawing/2014/main" id="{44ED9A9E-6F1E-406F-A7BD-34879A97A13C}"/>
              </a:ext>
            </a:extLst>
          </p:cNvPr>
          <p:cNvSpPr/>
          <p:nvPr/>
        </p:nvSpPr>
        <p:spPr>
          <a:xfrm>
            <a:off x="1779765" y="2349392"/>
            <a:ext cx="1098327" cy="598108"/>
          </a:xfrm>
          <a:prstGeom prst="flowChartAlternateProcess">
            <a:avLst/>
          </a:prstGeom>
          <a:solidFill>
            <a:srgbClr val="E8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00B050"/>
                </a:solidFill>
              </a:rPr>
              <a:t>제안 솔루션</a:t>
            </a:r>
            <a:endParaRPr lang="en-US" altLang="ko-KR" sz="1000" dirty="0">
              <a:solidFill>
                <a:srgbClr val="00B05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rgbClr val="00B050"/>
                </a:solidFill>
              </a:rPr>
              <a:t>장비 투자 無 </a:t>
            </a:r>
            <a:endParaRPr lang="ko-KR" altLang="en-US" sz="1050" b="1" dirty="0">
              <a:solidFill>
                <a:srgbClr val="00B050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05977F9-B616-4970-B5A2-754EA89BF6F7}"/>
              </a:ext>
            </a:extLst>
          </p:cNvPr>
          <p:cNvSpPr txBox="1"/>
          <p:nvPr/>
        </p:nvSpPr>
        <p:spPr>
          <a:xfrm>
            <a:off x="4332901" y="2622524"/>
            <a:ext cx="146473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자동화된 측정 기준</a:t>
            </a:r>
            <a:endParaRPr lang="en-US" altLang="ko-KR" sz="1100" b="1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작업자 경력 무관</a:t>
            </a:r>
            <a:endParaRPr lang="en-US" altLang="ko-KR" sz="1000" dirty="0">
              <a:latin typeface="+mj-ea"/>
              <a:ea typeface="+mj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B54F88B-F60C-4E85-9AEE-6F5A3806B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017" y="2133593"/>
            <a:ext cx="427673" cy="85980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40D9409-6E34-450F-82F5-F93103112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672" y="1217261"/>
            <a:ext cx="504868" cy="51044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15E52A7-82B1-4948-9CCD-F26336296B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360" y="1267672"/>
            <a:ext cx="513931" cy="48181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41FEA1B5-8381-420D-8DCD-3FD42EE4EC76}"/>
              </a:ext>
            </a:extLst>
          </p:cNvPr>
          <p:cNvSpPr txBox="1"/>
          <p:nvPr/>
        </p:nvSpPr>
        <p:spPr>
          <a:xfrm>
            <a:off x="3936491" y="3508758"/>
            <a:ext cx="1799846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확장성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121548A-46BA-49EF-B3B7-C67B8B5EB2EC}"/>
              </a:ext>
            </a:extLst>
          </p:cNvPr>
          <p:cNvSpPr txBox="1"/>
          <p:nvPr/>
        </p:nvSpPr>
        <p:spPr>
          <a:xfrm>
            <a:off x="3841822" y="4056542"/>
            <a:ext cx="2530358" cy="313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  <a:ea typeface="+mj-ea"/>
              </a:rPr>
              <a:t>AI </a:t>
            </a:r>
            <a:r>
              <a:rPr lang="ko-KR" altLang="en-US" sz="1100" dirty="0" err="1">
                <a:latin typeface="+mj-ea"/>
                <a:ea typeface="+mj-ea"/>
              </a:rPr>
              <a:t>세크먼테이션</a:t>
            </a:r>
            <a:r>
              <a:rPr lang="ko-KR" altLang="en-US" sz="1100" dirty="0">
                <a:latin typeface="+mj-ea"/>
                <a:ea typeface="+mj-ea"/>
              </a:rPr>
              <a:t> 연동 </a:t>
            </a:r>
            <a:r>
              <a:rPr lang="ko-KR" altLang="en-US" sz="1100" dirty="0" err="1">
                <a:latin typeface="+mj-ea"/>
                <a:ea typeface="+mj-ea"/>
              </a:rPr>
              <a:t>고정밀</a:t>
            </a:r>
            <a:r>
              <a:rPr lang="ko-KR" altLang="en-US" sz="1100" dirty="0">
                <a:latin typeface="+mj-ea"/>
                <a:ea typeface="+mj-ea"/>
              </a:rPr>
              <a:t> 검사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FF73789-3926-423F-9C29-97CD397F259C}"/>
              </a:ext>
            </a:extLst>
          </p:cNvPr>
          <p:cNvSpPr txBox="1"/>
          <p:nvPr/>
        </p:nvSpPr>
        <p:spPr>
          <a:xfrm>
            <a:off x="3936490" y="5011138"/>
            <a:ext cx="225719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기본모드     서버연동        </a:t>
            </a:r>
            <a:r>
              <a:rPr lang="en-US" altLang="ko-KR" sz="1000" dirty="0">
                <a:latin typeface="+mj-ea"/>
                <a:ea typeface="+mj-ea"/>
              </a:rPr>
              <a:t>AI</a:t>
            </a:r>
            <a:r>
              <a:rPr lang="ko-KR" altLang="en-US" sz="1000" dirty="0">
                <a:latin typeface="+mj-ea"/>
                <a:ea typeface="+mj-ea"/>
              </a:rPr>
              <a:t>모드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B31B44F-931C-4261-B243-8BF816DCA89E}"/>
              </a:ext>
            </a:extLst>
          </p:cNvPr>
          <p:cNvSpPr txBox="1"/>
          <p:nvPr/>
        </p:nvSpPr>
        <p:spPr>
          <a:xfrm>
            <a:off x="654835" y="3508758"/>
            <a:ext cx="2143125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운영 효율화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04E8D4C-3B84-45C3-B281-07B26B210C17}"/>
              </a:ext>
            </a:extLst>
          </p:cNvPr>
          <p:cNvSpPr txBox="1"/>
          <p:nvPr/>
        </p:nvSpPr>
        <p:spPr>
          <a:xfrm>
            <a:off x="546852" y="4007456"/>
            <a:ext cx="2530358" cy="313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+mj-ea"/>
                <a:ea typeface="+mj-ea"/>
              </a:rPr>
              <a:t>기록 </a:t>
            </a:r>
            <a:r>
              <a:rPr lang="en-US" altLang="ko-KR" sz="1100" dirty="0">
                <a:latin typeface="+mj-ea"/>
                <a:ea typeface="+mj-ea"/>
              </a:rPr>
              <a:t>•</a:t>
            </a:r>
            <a:r>
              <a:rPr lang="ko-KR" altLang="en-US" sz="1100" dirty="0">
                <a:latin typeface="+mj-ea"/>
                <a:ea typeface="+mj-ea"/>
              </a:rPr>
              <a:t>리포트 자동화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6B4FC0F-0119-446C-9B99-BB33E926E5ED}"/>
              </a:ext>
            </a:extLst>
          </p:cNvPr>
          <p:cNvSpPr txBox="1"/>
          <p:nvPr/>
        </p:nvSpPr>
        <p:spPr>
          <a:xfrm>
            <a:off x="587598" y="4379482"/>
            <a:ext cx="1928386" cy="415498"/>
          </a:xfrm>
          <a:prstGeom prst="rect">
            <a:avLst/>
          </a:prstGeom>
          <a:solidFill>
            <a:srgbClr val="EF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>
                <a:latin typeface="+mj-ea"/>
                <a:ea typeface="+mj-ea"/>
              </a:rPr>
              <a:t>검사시간 단축</a:t>
            </a:r>
            <a:endParaRPr lang="en-US" altLang="ko-KR" sz="1100" b="1" dirty="0">
              <a:latin typeface="+mj-ea"/>
              <a:ea typeface="+mj-ea"/>
            </a:endParaRPr>
          </a:p>
          <a:p>
            <a:pPr algn="ctr"/>
            <a:r>
              <a:rPr lang="ko-KR" altLang="en-US" sz="1000" dirty="0">
                <a:latin typeface="+mj-ea"/>
                <a:ea typeface="+mj-ea"/>
              </a:rPr>
              <a:t>최대 </a:t>
            </a:r>
            <a:r>
              <a:rPr lang="en-US" altLang="ko-KR" sz="1000" dirty="0">
                <a:latin typeface="+mj-ea"/>
                <a:ea typeface="+mj-ea"/>
              </a:rPr>
              <a:t>70% </a:t>
            </a:r>
            <a:r>
              <a:rPr lang="ko-KR" altLang="en-US" sz="1000" dirty="0">
                <a:latin typeface="+mj-ea"/>
                <a:ea typeface="+mj-ea"/>
              </a:rPr>
              <a:t>감소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7467E6-DF11-4C53-B755-89AEF4BDA4A6}"/>
              </a:ext>
            </a:extLst>
          </p:cNvPr>
          <p:cNvSpPr txBox="1"/>
          <p:nvPr/>
        </p:nvSpPr>
        <p:spPr>
          <a:xfrm>
            <a:off x="587598" y="4891595"/>
            <a:ext cx="1928386" cy="415498"/>
          </a:xfrm>
          <a:prstGeom prst="rect">
            <a:avLst/>
          </a:prstGeom>
          <a:solidFill>
            <a:srgbClr val="EF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>
                <a:latin typeface="+mj-ea"/>
                <a:ea typeface="+mj-ea"/>
              </a:rPr>
              <a:t>문서 작업 자동화</a:t>
            </a:r>
            <a:endParaRPr lang="en-US" altLang="ko-KR" sz="1100" b="1" dirty="0">
              <a:latin typeface="+mj-ea"/>
              <a:ea typeface="+mj-ea"/>
            </a:endParaRPr>
          </a:p>
          <a:p>
            <a:pPr algn="ctr"/>
            <a:r>
              <a:rPr lang="ko-KR" altLang="en-US" sz="1000" dirty="0">
                <a:latin typeface="+mj-ea"/>
                <a:ea typeface="+mj-ea"/>
              </a:rPr>
              <a:t>수기 기록 필요 없음</a:t>
            </a:r>
            <a:endParaRPr lang="en-US" altLang="ko-KR" sz="1000" dirty="0">
              <a:latin typeface="+mj-ea"/>
              <a:ea typeface="+mj-ea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07D67BC-03B6-41C8-9933-B0D6DF28F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754" y="3485794"/>
            <a:ext cx="479142" cy="46019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4C680D6-5C8A-421E-BF9F-2C279F7CEF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6490" y="4543988"/>
            <a:ext cx="2053125" cy="42915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494A004-3D43-4FA9-8253-F4D1C85A80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26490" y="3496325"/>
            <a:ext cx="469736" cy="44966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C341BC2-F9FA-4D90-BFEE-F6DB6F2BCFC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217" t="18555" r="84571" b="65320"/>
          <a:stretch/>
        </p:blipFill>
        <p:spPr>
          <a:xfrm>
            <a:off x="682143" y="4457893"/>
            <a:ext cx="277977" cy="282623"/>
          </a:xfrm>
          <a:prstGeom prst="rect">
            <a:avLst/>
          </a:prstGeom>
        </p:spPr>
      </p:pic>
      <p:pic>
        <p:nvPicPr>
          <p:cNvPr id="187" name="그림 186">
            <a:extLst>
              <a:ext uri="{FF2B5EF4-FFF2-40B4-BE49-F238E27FC236}">
                <a16:creationId xmlns:a16="http://schemas.microsoft.com/office/drawing/2014/main" id="{F42C802C-532B-4952-94F8-03ECED991DC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217" t="65238" r="85278" b="15081"/>
          <a:stretch/>
        </p:blipFill>
        <p:spPr>
          <a:xfrm>
            <a:off x="692810" y="4921024"/>
            <a:ext cx="256641" cy="34498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2D97EE9-BF5B-4B13-893B-B6E1DBB563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67819" y="5840394"/>
            <a:ext cx="2562390" cy="532526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A15F33DB-3732-4C25-842F-5375937980E0}"/>
              </a:ext>
            </a:extLst>
          </p:cNvPr>
          <p:cNvSpPr txBox="1"/>
          <p:nvPr/>
        </p:nvSpPr>
        <p:spPr>
          <a:xfrm>
            <a:off x="966075" y="5788084"/>
            <a:ext cx="1799846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빠른 현장 검증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06ED4E8-5666-4124-B837-733AA0AA6A27}"/>
              </a:ext>
            </a:extLst>
          </p:cNvPr>
          <p:cNvSpPr txBox="1"/>
          <p:nvPr/>
        </p:nvSpPr>
        <p:spPr>
          <a:xfrm>
            <a:off x="1160408" y="6098487"/>
            <a:ext cx="1799846" cy="313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  <a:ea typeface="+mj-ea"/>
              </a:rPr>
              <a:t>MVP </a:t>
            </a:r>
            <a:r>
              <a:rPr lang="ko-KR" altLang="en-US" sz="1100" dirty="0">
                <a:latin typeface="+mj-ea"/>
                <a:ea typeface="+mj-ea"/>
              </a:rPr>
              <a:t>출시 후 피드백 반영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176B348F-6818-469A-9A51-D45F421A5EC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3162" y="5827459"/>
            <a:ext cx="577928" cy="542056"/>
          </a:xfrm>
          <a:prstGeom prst="rect">
            <a:avLst/>
          </a:prstGeom>
        </p:spPr>
      </p:pic>
      <p:pic>
        <p:nvPicPr>
          <p:cNvPr id="198" name="그림 197">
            <a:extLst>
              <a:ext uri="{FF2B5EF4-FFF2-40B4-BE49-F238E27FC236}">
                <a16:creationId xmlns:a16="http://schemas.microsoft.com/office/drawing/2014/main" id="{2C0D25FE-8262-43F1-8C6B-F98024BC9CD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33984"/>
          <a:stretch/>
        </p:blipFill>
        <p:spPr>
          <a:xfrm>
            <a:off x="6917675" y="1777280"/>
            <a:ext cx="2442873" cy="1971760"/>
          </a:xfrm>
          <a:prstGeom prst="rect">
            <a:avLst/>
          </a:prstGeom>
        </p:spPr>
      </p:pic>
      <p:sp>
        <p:nvSpPr>
          <p:cNvPr id="204" name="순서도: 대체 처리 203">
            <a:extLst>
              <a:ext uri="{FF2B5EF4-FFF2-40B4-BE49-F238E27FC236}">
                <a16:creationId xmlns:a16="http://schemas.microsoft.com/office/drawing/2014/main" id="{E63F4BD0-E43E-4F9D-88D2-22E153C281EF}"/>
              </a:ext>
            </a:extLst>
          </p:cNvPr>
          <p:cNvSpPr/>
          <p:nvPr/>
        </p:nvSpPr>
        <p:spPr>
          <a:xfrm>
            <a:off x="6951205" y="4211667"/>
            <a:ext cx="1098327" cy="598108"/>
          </a:xfrm>
          <a:prstGeom prst="flowChartAlternateProcess">
            <a:avLst/>
          </a:prstGeom>
          <a:solidFill>
            <a:srgbClr val="E8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예상 품질 개선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5%</a:t>
            </a:r>
          </a:p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불량률 감소</a:t>
            </a:r>
          </a:p>
        </p:txBody>
      </p:sp>
      <p:sp>
        <p:nvSpPr>
          <p:cNvPr id="205" name="순서도: 대체 처리 204">
            <a:extLst>
              <a:ext uri="{FF2B5EF4-FFF2-40B4-BE49-F238E27FC236}">
                <a16:creationId xmlns:a16="http://schemas.microsoft.com/office/drawing/2014/main" id="{E70708F0-0C25-4566-B4DB-506E05AB3BE5}"/>
              </a:ext>
            </a:extLst>
          </p:cNvPr>
          <p:cNvSpPr/>
          <p:nvPr/>
        </p:nvSpPr>
        <p:spPr>
          <a:xfrm>
            <a:off x="8220075" y="4211667"/>
            <a:ext cx="1098327" cy="598108"/>
          </a:xfrm>
          <a:prstGeom prst="flowChartAlternateProcess">
            <a:avLst/>
          </a:prstGeom>
          <a:solidFill>
            <a:srgbClr val="F7F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생산성 향상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b="1" dirty="0">
                <a:solidFill>
                  <a:srgbClr val="00B050"/>
                </a:solidFill>
              </a:rPr>
              <a:t>10%</a:t>
            </a:r>
          </a:p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검사 시간 감소</a:t>
            </a:r>
          </a:p>
        </p:txBody>
      </p:sp>
    </p:spTree>
    <p:extLst>
      <p:ext uri="{BB962C8B-B14F-4D97-AF65-F5344CB8AC3E}">
        <p14:creationId xmlns:p14="http://schemas.microsoft.com/office/powerpoint/2010/main" val="399542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7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1266</TotalTime>
  <Words>687</Words>
  <Application>Microsoft Office PowerPoint</Application>
  <PresentationFormat>A4 용지(210x297mm)</PresentationFormat>
  <Paragraphs>203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스마트폰 기반 제품 치수 계측 및 품질 검수 시스템 개발</vt:lpstr>
      <vt:lpstr>PowerPoint 프레젠테이션</vt:lpstr>
      <vt:lpstr>PowerPoint 프레젠테이션</vt:lpstr>
      <vt:lpstr>3. 시장 현황</vt:lpstr>
      <vt:lpstr>PowerPoint 프레젠테이션</vt:lpstr>
      <vt:lpstr>5. 주요 기능 구성</vt:lpstr>
      <vt:lpstr>6. 기술 구성 및 개발 결과물</vt:lpstr>
      <vt:lpstr>7. 시스템 흐름 &amp; 사용자 시나리오</vt:lpstr>
      <vt:lpstr>8. 기대 효과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기반 제품 치수 계측 및 품질 검수 시스템 개발</dc:title>
  <dc:creator>Myunghwan JUN</dc:creator>
  <cp:lastModifiedBy>HOME</cp:lastModifiedBy>
  <cp:revision>79</cp:revision>
  <dcterms:created xsi:type="dcterms:W3CDTF">2025-05-08T13:15:08Z</dcterms:created>
  <dcterms:modified xsi:type="dcterms:W3CDTF">2025-05-11T14:17:12Z</dcterms:modified>
</cp:coreProperties>
</file>