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F7"/>
    <a:srgbClr val="FBFFFB"/>
    <a:srgbClr val="CCFFCC"/>
    <a:srgbClr val="EFEFFF"/>
    <a:srgbClr val="EBEBFF"/>
    <a:srgbClr val="FFEFFF"/>
    <a:srgbClr val="FFCCFF"/>
    <a:srgbClr val="FFFFFF"/>
    <a:srgbClr val="FFEBFF"/>
    <a:srgbClr val="E8F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4" autoAdjust="0"/>
    <p:restoredTop sz="95153" autoAdjust="0"/>
  </p:normalViewPr>
  <p:slideViewPr>
    <p:cSldViewPr snapToGrid="0">
      <p:cViewPr varScale="1">
        <p:scale>
          <a:sx n="80" d="100"/>
          <a:sy n="80" d="100"/>
        </p:scale>
        <p:origin x="17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7A1D4-7B52-4702-BE26-F8F2B701160D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D8659-7B6E-40EE-95CC-E67E195C03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65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D8659-7B6E-40EE-95CC-E67E195C038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151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D8659-7B6E-40EE-95CC-E67E195C038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199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9D8659-7B6E-40EE-95CC-E67E195C038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850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7" name="슬라이드 번호 개체 틀 4">
            <a:extLst>
              <a:ext uri="{FF2B5EF4-FFF2-40B4-BE49-F238E27FC236}">
                <a16:creationId xmlns:a16="http://schemas.microsoft.com/office/drawing/2014/main" id="{547521E1-B2BD-446D-ADCA-B7A0069DC698}"/>
              </a:ext>
            </a:extLst>
          </p:cNvPr>
          <p:cNvSpPr>
            <a:spLocks noGrp="1"/>
          </p:cNvSpPr>
          <p:nvPr userDrawn="1"/>
        </p:nvSpPr>
        <p:spPr>
          <a:xfrm>
            <a:off x="6930215" y="6356352"/>
            <a:ext cx="26188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3A67416-CB37-4963-98AC-4F617E0E7CD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27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0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2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1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476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7181" y="6356352"/>
            <a:ext cx="2228850" cy="365125"/>
          </a:xfrm>
        </p:spPr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69970" y="6340479"/>
            <a:ext cx="2228850" cy="365125"/>
          </a:xfrm>
        </p:spPr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2E6193-12CF-4DDA-AF3C-534336D62C6D}"/>
              </a:ext>
            </a:extLst>
          </p:cNvPr>
          <p:cNvCxnSpPr>
            <a:cxnSpLocks/>
          </p:cNvCxnSpPr>
          <p:nvPr userDrawn="1"/>
        </p:nvCxnSpPr>
        <p:spPr>
          <a:xfrm>
            <a:off x="373856" y="800100"/>
            <a:ext cx="721519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accent1">
                    <a:lumMod val="0"/>
                  </a:schemeClr>
                </a:gs>
                <a:gs pos="54000">
                  <a:srgbClr val="0070C0"/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55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76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2802A-8E60-4DE9-91E2-77ECC319A883}" type="datetimeFigureOut">
              <a:rPr lang="ko-KR" altLang="en-US" smtClean="0"/>
              <a:t>2025-05-09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F1FE9A-B55C-4B79-85B2-5FDF1D141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3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44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14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23.png"/><Relationship Id="rId10" Type="http://schemas.openxmlformats.org/officeDocument/2006/relationships/image" Target="../media/image51.png"/><Relationship Id="rId4" Type="http://schemas.openxmlformats.org/officeDocument/2006/relationships/image" Target="../media/image46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720" y="965291"/>
            <a:ext cx="8764560" cy="2592977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 기반</a:t>
            </a:r>
            <a:br>
              <a:rPr lang="en-US" altLang="ko-KR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 치수 계측 및 품질 검수</a:t>
            </a:r>
            <a:br>
              <a:rPr lang="en-US" altLang="ko-KR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4800" b="1" dirty="0"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0">
                      <a:schemeClr val="accent1">
                        <a:lumMod val="95000"/>
                        <a:lumOff val="5000"/>
                      </a:schemeClr>
                    </a:gs>
                    <a:gs pos="63000">
                      <a:schemeClr val="accent1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94121B-D288-4AD2-BA4E-408F0E678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2845" y="5476707"/>
            <a:ext cx="2920310" cy="714543"/>
          </a:xfrm>
        </p:spPr>
        <p:txBody>
          <a:bodyPr anchor="ctr" anchorCtr="0">
            <a:normAutofit/>
          </a:bodyPr>
          <a:lstStyle/>
          <a:p>
            <a:r>
              <a:rPr lang="en-US" altLang="ko-KR" sz="1800" b="1" dirty="0">
                <a:latin typeface="+mj-ea"/>
                <a:ea typeface="+mj-ea"/>
              </a:rPr>
              <a:t>2025.05.11</a:t>
            </a:r>
          </a:p>
          <a:p>
            <a:r>
              <a:rPr lang="ko-KR" altLang="en-US" sz="1800" b="1" dirty="0">
                <a:latin typeface="+mj-ea"/>
                <a:ea typeface="+mj-ea"/>
              </a:rPr>
              <a:t>작성자 </a:t>
            </a:r>
            <a:r>
              <a:rPr lang="en-US" altLang="ko-KR" sz="1800" b="1" dirty="0">
                <a:latin typeface="+mj-ea"/>
                <a:ea typeface="+mj-ea"/>
              </a:rPr>
              <a:t>: </a:t>
            </a:r>
            <a:r>
              <a:rPr lang="en-US" altLang="ko-KR" sz="1800" b="1" dirty="0" err="1">
                <a:latin typeface="+mj-ea"/>
                <a:ea typeface="+mj-ea"/>
              </a:rPr>
              <a:t>EasyQC</a:t>
            </a:r>
            <a:endParaRPr lang="en-US" altLang="ko-KR" sz="1800" b="1" dirty="0">
              <a:latin typeface="+mj-ea"/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363B9B-C198-45A3-A429-0DDBB2A0B3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30697" t="21630" r="58525" b="18331"/>
          <a:stretch/>
        </p:blipFill>
        <p:spPr>
          <a:xfrm>
            <a:off x="3718765" y="3909894"/>
            <a:ext cx="638175" cy="9111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08C14-9F3C-4BE2-93CC-E00FC2D36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4476" t="19385" r="83298" b="20575"/>
          <a:stretch/>
        </p:blipFill>
        <p:spPr>
          <a:xfrm>
            <a:off x="2111047" y="3909894"/>
            <a:ext cx="723901" cy="9111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A03E41A-77C9-4974-89E9-F4B27798DB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55952" t="18130" r="33109" b="20575"/>
          <a:stretch/>
        </p:blipFill>
        <p:spPr>
          <a:xfrm>
            <a:off x="5240757" y="3900369"/>
            <a:ext cx="647700" cy="930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F683677-7CE9-4A72-861D-D69AB1F10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000"/>
                    </a14:imgEffect>
                    <a14:imgEffect>
                      <a14:brightnessContrast bright="30000" contrast="10000"/>
                    </a14:imgEffect>
                  </a14:imgLayer>
                </a14:imgProps>
              </a:ext>
            </a:extLst>
          </a:blip>
          <a:srcRect l="81529" t="17400" r="4798" b="21305"/>
          <a:stretch/>
        </p:blipFill>
        <p:spPr>
          <a:xfrm>
            <a:off x="6772275" y="3900369"/>
            <a:ext cx="809625" cy="93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3467100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기대 효과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829C99D8-147B-4FA6-80A2-6313C429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5" y="997970"/>
            <a:ext cx="476233" cy="476233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91070E3C-BDFE-41C9-B615-208D5EC1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3" y="984399"/>
            <a:ext cx="385456" cy="385456"/>
          </a:xfrm>
          <a:prstGeom prst="rect">
            <a:avLst/>
          </a:prstGeom>
        </p:spPr>
      </p:pic>
      <p:sp>
        <p:nvSpPr>
          <p:cNvPr id="137" name="제목 1">
            <a:extLst>
              <a:ext uri="{FF2B5EF4-FFF2-40B4-BE49-F238E27FC236}">
                <a16:creationId xmlns:a16="http://schemas.microsoft.com/office/drawing/2014/main" id="{E84911EB-717B-43EC-9B74-8A5F01CC633D}"/>
              </a:ext>
            </a:extLst>
          </p:cNvPr>
          <p:cNvSpPr txBox="1">
            <a:spLocks/>
          </p:cNvSpPr>
          <p:nvPr/>
        </p:nvSpPr>
        <p:spPr>
          <a:xfrm>
            <a:off x="8172450" y="6526592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</a:t>
            </a: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8EC261B7-02C5-4B3E-9354-4B37E0A4922B}"/>
              </a:ext>
            </a:extLst>
          </p:cNvPr>
          <p:cNvGrpSpPr/>
          <p:nvPr/>
        </p:nvGrpSpPr>
        <p:grpSpPr>
          <a:xfrm>
            <a:off x="314960" y="1160145"/>
            <a:ext cx="2752725" cy="2002155"/>
            <a:chOff x="409575" y="3771900"/>
            <a:chExt cx="2752725" cy="1895475"/>
          </a:xfrm>
        </p:grpSpPr>
        <p:sp>
          <p:nvSpPr>
            <p:cNvPr id="135" name="사각형: 둥근 모서리 134">
              <a:extLst>
                <a:ext uri="{FF2B5EF4-FFF2-40B4-BE49-F238E27FC236}">
                  <a16:creationId xmlns:a16="http://schemas.microsoft.com/office/drawing/2014/main" id="{77DEBC09-1E06-4294-9922-BE8040A46AFD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사각형: 둥근 모서리 135">
              <a:extLst>
                <a:ext uri="{FF2B5EF4-FFF2-40B4-BE49-F238E27FC236}">
                  <a16:creationId xmlns:a16="http://schemas.microsoft.com/office/drawing/2014/main" id="{96FBF45F-34BD-4D3A-86FF-A89E0DC3999D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9B7B7D32-8F3F-45FE-8879-3E7260FA40BE}"/>
              </a:ext>
            </a:extLst>
          </p:cNvPr>
          <p:cNvGrpSpPr/>
          <p:nvPr/>
        </p:nvGrpSpPr>
        <p:grpSpPr>
          <a:xfrm>
            <a:off x="6772275" y="1160145"/>
            <a:ext cx="2752725" cy="5366447"/>
            <a:chOff x="409575" y="3771900"/>
            <a:chExt cx="2752725" cy="1895475"/>
          </a:xfrm>
        </p:grpSpPr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48BCCA3E-CB5D-4606-960C-C1A1D5852080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D89F5602-57FC-43EE-8509-B4D74C43B17A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1" name="그룹 140">
            <a:extLst>
              <a:ext uri="{FF2B5EF4-FFF2-40B4-BE49-F238E27FC236}">
                <a16:creationId xmlns:a16="http://schemas.microsoft.com/office/drawing/2014/main" id="{56A57BE0-5652-4B54-A050-F0CC54EB2143}"/>
              </a:ext>
            </a:extLst>
          </p:cNvPr>
          <p:cNvGrpSpPr/>
          <p:nvPr/>
        </p:nvGrpSpPr>
        <p:grpSpPr>
          <a:xfrm>
            <a:off x="3576637" y="1160145"/>
            <a:ext cx="2752725" cy="2002155"/>
            <a:chOff x="409575" y="3771900"/>
            <a:chExt cx="2752725" cy="1895475"/>
          </a:xfrm>
        </p:grpSpPr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8C7A519E-C673-492B-81A6-D79595066FEB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E0B076D0-0878-4FD6-AEFB-295720CFD921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E21DA497-B4DE-4C04-96C6-343F55CFCE4D}"/>
              </a:ext>
            </a:extLst>
          </p:cNvPr>
          <p:cNvSpPr txBox="1"/>
          <p:nvPr/>
        </p:nvSpPr>
        <p:spPr>
          <a:xfrm>
            <a:off x="587598" y="12396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비용절감</a:t>
            </a:r>
            <a:endParaRPr lang="en-US" altLang="ko-KR" sz="1400" b="1" dirty="0">
              <a:latin typeface="+mj-ea"/>
              <a:ea typeface="+mj-ea"/>
            </a:endParaRPr>
          </a:p>
        </p:txBody>
      </p:sp>
      <p:pic>
        <p:nvPicPr>
          <p:cNvPr id="151" name="그림 150">
            <a:extLst>
              <a:ext uri="{FF2B5EF4-FFF2-40B4-BE49-F238E27FC236}">
                <a16:creationId xmlns:a16="http://schemas.microsoft.com/office/drawing/2014/main" id="{8DE00EE1-B053-44FC-B301-95D0B984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95" y="1248716"/>
            <a:ext cx="394245" cy="46080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E7767DA8-D5C0-48E6-B4FD-2197B633A957}"/>
              </a:ext>
            </a:extLst>
          </p:cNvPr>
          <p:cNvSpPr txBox="1"/>
          <p:nvPr/>
        </p:nvSpPr>
        <p:spPr>
          <a:xfrm>
            <a:off x="492930" y="1787471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고가 장비 없이 스마트폰으로 검사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718A323-74B3-4A55-A742-2AB87DED847C}"/>
              </a:ext>
            </a:extLst>
          </p:cNvPr>
          <p:cNvSpPr txBox="1"/>
          <p:nvPr/>
        </p:nvSpPr>
        <p:spPr>
          <a:xfrm>
            <a:off x="3936490" y="12396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품질 일관성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42697FF-1C98-4EF7-9F1E-D14E35A5AE58}"/>
              </a:ext>
            </a:extLst>
          </p:cNvPr>
          <p:cNvSpPr txBox="1"/>
          <p:nvPr/>
        </p:nvSpPr>
        <p:spPr>
          <a:xfrm>
            <a:off x="3841822" y="1787471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측정 경력 무관 자동 판정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9A4E3A5-1D01-4B56-A3F8-893D13115F48}"/>
              </a:ext>
            </a:extLst>
          </p:cNvPr>
          <p:cNvSpPr txBox="1"/>
          <p:nvPr/>
        </p:nvSpPr>
        <p:spPr>
          <a:xfrm>
            <a:off x="7348690" y="1267672"/>
            <a:ext cx="1837632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도입 효과 예상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8AAD80F-B85B-437E-AFDB-2C1921EDAAC9}"/>
              </a:ext>
            </a:extLst>
          </p:cNvPr>
          <p:cNvSpPr txBox="1"/>
          <p:nvPr/>
        </p:nvSpPr>
        <p:spPr>
          <a:xfrm>
            <a:off x="4332901" y="2195623"/>
            <a:ext cx="14647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자동화된 측정 기준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작업자 경력 무관</a:t>
            </a:r>
            <a:endParaRPr lang="en-US" altLang="ko-KR" sz="1000" dirty="0">
              <a:latin typeface="+mj-ea"/>
              <a:ea typeface="+mj-ea"/>
            </a:endParaRPr>
          </a:p>
        </p:txBody>
      </p: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076F5004-0604-4DA3-95C8-B7910C4C969E}"/>
              </a:ext>
            </a:extLst>
          </p:cNvPr>
          <p:cNvGrpSpPr/>
          <p:nvPr/>
        </p:nvGrpSpPr>
        <p:grpSpPr>
          <a:xfrm>
            <a:off x="314960" y="3415493"/>
            <a:ext cx="2752725" cy="2002155"/>
            <a:chOff x="409575" y="3771900"/>
            <a:chExt cx="2752725" cy="1895475"/>
          </a:xfrm>
        </p:grpSpPr>
        <p:sp>
          <p:nvSpPr>
            <p:cNvPr id="165" name="사각형: 둥근 모서리 164">
              <a:extLst>
                <a:ext uri="{FF2B5EF4-FFF2-40B4-BE49-F238E27FC236}">
                  <a16:creationId xmlns:a16="http://schemas.microsoft.com/office/drawing/2014/main" id="{42EF9E83-F574-491D-A096-02585372B04D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A3E95167-82F1-4496-A4D6-8EFAC190F579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3A2E1ABB-21C1-408E-9A67-6D8E9C7131DA}"/>
              </a:ext>
            </a:extLst>
          </p:cNvPr>
          <p:cNvGrpSpPr/>
          <p:nvPr/>
        </p:nvGrpSpPr>
        <p:grpSpPr>
          <a:xfrm>
            <a:off x="3576637" y="3415493"/>
            <a:ext cx="2752725" cy="2002155"/>
            <a:chOff x="409575" y="3771900"/>
            <a:chExt cx="2752725" cy="1895475"/>
          </a:xfrm>
        </p:grpSpPr>
        <p:sp>
          <p:nvSpPr>
            <p:cNvPr id="168" name="사각형: 둥근 모서리 167">
              <a:extLst>
                <a:ext uri="{FF2B5EF4-FFF2-40B4-BE49-F238E27FC236}">
                  <a16:creationId xmlns:a16="http://schemas.microsoft.com/office/drawing/2014/main" id="{FE45B00E-570A-4745-91DE-2D06E92D5D05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사각형: 둥근 모서리 168">
              <a:extLst>
                <a:ext uri="{FF2B5EF4-FFF2-40B4-BE49-F238E27FC236}">
                  <a16:creationId xmlns:a16="http://schemas.microsoft.com/office/drawing/2014/main" id="{025B1AAB-2048-45A5-8002-E9185F715A1E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7EB5576-4E82-4CA0-B559-F74D368633D1}"/>
              </a:ext>
            </a:extLst>
          </p:cNvPr>
          <p:cNvGrpSpPr/>
          <p:nvPr/>
        </p:nvGrpSpPr>
        <p:grpSpPr>
          <a:xfrm>
            <a:off x="314960" y="5652577"/>
            <a:ext cx="6014402" cy="874016"/>
            <a:chOff x="409575" y="3771900"/>
            <a:chExt cx="2752725" cy="189547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40DB28F7-40AE-4C26-852E-E0687F657547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사각형: 둥근 모서리 171">
              <a:extLst>
                <a:ext uri="{FF2B5EF4-FFF2-40B4-BE49-F238E27FC236}">
                  <a16:creationId xmlns:a16="http://schemas.microsoft.com/office/drawing/2014/main" id="{AA1ECEA9-24A1-47AC-9BEB-3A600485B33E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3" name="순서도: 대체 처리 22">
            <a:extLst>
              <a:ext uri="{FF2B5EF4-FFF2-40B4-BE49-F238E27FC236}">
                <a16:creationId xmlns:a16="http://schemas.microsoft.com/office/drawing/2014/main" id="{146AA65B-FC89-4A8F-8495-EED7C32A593D}"/>
              </a:ext>
            </a:extLst>
          </p:cNvPr>
          <p:cNvSpPr/>
          <p:nvPr/>
        </p:nvSpPr>
        <p:spPr>
          <a:xfrm>
            <a:off x="510895" y="2349392"/>
            <a:ext cx="1098327" cy="598108"/>
          </a:xfrm>
          <a:prstGeom prst="flowChartAlternateProcess">
            <a:avLst/>
          </a:prstGeom>
          <a:solidFill>
            <a:srgbClr val="FFE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기존방식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 dirty="0">
                <a:solidFill>
                  <a:srgbClr val="C00000"/>
                </a:solidFill>
              </a:rPr>
              <a:t>수천만원</a:t>
            </a:r>
          </a:p>
        </p:txBody>
      </p:sp>
      <p:sp>
        <p:nvSpPr>
          <p:cNvPr id="177" name="순서도: 대체 처리 176">
            <a:extLst>
              <a:ext uri="{FF2B5EF4-FFF2-40B4-BE49-F238E27FC236}">
                <a16:creationId xmlns:a16="http://schemas.microsoft.com/office/drawing/2014/main" id="{44ED9A9E-6F1E-406F-A7BD-34879A97A13C}"/>
              </a:ext>
            </a:extLst>
          </p:cNvPr>
          <p:cNvSpPr/>
          <p:nvPr/>
        </p:nvSpPr>
        <p:spPr>
          <a:xfrm>
            <a:off x="1779765" y="2349392"/>
            <a:ext cx="1098327" cy="598108"/>
          </a:xfrm>
          <a:prstGeom prst="flowChartAlternateProcess">
            <a:avLst/>
          </a:prstGeom>
          <a:solidFill>
            <a:srgbClr val="E8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rgbClr val="00B050"/>
                </a:solidFill>
              </a:rPr>
              <a:t>제안 솔루션</a:t>
            </a:r>
            <a:endParaRPr lang="en-US" altLang="ko-KR" sz="1000" dirty="0">
              <a:solidFill>
                <a:srgbClr val="00B05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rgbClr val="00B050"/>
                </a:solidFill>
              </a:rPr>
              <a:t>장비 투자 無 </a:t>
            </a:r>
            <a:endParaRPr lang="ko-KR" altLang="en-US" sz="1050" b="1" dirty="0">
              <a:solidFill>
                <a:srgbClr val="00B050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05977F9-B616-4970-B5A2-754EA89BF6F7}"/>
              </a:ext>
            </a:extLst>
          </p:cNvPr>
          <p:cNvSpPr txBox="1"/>
          <p:nvPr/>
        </p:nvSpPr>
        <p:spPr>
          <a:xfrm>
            <a:off x="4332901" y="2622524"/>
            <a:ext cx="1464738" cy="4154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100" b="1" dirty="0">
                <a:latin typeface="+mj-ea"/>
                <a:ea typeface="+mj-ea"/>
              </a:rPr>
              <a:t>자동화된 측정 기준</a:t>
            </a:r>
            <a:endParaRPr lang="en-US" altLang="ko-KR" sz="1100" b="1" dirty="0">
              <a:latin typeface="+mj-ea"/>
              <a:ea typeface="+mj-ea"/>
            </a:endParaRPr>
          </a:p>
          <a:p>
            <a:r>
              <a:rPr lang="ko-KR" altLang="en-US" sz="1000" dirty="0">
                <a:latin typeface="+mj-ea"/>
                <a:ea typeface="+mj-ea"/>
              </a:rPr>
              <a:t>작업자 경력 무관</a:t>
            </a:r>
            <a:endParaRPr lang="en-US" altLang="ko-KR" sz="1000" dirty="0">
              <a:latin typeface="+mj-ea"/>
              <a:ea typeface="+mj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B54F88B-F60C-4E85-9AEE-6F5A3806B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9017" y="2133593"/>
            <a:ext cx="427673" cy="85980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40D9409-6E34-450F-82F5-F93103112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672" y="1217261"/>
            <a:ext cx="504868" cy="51044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15E52A7-82B1-4948-9CCD-F26336296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360" y="1267672"/>
            <a:ext cx="513931" cy="481810"/>
          </a:xfrm>
          <a:prstGeom prst="rect">
            <a:avLst/>
          </a:prstGeom>
        </p:spPr>
      </p:pic>
      <p:sp>
        <p:nvSpPr>
          <p:cNvPr id="179" name="TextBox 178">
            <a:extLst>
              <a:ext uri="{FF2B5EF4-FFF2-40B4-BE49-F238E27FC236}">
                <a16:creationId xmlns:a16="http://schemas.microsoft.com/office/drawing/2014/main" id="{41FEA1B5-8381-420D-8DCD-3FD42EE4EC76}"/>
              </a:ext>
            </a:extLst>
          </p:cNvPr>
          <p:cNvSpPr txBox="1"/>
          <p:nvPr/>
        </p:nvSpPr>
        <p:spPr>
          <a:xfrm>
            <a:off x="3936491" y="3508758"/>
            <a:ext cx="179984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확장성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121548A-46BA-49EF-B3B7-C67B8B5EB2EC}"/>
              </a:ext>
            </a:extLst>
          </p:cNvPr>
          <p:cNvSpPr txBox="1"/>
          <p:nvPr/>
        </p:nvSpPr>
        <p:spPr>
          <a:xfrm>
            <a:off x="3841822" y="4056542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AI </a:t>
            </a:r>
            <a:r>
              <a:rPr lang="ko-KR" altLang="en-US" sz="1100" dirty="0" err="1">
                <a:latin typeface="+mj-ea"/>
                <a:ea typeface="+mj-ea"/>
              </a:rPr>
              <a:t>세크먼테이션</a:t>
            </a:r>
            <a:r>
              <a:rPr lang="ko-KR" altLang="en-US" sz="1100" dirty="0">
                <a:latin typeface="+mj-ea"/>
                <a:ea typeface="+mj-ea"/>
              </a:rPr>
              <a:t> 연동 </a:t>
            </a:r>
            <a:r>
              <a:rPr lang="ko-KR" altLang="en-US" sz="1100" dirty="0" err="1">
                <a:latin typeface="+mj-ea"/>
                <a:ea typeface="+mj-ea"/>
              </a:rPr>
              <a:t>고정밀</a:t>
            </a:r>
            <a:r>
              <a:rPr lang="ko-KR" altLang="en-US" sz="1100" dirty="0">
                <a:latin typeface="+mj-ea"/>
                <a:ea typeface="+mj-ea"/>
              </a:rPr>
              <a:t> 검사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CFF73789-3926-423F-9C29-97CD397F259C}"/>
              </a:ext>
            </a:extLst>
          </p:cNvPr>
          <p:cNvSpPr txBox="1"/>
          <p:nvPr/>
        </p:nvSpPr>
        <p:spPr>
          <a:xfrm>
            <a:off x="3936490" y="5011138"/>
            <a:ext cx="225719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>
                <a:latin typeface="+mj-ea"/>
                <a:ea typeface="+mj-ea"/>
              </a:rPr>
              <a:t>기본모드     서버연동        </a:t>
            </a:r>
            <a:r>
              <a:rPr lang="en-US" altLang="ko-KR" sz="1000" dirty="0">
                <a:latin typeface="+mj-ea"/>
                <a:ea typeface="+mj-ea"/>
              </a:rPr>
              <a:t>AI</a:t>
            </a:r>
            <a:r>
              <a:rPr lang="ko-KR" altLang="en-US" sz="1000" dirty="0">
                <a:latin typeface="+mj-ea"/>
                <a:ea typeface="+mj-ea"/>
              </a:rPr>
              <a:t>모드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EB31B44F-931C-4261-B243-8BF816DCA89E}"/>
              </a:ext>
            </a:extLst>
          </p:cNvPr>
          <p:cNvSpPr txBox="1"/>
          <p:nvPr/>
        </p:nvSpPr>
        <p:spPr>
          <a:xfrm>
            <a:off x="654835" y="3508758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운영 효율화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04E8D4C-3B84-45C3-B281-07B26B210C17}"/>
              </a:ext>
            </a:extLst>
          </p:cNvPr>
          <p:cNvSpPr txBox="1"/>
          <p:nvPr/>
        </p:nvSpPr>
        <p:spPr>
          <a:xfrm>
            <a:off x="546852" y="4007456"/>
            <a:ext cx="2530358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기록 </a:t>
            </a:r>
            <a:r>
              <a:rPr lang="en-US" altLang="ko-KR" sz="1100" dirty="0">
                <a:latin typeface="+mj-ea"/>
                <a:ea typeface="+mj-ea"/>
              </a:rPr>
              <a:t>•</a:t>
            </a:r>
            <a:r>
              <a:rPr lang="ko-KR" altLang="en-US" sz="1100" dirty="0">
                <a:latin typeface="+mj-ea"/>
                <a:ea typeface="+mj-ea"/>
              </a:rPr>
              <a:t>리포트 자동화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6B4FC0F-0119-446C-9B99-BB33E926E5ED}"/>
              </a:ext>
            </a:extLst>
          </p:cNvPr>
          <p:cNvSpPr txBox="1"/>
          <p:nvPr/>
        </p:nvSpPr>
        <p:spPr>
          <a:xfrm>
            <a:off x="587598" y="4379482"/>
            <a:ext cx="1928386" cy="415498"/>
          </a:xfrm>
          <a:prstGeom prst="rect">
            <a:avLst/>
          </a:prstGeom>
          <a:solidFill>
            <a:srgbClr val="EF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검사시간 단축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최대 </a:t>
            </a:r>
            <a:r>
              <a:rPr lang="en-US" altLang="ko-KR" sz="1000" dirty="0">
                <a:latin typeface="+mj-ea"/>
                <a:ea typeface="+mj-ea"/>
              </a:rPr>
              <a:t>70% </a:t>
            </a:r>
            <a:r>
              <a:rPr lang="ko-KR" altLang="en-US" sz="1000" dirty="0">
                <a:latin typeface="+mj-ea"/>
                <a:ea typeface="+mj-ea"/>
              </a:rPr>
              <a:t>감소</a:t>
            </a:r>
            <a:endParaRPr lang="en-US" altLang="ko-KR" sz="1000" dirty="0">
              <a:latin typeface="+mj-ea"/>
              <a:ea typeface="+mj-ea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C7467E6-DF11-4C53-B755-89AEF4BDA4A6}"/>
              </a:ext>
            </a:extLst>
          </p:cNvPr>
          <p:cNvSpPr txBox="1"/>
          <p:nvPr/>
        </p:nvSpPr>
        <p:spPr>
          <a:xfrm>
            <a:off x="587598" y="4891595"/>
            <a:ext cx="1928386" cy="415498"/>
          </a:xfrm>
          <a:prstGeom prst="rect">
            <a:avLst/>
          </a:prstGeom>
          <a:solidFill>
            <a:srgbClr val="EFEFFF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100" b="1" dirty="0">
                <a:latin typeface="+mj-ea"/>
                <a:ea typeface="+mj-ea"/>
              </a:rPr>
              <a:t>문서 작업 자동화</a:t>
            </a:r>
            <a:endParaRPr lang="en-US" altLang="ko-KR" sz="1100" b="1" dirty="0">
              <a:latin typeface="+mj-ea"/>
              <a:ea typeface="+mj-ea"/>
            </a:endParaRPr>
          </a:p>
          <a:p>
            <a:pPr algn="ctr"/>
            <a:r>
              <a:rPr lang="ko-KR" altLang="en-US" sz="1000" dirty="0">
                <a:latin typeface="+mj-ea"/>
                <a:ea typeface="+mj-ea"/>
              </a:rPr>
              <a:t>수기 기록 필요 없음</a:t>
            </a:r>
            <a:endParaRPr lang="en-US" altLang="ko-KR" sz="1000" dirty="0">
              <a:latin typeface="+mj-ea"/>
              <a:ea typeface="+mj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07D67BC-03B6-41C8-9933-B0D6DF28F0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754" y="3485794"/>
            <a:ext cx="479142" cy="46019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4C680D6-5C8A-421E-BF9F-2C279F7CEF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26490" y="4543988"/>
            <a:ext cx="2053125" cy="429157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494A004-3D43-4FA9-8253-F4D1C85A80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26490" y="3496325"/>
            <a:ext cx="469736" cy="44966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C341BC2-F9FA-4D90-BFEE-F6DB6F2BCFCE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217" t="18555" r="84571" b="65320"/>
          <a:stretch/>
        </p:blipFill>
        <p:spPr>
          <a:xfrm>
            <a:off x="682143" y="4457893"/>
            <a:ext cx="277977" cy="282623"/>
          </a:xfrm>
          <a:prstGeom prst="rect">
            <a:avLst/>
          </a:prstGeom>
        </p:spPr>
      </p:pic>
      <p:pic>
        <p:nvPicPr>
          <p:cNvPr id="187" name="그림 186">
            <a:extLst>
              <a:ext uri="{FF2B5EF4-FFF2-40B4-BE49-F238E27FC236}">
                <a16:creationId xmlns:a16="http://schemas.microsoft.com/office/drawing/2014/main" id="{F42C802C-532B-4952-94F8-03ECED991D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217" t="65238" r="85278" b="15081"/>
          <a:stretch/>
        </p:blipFill>
        <p:spPr>
          <a:xfrm>
            <a:off x="692810" y="4921024"/>
            <a:ext cx="256641" cy="344985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A2D97EE9-BF5B-4B13-893B-B6E1DBB563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67819" y="5840394"/>
            <a:ext cx="2562390" cy="532526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A15F33DB-3732-4C25-842F-5375937980E0}"/>
              </a:ext>
            </a:extLst>
          </p:cNvPr>
          <p:cNvSpPr txBox="1"/>
          <p:nvPr/>
        </p:nvSpPr>
        <p:spPr>
          <a:xfrm>
            <a:off x="966075" y="5788084"/>
            <a:ext cx="1799846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빠른 현장 검증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6ED4E8-5666-4124-B837-733AA0AA6A27}"/>
              </a:ext>
            </a:extLst>
          </p:cNvPr>
          <p:cNvSpPr txBox="1"/>
          <p:nvPr/>
        </p:nvSpPr>
        <p:spPr>
          <a:xfrm>
            <a:off x="1160408" y="6098487"/>
            <a:ext cx="1799846" cy="3135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latin typeface="+mj-ea"/>
                <a:ea typeface="+mj-ea"/>
              </a:rPr>
              <a:t>MVP </a:t>
            </a:r>
            <a:r>
              <a:rPr lang="ko-KR" altLang="en-US" sz="1100" dirty="0">
                <a:latin typeface="+mj-ea"/>
                <a:ea typeface="+mj-ea"/>
              </a:rPr>
              <a:t>출시 후 피드백 반영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176B348F-6818-469A-9A51-D45F421A5E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3162" y="5827459"/>
            <a:ext cx="577928" cy="542056"/>
          </a:xfrm>
          <a:prstGeom prst="rect">
            <a:avLst/>
          </a:prstGeom>
        </p:spPr>
      </p:pic>
      <p:pic>
        <p:nvPicPr>
          <p:cNvPr id="198" name="그림 197">
            <a:extLst>
              <a:ext uri="{FF2B5EF4-FFF2-40B4-BE49-F238E27FC236}">
                <a16:creationId xmlns:a16="http://schemas.microsoft.com/office/drawing/2014/main" id="{2C0D25FE-8262-43F1-8C6B-F98024BC9CD7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b="33984"/>
          <a:stretch/>
        </p:blipFill>
        <p:spPr>
          <a:xfrm>
            <a:off x="6917675" y="1777280"/>
            <a:ext cx="2442873" cy="1971760"/>
          </a:xfrm>
          <a:prstGeom prst="rect">
            <a:avLst/>
          </a:prstGeom>
        </p:spPr>
      </p:pic>
      <p:sp>
        <p:nvSpPr>
          <p:cNvPr id="204" name="순서도: 대체 처리 203">
            <a:extLst>
              <a:ext uri="{FF2B5EF4-FFF2-40B4-BE49-F238E27FC236}">
                <a16:creationId xmlns:a16="http://schemas.microsoft.com/office/drawing/2014/main" id="{E63F4BD0-E43E-4F9D-88D2-22E153C281EF}"/>
              </a:ext>
            </a:extLst>
          </p:cNvPr>
          <p:cNvSpPr/>
          <p:nvPr/>
        </p:nvSpPr>
        <p:spPr>
          <a:xfrm>
            <a:off x="6951205" y="4211667"/>
            <a:ext cx="1098327" cy="598108"/>
          </a:xfrm>
          <a:prstGeom prst="flowChartAlternateProcess">
            <a:avLst/>
          </a:prstGeom>
          <a:solidFill>
            <a:srgbClr val="E8FB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예상 품질 개선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rgbClr val="0070C0"/>
                </a:solidFill>
              </a:rPr>
              <a:t>5%</a:t>
            </a:r>
          </a:p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불량률 감소</a:t>
            </a:r>
          </a:p>
        </p:txBody>
      </p:sp>
      <p:sp>
        <p:nvSpPr>
          <p:cNvPr id="205" name="순서도: 대체 처리 204">
            <a:extLst>
              <a:ext uri="{FF2B5EF4-FFF2-40B4-BE49-F238E27FC236}">
                <a16:creationId xmlns:a16="http://schemas.microsoft.com/office/drawing/2014/main" id="{E70708F0-0C25-4566-B4DB-506E05AB3BE5}"/>
              </a:ext>
            </a:extLst>
          </p:cNvPr>
          <p:cNvSpPr/>
          <p:nvPr/>
        </p:nvSpPr>
        <p:spPr>
          <a:xfrm>
            <a:off x="8220075" y="4211667"/>
            <a:ext cx="1098327" cy="598108"/>
          </a:xfrm>
          <a:prstGeom prst="flowChartAlternateProcess">
            <a:avLst/>
          </a:prstGeom>
          <a:solidFill>
            <a:srgbClr val="F7FF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생산성 향상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b="1" dirty="0">
                <a:solidFill>
                  <a:srgbClr val="00B050"/>
                </a:solidFill>
              </a:rPr>
              <a:t>10%</a:t>
            </a:r>
          </a:p>
          <a:p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</a:rPr>
              <a:t>검사 시간 감소</a:t>
            </a:r>
          </a:p>
        </p:txBody>
      </p:sp>
    </p:spTree>
    <p:extLst>
      <p:ext uri="{BB962C8B-B14F-4D97-AF65-F5344CB8AC3E}">
        <p14:creationId xmlns:p14="http://schemas.microsoft.com/office/powerpoint/2010/main" val="399542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619514E-6F35-440D-81D8-1F38652D9463}"/>
              </a:ext>
            </a:extLst>
          </p:cNvPr>
          <p:cNvSpPr/>
          <p:nvPr/>
        </p:nvSpPr>
        <p:spPr>
          <a:xfrm>
            <a:off x="278354" y="1606913"/>
            <a:ext cx="9222697" cy="115742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0">
                <a:schemeClr val="accent1">
                  <a:lumMod val="95000"/>
                  <a:lumOff val="5000"/>
                </a:schemeClr>
              </a:gs>
              <a:gs pos="63000">
                <a:schemeClr val="accent1">
                  <a:lumMod val="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5029" y="394011"/>
            <a:ext cx="2924175" cy="41067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EDA8ED2-A9C1-443E-9A62-7A4037AA0F26}"/>
              </a:ext>
            </a:extLst>
          </p:cNvPr>
          <p:cNvSpPr txBox="1">
            <a:spLocks/>
          </p:cNvSpPr>
          <p:nvPr/>
        </p:nvSpPr>
        <p:spPr>
          <a:xfrm>
            <a:off x="925973" y="1567544"/>
            <a:ext cx="8575078" cy="1123405"/>
          </a:xfrm>
          <a:prstGeom prst="rect">
            <a:avLst/>
          </a:prstGeom>
        </p:spPr>
        <p:txBody>
          <a:bodyPr vert="horz" lIns="180000" tIns="0" rIns="0" bIns="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</a:t>
            </a:r>
            <a:r>
              <a:rPr lang="en-US" altLang="ko-KR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 제조현장에서도 </a:t>
            </a:r>
            <a:r>
              <a:rPr lang="ko-KR" altLang="en-US" sz="1800" b="1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스마트폰만</a:t>
            </a:r>
            <a:r>
              <a:rPr lang="ko-KR" altLang="en-US" sz="1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정밀 계측 및 자동 검수 구현</a:t>
            </a:r>
            <a:endParaRPr lang="en-US" altLang="ko-KR" sz="1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C7A8FAD-DAD4-4AFC-902F-C92DDB998CA8}"/>
              </a:ext>
            </a:extLst>
          </p:cNvPr>
          <p:cNvSpPr txBox="1">
            <a:spLocks/>
          </p:cNvSpPr>
          <p:nvPr/>
        </p:nvSpPr>
        <p:spPr>
          <a:xfrm>
            <a:off x="278354" y="3311192"/>
            <a:ext cx="1550446" cy="60920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 기능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79D3C0-5AB6-4054-8C07-D43B0F2CD642}"/>
              </a:ext>
            </a:extLst>
          </p:cNvPr>
          <p:cNvGrpSpPr/>
          <p:nvPr/>
        </p:nvGrpSpPr>
        <p:grpSpPr>
          <a:xfrm>
            <a:off x="409575" y="4086225"/>
            <a:ext cx="2752725" cy="1895475"/>
            <a:chOff x="409575" y="3771900"/>
            <a:chExt cx="2752725" cy="1895475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01C92B40-7DB3-4085-8ED2-B8A432AA0359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A97F29E9-6C4D-45E5-84CB-43F4B109D778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D0039C8-5AA4-482E-8800-2DDDBA8501C5}"/>
              </a:ext>
            </a:extLst>
          </p:cNvPr>
          <p:cNvGrpSpPr/>
          <p:nvPr/>
        </p:nvGrpSpPr>
        <p:grpSpPr>
          <a:xfrm>
            <a:off x="6612480" y="4086225"/>
            <a:ext cx="2752725" cy="1895475"/>
            <a:chOff x="409575" y="3771900"/>
            <a:chExt cx="2752725" cy="189547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0893DC1-B1A0-4E32-B82F-0F043C4EB999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F0996B7-29B4-4CA2-9512-97C77E8EA964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CDBD7C7-3B74-461A-93F6-3C8274F082B6}"/>
              </a:ext>
            </a:extLst>
          </p:cNvPr>
          <p:cNvGrpSpPr/>
          <p:nvPr/>
        </p:nvGrpSpPr>
        <p:grpSpPr>
          <a:xfrm>
            <a:off x="3513339" y="4086225"/>
            <a:ext cx="2752725" cy="1895475"/>
            <a:chOff x="409575" y="3771900"/>
            <a:chExt cx="2752725" cy="189547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B2BED3B9-0532-44D6-BE1E-D867FE099B9A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6DC66D4-A59B-4A56-A2B1-6051A2844FB3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5F1F9692-A5DA-4634-80AF-C1652175C6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394" t="6434" r="8577" b="2983"/>
          <a:stretch/>
        </p:blipFill>
        <p:spPr>
          <a:xfrm>
            <a:off x="1429650" y="4157551"/>
            <a:ext cx="728715" cy="74553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2CB1C95-2F16-47C0-ACEF-6AD7F312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384" y="4160714"/>
            <a:ext cx="731583" cy="73920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B0E02A80-C0C0-4A2D-8263-0EE1A58BA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145" y="4164525"/>
            <a:ext cx="739204" cy="7315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149504-24DA-4F36-A37F-043129A41F0C}"/>
              </a:ext>
            </a:extLst>
          </p:cNvPr>
          <p:cNvSpPr txBox="1"/>
          <p:nvPr/>
        </p:nvSpPr>
        <p:spPr>
          <a:xfrm>
            <a:off x="757237" y="4962064"/>
            <a:ext cx="2143125" cy="65678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실시간 치수 측정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길이</a:t>
            </a:r>
            <a:r>
              <a:rPr lang="en-US" altLang="ko-KR" sz="11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너비 두께 스마트폰 촬영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760C48-E56C-4B30-9CFE-1A6C3B9250D6}"/>
              </a:ext>
            </a:extLst>
          </p:cNvPr>
          <p:cNvSpPr txBox="1"/>
          <p:nvPr/>
        </p:nvSpPr>
        <p:spPr>
          <a:xfrm>
            <a:off x="3586481" y="4960968"/>
            <a:ext cx="2660533" cy="6367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자동 </a:t>
            </a:r>
            <a:r>
              <a:rPr lang="ko-KR" altLang="en-US" sz="1400" b="1" dirty="0" err="1">
                <a:latin typeface="+mj-ea"/>
                <a:ea typeface="+mj-ea"/>
              </a:rPr>
              <a:t>양불</a:t>
            </a:r>
            <a:r>
              <a:rPr lang="ko-KR" altLang="en-US" sz="1400" b="1" dirty="0">
                <a:latin typeface="+mj-ea"/>
                <a:ea typeface="+mj-ea"/>
              </a:rPr>
              <a:t> 판정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기준치 비교 통한 자동화된 품질 검수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5BA66D-7B6A-4EAB-8E30-40493D1AA9BE}"/>
              </a:ext>
            </a:extLst>
          </p:cNvPr>
          <p:cNvSpPr txBox="1"/>
          <p:nvPr/>
        </p:nvSpPr>
        <p:spPr>
          <a:xfrm>
            <a:off x="6649050" y="4960968"/>
            <a:ext cx="2660533" cy="6367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결과 저장 및 리포트</a:t>
            </a:r>
            <a:endParaRPr lang="en-US" altLang="ko-KR" sz="1400" b="1" dirty="0">
              <a:latin typeface="+mj-ea"/>
              <a:ea typeface="+mj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결과 데이터베이스화</a:t>
            </a:r>
            <a:r>
              <a:rPr lang="en-US" altLang="ko-KR" sz="1100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및 통계 리포트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0D8742BA-9EE5-4092-AB7C-39BDB1CB5464}"/>
              </a:ext>
            </a:extLst>
          </p:cNvPr>
          <p:cNvSpPr/>
          <p:nvPr/>
        </p:nvSpPr>
        <p:spPr>
          <a:xfrm>
            <a:off x="1022256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정밀도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95BC9066-835B-4F5F-B752-2FA510A411FF}"/>
              </a:ext>
            </a:extLst>
          </p:cNvPr>
          <p:cNvSpPr/>
          <p:nvPr/>
        </p:nvSpPr>
        <p:spPr>
          <a:xfrm>
            <a:off x="1906176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실시간</a:t>
            </a: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235FF1F5-A3BA-486E-9904-31AA2A10A132}"/>
              </a:ext>
            </a:extLst>
          </p:cNvPr>
          <p:cNvSpPr/>
          <p:nvPr/>
        </p:nvSpPr>
        <p:spPr>
          <a:xfrm>
            <a:off x="4179795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자동화</a:t>
            </a: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DA8E531C-6401-4191-88C3-672B8F47EC2A}"/>
              </a:ext>
            </a:extLst>
          </p:cNvPr>
          <p:cNvSpPr/>
          <p:nvPr/>
        </p:nvSpPr>
        <p:spPr>
          <a:xfrm>
            <a:off x="5063715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정확성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413F4090-33B9-4414-A7F4-1EBC1602B605}"/>
              </a:ext>
            </a:extLst>
          </p:cNvPr>
          <p:cNvSpPr/>
          <p:nvPr/>
        </p:nvSpPr>
        <p:spPr>
          <a:xfrm>
            <a:off x="7155180" y="5642109"/>
            <a:ext cx="89367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>
                <a:solidFill>
                  <a:srgbClr val="0000CC"/>
                </a:solidFill>
              </a:rPr>
              <a:t>데이터 관리</a:t>
            </a:r>
            <a:endParaRPr lang="ko-KR" altLang="en-US" sz="900" dirty="0">
              <a:solidFill>
                <a:srgbClr val="0000CC"/>
              </a:solidFill>
            </a:endParaRP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CCE8F23D-3F85-4B4E-ABA4-600174CC2ED9}"/>
              </a:ext>
            </a:extLst>
          </p:cNvPr>
          <p:cNvSpPr/>
          <p:nvPr/>
        </p:nvSpPr>
        <p:spPr>
          <a:xfrm>
            <a:off x="8201250" y="5642109"/>
            <a:ext cx="7315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통계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79E12162-FBC3-43C9-BDA5-3291AE98814B}"/>
              </a:ext>
            </a:extLst>
          </p:cNvPr>
          <p:cNvGrpSpPr/>
          <p:nvPr/>
        </p:nvGrpSpPr>
        <p:grpSpPr>
          <a:xfrm>
            <a:off x="523032" y="1919095"/>
            <a:ext cx="468410" cy="448820"/>
            <a:chOff x="590992" y="1938145"/>
            <a:chExt cx="390226" cy="376863"/>
          </a:xfrm>
        </p:grpSpPr>
        <p:sp>
          <p:nvSpPr>
            <p:cNvPr id="45" name="순서도: 연결자 44">
              <a:extLst>
                <a:ext uri="{FF2B5EF4-FFF2-40B4-BE49-F238E27FC236}">
                  <a16:creationId xmlns:a16="http://schemas.microsoft.com/office/drawing/2014/main" id="{8CCDB5C9-405A-4CD7-9995-4479389F2402}"/>
                </a:ext>
              </a:extLst>
            </p:cNvPr>
            <p:cNvSpPr/>
            <p:nvPr/>
          </p:nvSpPr>
          <p:spPr>
            <a:xfrm>
              <a:off x="590992" y="1938145"/>
              <a:ext cx="390226" cy="376863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연결자 45">
              <a:extLst>
                <a:ext uri="{FF2B5EF4-FFF2-40B4-BE49-F238E27FC236}">
                  <a16:creationId xmlns:a16="http://schemas.microsoft.com/office/drawing/2014/main" id="{B4D0935A-4182-4A66-BE2D-D29C000D9B9C}"/>
                </a:ext>
              </a:extLst>
            </p:cNvPr>
            <p:cNvSpPr/>
            <p:nvPr/>
          </p:nvSpPr>
          <p:spPr>
            <a:xfrm>
              <a:off x="653215" y="1996304"/>
              <a:ext cx="265780" cy="260545"/>
            </a:xfrm>
            <a:prstGeom prst="flowChartConnector">
              <a:avLst/>
            </a:prstGeom>
            <a:solidFill>
              <a:schemeClr val="bg1"/>
            </a:solidFill>
            <a:ln w="31750"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46">
              <a:extLst>
                <a:ext uri="{FF2B5EF4-FFF2-40B4-BE49-F238E27FC236}">
                  <a16:creationId xmlns:a16="http://schemas.microsoft.com/office/drawing/2014/main" id="{573922AA-F9E1-4E4A-8679-35201859C09D}"/>
                </a:ext>
              </a:extLst>
            </p:cNvPr>
            <p:cNvSpPr/>
            <p:nvPr/>
          </p:nvSpPr>
          <p:spPr>
            <a:xfrm>
              <a:off x="730468" y="2069831"/>
              <a:ext cx="111274" cy="113491"/>
            </a:xfrm>
            <a:prstGeom prst="flowChartConnector">
              <a:avLst/>
            </a:prstGeom>
            <a:solidFill>
              <a:schemeClr val="bg1"/>
            </a:solidFill>
            <a:ln w="41275">
              <a:solidFill>
                <a:schemeClr val="accent1">
                  <a:shade val="50000"/>
                  <a:alpha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98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2486025" cy="331408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기획 배경 및 문제 인식</a:t>
            </a:r>
            <a:endParaRPr lang="ko-KR" altLang="en-US" sz="2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D48BE5-9BE2-4C55-882B-2AE413D84214}"/>
              </a:ext>
            </a:extLst>
          </p:cNvPr>
          <p:cNvGrpSpPr/>
          <p:nvPr/>
        </p:nvGrpSpPr>
        <p:grpSpPr>
          <a:xfrm>
            <a:off x="381000" y="1131508"/>
            <a:ext cx="9105894" cy="1352551"/>
            <a:chOff x="409575" y="3771900"/>
            <a:chExt cx="2744112" cy="1895475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176C687-4927-4C52-8BD1-C1CBA15C9131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E95FC55-4DA2-49C5-94AD-2309A6EEC94B}"/>
                </a:ext>
              </a:extLst>
            </p:cNvPr>
            <p:cNvSpPr/>
            <p:nvPr/>
          </p:nvSpPr>
          <p:spPr>
            <a:xfrm>
              <a:off x="420012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27FC31D-DE50-4D54-9A6E-D8B5AA7AD910}"/>
              </a:ext>
            </a:extLst>
          </p:cNvPr>
          <p:cNvGrpSpPr/>
          <p:nvPr/>
        </p:nvGrpSpPr>
        <p:grpSpPr>
          <a:xfrm>
            <a:off x="381000" y="2705100"/>
            <a:ext cx="9105894" cy="1828800"/>
            <a:chOff x="409575" y="3771900"/>
            <a:chExt cx="2744112" cy="189547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4F99CF8-7BB3-4879-8CFF-428BECB42D5D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7A2CF26D-07DF-4B02-8014-238901B66839}"/>
                </a:ext>
              </a:extLst>
            </p:cNvPr>
            <p:cNvSpPr/>
            <p:nvPr/>
          </p:nvSpPr>
          <p:spPr>
            <a:xfrm>
              <a:off x="420012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548C35-779B-48D2-9CE3-1A10CFA3AFAA}"/>
              </a:ext>
            </a:extLst>
          </p:cNvPr>
          <p:cNvGrpSpPr/>
          <p:nvPr/>
        </p:nvGrpSpPr>
        <p:grpSpPr>
          <a:xfrm>
            <a:off x="381000" y="4754941"/>
            <a:ext cx="9105894" cy="1472442"/>
            <a:chOff x="409575" y="3771900"/>
            <a:chExt cx="2744112" cy="189547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CDF5C69-AF4E-430D-BD31-5AEA99DC6D78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F88C120-DDC8-4722-88D2-42C361D4053F}"/>
                </a:ext>
              </a:extLst>
            </p:cNvPr>
            <p:cNvSpPr/>
            <p:nvPr/>
          </p:nvSpPr>
          <p:spPr>
            <a:xfrm>
              <a:off x="420012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2910B4D-F039-4123-9667-8BC124651C6B}"/>
              </a:ext>
            </a:extLst>
          </p:cNvPr>
          <p:cNvSpPr txBox="1"/>
          <p:nvPr/>
        </p:nvSpPr>
        <p:spPr>
          <a:xfrm>
            <a:off x="609600" y="1314450"/>
            <a:ext cx="2143125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고가 장비 부담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경제적 장벽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CBA1A-B664-44E1-86F3-48F050269FFC}"/>
              </a:ext>
            </a:extLst>
          </p:cNvPr>
          <p:cNvSpPr txBox="1"/>
          <p:nvPr/>
        </p:nvSpPr>
        <p:spPr>
          <a:xfrm>
            <a:off x="609600" y="2905567"/>
            <a:ext cx="214312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숙련도 편차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인적 의존성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3492B6-6D97-42DA-ACC7-E6D65A9943D9}"/>
              </a:ext>
            </a:extLst>
          </p:cNvPr>
          <p:cNvSpPr txBox="1"/>
          <p:nvPr/>
        </p:nvSpPr>
        <p:spPr>
          <a:xfrm>
            <a:off x="609600" y="5002087"/>
            <a:ext cx="2143125" cy="636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수기 검수 비효율</a:t>
            </a:r>
            <a:endParaRPr lang="en-US" altLang="ko-KR" sz="1400" b="1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rgbClr val="0070C0"/>
                </a:solidFill>
                <a:latin typeface="+mj-ea"/>
                <a:ea typeface="+mj-ea"/>
              </a:rPr>
              <a:t>프로세스 문제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792620A-4344-4FFB-8BD7-CB3F5389E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59" y="1185590"/>
            <a:ext cx="5595256" cy="120628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886A14E-96DA-4161-BF7A-F4BE362EE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2797924"/>
            <a:ext cx="6515665" cy="1615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1F964EA-AC60-4CC5-989E-F73904E9F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000"/>
                    </a14:imgEffect>
                    <a14:imgEffect>
                      <a14:brightnessContrast bright="19000" contrast="-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68309" y="4833879"/>
            <a:ext cx="6363251" cy="13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5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2486025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시장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현황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3047453-780B-450D-A939-14DB4F7A5981}"/>
              </a:ext>
            </a:extLst>
          </p:cNvPr>
          <p:cNvSpPr/>
          <p:nvPr/>
        </p:nvSpPr>
        <p:spPr>
          <a:xfrm>
            <a:off x="466344" y="1069848"/>
            <a:ext cx="4114800" cy="3227832"/>
          </a:xfrm>
          <a:prstGeom prst="roundRect">
            <a:avLst>
              <a:gd name="adj" fmla="val 33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374034-968E-4FDB-BA73-6A5E4354B5FF}"/>
              </a:ext>
            </a:extLst>
          </p:cNvPr>
          <p:cNvSpPr/>
          <p:nvPr/>
        </p:nvSpPr>
        <p:spPr>
          <a:xfrm>
            <a:off x="5324856" y="1069848"/>
            <a:ext cx="4114800" cy="2857618"/>
          </a:xfrm>
          <a:prstGeom prst="roundRect">
            <a:avLst>
              <a:gd name="adj" fmla="val 33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A9C74CD-F848-4A9A-9142-BB4C0C32E8FB}"/>
              </a:ext>
            </a:extLst>
          </p:cNvPr>
          <p:cNvSpPr/>
          <p:nvPr/>
        </p:nvSpPr>
        <p:spPr>
          <a:xfrm>
            <a:off x="466344" y="4498848"/>
            <a:ext cx="4114800" cy="1793240"/>
          </a:xfrm>
          <a:prstGeom prst="roundRect">
            <a:avLst>
              <a:gd name="adj" fmla="val 33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946A15D-7647-4C83-BEC8-21354F9700F9}"/>
              </a:ext>
            </a:extLst>
          </p:cNvPr>
          <p:cNvSpPr/>
          <p:nvPr/>
        </p:nvSpPr>
        <p:spPr>
          <a:xfrm>
            <a:off x="5324856" y="4207126"/>
            <a:ext cx="4114800" cy="2084962"/>
          </a:xfrm>
          <a:prstGeom prst="roundRect">
            <a:avLst>
              <a:gd name="adj" fmla="val 33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52E63D-50DD-4944-BBF5-19A50322F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14" y="1191280"/>
            <a:ext cx="3696020" cy="28729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27EE69-259A-4EB7-84CC-87A4E317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815" y="1191280"/>
            <a:ext cx="3718882" cy="253005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4CDA1D9-8619-43FA-8658-C76609FB7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14" y="4772175"/>
            <a:ext cx="3718882" cy="1234547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269C215-C1B2-49ED-9816-AF92975E0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815" y="4368280"/>
            <a:ext cx="3734124" cy="163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8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3581400" cy="331408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 </a:t>
            </a: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솔루현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비교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전략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7AA4F21C-22C6-4FE3-ACEE-59ED24746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40445"/>
              </p:ext>
            </p:extLst>
          </p:nvPr>
        </p:nvGraphicFramePr>
        <p:xfrm>
          <a:off x="381000" y="1021080"/>
          <a:ext cx="9210040" cy="2495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510">
                  <a:extLst>
                    <a:ext uri="{9D8B030D-6E8A-4147-A177-3AD203B41FA5}">
                      <a16:colId xmlns:a16="http://schemas.microsoft.com/office/drawing/2014/main" val="524213993"/>
                    </a:ext>
                  </a:extLst>
                </a:gridCol>
                <a:gridCol w="2302510">
                  <a:extLst>
                    <a:ext uri="{9D8B030D-6E8A-4147-A177-3AD203B41FA5}">
                      <a16:colId xmlns:a16="http://schemas.microsoft.com/office/drawing/2014/main" val="2337449559"/>
                    </a:ext>
                  </a:extLst>
                </a:gridCol>
                <a:gridCol w="2302510">
                  <a:extLst>
                    <a:ext uri="{9D8B030D-6E8A-4147-A177-3AD203B41FA5}">
                      <a16:colId xmlns:a16="http://schemas.microsoft.com/office/drawing/2014/main" val="1222812953"/>
                    </a:ext>
                  </a:extLst>
                </a:gridCol>
                <a:gridCol w="2302510">
                  <a:extLst>
                    <a:ext uri="{9D8B030D-6E8A-4147-A177-3AD203B41FA5}">
                      <a16:colId xmlns:a16="http://schemas.microsoft.com/office/drawing/2014/main" val="719934048"/>
                    </a:ext>
                  </a:extLst>
                </a:gridCol>
              </a:tblGrid>
              <a:tr h="560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항목</a:t>
                      </a:r>
                    </a:p>
                  </a:txBody>
                  <a:tcPr anchor="ctr"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기존 </a:t>
                      </a:r>
                      <a:r>
                        <a:rPr lang="ko-KR" altLang="en-US" sz="1200" dirty="0" err="1"/>
                        <a:t>머신비전</a:t>
                      </a:r>
                      <a:endParaRPr lang="ko-KR" altLang="en-US" sz="1200" dirty="0"/>
                    </a:p>
                  </a:txBody>
                  <a:tcPr anchor="b"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디지털 </a:t>
                      </a:r>
                      <a:r>
                        <a:rPr lang="ko-KR" altLang="en-US" sz="1200" dirty="0" err="1"/>
                        <a:t>캘리퍼</a:t>
                      </a:r>
                      <a:endParaRPr lang="ko-KR" altLang="en-US" sz="1200" dirty="0"/>
                    </a:p>
                  </a:txBody>
                  <a:tcPr anchor="b">
                    <a:lnL w="28575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제안 솔루션</a:t>
                      </a:r>
                    </a:p>
                  </a:txBody>
                  <a:tcPr anchor="b">
                    <a:lnL w="28575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736368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장비 비용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수천만원 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수십만원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추가 장비 불요</a:t>
                      </a: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612179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정밀도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0.01-0.05mm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0.01mm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rgbClr val="FFC000"/>
                          </a:solidFill>
                        </a:rPr>
                        <a:t>0.1mm (</a:t>
                      </a:r>
                      <a:r>
                        <a:rPr lang="ko-KR" altLang="en-US" sz="1200" b="1" dirty="0" err="1">
                          <a:solidFill>
                            <a:srgbClr val="FFC000"/>
                          </a:solidFill>
                        </a:rPr>
                        <a:t>보정시</a:t>
                      </a:r>
                      <a:r>
                        <a:rPr lang="en-US" altLang="ko-KR" sz="1200" b="1" dirty="0">
                          <a:solidFill>
                            <a:srgbClr val="FFC00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62001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자동판정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가능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(Edge+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비교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025734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저장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서버 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불가능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클라우드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/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로컬</a:t>
                      </a: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027843"/>
                  </a:ext>
                </a:extLst>
              </a:tr>
              <a:tr h="3869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사용 편의성</a:t>
                      </a:r>
                    </a:p>
                  </a:txBody>
                  <a:tcPr anchor="ctr"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0000"/>
                          </a:solidFill>
                        </a:rPr>
                        <a:t>전문가</a:t>
                      </a:r>
                      <a:r>
                        <a:rPr lang="ko-KR" altLang="en-US" sz="1200" b="1" dirty="0"/>
                        <a:t>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FFC000"/>
                          </a:solidFill>
                        </a:rPr>
                        <a:t>중급 사용자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00B050"/>
                          </a:solidFill>
                        </a:rPr>
                        <a:t>비숙련자도</a:t>
                      </a:r>
                      <a:r>
                        <a:rPr lang="ko-KR" altLang="en-US" sz="1200" b="1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lang="ko-KR" altLang="en-US" sz="12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solidFill>
                      <a:srgbClr val="CCECFF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963539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4E2F5F9A-1F27-4566-B318-60E7C1CDE323}"/>
              </a:ext>
            </a:extLst>
          </p:cNvPr>
          <p:cNvGrpSpPr/>
          <p:nvPr/>
        </p:nvGrpSpPr>
        <p:grpSpPr>
          <a:xfrm>
            <a:off x="381000" y="4360545"/>
            <a:ext cx="2752725" cy="2002155"/>
            <a:chOff x="409575" y="3771900"/>
            <a:chExt cx="2752725" cy="189547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C5EFCFC-3AF8-4F61-BECB-1A907B78E711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FA178E0-3C84-4BF1-BD66-AF154AD6B67B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A3228F7-F284-4E0A-9DD6-CFBD32754E4F}"/>
              </a:ext>
            </a:extLst>
          </p:cNvPr>
          <p:cNvGrpSpPr/>
          <p:nvPr/>
        </p:nvGrpSpPr>
        <p:grpSpPr>
          <a:xfrm>
            <a:off x="6838315" y="4360545"/>
            <a:ext cx="2752725" cy="2002155"/>
            <a:chOff x="409575" y="3771900"/>
            <a:chExt cx="2752725" cy="189547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D7EE1620-C02F-4162-A86E-394817D1F36E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9C2738D-8B35-41E6-990E-9326F27FD3A4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E094BA2-67A1-4B6F-A345-5DFEF75585FC}"/>
              </a:ext>
            </a:extLst>
          </p:cNvPr>
          <p:cNvGrpSpPr/>
          <p:nvPr/>
        </p:nvGrpSpPr>
        <p:grpSpPr>
          <a:xfrm>
            <a:off x="3642677" y="4360545"/>
            <a:ext cx="2752725" cy="2002155"/>
            <a:chOff x="409575" y="3771900"/>
            <a:chExt cx="2752725" cy="1895475"/>
          </a:xfrm>
        </p:grpSpPr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98C58F0F-0BC3-4F86-928D-E7919365E1F2}"/>
                </a:ext>
              </a:extLst>
            </p:cNvPr>
            <p:cNvSpPr/>
            <p:nvPr/>
          </p:nvSpPr>
          <p:spPr>
            <a:xfrm>
              <a:off x="409575" y="3771900"/>
              <a:ext cx="2733675" cy="1895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553F7720-262E-47D6-8021-6ADDB00A5509}"/>
                </a:ext>
              </a:extLst>
            </p:cNvPr>
            <p:cNvSpPr/>
            <p:nvPr/>
          </p:nvSpPr>
          <p:spPr>
            <a:xfrm>
              <a:off x="428625" y="3771900"/>
              <a:ext cx="2733675" cy="189547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F2DDC8-3279-4CE1-B425-6B52866F6C8F}"/>
              </a:ext>
            </a:extLst>
          </p:cNvPr>
          <p:cNvSpPr txBox="1"/>
          <p:nvPr/>
        </p:nvSpPr>
        <p:spPr>
          <a:xfrm>
            <a:off x="653638" y="44400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latin typeface="+mj-ea"/>
                <a:ea typeface="+mj-ea"/>
              </a:rPr>
              <a:t>기기별</a:t>
            </a:r>
            <a:r>
              <a:rPr lang="ko-KR" altLang="en-US" sz="1400" b="1" dirty="0">
                <a:latin typeface="+mj-ea"/>
                <a:ea typeface="+mj-ea"/>
              </a:rPr>
              <a:t> 학습 보정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27" name="순서도: 수행의 시작/종료 26">
            <a:extLst>
              <a:ext uri="{FF2B5EF4-FFF2-40B4-BE49-F238E27FC236}">
                <a16:creationId xmlns:a16="http://schemas.microsoft.com/office/drawing/2014/main" id="{9A96B60B-A2BF-4A0E-8B13-0CF8EDA9D3ED}"/>
              </a:ext>
            </a:extLst>
          </p:cNvPr>
          <p:cNvSpPr/>
          <p:nvPr/>
        </p:nvSpPr>
        <p:spPr>
          <a:xfrm>
            <a:off x="602521" y="5524197"/>
            <a:ext cx="8839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정밀도 향상</a:t>
            </a: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5F8F3122-9BFD-458E-B6CB-DA4BC2BE9A13}"/>
              </a:ext>
            </a:extLst>
          </p:cNvPr>
          <p:cNvSpPr/>
          <p:nvPr/>
        </p:nvSpPr>
        <p:spPr>
          <a:xfrm>
            <a:off x="602667" y="5894450"/>
            <a:ext cx="883919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기기 호환성</a:t>
            </a:r>
          </a:p>
        </p:txBody>
      </p:sp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1266C491-0571-4239-9EC0-AF1A12E8DF0D}"/>
              </a:ext>
            </a:extLst>
          </p:cNvPr>
          <p:cNvSpPr/>
          <p:nvPr/>
        </p:nvSpPr>
        <p:spPr>
          <a:xfrm>
            <a:off x="7053035" y="5529628"/>
            <a:ext cx="89367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데이터 관리</a:t>
            </a:r>
          </a:p>
        </p:txBody>
      </p:sp>
      <p:sp>
        <p:nvSpPr>
          <p:cNvPr id="32" name="순서도: 수행의 시작/종료 31">
            <a:extLst>
              <a:ext uri="{FF2B5EF4-FFF2-40B4-BE49-F238E27FC236}">
                <a16:creationId xmlns:a16="http://schemas.microsoft.com/office/drawing/2014/main" id="{753792D5-E9B3-4ADA-BFE6-6E005DFE7304}"/>
              </a:ext>
            </a:extLst>
          </p:cNvPr>
          <p:cNvSpPr/>
          <p:nvPr/>
        </p:nvSpPr>
        <p:spPr>
          <a:xfrm>
            <a:off x="7093572" y="5904343"/>
            <a:ext cx="812595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통계</a:t>
            </a:r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97F33C58-48D4-4503-AFF3-4E7B5AA735FD}"/>
              </a:ext>
            </a:extLst>
          </p:cNvPr>
          <p:cNvSpPr txBox="1">
            <a:spLocks/>
          </p:cNvSpPr>
          <p:nvPr/>
        </p:nvSpPr>
        <p:spPr>
          <a:xfrm>
            <a:off x="381000" y="3692356"/>
            <a:ext cx="1748790" cy="60920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차별화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요소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9D112A-D332-449C-924A-E062C68C2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70" y="4435034"/>
            <a:ext cx="434711" cy="44544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EF6E9F2-36F8-4A7E-B121-89107205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888" y="4405824"/>
            <a:ext cx="394245" cy="4454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8B24E94-857E-451D-8CC8-238F24EAB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035" y="4449116"/>
            <a:ext cx="394245" cy="4608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F6B57BC-4AFD-4361-8A85-5D1FB2853EC8}"/>
              </a:ext>
            </a:extLst>
          </p:cNvPr>
          <p:cNvSpPr txBox="1"/>
          <p:nvPr/>
        </p:nvSpPr>
        <p:spPr>
          <a:xfrm>
            <a:off x="558970" y="4860913"/>
            <a:ext cx="2530358" cy="567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각 스마트폰 카메라 특성을 고려한</a:t>
            </a:r>
            <a:endParaRPr lang="en-US" altLang="ko-KR" sz="11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자동 보정 시스템 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08EF6693-41AC-484B-9490-3C3A75A1D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70" y="5540630"/>
            <a:ext cx="1070498" cy="57920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929EAC1-C8D0-4CC3-BD24-74A68E3E4705}"/>
              </a:ext>
            </a:extLst>
          </p:cNvPr>
          <p:cNvSpPr txBox="1"/>
          <p:nvPr/>
        </p:nvSpPr>
        <p:spPr>
          <a:xfrm>
            <a:off x="4002530" y="4440087"/>
            <a:ext cx="2143125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+mj-ea"/>
                <a:ea typeface="+mj-ea"/>
              </a:rPr>
              <a:t>AI </a:t>
            </a:r>
            <a:r>
              <a:rPr lang="ko-KR" altLang="en-US" sz="1400" b="1" dirty="0" err="1">
                <a:latin typeface="+mj-ea"/>
                <a:ea typeface="+mj-ea"/>
              </a:rPr>
              <a:t>세그멘테이션</a:t>
            </a:r>
            <a:endParaRPr lang="en-US" altLang="ko-KR" sz="1400" b="1" dirty="0">
              <a:latin typeface="+mj-ea"/>
              <a:ea typeface="+mj-ea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5755FA19-DEB8-4C1B-BE30-20859354E013}"/>
              </a:ext>
            </a:extLst>
          </p:cNvPr>
          <p:cNvSpPr/>
          <p:nvPr/>
        </p:nvSpPr>
        <p:spPr>
          <a:xfrm>
            <a:off x="3951413" y="5493209"/>
            <a:ext cx="883920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경계선 인식</a:t>
            </a: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144DD89B-90B6-4ABF-A45E-9E0A48053C12}"/>
              </a:ext>
            </a:extLst>
          </p:cNvPr>
          <p:cNvSpPr/>
          <p:nvPr/>
        </p:nvSpPr>
        <p:spPr>
          <a:xfrm>
            <a:off x="5079049" y="5493209"/>
            <a:ext cx="883919" cy="255369"/>
          </a:xfrm>
          <a:prstGeom prst="flowChartTerminator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0000CC"/>
                </a:solidFill>
              </a:rPr>
              <a:t>정확도 향상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982BA3-12DE-402A-9CB4-516F3A30CBEF}"/>
              </a:ext>
            </a:extLst>
          </p:cNvPr>
          <p:cNvSpPr txBox="1"/>
          <p:nvPr/>
        </p:nvSpPr>
        <p:spPr>
          <a:xfrm>
            <a:off x="3907862" y="4860913"/>
            <a:ext cx="2530358" cy="567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하이브리드 접근법으로 정확한 객체 인식 및 측정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AA8FBC82-F83F-4B08-914D-9F2C9D763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6418" y="5849479"/>
            <a:ext cx="1729740" cy="41476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5576760-9ED7-432F-8D98-7F5BC440A319}"/>
              </a:ext>
            </a:extLst>
          </p:cNvPr>
          <p:cNvSpPr txBox="1"/>
          <p:nvPr/>
        </p:nvSpPr>
        <p:spPr>
          <a:xfrm>
            <a:off x="7414730" y="4468072"/>
            <a:ext cx="1837632" cy="37388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+mj-ea"/>
                <a:ea typeface="+mj-ea"/>
              </a:rPr>
              <a:t>사용자 중심 </a:t>
            </a:r>
            <a:r>
              <a:rPr lang="en-US" altLang="ko-KR" sz="1400" b="1" dirty="0">
                <a:latin typeface="+mj-ea"/>
                <a:ea typeface="+mj-ea"/>
              </a:rPr>
              <a:t>UI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7556E1-364D-48B7-8992-0E880880E667}"/>
              </a:ext>
            </a:extLst>
          </p:cNvPr>
          <p:cNvSpPr txBox="1"/>
          <p:nvPr/>
        </p:nvSpPr>
        <p:spPr>
          <a:xfrm>
            <a:off x="7041632" y="4860913"/>
            <a:ext cx="2530358" cy="5674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+mj-ea"/>
                <a:ea typeface="+mj-ea"/>
              </a:rPr>
              <a:t>직관적인 인터페이스로 쉽고 빠른 작업 가능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F62F1C40-E896-47DE-B00A-49881F35EB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4756"/>
          <a:stretch/>
        </p:blipFill>
        <p:spPr>
          <a:xfrm>
            <a:off x="8095592" y="5540820"/>
            <a:ext cx="606448" cy="568522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57DCD33A-279B-4FE4-8D45-C47792230D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5788" t="38440" r="51421" b="37379"/>
          <a:stretch/>
        </p:blipFill>
        <p:spPr>
          <a:xfrm>
            <a:off x="8565037" y="5674048"/>
            <a:ext cx="171450" cy="13747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564B952-A6EA-434F-B5E2-1AC19EDEB635}"/>
              </a:ext>
            </a:extLst>
          </p:cNvPr>
          <p:cNvSpPr txBox="1"/>
          <p:nvPr/>
        </p:nvSpPr>
        <p:spPr>
          <a:xfrm>
            <a:off x="8643142" y="5596989"/>
            <a:ext cx="835503" cy="46737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700" dirty="0">
                <a:latin typeface="+mj-ea"/>
                <a:ea typeface="+mj-ea"/>
              </a:rPr>
              <a:t>원터치 측정</a:t>
            </a:r>
            <a:endParaRPr lang="en-US" altLang="ko-KR" sz="7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j-ea"/>
                <a:ea typeface="+mj-ea"/>
              </a:rPr>
              <a:t>시각적 피드백</a:t>
            </a:r>
            <a:endParaRPr lang="en-US" altLang="ko-KR" sz="700" dirty="0">
              <a:latin typeface="+mj-ea"/>
              <a:ea typeface="+mj-ea"/>
            </a:endParaRPr>
          </a:p>
          <a:p>
            <a:pPr>
              <a:lnSpc>
                <a:spcPct val="120000"/>
              </a:lnSpc>
            </a:pPr>
            <a:r>
              <a:rPr lang="ko-KR" altLang="en-US" sz="700" dirty="0">
                <a:latin typeface="+mj-ea"/>
                <a:ea typeface="+mj-ea"/>
              </a:rPr>
              <a:t>직관적 알림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59F1D5C9-BE4E-4E89-A2F2-E8B4704FC1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18543" y="1066916"/>
            <a:ext cx="243857" cy="244482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E823FFCD-51EA-431E-A418-8A69A14C15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11324" y="1066916"/>
            <a:ext cx="268662" cy="244482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2B5CD98-3854-4375-9D94-A97F2393DA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6372" y="1066916"/>
            <a:ext cx="180725" cy="2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04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2486025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주요 기능 구성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BD16893-2E9F-46E0-B34D-8812E379A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266754"/>
              </p:ext>
            </p:extLst>
          </p:nvPr>
        </p:nvGraphicFramePr>
        <p:xfrm>
          <a:off x="381000" y="1230106"/>
          <a:ext cx="3936357" cy="1782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357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계측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2000">
                          <a:schemeClr val="accent1">
                            <a:lumMod val="95000"/>
                            <a:lumOff val="5000"/>
                          </a:schemeClr>
                        </a:gs>
                        <a:gs pos="62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Edge Detection </a:t>
                      </a:r>
                      <a:r>
                        <a:rPr lang="ko-KR" altLang="en-US" sz="1200" b="1" dirty="0"/>
                        <a:t>실시간 측정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/>
                        <a:t>객체 경계 인식 통한 정밀 측정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 err="1"/>
                        <a:t>기준자</a:t>
                      </a:r>
                      <a:r>
                        <a:rPr lang="ko-KR" altLang="en-US" sz="1200" b="1" dirty="0"/>
                        <a:t> </a:t>
                      </a:r>
                      <a:r>
                        <a:rPr lang="ko-KR" altLang="en-US" sz="1200" b="1" dirty="0" err="1"/>
                        <a:t>페스팩티브</a:t>
                      </a:r>
                      <a:r>
                        <a:rPr lang="ko-KR" altLang="en-US" sz="1200" b="1" dirty="0"/>
                        <a:t> 보정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/>
                        <a:t>카메라 각도 왜곡 자동 보정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사용자 오차 보정 입력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/>
                        <a:t>정밀도 향상 미세 조정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244BA78-AB80-4E00-BD14-CDA6646CD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705574"/>
              </p:ext>
            </p:extLst>
          </p:nvPr>
        </p:nvGraphicFramePr>
        <p:xfrm>
          <a:off x="381000" y="3309984"/>
          <a:ext cx="3936357" cy="1328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36357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800" b="1" kern="1200" dirty="0">
                          <a:solidFill>
                            <a:schemeClr val="bg1"/>
                          </a:solidFill>
                        </a:rPr>
                        <a:t>검수</a:t>
                      </a:r>
                      <a:endParaRPr lang="ko-KR" alt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2000">
                          <a:schemeClr val="accent1">
                            <a:lumMod val="95000"/>
                            <a:lumOff val="5000"/>
                          </a:schemeClr>
                        </a:gs>
                        <a:gs pos="62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기준치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허용오차 등록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</a:rPr>
                        <a:t>제품별 검수 기준 관리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자동 판정 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</a:rPr>
                        <a:t>결과 저장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</a:rPr>
                        <a:t>기준 대비 자동 </a:t>
                      </a:r>
                      <a:r>
                        <a:rPr lang="ko-KR" altLang="en-US" sz="1050" b="0" kern="1200" dirty="0" err="1">
                          <a:solidFill>
                            <a:schemeClr val="tx1"/>
                          </a:solidFill>
                        </a:rPr>
                        <a:t>양불</a:t>
                      </a:r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</a:rPr>
                        <a:t> 판정 프로세스</a:t>
                      </a:r>
                      <a:endParaRPr lang="ko-KR" altLang="en-US" sz="105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2F612217-2FFB-462D-9368-A05E7FA8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107893"/>
              </p:ext>
            </p:extLst>
          </p:nvPr>
        </p:nvGraphicFramePr>
        <p:xfrm>
          <a:off x="381000" y="4976706"/>
          <a:ext cx="3936357" cy="132867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936357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42892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dirty="0"/>
                        <a:t>리포트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chemeClr val="accent1">
                            <a:lumMod val="50000"/>
                          </a:schemeClr>
                        </a:gs>
                        <a:gs pos="2000">
                          <a:schemeClr val="accent1">
                            <a:lumMod val="95000"/>
                            <a:lumOff val="5000"/>
                          </a:schemeClr>
                        </a:gs>
                        <a:gs pos="62000">
                          <a:schemeClr val="accent1">
                            <a:lumMod val="6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일별 검사 수</a:t>
                      </a:r>
                      <a:r>
                        <a:rPr lang="en-US" altLang="ko-KR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불량률 </a:t>
                      </a:r>
                      <a:r>
                        <a:rPr lang="ko-KR" alt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챠트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시간대별 품질 변화 추적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42892">
                <a:tc>
                  <a:txBody>
                    <a:bodyPr/>
                    <a:lstStyle/>
                    <a:p>
                      <a:pPr marL="457200" lvl="1" algn="l" defTabSz="914400" rtl="0" eaLnBrk="1" latinLnBrk="1" hangingPunct="1"/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불량 유형 분석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lvl="1" algn="l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결함 패턴 분석 및 원인 파악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B4CA675E-2563-46D7-97E0-44B0BC3C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68" y="1450927"/>
            <a:ext cx="2416055" cy="44869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A33FEC-7A2E-4035-BBBD-942E6D859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867" y="1172070"/>
            <a:ext cx="1775614" cy="49153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93074AE-81DC-4137-8857-54ABF65A44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5760"/>
          <a:stretch/>
        </p:blipFill>
        <p:spPr>
          <a:xfrm>
            <a:off x="484471" y="1765505"/>
            <a:ext cx="348014" cy="28946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F5FEE2-AD6D-4F0D-B978-7A42C86B41A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77" b="2022"/>
          <a:stretch/>
        </p:blipFill>
        <p:spPr>
          <a:xfrm>
            <a:off x="497806" y="1299532"/>
            <a:ext cx="348014" cy="350520"/>
          </a:xfrm>
          <a:prstGeom prst="rect">
            <a:avLst/>
          </a:prstGeom>
          <a:effectLst>
            <a:outerShdw blurRad="12700" dist="50800" dir="5400000" sx="1000" sy="1000" algn="ctr" rotWithShape="0">
              <a:schemeClr val="tx1">
                <a:alpha val="50000"/>
              </a:schemeClr>
            </a:outerShdw>
          </a:effectLst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C465888-96F0-4D4D-9763-E8F7756404A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0584"/>
          <a:stretch/>
        </p:blipFill>
        <p:spPr>
          <a:xfrm>
            <a:off x="449504" y="3799840"/>
            <a:ext cx="382981" cy="33210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D184AE0-9BD0-4863-8A97-BEB5C6015B7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755"/>
          <a:stretch/>
        </p:blipFill>
        <p:spPr>
          <a:xfrm>
            <a:off x="449504" y="4241693"/>
            <a:ext cx="382981" cy="3812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2F6AC3A-1192-4710-8ECD-3502B63CC99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5956" b="37563"/>
          <a:stretch/>
        </p:blipFill>
        <p:spPr>
          <a:xfrm>
            <a:off x="484471" y="2189166"/>
            <a:ext cx="348014" cy="31623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EF1FE3F-BAB8-48BF-9551-E3AFB258B26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664"/>
          <a:stretch/>
        </p:blipFill>
        <p:spPr>
          <a:xfrm>
            <a:off x="484471" y="2634489"/>
            <a:ext cx="348014" cy="3264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C8D67E8-5DCB-40D5-8DAD-9360ACA0B4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0080"/>
          <a:stretch/>
        </p:blipFill>
        <p:spPr>
          <a:xfrm>
            <a:off x="467327" y="5490244"/>
            <a:ext cx="348014" cy="3028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7F63B802-243A-45CB-A51C-D1C521A765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47" t="60586" r="-547"/>
          <a:stretch/>
        </p:blipFill>
        <p:spPr>
          <a:xfrm>
            <a:off x="484471" y="5937885"/>
            <a:ext cx="348014" cy="29902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930FB0C-043F-4BC3-A89C-7931F5912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720" y="5047749"/>
            <a:ext cx="288959" cy="29771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7FB810C-E930-4DDF-86AF-3F5E57C1767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4794" r="3891"/>
          <a:stretch/>
        </p:blipFill>
        <p:spPr>
          <a:xfrm>
            <a:off x="484471" y="3392414"/>
            <a:ext cx="303208" cy="30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3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2486025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A47349D-2DE1-484C-B795-7184D2C8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18" y="897385"/>
            <a:ext cx="9469120" cy="18006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5D2A35B-500A-4649-A262-758D36DA79B1}"/>
              </a:ext>
            </a:extLst>
          </p:cNvPr>
          <p:cNvSpPr txBox="1"/>
          <p:nvPr/>
        </p:nvSpPr>
        <p:spPr>
          <a:xfrm>
            <a:off x="487680" y="5205984"/>
            <a:ext cx="3786632" cy="9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프론트엔드</a:t>
            </a:r>
            <a:r>
              <a:rPr lang="ko-KR" altLang="en-US" sz="1200" b="1" dirty="0"/>
              <a:t> 특징</a:t>
            </a:r>
            <a:endParaRPr lang="en-US" altLang="ko-KR" sz="1200" b="1" dirty="0"/>
          </a:p>
          <a:p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en-US" altLang="ko-KR" sz="1050" dirty="0"/>
              <a:t>• Kotlin – </a:t>
            </a:r>
            <a:r>
              <a:rPr lang="ko-KR" altLang="en-US" sz="1050" dirty="0" err="1"/>
              <a:t>네이티브급</a:t>
            </a:r>
            <a:r>
              <a:rPr lang="ko-KR" altLang="en-US" sz="1050" dirty="0"/>
              <a:t> 성능 </a:t>
            </a:r>
            <a:r>
              <a:rPr lang="en-US" altLang="ko-KR" sz="1050" dirty="0"/>
              <a:t>&amp; </a:t>
            </a:r>
            <a:r>
              <a:rPr lang="ko-KR" altLang="en-US" sz="1050" dirty="0"/>
              <a:t>크로스 플랫폼 지원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050" dirty="0"/>
              <a:t>• Firebase Auth – </a:t>
            </a:r>
            <a:r>
              <a:rPr lang="ko-KR" altLang="en-US" sz="1050" dirty="0"/>
              <a:t>보안 인증 간소화</a:t>
            </a:r>
          </a:p>
          <a:p>
            <a:pPr>
              <a:lnSpc>
                <a:spcPct val="120000"/>
              </a:lnSpc>
            </a:pPr>
            <a:r>
              <a:rPr lang="en-US" altLang="ko-KR" sz="1050" dirty="0"/>
              <a:t>• </a:t>
            </a:r>
            <a:r>
              <a:rPr lang="ko-KR" altLang="en-US" sz="1050" dirty="0"/>
              <a:t>모바일 기기 내 경량화 처리 </a:t>
            </a:r>
            <a:r>
              <a:rPr lang="en-US" altLang="ko-KR" sz="1050" dirty="0"/>
              <a:t>(Edge Computing)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2DF8FC-3770-45A7-B183-2501277777D8}"/>
              </a:ext>
            </a:extLst>
          </p:cNvPr>
          <p:cNvSpPr txBox="1"/>
          <p:nvPr/>
        </p:nvSpPr>
        <p:spPr>
          <a:xfrm>
            <a:off x="5073904" y="5205984"/>
            <a:ext cx="4344416" cy="1161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/>
              <a:t>백엔드</a:t>
            </a:r>
            <a:r>
              <a:rPr lang="ko-KR" altLang="en-US" sz="1200" b="1" dirty="0"/>
              <a:t> 특징</a:t>
            </a:r>
            <a:endParaRPr lang="en-US" altLang="ko-KR" sz="1200" b="1" dirty="0"/>
          </a:p>
          <a:p>
            <a:endParaRPr lang="en-US" altLang="ko-KR" sz="800" dirty="0"/>
          </a:p>
          <a:p>
            <a:pPr>
              <a:lnSpc>
                <a:spcPct val="120000"/>
              </a:lnSpc>
            </a:pPr>
            <a:r>
              <a:rPr lang="en-US" altLang="ko-KR" sz="1050" dirty="0"/>
              <a:t>• </a:t>
            </a:r>
            <a:r>
              <a:rPr lang="en-US" altLang="ko-KR" sz="1050" dirty="0" err="1"/>
              <a:t>FastAPI</a:t>
            </a:r>
            <a:r>
              <a:rPr lang="en-US" altLang="ko-KR" sz="1050" dirty="0"/>
              <a:t> – </a:t>
            </a:r>
            <a:r>
              <a:rPr lang="ko-KR" altLang="en-US" sz="1050" dirty="0"/>
              <a:t>고성능 비동기 </a:t>
            </a:r>
            <a:r>
              <a:rPr lang="en-US" altLang="ko-KR" sz="1050" dirty="0"/>
              <a:t>API </a:t>
            </a:r>
            <a:r>
              <a:rPr lang="ko-KR" altLang="en-US" sz="1050" dirty="0"/>
              <a:t>서버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050" dirty="0"/>
              <a:t>• U-Net </a:t>
            </a:r>
            <a:r>
              <a:rPr lang="ko-KR" altLang="en-US" sz="1050" dirty="0"/>
              <a:t>기반 </a:t>
            </a:r>
            <a:r>
              <a:rPr lang="ko-KR" altLang="en-US" sz="1050" dirty="0" err="1"/>
              <a:t>세그멘테이션</a:t>
            </a:r>
            <a:r>
              <a:rPr lang="ko-KR" altLang="en-US" sz="1050" dirty="0"/>
              <a:t> 정밀 분석</a:t>
            </a:r>
          </a:p>
          <a:p>
            <a:pPr>
              <a:lnSpc>
                <a:spcPct val="120000"/>
              </a:lnSpc>
            </a:pPr>
            <a:r>
              <a:rPr lang="en-US" altLang="ko-KR" sz="1050" dirty="0"/>
              <a:t>• Docker </a:t>
            </a:r>
            <a:r>
              <a:rPr lang="ko-KR" altLang="en-US" sz="1050" dirty="0"/>
              <a:t>활용한 손쉬운 배포 및 확장</a:t>
            </a:r>
            <a:endParaRPr lang="en-US" altLang="ko-KR" sz="1050" dirty="0"/>
          </a:p>
          <a:p>
            <a:pPr>
              <a:lnSpc>
                <a:spcPct val="120000"/>
              </a:lnSpc>
            </a:pPr>
            <a:r>
              <a:rPr lang="en-US" altLang="ko-KR" sz="1050" dirty="0"/>
              <a:t>• AI </a:t>
            </a:r>
            <a:r>
              <a:rPr lang="ko-KR" altLang="en-US" sz="1050" dirty="0"/>
              <a:t>기반</a:t>
            </a:r>
            <a:r>
              <a:rPr lang="en-US" altLang="ko-KR" sz="1050" dirty="0"/>
              <a:t> </a:t>
            </a:r>
            <a:r>
              <a:rPr lang="ko-KR" altLang="en-US" sz="1050" dirty="0"/>
              <a:t>불량원인 리포트 생성 </a:t>
            </a:r>
            <a:r>
              <a:rPr lang="en-US" altLang="ko-KR" sz="1050" dirty="0"/>
              <a:t>– </a:t>
            </a:r>
            <a:r>
              <a:rPr lang="en-US" altLang="ko-KR" sz="1050" dirty="0" err="1"/>
              <a:t>pycaret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 err="1"/>
              <a:t>autoML</a:t>
            </a:r>
            <a:r>
              <a:rPr lang="en-US" altLang="ko-KR" sz="1050" dirty="0"/>
              <a:t>,</a:t>
            </a:r>
            <a:r>
              <a:rPr lang="ko-KR" altLang="en-US" sz="1050" dirty="0"/>
              <a:t> </a:t>
            </a:r>
            <a:r>
              <a:rPr lang="en-US" altLang="ko-KR" sz="1050" dirty="0"/>
              <a:t>scikit-learn, </a:t>
            </a:r>
            <a:r>
              <a:rPr lang="en-US" altLang="ko-KR" sz="1050" dirty="0" err="1"/>
              <a:t>Pands</a:t>
            </a:r>
            <a:endParaRPr lang="ko-KR" altLang="en-US" sz="105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83EF3E8-9893-4E00-8A4F-CF78DFF3F3F2}"/>
              </a:ext>
            </a:extLst>
          </p:cNvPr>
          <p:cNvSpPr/>
          <p:nvPr/>
        </p:nvSpPr>
        <p:spPr>
          <a:xfrm>
            <a:off x="394325" y="2841421"/>
            <a:ext cx="1627515" cy="20021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80FCB4D0-9A4E-4F1A-9849-6E2FF0761DB0}"/>
              </a:ext>
            </a:extLst>
          </p:cNvPr>
          <p:cNvSpPr/>
          <p:nvPr/>
        </p:nvSpPr>
        <p:spPr>
          <a:xfrm>
            <a:off x="463554" y="3432003"/>
            <a:ext cx="619756" cy="25536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Kotlin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7B6AC346-7FE8-4704-94C9-1C4E0F505351}"/>
              </a:ext>
            </a:extLst>
          </p:cNvPr>
          <p:cNvSpPr/>
          <p:nvPr/>
        </p:nvSpPr>
        <p:spPr>
          <a:xfrm>
            <a:off x="1137299" y="3436025"/>
            <a:ext cx="818501" cy="255369"/>
          </a:xfrm>
          <a:prstGeom prst="flowChartTerminator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Firebase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Auth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6A8E1D-B761-482B-9D2A-DF9CF48B20D6}"/>
              </a:ext>
            </a:extLst>
          </p:cNvPr>
          <p:cNvSpPr txBox="1"/>
          <p:nvPr/>
        </p:nvSpPr>
        <p:spPr>
          <a:xfrm>
            <a:off x="381000" y="4324916"/>
            <a:ext cx="1805317" cy="481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+mj-ea"/>
                <a:ea typeface="+mj-ea"/>
              </a:rPr>
              <a:t>크로스플렛폼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en-US" altLang="ko-KR" sz="900" dirty="0">
                <a:latin typeface="+mj-ea"/>
                <a:ea typeface="+mj-ea"/>
              </a:rPr>
              <a:t>UI </a:t>
            </a:r>
            <a:r>
              <a:rPr lang="ko-KR" altLang="en-US" sz="900" dirty="0">
                <a:latin typeface="+mj-ea"/>
                <a:ea typeface="+mj-ea"/>
              </a:rPr>
              <a:t>프레임워크</a:t>
            </a:r>
            <a:endParaRPr lang="en-US" altLang="ko-KR" sz="9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카메라 인터페이스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C0A567E3-A338-4813-BC95-BEB687E08F64}"/>
              </a:ext>
            </a:extLst>
          </p:cNvPr>
          <p:cNvSpPr/>
          <p:nvPr/>
        </p:nvSpPr>
        <p:spPr>
          <a:xfrm>
            <a:off x="463554" y="3732499"/>
            <a:ext cx="619756" cy="25536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camera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순서도: 수행의 시작/종료 41">
            <a:extLst>
              <a:ext uri="{FF2B5EF4-FFF2-40B4-BE49-F238E27FC236}">
                <a16:creationId xmlns:a16="http://schemas.microsoft.com/office/drawing/2014/main" id="{410DA98D-73F7-4137-B0D9-2E7D3ADA2DE1}"/>
              </a:ext>
            </a:extLst>
          </p:cNvPr>
          <p:cNvSpPr/>
          <p:nvPr/>
        </p:nvSpPr>
        <p:spPr>
          <a:xfrm>
            <a:off x="463554" y="4032995"/>
            <a:ext cx="619756" cy="255369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TFLite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4" name="순서도: 수행의 시작/종료 43">
            <a:extLst>
              <a:ext uri="{FF2B5EF4-FFF2-40B4-BE49-F238E27FC236}">
                <a16:creationId xmlns:a16="http://schemas.microsoft.com/office/drawing/2014/main" id="{0063E662-94CF-4015-AAE7-8ABA7216D0A4}"/>
              </a:ext>
            </a:extLst>
          </p:cNvPr>
          <p:cNvSpPr/>
          <p:nvPr/>
        </p:nvSpPr>
        <p:spPr>
          <a:xfrm>
            <a:off x="1174233" y="3725620"/>
            <a:ext cx="619756" cy="255369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dio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F0245DE-5A59-4302-A690-0FBB74A57EF8}"/>
              </a:ext>
            </a:extLst>
          </p:cNvPr>
          <p:cNvSpPr/>
          <p:nvPr/>
        </p:nvSpPr>
        <p:spPr>
          <a:xfrm>
            <a:off x="394325" y="2843563"/>
            <a:ext cx="1627515" cy="440657"/>
          </a:xfrm>
          <a:prstGeom prst="roundRect">
            <a:avLst>
              <a:gd name="adj" fmla="val 334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tlCol="0" anchor="b"/>
          <a:lstStyle/>
          <a:p>
            <a:pPr algn="ctr"/>
            <a:r>
              <a:rPr lang="en-US" altLang="ko-KR" sz="1400" b="1" dirty="0"/>
              <a:t>Mobile App</a:t>
            </a:r>
            <a:endParaRPr lang="ko-KR" altLang="en-US" sz="140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08593B7-A37E-4527-9403-8ADB45FB58BF}"/>
              </a:ext>
            </a:extLst>
          </p:cNvPr>
          <p:cNvSpPr/>
          <p:nvPr/>
        </p:nvSpPr>
        <p:spPr>
          <a:xfrm>
            <a:off x="398586" y="3190810"/>
            <a:ext cx="1619444" cy="1188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10E69B1B-C85D-4C4C-9D7F-D68C56ECB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" y="2952621"/>
            <a:ext cx="167646" cy="236677"/>
          </a:xfrm>
          <a:prstGeom prst="rect">
            <a:avLst/>
          </a:prstGeom>
        </p:spPr>
      </p:pic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9347A69C-F1DA-4051-83CB-50F0E59EE808}"/>
              </a:ext>
            </a:extLst>
          </p:cNvPr>
          <p:cNvSpPr/>
          <p:nvPr/>
        </p:nvSpPr>
        <p:spPr>
          <a:xfrm>
            <a:off x="2299002" y="2841420"/>
            <a:ext cx="1610575" cy="20021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순서도: 수행의 시작/종료 98">
            <a:extLst>
              <a:ext uri="{FF2B5EF4-FFF2-40B4-BE49-F238E27FC236}">
                <a16:creationId xmlns:a16="http://schemas.microsoft.com/office/drawing/2014/main" id="{E9911CD6-DB0D-4813-9DAF-5F62D6B6CEC6}"/>
              </a:ext>
            </a:extLst>
          </p:cNvPr>
          <p:cNvSpPr/>
          <p:nvPr/>
        </p:nvSpPr>
        <p:spPr>
          <a:xfrm>
            <a:off x="2379416" y="3432003"/>
            <a:ext cx="637068" cy="255369"/>
          </a:xfrm>
          <a:prstGeom prst="flowChartTerminator">
            <a:avLst/>
          </a:prstGeom>
          <a:solidFill>
            <a:srgbClr val="66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OpenCV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99F120-D2ED-4FEB-B3FD-9511155396D6}"/>
              </a:ext>
            </a:extLst>
          </p:cNvPr>
          <p:cNvSpPr txBox="1"/>
          <p:nvPr/>
        </p:nvSpPr>
        <p:spPr>
          <a:xfrm>
            <a:off x="2341241" y="3740474"/>
            <a:ext cx="1506859" cy="481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+mj-ea"/>
                <a:ea typeface="+mj-ea"/>
              </a:rPr>
              <a:t>Edge Detection &amp;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실시간 이미지 처리 </a:t>
            </a:r>
          </a:p>
        </p:txBody>
      </p:sp>
      <p:sp>
        <p:nvSpPr>
          <p:cNvPr id="103" name="순서도: 수행의 시작/종료 102">
            <a:extLst>
              <a:ext uri="{FF2B5EF4-FFF2-40B4-BE49-F238E27FC236}">
                <a16:creationId xmlns:a16="http://schemas.microsoft.com/office/drawing/2014/main" id="{7B7E9ED3-22A8-4701-B718-14AE80C09CA9}"/>
              </a:ext>
            </a:extLst>
          </p:cNvPr>
          <p:cNvSpPr/>
          <p:nvPr/>
        </p:nvSpPr>
        <p:spPr>
          <a:xfrm>
            <a:off x="3070473" y="3428890"/>
            <a:ext cx="619756" cy="255369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TFLite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1551EC0-72E5-4D1C-A19C-6B140C39586D}"/>
              </a:ext>
            </a:extLst>
          </p:cNvPr>
          <p:cNvSpPr/>
          <p:nvPr/>
        </p:nvSpPr>
        <p:spPr>
          <a:xfrm>
            <a:off x="2290565" y="2843563"/>
            <a:ext cx="1627515" cy="440657"/>
          </a:xfrm>
          <a:prstGeom prst="roundRect">
            <a:avLst>
              <a:gd name="adj" fmla="val 33414"/>
            </a:avLst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0" rtlCol="0" anchor="b"/>
          <a:lstStyle/>
          <a:p>
            <a:pPr algn="ctr"/>
            <a:r>
              <a:rPr lang="ko-KR" altLang="en-US" sz="1400" dirty="0"/>
              <a:t> </a:t>
            </a:r>
            <a:r>
              <a:rPr lang="ko-KR" altLang="en-US" sz="1200" b="1" dirty="0"/>
              <a:t>클라이언트 처리</a:t>
            </a:r>
            <a:endParaRPr lang="ko-KR" altLang="en-US" sz="1400" b="1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FA406804-7A93-4D72-97B3-1E6A24357132}"/>
              </a:ext>
            </a:extLst>
          </p:cNvPr>
          <p:cNvSpPr/>
          <p:nvPr/>
        </p:nvSpPr>
        <p:spPr>
          <a:xfrm>
            <a:off x="2291016" y="3167950"/>
            <a:ext cx="1627064" cy="118830"/>
          </a:xfrm>
          <a:prstGeom prst="rect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7A03B7F9-848B-4B7D-BCCD-0DE7657A6895}"/>
              </a:ext>
            </a:extLst>
          </p:cNvPr>
          <p:cNvSpPr/>
          <p:nvPr/>
        </p:nvSpPr>
        <p:spPr>
          <a:xfrm>
            <a:off x="4168252" y="2841421"/>
            <a:ext cx="1627515" cy="20021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순서도: 수행의 시작/종료 108">
            <a:extLst>
              <a:ext uri="{FF2B5EF4-FFF2-40B4-BE49-F238E27FC236}">
                <a16:creationId xmlns:a16="http://schemas.microsoft.com/office/drawing/2014/main" id="{89D713F5-9F31-42EF-81D4-D147AFA0E7C3}"/>
              </a:ext>
            </a:extLst>
          </p:cNvPr>
          <p:cNvSpPr/>
          <p:nvPr/>
        </p:nvSpPr>
        <p:spPr>
          <a:xfrm>
            <a:off x="4237481" y="3432003"/>
            <a:ext cx="619756" cy="25536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Python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순서도: 수행의 시작/종료 109">
            <a:extLst>
              <a:ext uri="{FF2B5EF4-FFF2-40B4-BE49-F238E27FC236}">
                <a16:creationId xmlns:a16="http://schemas.microsoft.com/office/drawing/2014/main" id="{A916A203-4B2D-4AD8-8DE2-B0076ADD8BDC}"/>
              </a:ext>
            </a:extLst>
          </p:cNvPr>
          <p:cNvSpPr/>
          <p:nvPr/>
        </p:nvSpPr>
        <p:spPr>
          <a:xfrm>
            <a:off x="4911226" y="3436025"/>
            <a:ext cx="818501" cy="255369"/>
          </a:xfrm>
          <a:prstGeom prst="flowChartTerminator">
            <a:avLst/>
          </a:prstGeom>
          <a:solidFill>
            <a:srgbClr val="00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FastAPI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EF7250-908E-4251-9032-8F65A1AC62AA}"/>
              </a:ext>
            </a:extLst>
          </p:cNvPr>
          <p:cNvSpPr txBox="1"/>
          <p:nvPr/>
        </p:nvSpPr>
        <p:spPr>
          <a:xfrm>
            <a:off x="4154927" y="4263956"/>
            <a:ext cx="1640840" cy="481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고급 이미지 분석 및 딥러닝</a:t>
            </a:r>
            <a:endParaRPr lang="en-US" altLang="ko-KR" sz="9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모델</a:t>
            </a:r>
          </a:p>
        </p:txBody>
      </p:sp>
      <p:sp>
        <p:nvSpPr>
          <p:cNvPr id="112" name="순서도: 수행의 시작/종료 111">
            <a:extLst>
              <a:ext uri="{FF2B5EF4-FFF2-40B4-BE49-F238E27FC236}">
                <a16:creationId xmlns:a16="http://schemas.microsoft.com/office/drawing/2014/main" id="{997F14E6-C1FF-4C6B-BB80-DA6F1195EEC6}"/>
              </a:ext>
            </a:extLst>
          </p:cNvPr>
          <p:cNvSpPr/>
          <p:nvPr/>
        </p:nvSpPr>
        <p:spPr>
          <a:xfrm>
            <a:off x="4237481" y="3732499"/>
            <a:ext cx="619756" cy="255369"/>
          </a:xfrm>
          <a:prstGeom prst="flowChartTermina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PyTorch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3" name="순서도: 수행의 시작/종료 112">
            <a:extLst>
              <a:ext uri="{FF2B5EF4-FFF2-40B4-BE49-F238E27FC236}">
                <a16:creationId xmlns:a16="http://schemas.microsoft.com/office/drawing/2014/main" id="{4D251343-2E25-4064-BF73-187ED2D1F791}"/>
              </a:ext>
            </a:extLst>
          </p:cNvPr>
          <p:cNvSpPr/>
          <p:nvPr/>
        </p:nvSpPr>
        <p:spPr>
          <a:xfrm>
            <a:off x="4237481" y="4031299"/>
            <a:ext cx="619756" cy="25536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U-Net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5" name="사각형: 둥근 모서리 114">
            <a:extLst>
              <a:ext uri="{FF2B5EF4-FFF2-40B4-BE49-F238E27FC236}">
                <a16:creationId xmlns:a16="http://schemas.microsoft.com/office/drawing/2014/main" id="{435F4947-B05D-4B33-AEDB-65800B76D56D}"/>
              </a:ext>
            </a:extLst>
          </p:cNvPr>
          <p:cNvSpPr/>
          <p:nvPr/>
        </p:nvSpPr>
        <p:spPr>
          <a:xfrm>
            <a:off x="4168252" y="2843563"/>
            <a:ext cx="1627515" cy="440657"/>
          </a:xfrm>
          <a:prstGeom prst="roundRect">
            <a:avLst>
              <a:gd name="adj" fmla="val 33414"/>
            </a:avLst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tlCol="0" anchor="b"/>
          <a:lstStyle/>
          <a:p>
            <a:pPr algn="ctr"/>
            <a:r>
              <a:rPr lang="ko-KR" altLang="en-US" sz="1200" b="1" dirty="0"/>
              <a:t>서버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분석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32F47A3-D5B0-4FD5-AFFE-222222E3C43E}"/>
              </a:ext>
            </a:extLst>
          </p:cNvPr>
          <p:cNvSpPr/>
          <p:nvPr/>
        </p:nvSpPr>
        <p:spPr>
          <a:xfrm>
            <a:off x="4168703" y="3166045"/>
            <a:ext cx="1627064" cy="11883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2C19093F-66FE-49A5-8489-6E255A19B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6485" y="3015144"/>
            <a:ext cx="186019" cy="150246"/>
          </a:xfrm>
          <a:prstGeom prst="rect">
            <a:avLst/>
          </a:prstGeom>
        </p:spPr>
      </p:pic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94C9C7C-F5D6-4DC9-B37C-6F861BF9CB69}"/>
              </a:ext>
            </a:extLst>
          </p:cNvPr>
          <p:cNvSpPr/>
          <p:nvPr/>
        </p:nvSpPr>
        <p:spPr>
          <a:xfrm>
            <a:off x="6045939" y="2841420"/>
            <a:ext cx="1610575" cy="20021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A53AC1F-74AA-47BF-A57B-5C02FAEE80B3}"/>
              </a:ext>
            </a:extLst>
          </p:cNvPr>
          <p:cNvSpPr txBox="1"/>
          <p:nvPr/>
        </p:nvSpPr>
        <p:spPr>
          <a:xfrm>
            <a:off x="6088178" y="3740474"/>
            <a:ext cx="1506859" cy="481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확장성 고려한 </a:t>
            </a:r>
            <a:r>
              <a:rPr lang="en-US" altLang="ko-KR" sz="900" dirty="0">
                <a:latin typeface="+mj-ea"/>
                <a:ea typeface="+mj-ea"/>
              </a:rPr>
              <a:t>RDBMS </a:t>
            </a:r>
            <a:r>
              <a:rPr lang="ko-KR" altLang="en-US" sz="900" dirty="0">
                <a:latin typeface="+mj-ea"/>
                <a:ea typeface="+mj-ea"/>
              </a:rPr>
              <a:t>선택</a:t>
            </a:r>
          </a:p>
        </p:txBody>
      </p:sp>
      <p:sp>
        <p:nvSpPr>
          <p:cNvPr id="143" name="순서도: 수행의 시작/종료 142">
            <a:extLst>
              <a:ext uri="{FF2B5EF4-FFF2-40B4-BE49-F238E27FC236}">
                <a16:creationId xmlns:a16="http://schemas.microsoft.com/office/drawing/2014/main" id="{B3571842-FBEA-437D-8C10-A346E0536488}"/>
              </a:ext>
            </a:extLst>
          </p:cNvPr>
          <p:cNvSpPr/>
          <p:nvPr/>
        </p:nvSpPr>
        <p:spPr>
          <a:xfrm>
            <a:off x="6985096" y="3428890"/>
            <a:ext cx="619756" cy="255369"/>
          </a:xfrm>
          <a:prstGeom prst="flowChartTerminator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>
                <a:solidFill>
                  <a:schemeClr val="bg1"/>
                </a:solidFill>
              </a:rPr>
              <a:t>TFLite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D6E03072-D8A2-4F99-B050-D0DCCFA428CF}"/>
              </a:ext>
            </a:extLst>
          </p:cNvPr>
          <p:cNvSpPr/>
          <p:nvPr/>
        </p:nvSpPr>
        <p:spPr>
          <a:xfrm>
            <a:off x="6037502" y="2843563"/>
            <a:ext cx="1627515" cy="440657"/>
          </a:xfrm>
          <a:prstGeom prst="roundRect">
            <a:avLst>
              <a:gd name="adj" fmla="val 33414"/>
            </a:avLst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bg1"/>
                </a:solidFill>
              </a:rPr>
              <a:t>          </a:t>
            </a:r>
            <a:r>
              <a:rPr lang="en-US" altLang="ko-KR" sz="1200" dirty="0">
                <a:solidFill>
                  <a:schemeClr val="bg1"/>
                </a:solidFill>
              </a:rPr>
              <a:t>DB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35F8A89-50B8-4CEA-B64B-7A20A6501CB7}"/>
              </a:ext>
            </a:extLst>
          </p:cNvPr>
          <p:cNvSpPr/>
          <p:nvPr/>
        </p:nvSpPr>
        <p:spPr>
          <a:xfrm>
            <a:off x="6037953" y="3167950"/>
            <a:ext cx="1627064" cy="118830"/>
          </a:xfrm>
          <a:prstGeom prst="rect">
            <a:avLst/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solidFill>
                <a:schemeClr val="bg1"/>
              </a:solidFill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F3A0A3EF-9082-4A96-A9C9-20F6D99B5CA4}"/>
              </a:ext>
            </a:extLst>
          </p:cNvPr>
          <p:cNvSpPr/>
          <p:nvPr/>
        </p:nvSpPr>
        <p:spPr>
          <a:xfrm>
            <a:off x="7963413" y="2841420"/>
            <a:ext cx="1610575" cy="2002155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D81D80C-56A8-4535-B73D-5A72029288DC}"/>
              </a:ext>
            </a:extLst>
          </p:cNvPr>
          <p:cNvSpPr txBox="1"/>
          <p:nvPr/>
        </p:nvSpPr>
        <p:spPr>
          <a:xfrm>
            <a:off x="8005652" y="3740474"/>
            <a:ext cx="1506859" cy="4810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 err="1">
                <a:latin typeface="+mj-ea"/>
                <a:ea typeface="+mj-ea"/>
              </a:rPr>
              <a:t>내부망</a:t>
            </a:r>
            <a:r>
              <a:rPr lang="ko-KR" altLang="en-US" sz="900" dirty="0">
                <a:latin typeface="+mj-ea"/>
                <a:ea typeface="+mj-ea"/>
              </a:rPr>
              <a:t> </a:t>
            </a:r>
            <a:r>
              <a:rPr lang="en-US" altLang="ko-KR" sz="900" dirty="0">
                <a:latin typeface="+mj-ea"/>
                <a:ea typeface="+mj-ea"/>
              </a:rPr>
              <a:t>&amp; </a:t>
            </a:r>
            <a:r>
              <a:rPr lang="ko-KR" altLang="en-US" sz="900" dirty="0">
                <a:latin typeface="+mj-ea"/>
                <a:ea typeface="+mj-ea"/>
              </a:rPr>
              <a:t>클라우드 환경</a:t>
            </a:r>
            <a:endParaRPr lang="en-US" altLang="ko-KR" sz="9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+mj-ea"/>
                <a:ea typeface="+mj-ea"/>
              </a:rPr>
              <a:t>대응</a:t>
            </a:r>
          </a:p>
        </p:txBody>
      </p:sp>
      <p:sp>
        <p:nvSpPr>
          <p:cNvPr id="151" name="사각형: 둥근 모서리 150">
            <a:extLst>
              <a:ext uri="{FF2B5EF4-FFF2-40B4-BE49-F238E27FC236}">
                <a16:creationId xmlns:a16="http://schemas.microsoft.com/office/drawing/2014/main" id="{0B453234-C75A-441E-9CA7-32880D19E845}"/>
              </a:ext>
            </a:extLst>
          </p:cNvPr>
          <p:cNvSpPr/>
          <p:nvPr/>
        </p:nvSpPr>
        <p:spPr>
          <a:xfrm>
            <a:off x="7954976" y="2843563"/>
            <a:ext cx="1627515" cy="440657"/>
          </a:xfrm>
          <a:prstGeom prst="roundRect">
            <a:avLst>
              <a:gd name="adj" fmla="val 33414"/>
            </a:avLst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0" rtlCol="0" anchor="ctr" anchorCtr="0"/>
          <a:lstStyle/>
          <a:p>
            <a:r>
              <a:rPr lang="ko-KR" altLang="en-US" sz="1400" dirty="0"/>
              <a:t>      </a:t>
            </a:r>
            <a:r>
              <a:rPr lang="ko-KR" altLang="en-US" sz="1200" b="1" dirty="0"/>
              <a:t>배포</a:t>
            </a:r>
            <a:endParaRPr lang="ko-KR" altLang="en-US" sz="1400" b="1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52E87565-39AF-4322-8FFC-0DF20DF4AE64}"/>
              </a:ext>
            </a:extLst>
          </p:cNvPr>
          <p:cNvSpPr/>
          <p:nvPr/>
        </p:nvSpPr>
        <p:spPr>
          <a:xfrm>
            <a:off x="7955427" y="3167950"/>
            <a:ext cx="1627064" cy="11883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091DA3E3-34BD-4C20-A466-0D37F94A6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353" y="2937586"/>
            <a:ext cx="238447" cy="245784"/>
          </a:xfrm>
          <a:prstGeom prst="rect">
            <a:avLst/>
          </a:prstGeom>
        </p:spPr>
      </p:pic>
      <p:pic>
        <p:nvPicPr>
          <p:cNvPr id="157" name="그림 156">
            <a:extLst>
              <a:ext uri="{FF2B5EF4-FFF2-40B4-BE49-F238E27FC236}">
                <a16:creationId xmlns:a16="http://schemas.microsoft.com/office/drawing/2014/main" id="{45368F62-C53E-4039-AB58-2AC71B9D3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3249" y="2937586"/>
            <a:ext cx="253377" cy="260617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7247F605-A60B-4F70-BF64-6516619EFA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3011" y="2961153"/>
            <a:ext cx="244348" cy="207017"/>
          </a:xfrm>
          <a:prstGeom prst="rect">
            <a:avLst/>
          </a:prstGeom>
        </p:spPr>
      </p:pic>
      <p:sp>
        <p:nvSpPr>
          <p:cNvPr id="160" name="순서도: 수행의 시작/종료 159">
            <a:extLst>
              <a:ext uri="{FF2B5EF4-FFF2-40B4-BE49-F238E27FC236}">
                <a16:creationId xmlns:a16="http://schemas.microsoft.com/office/drawing/2014/main" id="{394EB99C-EB19-4066-A316-22D3F642E121}"/>
              </a:ext>
            </a:extLst>
          </p:cNvPr>
          <p:cNvSpPr/>
          <p:nvPr/>
        </p:nvSpPr>
        <p:spPr>
          <a:xfrm>
            <a:off x="4911225" y="3730844"/>
            <a:ext cx="818501" cy="255369"/>
          </a:xfrm>
          <a:prstGeom prst="flowChartTerminator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TensorFlow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1" name="순서도: 수행의 시작/종료 160">
            <a:extLst>
              <a:ext uri="{FF2B5EF4-FFF2-40B4-BE49-F238E27FC236}">
                <a16:creationId xmlns:a16="http://schemas.microsoft.com/office/drawing/2014/main" id="{4BC412E1-9188-4FBF-BA98-481F07469CE8}"/>
              </a:ext>
            </a:extLst>
          </p:cNvPr>
          <p:cNvSpPr/>
          <p:nvPr/>
        </p:nvSpPr>
        <p:spPr>
          <a:xfrm>
            <a:off x="6091947" y="3436025"/>
            <a:ext cx="818501" cy="255369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PostgreSQL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2" name="순서도: 수행의 시작/종료 161">
            <a:extLst>
              <a:ext uri="{FF2B5EF4-FFF2-40B4-BE49-F238E27FC236}">
                <a16:creationId xmlns:a16="http://schemas.microsoft.com/office/drawing/2014/main" id="{37E1DCE2-A370-4B4B-AFA4-937B64A4E287}"/>
              </a:ext>
            </a:extLst>
          </p:cNvPr>
          <p:cNvSpPr/>
          <p:nvPr/>
        </p:nvSpPr>
        <p:spPr>
          <a:xfrm>
            <a:off x="8066445" y="3436025"/>
            <a:ext cx="619756" cy="255369"/>
          </a:xfrm>
          <a:prstGeom prst="flowChartTerminator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Docker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9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3467100" cy="331408"/>
          </a:xfrm>
        </p:spPr>
        <p:txBody>
          <a:bodyPr vert="horz" lIns="0" tIns="0" rIns="0" bIns="0" rtlCol="0" anchor="ctr" anchorCtr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 </a:t>
            </a: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시나리오</a:t>
            </a:r>
          </a:p>
        </p:txBody>
      </p:sp>
      <p:sp>
        <p:nvSpPr>
          <p:cNvPr id="46" name="제목 1">
            <a:extLst>
              <a:ext uri="{FF2B5EF4-FFF2-40B4-BE49-F238E27FC236}">
                <a16:creationId xmlns:a16="http://schemas.microsoft.com/office/drawing/2014/main" id="{B2C4D680-BDCF-440E-93AF-D3E3C7E88AD7}"/>
              </a:ext>
            </a:extLst>
          </p:cNvPr>
          <p:cNvSpPr txBox="1">
            <a:spLocks/>
          </p:cNvSpPr>
          <p:nvPr/>
        </p:nvSpPr>
        <p:spPr>
          <a:xfrm>
            <a:off x="381000" y="2554941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시나리오</a:t>
            </a:r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669BAEE9-A617-412B-B096-AD70247BEBDF}"/>
              </a:ext>
            </a:extLst>
          </p:cNvPr>
          <p:cNvSpPr/>
          <p:nvPr/>
        </p:nvSpPr>
        <p:spPr>
          <a:xfrm>
            <a:off x="473600" y="3040190"/>
            <a:ext cx="4096034" cy="3427285"/>
          </a:xfrm>
          <a:prstGeom prst="roundRect">
            <a:avLst>
              <a:gd name="adj" fmla="val 78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4B966CC-CF91-425F-A01B-DCA19656FAC7}"/>
              </a:ext>
            </a:extLst>
          </p:cNvPr>
          <p:cNvSpPr/>
          <p:nvPr/>
        </p:nvSpPr>
        <p:spPr>
          <a:xfrm>
            <a:off x="501667" y="3044130"/>
            <a:ext cx="4321950" cy="3423345"/>
          </a:xfrm>
          <a:prstGeom prst="roundRect">
            <a:avLst>
              <a:gd name="adj" fmla="val 902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지연 20">
            <a:extLst>
              <a:ext uri="{FF2B5EF4-FFF2-40B4-BE49-F238E27FC236}">
                <a16:creationId xmlns:a16="http://schemas.microsoft.com/office/drawing/2014/main" id="{4BE027A7-A4C2-43B7-993B-00F7AEA276B1}"/>
              </a:ext>
            </a:extLst>
          </p:cNvPr>
          <p:cNvSpPr/>
          <p:nvPr/>
        </p:nvSpPr>
        <p:spPr>
          <a:xfrm rot="16200000">
            <a:off x="2410369" y="977195"/>
            <a:ext cx="476862" cy="4351770"/>
          </a:xfrm>
          <a:prstGeom prst="flowChartDelay">
            <a:avLst/>
          </a:prstGeom>
          <a:gradFill flip="none" rotWithShape="1">
            <a:gsLst>
              <a:gs pos="0">
                <a:srgbClr val="00B0F0"/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C5EA9A0-B083-4BDF-BB3F-243FB59755D6}"/>
              </a:ext>
            </a:extLst>
          </p:cNvPr>
          <p:cNvGrpSpPr/>
          <p:nvPr/>
        </p:nvGrpSpPr>
        <p:grpSpPr>
          <a:xfrm>
            <a:off x="782619" y="3398982"/>
            <a:ext cx="3891506" cy="2933700"/>
            <a:chOff x="688113" y="3429000"/>
            <a:chExt cx="3891506" cy="293370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50723D4-B662-4AE4-8EDB-09DCB159EDBE}"/>
                </a:ext>
              </a:extLst>
            </p:cNvPr>
            <p:cNvGrpSpPr/>
            <p:nvPr/>
          </p:nvGrpSpPr>
          <p:grpSpPr>
            <a:xfrm>
              <a:off x="688113" y="3568233"/>
              <a:ext cx="2494180" cy="2589639"/>
              <a:chOff x="688113" y="3568233"/>
              <a:chExt cx="2494180" cy="2589639"/>
            </a:xfrm>
          </p:grpSpPr>
          <p:sp>
            <p:nvSpPr>
              <p:cNvPr id="3" name="순서도: 연결자 2">
                <a:extLst>
                  <a:ext uri="{FF2B5EF4-FFF2-40B4-BE49-F238E27FC236}">
                    <a16:creationId xmlns:a16="http://schemas.microsoft.com/office/drawing/2014/main" id="{6F39D83D-06D4-47CA-85EC-0DF7A27FFCC0}"/>
                  </a:ext>
                </a:extLst>
              </p:cNvPr>
              <p:cNvSpPr/>
              <p:nvPr/>
            </p:nvSpPr>
            <p:spPr>
              <a:xfrm>
                <a:off x="688113" y="3580636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  <p:sp>
            <p:nvSpPr>
              <p:cNvPr id="61" name="순서도: 연결자 60">
                <a:extLst>
                  <a:ext uri="{FF2B5EF4-FFF2-40B4-BE49-F238E27FC236}">
                    <a16:creationId xmlns:a16="http://schemas.microsoft.com/office/drawing/2014/main" id="{0D799B8B-E920-42C7-989F-EBCACB509FAF}"/>
                  </a:ext>
                </a:extLst>
              </p:cNvPr>
              <p:cNvSpPr/>
              <p:nvPr/>
            </p:nvSpPr>
            <p:spPr>
              <a:xfrm>
                <a:off x="688113" y="4361908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  <p:sp>
            <p:nvSpPr>
              <p:cNvPr id="62" name="순서도: 연결자 61">
                <a:extLst>
                  <a:ext uri="{FF2B5EF4-FFF2-40B4-BE49-F238E27FC236}">
                    <a16:creationId xmlns:a16="http://schemas.microsoft.com/office/drawing/2014/main" id="{B08DFEAD-D362-4637-80CD-D57BBAA85653}"/>
                  </a:ext>
                </a:extLst>
              </p:cNvPr>
              <p:cNvSpPr/>
              <p:nvPr/>
            </p:nvSpPr>
            <p:spPr>
              <a:xfrm>
                <a:off x="688113" y="5109889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  <p:sp>
            <p:nvSpPr>
              <p:cNvPr id="63" name="순서도: 연결자 62">
                <a:extLst>
                  <a:ext uri="{FF2B5EF4-FFF2-40B4-BE49-F238E27FC236}">
                    <a16:creationId xmlns:a16="http://schemas.microsoft.com/office/drawing/2014/main" id="{50463C33-D48D-419F-AA96-2878990338A0}"/>
                  </a:ext>
                </a:extLst>
              </p:cNvPr>
              <p:cNvSpPr/>
              <p:nvPr/>
            </p:nvSpPr>
            <p:spPr>
              <a:xfrm>
                <a:off x="688113" y="5826464"/>
                <a:ext cx="336416" cy="331408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739EC6C-D57A-4E0F-8B50-4C9F35333F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18822" y="3568233"/>
                <a:ext cx="424366" cy="15307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CA429CF-D42B-4546-9AED-27B87A92D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7927" y="4306259"/>
                <a:ext cx="454354" cy="181741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4FBE1E05-523D-4A85-899A-0B504F5EC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7876" y="5076833"/>
                <a:ext cx="894417" cy="19876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29354520-3C12-49EC-B1D0-65E1C671A0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822" y="5853832"/>
                <a:ext cx="860151" cy="189194"/>
              </a:xfrm>
              <a:prstGeom prst="rect">
                <a:avLst/>
              </a:prstGeom>
            </p:spPr>
          </p:pic>
        </p:grpSp>
        <p:sp>
          <p:nvSpPr>
            <p:cNvPr id="59" name="제목 1">
              <a:extLst>
                <a:ext uri="{FF2B5EF4-FFF2-40B4-BE49-F238E27FC236}">
                  <a16:creationId xmlns:a16="http://schemas.microsoft.com/office/drawing/2014/main" id="{3550075A-05EC-439E-8C07-5665F296F194}"/>
                </a:ext>
              </a:extLst>
            </p:cNvPr>
            <p:cNvSpPr txBox="1">
              <a:spLocks/>
            </p:cNvSpPr>
            <p:nvPr/>
          </p:nvSpPr>
          <p:spPr>
            <a:xfrm>
              <a:off x="1129162" y="3429000"/>
              <a:ext cx="3450457" cy="2933700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rmAutofit fontScale="97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lnSpc>
                  <a:spcPct val="140000"/>
                </a:lnSpc>
              </a:pP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Google 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로그인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 계정으로 빠른 인증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촬영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스마트폰 카메라로 대상 제품 촬영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측정</a:t>
              </a:r>
              <a:r>
                <a:rPr lang="en-US" altLang="ko-KR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판정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AI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자동 치수 측정 및 기준 대비 판정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즉시 확인</a:t>
              </a:r>
              <a:endPara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140000"/>
                </a:lnSpc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측정 결과 즉시 확인 및 저장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제목 1">
            <a:extLst>
              <a:ext uri="{FF2B5EF4-FFF2-40B4-BE49-F238E27FC236}">
                <a16:creationId xmlns:a16="http://schemas.microsoft.com/office/drawing/2014/main" id="{66328B0B-D4CC-407F-BC10-E5804A19CA98}"/>
              </a:ext>
            </a:extLst>
          </p:cNvPr>
          <p:cNvSpPr txBox="1">
            <a:spLocks/>
          </p:cNvSpPr>
          <p:nvPr/>
        </p:nvSpPr>
        <p:spPr>
          <a:xfrm>
            <a:off x="1182681" y="3060103"/>
            <a:ext cx="2744716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작업자 시나리오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722FA42B-1F61-4547-9C68-1EFE9A21D1C4}"/>
              </a:ext>
            </a:extLst>
          </p:cNvPr>
          <p:cNvSpPr/>
          <p:nvPr/>
        </p:nvSpPr>
        <p:spPr>
          <a:xfrm>
            <a:off x="5348099" y="3047661"/>
            <a:ext cx="4096034" cy="3427285"/>
          </a:xfrm>
          <a:prstGeom prst="roundRect">
            <a:avLst>
              <a:gd name="adj" fmla="val 7829"/>
            </a:avLst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036464E0-8E46-429F-9D34-479C5891CBDD}"/>
              </a:ext>
            </a:extLst>
          </p:cNvPr>
          <p:cNvSpPr/>
          <p:nvPr/>
        </p:nvSpPr>
        <p:spPr>
          <a:xfrm>
            <a:off x="5403135" y="3039410"/>
            <a:ext cx="4028097" cy="3423343"/>
          </a:xfrm>
          <a:prstGeom prst="roundRect">
            <a:avLst>
              <a:gd name="adj" fmla="val 902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순서도: 지연 87">
            <a:extLst>
              <a:ext uri="{FF2B5EF4-FFF2-40B4-BE49-F238E27FC236}">
                <a16:creationId xmlns:a16="http://schemas.microsoft.com/office/drawing/2014/main" id="{6AF1111B-6178-44AD-83E8-8BF6257A411B}"/>
              </a:ext>
            </a:extLst>
          </p:cNvPr>
          <p:cNvSpPr/>
          <p:nvPr/>
        </p:nvSpPr>
        <p:spPr>
          <a:xfrm rot="16200000">
            <a:off x="7156999" y="1112534"/>
            <a:ext cx="476862" cy="4096033"/>
          </a:xfrm>
          <a:prstGeom prst="flowChartDelay">
            <a:avLst/>
          </a:prstGeom>
          <a:solidFill>
            <a:srgbClr val="CC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7B6BF9C2-DBF6-414D-9C91-C5254224F7ED}"/>
              </a:ext>
            </a:extLst>
          </p:cNvPr>
          <p:cNvGrpSpPr/>
          <p:nvPr/>
        </p:nvGrpSpPr>
        <p:grpSpPr>
          <a:xfrm>
            <a:off x="5657118" y="3558089"/>
            <a:ext cx="336416" cy="1860661"/>
            <a:chOff x="688113" y="3580636"/>
            <a:chExt cx="336416" cy="1860661"/>
          </a:xfrm>
        </p:grpSpPr>
        <p:sp>
          <p:nvSpPr>
            <p:cNvPr id="92" name="순서도: 연결자 91">
              <a:extLst>
                <a:ext uri="{FF2B5EF4-FFF2-40B4-BE49-F238E27FC236}">
                  <a16:creationId xmlns:a16="http://schemas.microsoft.com/office/drawing/2014/main" id="{64B2030E-3FD4-42E9-AF76-EFE7B479F813}"/>
                </a:ext>
              </a:extLst>
            </p:cNvPr>
            <p:cNvSpPr/>
            <p:nvPr/>
          </p:nvSpPr>
          <p:spPr>
            <a:xfrm>
              <a:off x="688113" y="3580636"/>
              <a:ext cx="336416" cy="331408"/>
            </a:xfrm>
            <a:prstGeom prst="flowChartConnector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1</a:t>
              </a:r>
              <a:endParaRPr lang="ko-KR" altLang="en-US" sz="1200" dirty="0"/>
            </a:p>
          </p:txBody>
        </p:sp>
        <p:sp>
          <p:nvSpPr>
            <p:cNvPr id="93" name="순서도: 연결자 92">
              <a:extLst>
                <a:ext uri="{FF2B5EF4-FFF2-40B4-BE49-F238E27FC236}">
                  <a16:creationId xmlns:a16="http://schemas.microsoft.com/office/drawing/2014/main" id="{C6060FF5-45D7-4DB0-AFDD-2D39B36E62BA}"/>
                </a:ext>
              </a:extLst>
            </p:cNvPr>
            <p:cNvSpPr/>
            <p:nvPr/>
          </p:nvSpPr>
          <p:spPr>
            <a:xfrm>
              <a:off x="688113" y="4361908"/>
              <a:ext cx="336416" cy="331408"/>
            </a:xfrm>
            <a:prstGeom prst="flowChartConnector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  <p:sp>
          <p:nvSpPr>
            <p:cNvPr id="94" name="순서도: 연결자 93">
              <a:extLst>
                <a:ext uri="{FF2B5EF4-FFF2-40B4-BE49-F238E27FC236}">
                  <a16:creationId xmlns:a16="http://schemas.microsoft.com/office/drawing/2014/main" id="{5841C0DD-2EA1-43FE-8CB3-E74EA8FE2233}"/>
                </a:ext>
              </a:extLst>
            </p:cNvPr>
            <p:cNvSpPr/>
            <p:nvPr/>
          </p:nvSpPr>
          <p:spPr>
            <a:xfrm>
              <a:off x="688113" y="5109889"/>
              <a:ext cx="336416" cy="331408"/>
            </a:xfrm>
            <a:prstGeom prst="flowChartConnector">
              <a:avLst/>
            </a:prstGeom>
            <a:solidFill>
              <a:srgbClr val="CC00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sp>
        <p:nvSpPr>
          <p:cNvPr id="91" name="제목 1">
            <a:extLst>
              <a:ext uri="{FF2B5EF4-FFF2-40B4-BE49-F238E27FC236}">
                <a16:creationId xmlns:a16="http://schemas.microsoft.com/office/drawing/2014/main" id="{AC3B645C-A3E2-4FAD-9955-80DB15402400}"/>
              </a:ext>
            </a:extLst>
          </p:cNvPr>
          <p:cNvSpPr txBox="1">
            <a:spLocks/>
          </p:cNvSpPr>
          <p:nvPr/>
        </p:nvSpPr>
        <p:spPr>
          <a:xfrm>
            <a:off x="6148220" y="3447016"/>
            <a:ext cx="3171731" cy="2514137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4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기준치 등록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제품별 측정 기준치 및 허용 오차 설정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기록 조회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작업자별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날짜별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측정 결과 이력 조회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대시 보드 확인</a:t>
            </a: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품질 현황 통계 및 추이 분석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40000"/>
              </a:lnSpc>
            </a:pPr>
            <a:endParaRPr lang="en-US" altLang="ko-KR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4" name="제목 1">
            <a:extLst>
              <a:ext uri="{FF2B5EF4-FFF2-40B4-BE49-F238E27FC236}">
                <a16:creationId xmlns:a16="http://schemas.microsoft.com/office/drawing/2014/main" id="{7FE224CE-89F5-4A23-B205-7869F59CC171}"/>
              </a:ext>
            </a:extLst>
          </p:cNvPr>
          <p:cNvSpPr txBox="1">
            <a:spLocks/>
          </p:cNvSpPr>
          <p:nvPr/>
        </p:nvSpPr>
        <p:spPr>
          <a:xfrm>
            <a:off x="6092553" y="3058222"/>
            <a:ext cx="2690023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3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시나리오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C7EF341E-F44C-4136-A7F5-FB985E9AC9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18" y="3040727"/>
            <a:ext cx="380400" cy="380400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6079031-79C8-4E16-AE05-EC9D88C367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19" y="3014016"/>
            <a:ext cx="374260" cy="37426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481E267-319A-4C74-BCF6-190C3BCA2C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7300" y="3548066"/>
            <a:ext cx="1001855" cy="25272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FDF9D4CB-7386-437F-9764-09FB79B1D1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1080" y="4366257"/>
            <a:ext cx="464350" cy="216986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65FAB0A-211E-440F-BE28-686A56ADD9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8219" y="5632111"/>
            <a:ext cx="1316409" cy="440113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829C99D8-147B-4FA6-80A2-6313C429D8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5" y="997970"/>
            <a:ext cx="476233" cy="476233"/>
          </a:xfrm>
          <a:prstGeom prst="rect">
            <a:avLst/>
          </a:prstGeom>
        </p:spPr>
      </p:pic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FB6C5651-0EBF-47FD-BE47-8F36189A0101}"/>
              </a:ext>
            </a:extLst>
          </p:cNvPr>
          <p:cNvGrpSpPr/>
          <p:nvPr/>
        </p:nvGrpSpPr>
        <p:grpSpPr>
          <a:xfrm>
            <a:off x="363177" y="906654"/>
            <a:ext cx="9081190" cy="1500397"/>
            <a:chOff x="364125" y="891708"/>
            <a:chExt cx="9355956" cy="135100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B0FE51B7-71F3-40D3-BF85-8A686BD8437C}"/>
                </a:ext>
              </a:extLst>
            </p:cNvPr>
            <p:cNvSpPr/>
            <p:nvPr/>
          </p:nvSpPr>
          <p:spPr>
            <a:xfrm>
              <a:off x="365074" y="1088792"/>
              <a:ext cx="9354058" cy="327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A456ED7B-9148-404A-9B91-279DCD52F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95592" y="1510982"/>
              <a:ext cx="8116712" cy="568345"/>
            </a:xfrm>
            <a:prstGeom prst="rect">
              <a:avLst/>
            </a:prstGeom>
          </p:spPr>
        </p:pic>
        <p:sp>
          <p:nvSpPr>
            <p:cNvPr id="119" name="순서도: 대체 처리 118">
              <a:extLst>
                <a:ext uri="{FF2B5EF4-FFF2-40B4-BE49-F238E27FC236}">
                  <a16:creationId xmlns:a16="http://schemas.microsoft.com/office/drawing/2014/main" id="{4F2585A5-4756-46DF-A62E-7BFD733552B3}"/>
                </a:ext>
              </a:extLst>
            </p:cNvPr>
            <p:cNvSpPr/>
            <p:nvPr/>
          </p:nvSpPr>
          <p:spPr>
            <a:xfrm>
              <a:off x="364125" y="891708"/>
              <a:ext cx="9355007" cy="1351004"/>
            </a:xfrm>
            <a:prstGeom prst="flowChartAlternateProcess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사각형: 둥근 모서리 81">
              <a:extLst>
                <a:ext uri="{FF2B5EF4-FFF2-40B4-BE49-F238E27FC236}">
                  <a16:creationId xmlns:a16="http://schemas.microsoft.com/office/drawing/2014/main" id="{58DD900E-0774-4335-B342-D75DE781D3AF}"/>
                </a:ext>
              </a:extLst>
            </p:cNvPr>
            <p:cNvSpPr/>
            <p:nvPr/>
          </p:nvSpPr>
          <p:spPr>
            <a:xfrm>
              <a:off x="366023" y="915798"/>
              <a:ext cx="9354058" cy="407673"/>
            </a:xfrm>
            <a:prstGeom prst="roundRect">
              <a:avLst>
                <a:gd name="adj" fmla="val 28349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8" name="그림 117">
            <a:extLst>
              <a:ext uri="{FF2B5EF4-FFF2-40B4-BE49-F238E27FC236}">
                <a16:creationId xmlns:a16="http://schemas.microsoft.com/office/drawing/2014/main" id="{91070E3C-BDFE-41C9-B615-208D5EC129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3" y="984399"/>
            <a:ext cx="385456" cy="385456"/>
          </a:xfrm>
          <a:prstGeom prst="rect">
            <a:avLst/>
          </a:prstGeom>
        </p:spPr>
      </p:pic>
      <p:sp>
        <p:nvSpPr>
          <p:cNvPr id="137" name="제목 1">
            <a:extLst>
              <a:ext uri="{FF2B5EF4-FFF2-40B4-BE49-F238E27FC236}">
                <a16:creationId xmlns:a16="http://schemas.microsoft.com/office/drawing/2014/main" id="{E84911EB-717B-43EC-9B74-8A5F01CC633D}"/>
              </a:ext>
            </a:extLst>
          </p:cNvPr>
          <p:cNvSpPr txBox="1">
            <a:spLocks/>
          </p:cNvSpPr>
          <p:nvPr/>
        </p:nvSpPr>
        <p:spPr>
          <a:xfrm>
            <a:off x="875753" y="1018170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</a:t>
            </a:r>
          </a:p>
        </p:txBody>
      </p:sp>
    </p:spTree>
    <p:extLst>
      <p:ext uri="{BB962C8B-B14F-4D97-AF65-F5344CB8AC3E}">
        <p14:creationId xmlns:p14="http://schemas.microsoft.com/office/powerpoint/2010/main" val="193064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53" grpId="0"/>
      <p:bldP spid="104" grpId="0"/>
      <p:bldP spid="1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AF39-DDA3-4C91-A555-884255B32C6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81000" y="421067"/>
            <a:ext cx="3467100" cy="331408"/>
          </a:xfrm>
        </p:spPr>
        <p:txBody>
          <a:bodyPr vert="horz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결과물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829C99D8-147B-4FA6-80A2-6313C429D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35" y="997970"/>
            <a:ext cx="476233" cy="476233"/>
          </a:xfrm>
          <a:prstGeom prst="rect">
            <a:avLst/>
          </a:prstGeom>
        </p:spPr>
      </p:pic>
      <p:pic>
        <p:nvPicPr>
          <p:cNvPr id="118" name="그림 117">
            <a:extLst>
              <a:ext uri="{FF2B5EF4-FFF2-40B4-BE49-F238E27FC236}">
                <a16:creationId xmlns:a16="http://schemas.microsoft.com/office/drawing/2014/main" id="{91070E3C-BDFE-41C9-B615-208D5EC12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3" y="984399"/>
            <a:ext cx="385456" cy="385456"/>
          </a:xfrm>
          <a:prstGeom prst="rect">
            <a:avLst/>
          </a:prstGeom>
        </p:spPr>
      </p:pic>
      <p:sp>
        <p:nvSpPr>
          <p:cNvPr id="137" name="제목 1">
            <a:extLst>
              <a:ext uri="{FF2B5EF4-FFF2-40B4-BE49-F238E27FC236}">
                <a16:creationId xmlns:a16="http://schemas.microsoft.com/office/drawing/2014/main" id="{E84911EB-717B-43EC-9B74-8A5F01CC633D}"/>
              </a:ext>
            </a:extLst>
          </p:cNvPr>
          <p:cNvSpPr txBox="1">
            <a:spLocks/>
          </p:cNvSpPr>
          <p:nvPr/>
        </p:nvSpPr>
        <p:spPr>
          <a:xfrm>
            <a:off x="875753" y="1018170"/>
            <a:ext cx="3467100" cy="331408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흐름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D79ED-4692-46C8-B9F5-FCC0CA8D7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864" y="1349578"/>
            <a:ext cx="2301439" cy="4618120"/>
          </a:xfrm>
          <a:prstGeom prst="rect">
            <a:avLst/>
          </a:prstGeom>
        </p:spPr>
      </p:pic>
      <p:graphicFrame>
        <p:nvGraphicFramePr>
          <p:cNvPr id="43" name="표 5">
            <a:extLst>
              <a:ext uri="{FF2B5EF4-FFF2-40B4-BE49-F238E27FC236}">
                <a16:creationId xmlns:a16="http://schemas.microsoft.com/office/drawing/2014/main" id="{FBBA7419-8E44-4391-9CF4-15EE9152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140514"/>
              </p:ext>
            </p:extLst>
          </p:nvPr>
        </p:nvGraphicFramePr>
        <p:xfrm>
          <a:off x="2802505" y="1433525"/>
          <a:ext cx="3344295" cy="2222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4295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모바일 앱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</a:rPr>
                        <a:t>(Android)</a:t>
                      </a:r>
                      <a:endParaRPr lang="ko-KR" altLang="en-US" sz="1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실시간 계측</a:t>
                      </a:r>
                      <a:r>
                        <a:rPr lang="en-US" altLang="ko-KR" sz="1200" b="1" dirty="0"/>
                        <a:t>.</a:t>
                      </a:r>
                      <a:r>
                        <a:rPr lang="ko-KR" altLang="en-US" sz="1200" b="1" dirty="0"/>
                        <a:t>자동 판정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Edge Detection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기반 정밀 측정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보정</a:t>
                      </a:r>
                      <a:r>
                        <a:rPr lang="en-US" altLang="ko-KR" sz="1200" b="1" dirty="0"/>
                        <a:t> </a:t>
                      </a:r>
                      <a:r>
                        <a:rPr lang="ko-KR" altLang="en-US" sz="1200" b="1" dirty="0"/>
                        <a:t>기능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카메라 각도 및 거리 자동 보정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Google </a:t>
                      </a:r>
                      <a:r>
                        <a:rPr lang="ko-KR" altLang="en-US" sz="1200" b="1" dirty="0"/>
                        <a:t>로그인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Firebase Auth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기반 사용자 관리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통계 리포트 화면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일별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주별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월별 측정 결과 분석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3815275"/>
                  </a:ext>
                </a:extLst>
              </a:tr>
            </a:tbl>
          </a:graphicData>
        </a:graphic>
      </p:graphicFrame>
      <p:pic>
        <p:nvPicPr>
          <p:cNvPr id="48" name="그림 47">
            <a:extLst>
              <a:ext uri="{FF2B5EF4-FFF2-40B4-BE49-F238E27FC236}">
                <a16:creationId xmlns:a16="http://schemas.microsoft.com/office/drawing/2014/main" id="{A92C9F96-016D-4600-A438-E831CF72D9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60"/>
          <a:stretch/>
        </p:blipFill>
        <p:spPr>
          <a:xfrm>
            <a:off x="2905976" y="1968924"/>
            <a:ext cx="348014" cy="289465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BC84BBF2-25B2-4E30-8350-801AFB5210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956" b="37563"/>
          <a:stretch/>
        </p:blipFill>
        <p:spPr>
          <a:xfrm>
            <a:off x="2905976" y="2392585"/>
            <a:ext cx="348014" cy="31623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0225A064-8E64-4779-9692-3B83510CD6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664"/>
          <a:stretch/>
        </p:blipFill>
        <p:spPr>
          <a:xfrm>
            <a:off x="2905976" y="2837908"/>
            <a:ext cx="348014" cy="326435"/>
          </a:xfrm>
          <a:prstGeom prst="rect">
            <a:avLst/>
          </a:prstGeom>
        </p:spPr>
      </p:pic>
      <p:graphicFrame>
        <p:nvGraphicFramePr>
          <p:cNvPr id="77" name="표 5">
            <a:extLst>
              <a:ext uri="{FF2B5EF4-FFF2-40B4-BE49-F238E27FC236}">
                <a16:creationId xmlns:a16="http://schemas.microsoft.com/office/drawing/2014/main" id="{A59159EC-161D-4F0B-ABE5-5AE59481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64342"/>
              </p:ext>
            </p:extLst>
          </p:nvPr>
        </p:nvGraphicFramePr>
        <p:xfrm>
          <a:off x="6338185" y="1433525"/>
          <a:ext cx="3344295" cy="22220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4295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서버 시스템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altLang="ko-KR" sz="1200" b="1" dirty="0" err="1">
                          <a:solidFill>
                            <a:schemeClr val="bg1"/>
                          </a:solidFill>
                        </a:rPr>
                        <a:t>FastAPI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측정 기록</a:t>
                      </a:r>
                      <a:r>
                        <a:rPr lang="en-US" altLang="ko-KR" sz="1200" b="1" dirty="0"/>
                        <a:t>•</a:t>
                      </a:r>
                      <a:r>
                        <a:rPr lang="ko-KR" altLang="en-US" sz="1200" b="1" dirty="0"/>
                        <a:t>판정</a:t>
                      </a:r>
                      <a:r>
                        <a:rPr lang="en-US" altLang="ko-KR" sz="1200" b="1" dirty="0"/>
                        <a:t>•</a:t>
                      </a:r>
                      <a:r>
                        <a:rPr lang="ko-KR" altLang="en-US" sz="1200" b="1" dirty="0"/>
                        <a:t>보정 </a:t>
                      </a:r>
                      <a:r>
                        <a:rPr lang="en-US" altLang="ko-KR" sz="1200" b="1" dirty="0"/>
                        <a:t>API</a:t>
                      </a:r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RESTful API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인터페이스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Segmentation</a:t>
                      </a:r>
                      <a:r>
                        <a:rPr lang="ko-KR" altLang="en-US" sz="1200" b="1" dirty="0"/>
                        <a:t> 연동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U-Net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기반 객체 인식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통계 데이터 제공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대시보드용 </a:t>
                      </a:r>
                      <a:r>
                        <a:rPr lang="ko-KR" altLang="en-US" sz="105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애널리틱스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 err="1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엔드포인트</a:t>
                      </a:r>
                      <a:endParaRPr lang="ko-KR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endParaRPr lang="ko-KR" altLang="en-US" sz="105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73602"/>
                  </a:ext>
                </a:extLst>
              </a:tr>
            </a:tbl>
          </a:graphicData>
        </a:graphic>
      </p:graphicFrame>
      <p:pic>
        <p:nvPicPr>
          <p:cNvPr id="78" name="그림 77">
            <a:extLst>
              <a:ext uri="{FF2B5EF4-FFF2-40B4-BE49-F238E27FC236}">
                <a16:creationId xmlns:a16="http://schemas.microsoft.com/office/drawing/2014/main" id="{2658DE04-DBCE-46F7-9675-F60ACC508E9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60"/>
          <a:stretch/>
        </p:blipFill>
        <p:spPr>
          <a:xfrm>
            <a:off x="6441656" y="1968924"/>
            <a:ext cx="348014" cy="289465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FDAD9F81-1F32-4900-AE0E-012D51DBE1C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956" b="37563"/>
          <a:stretch/>
        </p:blipFill>
        <p:spPr>
          <a:xfrm>
            <a:off x="6441656" y="2392585"/>
            <a:ext cx="348014" cy="31623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B75610B0-1B5D-472B-9676-7E6DFB8B2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664"/>
          <a:stretch/>
        </p:blipFill>
        <p:spPr>
          <a:xfrm>
            <a:off x="6441656" y="2837908"/>
            <a:ext cx="348014" cy="326435"/>
          </a:xfrm>
          <a:prstGeom prst="rect">
            <a:avLst/>
          </a:prstGeom>
        </p:spPr>
      </p:pic>
      <p:graphicFrame>
        <p:nvGraphicFramePr>
          <p:cNvPr id="89" name="표 5">
            <a:extLst>
              <a:ext uri="{FF2B5EF4-FFF2-40B4-BE49-F238E27FC236}">
                <a16:creationId xmlns:a16="http://schemas.microsoft.com/office/drawing/2014/main" id="{93616E0B-CF30-4F4B-8397-CDADFD761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34442"/>
              </p:ext>
            </p:extLst>
          </p:nvPr>
        </p:nvGraphicFramePr>
        <p:xfrm>
          <a:off x="2802505" y="3983685"/>
          <a:ext cx="3344295" cy="1782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4295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문서 및 기타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DB </a:t>
                      </a:r>
                      <a:r>
                        <a:rPr lang="ko-KR" altLang="en-US" sz="1200" b="1" dirty="0"/>
                        <a:t>스키마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Firebase</a:t>
                      </a:r>
                      <a:endParaRPr lang="ko-KR" altLang="en-US" sz="105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기술 문서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API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명세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및 개발 가이드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/>
                        <a:t>사용자 매뉴얼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작업자</a:t>
                      </a:r>
                      <a:r>
                        <a:rPr lang="en-US" altLang="ko-KR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관리용 운영 가이드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</a:tbl>
          </a:graphicData>
        </a:graphic>
      </p:graphicFrame>
      <p:pic>
        <p:nvPicPr>
          <p:cNvPr id="95" name="그림 94">
            <a:extLst>
              <a:ext uri="{FF2B5EF4-FFF2-40B4-BE49-F238E27FC236}">
                <a16:creationId xmlns:a16="http://schemas.microsoft.com/office/drawing/2014/main" id="{8CAE47CC-64EA-4D7A-9648-0F28066104A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60"/>
          <a:stretch/>
        </p:blipFill>
        <p:spPr>
          <a:xfrm>
            <a:off x="2905976" y="4519084"/>
            <a:ext cx="348014" cy="289465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BB047D93-442B-4CAC-A23F-DAF53091AC8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956" b="37563"/>
          <a:stretch/>
        </p:blipFill>
        <p:spPr>
          <a:xfrm>
            <a:off x="2905976" y="4942745"/>
            <a:ext cx="348014" cy="316230"/>
          </a:xfrm>
          <a:prstGeom prst="rect">
            <a:avLst/>
          </a:pr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49BE598B-90A5-4F28-8109-771E837BC2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664"/>
          <a:stretch/>
        </p:blipFill>
        <p:spPr>
          <a:xfrm>
            <a:off x="2905976" y="5388068"/>
            <a:ext cx="348014" cy="326435"/>
          </a:xfrm>
          <a:prstGeom prst="rect">
            <a:avLst/>
          </a:prstGeom>
        </p:spPr>
      </p:pic>
      <p:graphicFrame>
        <p:nvGraphicFramePr>
          <p:cNvPr id="99" name="표 5">
            <a:extLst>
              <a:ext uri="{FF2B5EF4-FFF2-40B4-BE49-F238E27FC236}">
                <a16:creationId xmlns:a16="http://schemas.microsoft.com/office/drawing/2014/main" id="{F9B4B589-ACE2-4694-BC0D-8FDA2751D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396374"/>
              </p:ext>
            </p:extLst>
          </p:nvPr>
        </p:nvGraphicFramePr>
        <p:xfrm>
          <a:off x="6338185" y="3983685"/>
          <a:ext cx="3344295" cy="17828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4295">
                  <a:extLst>
                    <a:ext uri="{9D8B030D-6E8A-4147-A177-3AD203B41FA5}">
                      <a16:colId xmlns:a16="http://schemas.microsoft.com/office/drawing/2014/main" val="2292828183"/>
                    </a:ext>
                  </a:extLst>
                </a:gridCol>
              </a:tblGrid>
              <a:tr h="465200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</a:rPr>
                        <a:t>배포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310944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 err="1"/>
                        <a:t>Edocker</a:t>
                      </a:r>
                      <a:r>
                        <a:rPr lang="ko-KR" altLang="en-US" sz="1200" b="1" dirty="0"/>
                        <a:t> 컨테이너 </a:t>
                      </a:r>
                      <a:endParaRPr lang="ko-KR" altLang="en-US" sz="105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924401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ko-KR" altLang="en-US" sz="1200" b="1" dirty="0" err="1"/>
                        <a:t>내부망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 err="1"/>
                        <a:t>쿨라우드</a:t>
                      </a:r>
                      <a:r>
                        <a:rPr lang="ko-KR" altLang="en-US" sz="1200" b="1" dirty="0"/>
                        <a:t> 배포 스크립트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환경 선택적 자동 배포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635779"/>
                  </a:ext>
                </a:extLst>
              </a:tr>
              <a:tr h="439207">
                <a:tc>
                  <a:txBody>
                    <a:bodyPr/>
                    <a:lstStyle/>
                    <a:p>
                      <a:pPr lvl="1" latinLnBrk="1"/>
                      <a:r>
                        <a:rPr lang="en-US" altLang="ko-KR" sz="1200" b="1" dirty="0"/>
                        <a:t>CI/CD</a:t>
                      </a:r>
                      <a:r>
                        <a:rPr lang="ko-KR" altLang="en-US" sz="1200" b="1" dirty="0"/>
                        <a:t> 파이프 라인</a:t>
                      </a:r>
                      <a:endParaRPr lang="en-US" altLang="ko-KR" sz="1200" b="1" dirty="0"/>
                    </a:p>
                    <a:p>
                      <a:pPr lvl="1" latinLnBrk="1"/>
                      <a:r>
                        <a:rPr lang="ko-KR" altLang="en-US" sz="105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자동화된 테스트 및 배포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310920"/>
                  </a:ext>
                </a:extLst>
              </a:tr>
            </a:tbl>
          </a:graphicData>
        </a:graphic>
      </p:graphicFrame>
      <p:pic>
        <p:nvPicPr>
          <p:cNvPr id="100" name="그림 99">
            <a:extLst>
              <a:ext uri="{FF2B5EF4-FFF2-40B4-BE49-F238E27FC236}">
                <a16:creationId xmlns:a16="http://schemas.microsoft.com/office/drawing/2014/main" id="{EA263C2C-0D8B-49F0-9EAE-97B8D9EF612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5760"/>
          <a:stretch/>
        </p:blipFill>
        <p:spPr>
          <a:xfrm>
            <a:off x="6441656" y="4519084"/>
            <a:ext cx="348014" cy="289465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1660CAB8-6AD8-402B-9D32-59B4A08808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956" b="37563"/>
          <a:stretch/>
        </p:blipFill>
        <p:spPr>
          <a:xfrm>
            <a:off x="6441656" y="4942745"/>
            <a:ext cx="348014" cy="316230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2A586EBE-95E8-4E57-BC0F-4FBEC0777B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2664"/>
          <a:stretch/>
        </p:blipFill>
        <p:spPr>
          <a:xfrm>
            <a:off x="6441656" y="5388068"/>
            <a:ext cx="348014" cy="3264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18195B6-BAA7-4571-860A-105A06341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29" y="1443154"/>
            <a:ext cx="437898" cy="43789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DBF4F5-3655-43EE-8A07-62848DAA57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656" y="1462779"/>
            <a:ext cx="442947" cy="44294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4E13F75-BA41-44CF-8C71-43C204AE16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29" y="3978960"/>
            <a:ext cx="462864" cy="46286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6D79F12-53A6-4B7E-8645-4D34FBB87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985" y="3964165"/>
            <a:ext cx="504287" cy="50428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084F065-9B86-4759-AF0B-2E93A3F7AB7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0950" t="65304" r="354"/>
          <a:stretch/>
        </p:blipFill>
        <p:spPr>
          <a:xfrm>
            <a:off x="6441655" y="4542020"/>
            <a:ext cx="331563" cy="1188145"/>
          </a:xfrm>
          <a:prstGeom prst="rect">
            <a:avLst/>
          </a:prstGeom>
        </p:spPr>
      </p:pic>
      <p:pic>
        <p:nvPicPr>
          <p:cNvPr id="131" name="그림 130">
            <a:extLst>
              <a:ext uri="{FF2B5EF4-FFF2-40B4-BE49-F238E27FC236}">
                <a16:creationId xmlns:a16="http://schemas.microsoft.com/office/drawing/2014/main" id="{BCB0736F-C782-465E-BF94-21096D3EC86A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66513" r="91756"/>
          <a:stretch/>
        </p:blipFill>
        <p:spPr>
          <a:xfrm>
            <a:off x="2895817" y="4514684"/>
            <a:ext cx="321392" cy="1172482"/>
          </a:xfrm>
          <a:prstGeom prst="rect">
            <a:avLst/>
          </a:prstGeom>
        </p:spPr>
      </p:pic>
      <p:pic>
        <p:nvPicPr>
          <p:cNvPr id="132" name="그림 131">
            <a:extLst>
              <a:ext uri="{FF2B5EF4-FFF2-40B4-BE49-F238E27FC236}">
                <a16:creationId xmlns:a16="http://schemas.microsoft.com/office/drawing/2014/main" id="{BB29F5C3-3669-4974-AA59-75BECE45527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1170" r="533" b="65796"/>
          <a:stretch/>
        </p:blipFill>
        <p:spPr>
          <a:xfrm>
            <a:off x="6454924" y="1953439"/>
            <a:ext cx="318295" cy="1178486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394F468A-998F-413B-807A-8D242FC242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92409" b="51638"/>
          <a:stretch/>
        </p:blipFill>
        <p:spPr>
          <a:xfrm>
            <a:off x="2909711" y="1949629"/>
            <a:ext cx="290690" cy="16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3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7" grpId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</TotalTime>
  <Words>665</Words>
  <Application>Microsoft Office PowerPoint</Application>
  <PresentationFormat>A4 용지(210x297mm)</PresentationFormat>
  <Paragraphs>225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Office 테마</vt:lpstr>
      <vt:lpstr>스마트폰 기반 제품 치수 계측 및 품질 검수 시스템 개발</vt:lpstr>
      <vt:lpstr>프로젝트 개요</vt:lpstr>
      <vt:lpstr>기획 배경 및 문제 인식</vt:lpstr>
      <vt:lpstr>시장 현황</vt:lpstr>
      <vt:lpstr>경쟁 솔루현 비교 &amp; 차별화 전략</vt:lpstr>
      <vt:lpstr>주요 기능 구성</vt:lpstr>
      <vt:lpstr>기술 구성</vt:lpstr>
      <vt:lpstr>시스템 흐름 &amp; 사용자 시나리오</vt:lpstr>
      <vt:lpstr>개발 결과물</vt:lpstr>
      <vt:lpstr>기대 효과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스마트폰 기반 제품 치수 계측 및 품질 검수 시스템 개발</dc:title>
  <dc:creator>Myunghwan JUN</dc:creator>
  <cp:lastModifiedBy>Myunghwan JUN</cp:lastModifiedBy>
  <cp:revision>75</cp:revision>
  <dcterms:created xsi:type="dcterms:W3CDTF">2025-05-08T13:15:08Z</dcterms:created>
  <dcterms:modified xsi:type="dcterms:W3CDTF">2025-05-09T09:21:42Z</dcterms:modified>
</cp:coreProperties>
</file>