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6" r:id="rId4"/>
    <p:sldId id="270" r:id="rId5"/>
    <p:sldId id="258" r:id="rId6"/>
    <p:sldId id="259" r:id="rId7"/>
    <p:sldId id="260" r:id="rId8"/>
    <p:sldId id="261" r:id="rId9"/>
    <p:sldId id="263" r:id="rId10"/>
    <p:sldId id="264" r:id="rId11"/>
    <p:sldId id="257" r:id="rId12"/>
    <p:sldId id="265" r:id="rId13"/>
    <p:sldId id="281" r:id="rId14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22" autoAdjust="0"/>
  </p:normalViewPr>
  <p:slideViewPr>
    <p:cSldViewPr>
      <p:cViewPr varScale="1">
        <p:scale>
          <a:sx n="76" d="100"/>
          <a:sy n="76" d="100"/>
        </p:scale>
        <p:origin x="5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EB39A-5F93-4131-82A0-C70614E0097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5A5D-67D8-486A-9C6E-4663A4DA9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8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5A5D-67D8-486A-9C6E-4663A4DA91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2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6100" y="2992678"/>
            <a:ext cx="7620000" cy="78483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/>
            <a:r>
              <a:rPr lang="en-US" sz="4800" dirty="0">
                <a:solidFill>
                  <a:srgbClr val="000000"/>
                </a:solidFill>
                <a:latin typeface="Microsoft YaHei"/>
                <a:ea typeface="Microsoft YaHei"/>
              </a:rPr>
              <a:t>WeChat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904111" y="2094738"/>
            <a:ext cx="7620000" cy="66172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/>
            <a:r>
              <a:rPr lang="en-US" altLang="zh-CN" sz="4000" b="1" dirty="0">
                <a:solidFill>
                  <a:srgbClr val="000000"/>
                </a:solidFill>
                <a:latin typeface="Microsoft YaHei"/>
                <a:ea typeface="Microsoft YaHei"/>
              </a:rPr>
              <a:t>project 1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>
            <a:extLst>
              <a:ext uri="{FF2B5EF4-FFF2-40B4-BE49-F238E27FC236}">
                <a16:creationId xmlns:a16="http://schemas.microsoft.com/office/drawing/2014/main" id="{F2C09A35-7B9C-4C73-9130-54C25EDB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" y="72072"/>
            <a:ext cx="5811494" cy="635825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5771A40-70FD-4A08-98E2-89AED26D04E8}"/>
              </a:ext>
            </a:extLst>
          </p:cNvPr>
          <p:cNvSpPr/>
          <p:nvPr/>
        </p:nvSpPr>
        <p:spPr>
          <a:xfrm>
            <a:off x="252692" y="593397"/>
            <a:ext cx="57785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MainActivity.java</a:t>
            </a: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MainActivity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Activity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View.OnClickListener {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onClick(View v) {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resetImgs();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switch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(v.getId())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id_tab_home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setSelect(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id_tab_addr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setSelect(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id_tab_find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setSelect(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id_tab_setting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setSelect(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default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21EDA262-2D27-4C75-9973-9C7F4E19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54" y="2854960"/>
            <a:ext cx="5552746" cy="319908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ECF9E4F-A1D2-4762-8E76-D96B0A933F31}"/>
              </a:ext>
            </a:extLst>
          </p:cNvPr>
          <p:cNvSpPr txBox="1"/>
          <p:nvPr/>
        </p:nvSpPr>
        <p:spPr>
          <a:xfrm>
            <a:off x="6251608" y="347980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编写点击事件</a:t>
            </a:r>
            <a:r>
              <a:rPr lang="en-US" altLang="zh-CN" dirty="0" err="1"/>
              <a:t>onClick</a:t>
            </a:r>
            <a:r>
              <a:rPr lang="zh-CN" altLang="en-US" dirty="0"/>
              <a:t>，同时在</a:t>
            </a:r>
            <a:r>
              <a:rPr lang="en-US" altLang="zh-CN" dirty="0" err="1"/>
              <a:t>MainActivity</a:t>
            </a:r>
            <a:r>
              <a:rPr lang="zh-CN" altLang="en-US" dirty="0"/>
              <a:t>用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View.OnClickListener</a:t>
            </a:r>
            <a:r>
              <a:rPr lang="zh-CN" altLang="en-US" dirty="0"/>
              <a:t>实现点击事件监听的接口。</a:t>
            </a:r>
            <a:endParaRPr lang="en-US" altLang="zh-CN" dirty="0"/>
          </a:p>
          <a:p>
            <a:r>
              <a:rPr lang="en-US" altLang="zh-CN" dirty="0" err="1"/>
              <a:t>resetImgs</a:t>
            </a:r>
            <a:r>
              <a:rPr lang="en-US" altLang="zh-CN" dirty="0"/>
              <a:t>()</a:t>
            </a:r>
            <a:r>
              <a:rPr lang="zh-CN" altLang="en-US" dirty="0"/>
              <a:t>：点击按钮区时，四个按钮都设置成未点击时的样式；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switch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(v.getId())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：点击某个按钮区，做出相应反应。</a:t>
            </a:r>
            <a:endParaRPr lang="en-US" altLang="zh-CN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CEAC189-363E-4CBE-A536-07A20EFC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7" y="231273"/>
            <a:ext cx="2167323" cy="195616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19CBC5E7-764F-4F2A-A8B3-AA829969A313}"/>
              </a:ext>
            </a:extLst>
          </p:cNvPr>
          <p:cNvSpPr txBox="1"/>
          <p:nvPr/>
        </p:nvSpPr>
        <p:spPr>
          <a:xfrm>
            <a:off x="6235700" y="436017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控制监听范围只位于四个按钮区，以此避免资源开销过大。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9B23D1-6CBF-445A-9E30-1E661402474B}"/>
              </a:ext>
            </a:extLst>
          </p:cNvPr>
          <p:cNvSpPr/>
          <p:nvPr/>
        </p:nvSpPr>
        <p:spPr>
          <a:xfrm>
            <a:off x="698501" y="1574799"/>
            <a:ext cx="40893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MainActivity.java</a:t>
            </a: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LinearLayout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mTabHome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LinearLayout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mTabAddr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LinearLayout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mTabFind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LinearLayout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mTabSetting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void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initEvent() {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mTabHome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.setOnClickListener(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mTabAddr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.setOnClickListener(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mTabFind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.setOnClickListener(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mTabSetting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.setOnClickListener(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8DBF63E-0169-4C4B-848B-4E0D21D8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640" y="355600"/>
            <a:ext cx="2617184" cy="2362200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3EB0DFC-76C6-4449-84A2-BCF48814E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754" y="3175000"/>
            <a:ext cx="5552746" cy="2879045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165015A2-4D25-4979-BD9A-0ABEB187B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72072"/>
            <a:ext cx="5632746" cy="63582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67AF986-8236-4BA3-A61C-274D25B3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1011734"/>
            <a:ext cx="2133600" cy="44789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397430-BC7F-42E3-80E2-DB61F43EC7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0"/>
          <a:stretch/>
        </p:blipFill>
        <p:spPr>
          <a:xfrm>
            <a:off x="7683500" y="1005928"/>
            <a:ext cx="2162243" cy="4478931"/>
          </a:xfrm>
          <a:prstGeom prst="rect">
            <a:avLst/>
          </a:prstGeom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81E4AF9B-D035-4DD8-B5BB-5D555422E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431801"/>
            <a:ext cx="2765901" cy="2819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927BBC3-6CEB-44AD-B114-039F064455EF}"/>
              </a:ext>
            </a:extLst>
          </p:cNvPr>
          <p:cNvSpPr txBox="1"/>
          <p:nvPr/>
        </p:nvSpPr>
        <p:spPr>
          <a:xfrm>
            <a:off x="901700" y="4089400"/>
            <a:ext cx="2667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   行   结   果  </a:t>
            </a:r>
            <a:r>
              <a:rPr lang="en-US" altLang="zh-CN" sz="2400" dirty="0"/>
              <a:t> --&gt;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3700" y="2997284"/>
            <a:ext cx="7620000" cy="66172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/>
            <a:r>
              <a:rPr lang="en-US" sz="4000" dirty="0">
                <a:solidFill>
                  <a:srgbClr val="000000"/>
                </a:solidFill>
                <a:latin typeface="Microsoft YaHei"/>
                <a:ea typeface="Microsoft YaHei"/>
              </a:rPr>
              <a:t>Thanks</a:t>
            </a:r>
            <a:endParaRPr 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95" y="342376"/>
            <a:ext cx="6527800" cy="852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3355" y="392569"/>
            <a:ext cx="4298640" cy="507831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/>
            <a:r>
              <a:rPr lang="en-US" altLang="zh-CN" sz="3000" dirty="0">
                <a:solidFill>
                  <a:srgbClr val="000000"/>
                </a:solidFill>
                <a:latin typeface="Microsoft YaHei"/>
                <a:ea typeface="Microsoft YaHei"/>
              </a:rPr>
              <a:t>Project Goals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473" y="2297884"/>
            <a:ext cx="3644900" cy="323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378" y="2160362"/>
            <a:ext cx="711200" cy="79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378" y="3458958"/>
            <a:ext cx="711200" cy="791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378" y="4739857"/>
            <a:ext cx="711200" cy="7915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80713" y="2312025"/>
            <a:ext cx="4087232" cy="692497"/>
            <a:chOff x="2080713" y="2276515"/>
            <a:chExt cx="4087232" cy="692497"/>
          </a:xfrm>
        </p:grpSpPr>
        <p:sp>
          <p:nvSpPr>
            <p:cNvPr id="12" name="TextBox 8"/>
            <p:cNvSpPr txBox="1"/>
            <p:nvPr/>
          </p:nvSpPr>
          <p:spPr>
            <a:xfrm>
              <a:off x="2080713" y="2276515"/>
              <a:ext cx="4087232" cy="692497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/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微信界面：上方标题，下方按钮，中部内容框。下方四个按钮水平排列，分别为“微信”、“通讯录”、“朋友”、“设置”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82129" y="3620585"/>
            <a:ext cx="4087232" cy="692497"/>
            <a:chOff x="2082129" y="3620585"/>
            <a:chExt cx="4087232" cy="692497"/>
          </a:xfrm>
        </p:grpSpPr>
        <p:sp>
          <p:nvSpPr>
            <p:cNvPr id="13" name="TextBox 9"/>
            <p:cNvSpPr txBox="1"/>
            <p:nvPr/>
          </p:nvSpPr>
          <p:spPr>
            <a:xfrm>
              <a:off x="2082129" y="3620585"/>
              <a:ext cx="4087232" cy="692497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/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功能实现：点击按钮，即相应切换中部内容框，同时按钮样式有变化。应用开启时，默认首先打开“微信”界面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84926" y="4897868"/>
            <a:ext cx="4087232" cy="261610"/>
            <a:chOff x="2084926" y="4897868"/>
            <a:chExt cx="4087232" cy="261610"/>
          </a:xfrm>
        </p:grpSpPr>
        <p:sp>
          <p:nvSpPr>
            <p:cNvPr id="11" name="TextBox 10"/>
            <p:cNvSpPr txBox="1"/>
            <p:nvPr/>
          </p:nvSpPr>
          <p:spPr>
            <a:xfrm>
              <a:off x="2084926" y="4897868"/>
              <a:ext cx="4087232" cy="26161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/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涉及到</a:t>
              </a:r>
              <a:r>
                <a:rPr lang="en-US" altLang="zh-CN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Fragment</a:t>
              </a:r>
              <a:r>
                <a:rPr lang="zh-CN" altLang="en-US" sz="1400" dirty="0">
                  <a:solidFill>
                    <a:srgbClr val="000000"/>
                  </a:solidFill>
                  <a:latin typeface="Microsoft YaHei"/>
                  <a:ea typeface="Microsoft YaHei"/>
                </a:rPr>
                <a:t>的使用</a:t>
              </a:r>
              <a:endParaRPr lang="en-US" sz="11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02100" y="3624036"/>
            <a:ext cx="6199994" cy="541563"/>
            <a:chOff x="4330212" y="3624037"/>
            <a:chExt cx="5971882" cy="505222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212" y="3668982"/>
              <a:ext cx="5130800" cy="418231"/>
            </a:xfrm>
            <a:prstGeom prst="rect">
              <a:avLst/>
            </a:prstGeom>
          </p:spPr>
        </p:pic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194" y="3624037"/>
              <a:ext cx="850900" cy="50522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864099" y="3091820"/>
            <a:ext cx="4979870" cy="784829"/>
            <a:chOff x="5832289" y="2803515"/>
            <a:chExt cx="3545399" cy="404290"/>
          </a:xfrm>
        </p:grpSpPr>
        <p:sp>
          <p:nvSpPr>
            <p:cNvPr id="11" name="TextBox 5"/>
            <p:cNvSpPr txBox="1"/>
            <p:nvPr/>
          </p:nvSpPr>
          <p:spPr>
            <a:xfrm>
              <a:off x="5832289" y="2803515"/>
              <a:ext cx="3545399" cy="404290"/>
            </a:xfrm>
            <a:prstGeom prst="rect">
              <a:avLst/>
            </a:prstGeom>
          </p:spPr>
          <p:txBody>
            <a:bodyPr wrap="square" lIns="0" tIns="0" rIns="0" rtlCol="0" anchor="t">
              <a:spAutoFit/>
            </a:bodyPr>
            <a:lstStyle/>
            <a:p>
              <a:pPr latinLnBrk="1"/>
              <a:r>
                <a:rPr lang="zh-CN" altLang="en-US" sz="2400" dirty="0"/>
                <a:t>接下来是关于代码的笔记。详细代码都在项目文件</a:t>
              </a:r>
              <a:r>
                <a:rPr lang="en-US" altLang="zh-CN" sz="2400" dirty="0" err="1"/>
                <a:t>myfile</a:t>
              </a:r>
              <a:r>
                <a:rPr lang="en-US" altLang="zh-CN" sz="2400" dirty="0"/>
                <a:t>/Fragment1</a:t>
              </a:r>
              <a:r>
                <a:rPr lang="zh-CN" altLang="en-US" sz="2400" dirty="0"/>
                <a:t>里</a:t>
              </a:r>
              <a:r>
                <a:rPr lang="en-US" altLang="zh-CN" sz="2400" dirty="0"/>
                <a:t>~</a:t>
              </a:r>
              <a:endParaRPr lang="en-US" sz="2400" dirty="0"/>
            </a:p>
          </p:txBody>
        </p:sp>
      </p:grpSp>
      <p:pic>
        <p:nvPicPr>
          <p:cNvPr id="13" name="Picture 3">
            <a:extLst>
              <a:ext uri="{FF2B5EF4-FFF2-40B4-BE49-F238E27FC236}">
                <a16:creationId xmlns:a16="http://schemas.microsoft.com/office/drawing/2014/main" id="{77822535-FB5C-4448-9074-00E014416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108" y="1900009"/>
            <a:ext cx="3213100" cy="34045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>
            <a:extLst>
              <a:ext uri="{FF2B5EF4-FFF2-40B4-BE49-F238E27FC236}">
                <a16:creationId xmlns:a16="http://schemas.microsoft.com/office/drawing/2014/main" id="{5CDED4ED-7BDE-4EB5-9631-70875332A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88" y="3811478"/>
            <a:ext cx="6342849" cy="2524732"/>
          </a:xfrm>
          <a:prstGeom prst="rect">
            <a:avLst/>
          </a:prstGeom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81D1A5A1-701B-4834-AB65-2E3D7E7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6" y="3784599"/>
            <a:ext cx="4934751" cy="2578490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B45D6EC8-1DD0-4810-8239-2670DC09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72" y="139311"/>
            <a:ext cx="6941484" cy="350867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91CDDB44-CF00-42D4-A8E0-2C40577A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498" y="231273"/>
            <a:ext cx="1657402" cy="14959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CE6ED7A-BD46-484B-96E5-9FC91BD01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1" y="163477"/>
            <a:ext cx="1825216" cy="322999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2F6E19B-EE0C-44E6-A162-FE1C047BB050}"/>
              </a:ext>
            </a:extLst>
          </p:cNvPr>
          <p:cNvSpPr txBox="1"/>
          <p:nvPr/>
        </p:nvSpPr>
        <p:spPr>
          <a:xfrm>
            <a:off x="2418051" y="812562"/>
            <a:ext cx="6720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 Studio </a:t>
            </a:r>
            <a:r>
              <a:rPr lang="zh-CN" altLang="en-US" dirty="0"/>
              <a:t>新建项目默认带标题（如左图），现在想去掉这个默认标题。左下方的代码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requestWindowFeature(Window.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FEATURE_NO_TITLE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en-US" dirty="0"/>
              <a:t>此方法是由老师提供的，我看到老师的</a:t>
            </a:r>
            <a:r>
              <a:rPr lang="en-US" altLang="zh-CN" dirty="0"/>
              <a:t>AS</a:t>
            </a:r>
            <a:r>
              <a:rPr lang="zh-CN" altLang="en-US" dirty="0"/>
              <a:t>运行出来确实是删去了默认标题，可我这样写代码后，</a:t>
            </a:r>
            <a:r>
              <a:rPr lang="en-US" altLang="zh-CN" dirty="0"/>
              <a:t>AS</a:t>
            </a:r>
            <a:r>
              <a:rPr lang="zh-CN" altLang="en-US" dirty="0"/>
              <a:t>没有反应呢。于是我用了右下方的代码的方法，把</a:t>
            </a:r>
            <a:r>
              <a:rPr lang="en-US" altLang="zh-CN" dirty="0"/>
              <a:t>style.xml</a:t>
            </a:r>
            <a:r>
              <a:rPr lang="zh-CN" altLang="en-US" dirty="0"/>
              <a:t>中原本是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style 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name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="AppTheme" 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parent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="Theme.AppCompat.Light.DarkActionBar"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lang="zh-CN" altLang="zh-CN" sz="4400" dirty="0">
              <a:latin typeface="Arial" panose="020B0604020202020204" pitchFamily="34" charset="0"/>
            </a:endParaRPr>
          </a:p>
          <a:p>
            <a:r>
              <a:rPr lang="zh-CN" altLang="en-US" dirty="0"/>
              <a:t>的</a:t>
            </a:r>
            <a:r>
              <a:rPr lang="en-US" altLang="zh-CN" dirty="0" err="1"/>
              <a:t>DarkActionBar</a:t>
            </a:r>
            <a:r>
              <a:rPr lang="zh-CN" altLang="en-US" dirty="0"/>
              <a:t>改成了</a:t>
            </a:r>
            <a:r>
              <a:rPr lang="en-US" altLang="zh-CN" dirty="0" err="1"/>
              <a:t>NoActionBar</a:t>
            </a:r>
            <a:r>
              <a:rPr lang="zh-CN" altLang="en-US" dirty="0"/>
              <a:t>，默认绿绿的标题就消失了。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7076005-E8E9-480D-A10D-4D3FD4052C27}"/>
              </a:ext>
            </a:extLst>
          </p:cNvPr>
          <p:cNvSpPr/>
          <p:nvPr/>
        </p:nvSpPr>
        <p:spPr>
          <a:xfrm>
            <a:off x="139700" y="4089400"/>
            <a:ext cx="489911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MainActivity.java</a:t>
            </a: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protected void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onCreate(Bundle savedInstanceState)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super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.onCreate(savedInstanceState);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requestWindowFeature(Window.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FEATURE_NO_TITLE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setContentView(R.layout.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activity_main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9050E9-8275-48DC-9D2C-A7200178309B}"/>
              </a:ext>
            </a:extLst>
          </p:cNvPr>
          <p:cNvSpPr/>
          <p:nvPr/>
        </p:nvSpPr>
        <p:spPr>
          <a:xfrm>
            <a:off x="5060888" y="4058181"/>
            <a:ext cx="678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style.xml</a:t>
            </a: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resources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style 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name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="AppTheme" 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parent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="Theme.AppCompat.Light.NoActionBar"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&lt;!-- Customize your theme here. --&gt;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&lt;/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style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&lt;/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resources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2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318510EC-9982-49C5-8386-0A953C104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1871344"/>
            <a:ext cx="5638800" cy="4121741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DB6C32A6-A06C-47FF-9C78-C1DCE5AA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94" y="0"/>
            <a:ext cx="5811494" cy="63582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D22CDDE-0B42-45E4-854E-53194A89FFCC}"/>
              </a:ext>
            </a:extLst>
          </p:cNvPr>
          <p:cNvSpPr txBox="1"/>
          <p:nvPr/>
        </p:nvSpPr>
        <p:spPr>
          <a:xfrm>
            <a:off x="6235700" y="2184400"/>
            <a:ext cx="487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android: </a:t>
            </a:r>
            <a:r>
              <a:rPr lang="en-US" altLang="zh-CN" dirty="0" err="1"/>
              <a:t>layout_width</a:t>
            </a:r>
            <a:r>
              <a:rPr lang="en-US" altLang="zh-CN" dirty="0"/>
              <a:t> = “0dp”</a:t>
            </a:r>
          </a:p>
          <a:p>
            <a:r>
              <a:rPr lang="en-US" altLang="zh-CN" dirty="0"/>
              <a:t>android: </a:t>
            </a:r>
            <a:r>
              <a:rPr lang="en-US" altLang="zh-CN" dirty="0" err="1"/>
              <a:t>layout_weight</a:t>
            </a:r>
            <a:r>
              <a:rPr lang="en-US" altLang="zh-CN" dirty="0"/>
              <a:t> = “1”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bottom.xml</a:t>
            </a:r>
            <a:r>
              <a:rPr lang="zh-CN" altLang="en-US" dirty="0"/>
              <a:t>的源码中有</a:t>
            </a:r>
            <a:r>
              <a:rPr lang="en-US" altLang="zh-CN" dirty="0"/>
              <a:t>4</a:t>
            </a:r>
            <a:r>
              <a:rPr lang="zh-CN" altLang="en-US" dirty="0"/>
              <a:t>个平行关系的</a:t>
            </a:r>
            <a:r>
              <a:rPr lang="en-US" altLang="zh-CN" dirty="0" err="1"/>
              <a:t>LinearLayout</a:t>
            </a:r>
            <a:r>
              <a:rPr lang="zh-CN" altLang="en-US" dirty="0"/>
              <a:t>，每个</a:t>
            </a:r>
            <a:r>
              <a:rPr lang="en-US" altLang="zh-CN" dirty="0" err="1"/>
              <a:t>LinearLayout</a:t>
            </a:r>
            <a:r>
              <a:rPr lang="zh-CN" altLang="en-US" dirty="0"/>
              <a:t>都写有上述两行代码，意为在水平方向四个</a:t>
            </a:r>
            <a:r>
              <a:rPr lang="en-US" altLang="zh-CN" dirty="0" err="1"/>
              <a:t>LinearLayout</a:t>
            </a:r>
            <a:r>
              <a:rPr lang="zh-CN" altLang="en-US" dirty="0"/>
              <a:t>平分空间。在设定</a:t>
            </a:r>
            <a:r>
              <a:rPr lang="en-US" altLang="zh-CN" dirty="0" err="1"/>
              <a:t>layout_width</a:t>
            </a:r>
            <a:r>
              <a:rPr lang="zh-CN" altLang="en-US" dirty="0"/>
              <a:t>或</a:t>
            </a:r>
            <a:r>
              <a:rPr lang="en-US" altLang="zh-CN" dirty="0" err="1"/>
              <a:t>layout_height</a:t>
            </a:r>
            <a:r>
              <a:rPr lang="zh-CN" altLang="en-US" dirty="0"/>
              <a:t>为</a:t>
            </a:r>
            <a:r>
              <a:rPr lang="en-US" altLang="zh-CN" dirty="0"/>
              <a:t>0dp</a:t>
            </a:r>
            <a:r>
              <a:rPr lang="zh-CN" altLang="en-US" dirty="0"/>
              <a:t>的前提下，权值</a:t>
            </a:r>
            <a:r>
              <a:rPr lang="en-US" altLang="zh-CN" dirty="0" err="1"/>
              <a:t>layout_weight</a:t>
            </a:r>
            <a:r>
              <a:rPr lang="zh-CN" altLang="en-US" dirty="0"/>
              <a:t>都为一，所以才是平均分配；权值越大，分配空间成比例越大。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:clickable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“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false</a:t>
            </a:r>
            <a:r>
              <a:rPr lang="zh-CN" altLang="en-US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/>
              <a:t>设置</a:t>
            </a:r>
            <a:r>
              <a:rPr lang="en-US" altLang="zh-CN" dirty="0" err="1"/>
              <a:t>ImageButton</a:t>
            </a:r>
            <a:r>
              <a:rPr lang="zh-CN" altLang="en-US" dirty="0"/>
              <a:t>默认未被点击，要不然运行出来点击按钮无响应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9BAC080-A634-4196-8924-1A914453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498" y="231273"/>
            <a:ext cx="1657402" cy="149592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ED8E247-F245-4F0E-BD20-B34752E3ED3C}"/>
              </a:ext>
            </a:extLst>
          </p:cNvPr>
          <p:cNvSpPr/>
          <p:nvPr/>
        </p:nvSpPr>
        <p:spPr>
          <a:xfrm>
            <a:off x="266700" y="144144"/>
            <a:ext cx="57785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bottom.xml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LinearLayout</a:t>
            </a:r>
            <a:b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:id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="@+id/id_tab_addr"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:layout_width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="0dp"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:layout_height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="match_parent"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:layout_weight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="1"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:orientation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="vertical"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ImageButton</a:t>
            </a:r>
            <a:b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:id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="@+id/imgBtnAddr"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:layout_width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="match_parent"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:layout_height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="60dp"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:background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="#e5e5e5"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:clickable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="false"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:contentDescription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="@string/app_name"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:src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="@drawable/tab_address_normal"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/&gt;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TextView</a:t>
            </a:r>
            <a:b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:id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="@+id/txtAddr"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:layout_width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="match_parent"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:layout_height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="wrap_content"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:textSize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="20sp"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:textColor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="#000"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:gravity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="center"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:text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="@string/addr"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/&gt;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&lt;/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LinearLayout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AE2F234D-223B-4BE1-9EF2-4517745A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3098799"/>
            <a:ext cx="5638800" cy="2798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53071"/>
            <a:ext cx="5715000" cy="59266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EFE02E-4861-4B1C-B754-817420662144}"/>
              </a:ext>
            </a:extLst>
          </p:cNvPr>
          <p:cNvSpPr txBox="1"/>
          <p:nvPr/>
        </p:nvSpPr>
        <p:spPr>
          <a:xfrm>
            <a:off x="215900" y="457445"/>
            <a:ext cx="5410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activity_main.xml</a:t>
            </a:r>
          </a:p>
          <a:p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sz="1400" i="1" dirty="0">
                <a:solidFill>
                  <a:srgbClr val="000000"/>
                </a:solidFill>
                <a:latin typeface="宋体" panose="02010600030101010101" pitchFamily="2" charset="-122"/>
              </a:rPr>
              <a:t>?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xml version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="1.0" 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encoding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="utf-8"</a:t>
            </a:r>
            <a:r>
              <a:rPr lang="zh-CN" altLang="zh-CN" sz="1400" i="1" dirty="0">
                <a:solidFill>
                  <a:srgbClr val="000000"/>
                </a:solidFill>
                <a:latin typeface="宋体" panose="02010600030101010101" pitchFamily="2" charset="-122"/>
              </a:rPr>
              <a:t>?&gt;</a:t>
            </a:r>
            <a:br>
              <a:rPr lang="zh-CN" altLang="zh-CN" sz="1400" i="1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LinearLayout 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xmlns: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="http://schemas.android.com/apk/res/android"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:layout_width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="match_parent"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:layout_height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="match_parent"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:orientation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="vertical"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include 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layout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="@layout/top"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/&gt;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FrameLayout</a:t>
            </a:r>
            <a:b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:id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="@+id/id_content"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:layout_width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="match_parent"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:layout_height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="0dp"</a:t>
            </a:r>
            <a:b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:layout_weight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="1"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&lt;/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FrameLayout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&lt;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include</a:t>
            </a:r>
            <a:b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0000FF"/>
                </a:solidFill>
                <a:latin typeface="宋体" panose="02010600030101010101" pitchFamily="2" charset="-122"/>
              </a:rPr>
              <a:t>layout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="@layout/bottom"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/&gt;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&lt;/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LinearLayout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A48712-F1E4-4B28-8776-E5BC39CD0D51}"/>
              </a:ext>
            </a:extLst>
          </p:cNvPr>
          <p:cNvSpPr txBox="1"/>
          <p:nvPr/>
        </p:nvSpPr>
        <p:spPr>
          <a:xfrm>
            <a:off x="6235700" y="393700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&lt;include layout=“@layout/...” /&gt;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activity_main.xml</a:t>
            </a:r>
            <a:r>
              <a:rPr lang="zh-CN" altLang="en-US" dirty="0"/>
              <a:t>文件中引用布局文件</a:t>
            </a:r>
            <a:r>
              <a:rPr lang="en-US" altLang="zh-CN" dirty="0"/>
              <a:t>top.xml</a:t>
            </a:r>
            <a:r>
              <a:rPr lang="zh-CN" altLang="en-US" dirty="0"/>
              <a:t>和</a:t>
            </a:r>
            <a:r>
              <a:rPr lang="en-US" altLang="zh-CN" dirty="0"/>
              <a:t>bottom.xml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0BFC0CE-9380-4E38-83D0-632ABF14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279400"/>
            <a:ext cx="2743200" cy="24759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46140D22-76E3-4221-A419-63220957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" y="72072"/>
            <a:ext cx="5811494" cy="635825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AA34EA5-74B7-4AC3-9D93-4816E466AB1C}"/>
              </a:ext>
            </a:extLst>
          </p:cNvPr>
          <p:cNvSpPr/>
          <p:nvPr/>
        </p:nvSpPr>
        <p:spPr>
          <a:xfrm>
            <a:off x="129260" y="279400"/>
            <a:ext cx="60302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homeFragment.java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com.example.fragment1;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android.os.Bundle;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android.app.Fragment;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android.view.LayoutInflater;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android.view.View;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android.view.ViewGroup;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//import androidx.fragment.app.Fragment;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endParaRPr lang="en-US" altLang="zh-CN" sz="1400" i="1" dirty="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homeFragment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Fragment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homeFragment()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// Required empty public constructor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View onCreateView(LayoutInflater inflater, ViewGroup container,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Bundle savedInstanceState)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// Inflate the layout for this fragment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inflater.inflate(R.layout.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tab_home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, container,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false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6A2F29BA-9ED8-4EB5-A10D-00191F22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54" y="2794000"/>
            <a:ext cx="5552746" cy="319908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D6C687C-4879-4014-A3D7-50D41537B2F8}"/>
              </a:ext>
            </a:extLst>
          </p:cNvPr>
          <p:cNvSpPr txBox="1"/>
          <p:nvPr/>
        </p:nvSpPr>
        <p:spPr>
          <a:xfrm>
            <a:off x="6251608" y="34798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碎片 </a:t>
            </a:r>
            <a:r>
              <a:rPr lang="en-US" altLang="zh-CN" dirty="0"/>
              <a:t>Fragment</a:t>
            </a:r>
          </a:p>
          <a:p>
            <a:endParaRPr lang="en-US" altLang="zh-CN" dirty="0"/>
          </a:p>
          <a:p>
            <a:r>
              <a:rPr lang="zh-CN" altLang="en-US" dirty="0"/>
              <a:t>作为嵌入活动当中的</a:t>
            </a:r>
            <a:r>
              <a:rPr lang="en-US" altLang="zh-CN" dirty="0"/>
              <a:t>UI</a:t>
            </a:r>
            <a:r>
              <a:rPr lang="zh-CN" altLang="en-US" dirty="0"/>
              <a:t>片段，携带一个碎片布局。如左方代码，</a:t>
            </a:r>
            <a:r>
              <a:rPr lang="en-US" altLang="zh-CN" dirty="0" err="1"/>
              <a:t>OnCreateView</a:t>
            </a:r>
            <a:r>
              <a:rPr lang="zh-CN" altLang="en-US" dirty="0"/>
              <a:t>方法通过</a:t>
            </a:r>
            <a:r>
              <a:rPr lang="en-US" altLang="zh-CN" dirty="0"/>
              <a:t>inflate</a:t>
            </a:r>
            <a:r>
              <a:rPr lang="zh-CN" altLang="en-US" dirty="0"/>
              <a:t>动态加载</a:t>
            </a:r>
            <a:r>
              <a:rPr lang="en-US" altLang="zh-CN" dirty="0" err="1"/>
              <a:t>tab_home</a:t>
            </a:r>
            <a:r>
              <a:rPr lang="zh-CN" altLang="en-US" dirty="0"/>
              <a:t>布局。</a:t>
            </a:r>
            <a:endParaRPr lang="en-US" altLang="zh-CN" dirty="0"/>
          </a:p>
          <a:p>
            <a:r>
              <a:rPr lang="zh-CN" altLang="en-US" dirty="0"/>
              <a:t>四个按钮对应四个不同的</a:t>
            </a:r>
            <a:r>
              <a:rPr lang="en-US" altLang="zh-CN" dirty="0"/>
              <a:t>Fragment java</a:t>
            </a:r>
            <a:r>
              <a:rPr lang="zh-CN" altLang="en-US" dirty="0"/>
              <a:t>文件及四个不同的前台页面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62A9F75-ABC0-4BE1-9915-F296D76E5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7" y="231273"/>
            <a:ext cx="2167323" cy="195616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>
            <a:extLst>
              <a:ext uri="{FF2B5EF4-FFF2-40B4-BE49-F238E27FC236}">
                <a16:creationId xmlns:a16="http://schemas.microsoft.com/office/drawing/2014/main" id="{4F22C175-64D2-4D42-9801-212CBA7F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" y="72072"/>
            <a:ext cx="5811494" cy="635825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52845866-B293-4A88-9057-62F69030BC5E}"/>
              </a:ext>
            </a:extLst>
          </p:cNvPr>
          <p:cNvSpPr/>
          <p:nvPr/>
        </p:nvSpPr>
        <p:spPr>
          <a:xfrm>
            <a:off x="37152" y="1055468"/>
            <a:ext cx="603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E05D4463-9523-49FF-B5DD-0378A906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54" y="2794000"/>
            <a:ext cx="5552746" cy="319908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0236B051-2FAB-4AEE-99C1-627F47B47223}"/>
              </a:ext>
            </a:extLst>
          </p:cNvPr>
          <p:cNvSpPr txBox="1"/>
          <p:nvPr/>
        </p:nvSpPr>
        <p:spPr>
          <a:xfrm>
            <a:off x="6251608" y="34798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内置</a:t>
            </a:r>
            <a:r>
              <a:rPr lang="en-US" altLang="zh-CN" dirty="0" err="1"/>
              <a:t>FragmentManager</a:t>
            </a:r>
            <a:r>
              <a:rPr lang="zh-CN" altLang="en-US" dirty="0"/>
              <a:t>对象，所以直接</a:t>
            </a:r>
            <a:r>
              <a:rPr lang="en-US" altLang="zh-CN" dirty="0" err="1"/>
              <a:t>getFragmentManager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FragmentTransaction</a:t>
            </a:r>
            <a:r>
              <a:rPr lang="zh-CN" altLang="en-US" dirty="0"/>
              <a:t>实现对</a:t>
            </a:r>
            <a:r>
              <a:rPr lang="en-US" altLang="zh-CN" dirty="0"/>
              <a:t>Fragment</a:t>
            </a:r>
            <a:r>
              <a:rPr lang="zh-CN" altLang="en-US" dirty="0"/>
              <a:t>的动态添加</a:t>
            </a:r>
            <a:r>
              <a:rPr lang="en-US" altLang="zh-CN" dirty="0"/>
              <a:t>add</a:t>
            </a:r>
            <a:r>
              <a:rPr lang="zh-CN" altLang="en-US" dirty="0"/>
              <a:t>、隐藏</a:t>
            </a:r>
            <a:r>
              <a:rPr lang="en-US" altLang="zh-CN" dirty="0"/>
              <a:t>hide</a:t>
            </a:r>
            <a:r>
              <a:rPr lang="zh-CN" altLang="en-US" dirty="0"/>
              <a:t>、显示</a:t>
            </a:r>
            <a:r>
              <a:rPr lang="en-US" altLang="zh-CN" dirty="0"/>
              <a:t>show</a:t>
            </a:r>
            <a:r>
              <a:rPr lang="zh-CN" altLang="en-US" dirty="0"/>
              <a:t>等操作，注意进行一系列操作最后需要提交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3B7A82DD-8AF9-4F86-94B1-61B8E2369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7" y="231273"/>
            <a:ext cx="2167323" cy="1956168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BA50A16-CE3D-40A2-88EF-3115C2DB9876}"/>
              </a:ext>
            </a:extLst>
          </p:cNvPr>
          <p:cNvSpPr/>
          <p:nvPr/>
        </p:nvSpPr>
        <p:spPr>
          <a:xfrm>
            <a:off x="252692" y="509315"/>
            <a:ext cx="57785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MainActivity.java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Fragment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fmTabHome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homeFragment();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Fragment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fmTabAddr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addrFragment();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Fragment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fmTabFind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findFragment();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Fragment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fmTabSetting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settingFragment();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FragmentManager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void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initFragment()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 getFragmentManager();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FragmentTransaction transaction =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.beginTransaction();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transaction.add(R.id.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id_content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transaction.add(R.id.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id_content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fmTabAddr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transaction.add(R.id.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id_content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fmTabFind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transaction.add(R.id.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id_content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fmTabSetting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transaction.commit();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void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hideFragment(FragmentTransaction transaction)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transaction.hide(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transaction.hide(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fmTabAddr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transaction.hide(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fmTabFind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transaction.hide(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fmTabSetting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>
            <a:extLst>
              <a:ext uri="{FF2B5EF4-FFF2-40B4-BE49-F238E27FC236}">
                <a16:creationId xmlns:a16="http://schemas.microsoft.com/office/drawing/2014/main" id="{78A938A5-29A7-4430-B08C-209622CB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1" y="57697"/>
            <a:ext cx="6341095" cy="637263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AAF92A0-E708-4D53-93C5-7455FD2D679E}"/>
              </a:ext>
            </a:extLst>
          </p:cNvPr>
          <p:cNvSpPr/>
          <p:nvPr/>
        </p:nvSpPr>
        <p:spPr>
          <a:xfrm>
            <a:off x="104950" y="269901"/>
            <a:ext cx="704514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MainActivity.java</a:t>
            </a: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mImgHome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 (ImageButton) findViewById(R.id.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imgBtnHome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mTxtHome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 (TextView) findViewById(R.id.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txtHome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......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void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setSelect(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i)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FragmentTransaction transaction =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.beginTransaction();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hideFragment(transaction);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switch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(i) {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transaction.show(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mImgHome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.setImageResource(R.drawable.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tab_weixin_pressed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mTxtHome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.setTextColor(Color.</a:t>
            </a:r>
            <a:r>
              <a:rPr lang="zh-CN" altLang="zh-CN" sz="1400" i="1" dirty="0">
                <a:solidFill>
                  <a:srgbClr val="000000"/>
                </a:solidFill>
                <a:latin typeface="宋体" panose="02010600030101010101" pitchFamily="2" charset="-122"/>
              </a:rPr>
              <a:t>parseColor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"#08c161"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case </a:t>
            </a:r>
            <a:r>
              <a:rPr lang="zh-CN" altLang="zh-CN" sz="14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transaction.show(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fmTabAddr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mImgAddr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.setImageResource(R.drawable.</a:t>
            </a:r>
            <a:r>
              <a:rPr lang="zh-CN" altLang="zh-CN" sz="1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tab_address_pressed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660E7A"/>
                </a:solidFill>
                <a:latin typeface="宋体" panose="02010600030101010101" pitchFamily="2" charset="-122"/>
              </a:rPr>
              <a:t>mTxtAddr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.setTextColor(Color.</a:t>
            </a:r>
            <a:r>
              <a:rPr lang="zh-CN" altLang="zh-CN" sz="1400" i="1" dirty="0">
                <a:solidFill>
                  <a:srgbClr val="000000"/>
                </a:solidFill>
                <a:latin typeface="宋体" panose="02010600030101010101" pitchFamily="2" charset="-122"/>
              </a:rPr>
              <a:t>parseColor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宋体" panose="02010600030101010101" pitchFamily="2" charset="-122"/>
              </a:rPr>
              <a:t>"#08c161"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	......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default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</a:rPr>
              <a:t>break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transaction.commit();</a:t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34A3C5D-F3F8-4E9C-B8F8-8EA335F43270}"/>
              </a:ext>
            </a:extLst>
          </p:cNvPr>
          <p:cNvSpPr/>
          <p:nvPr/>
        </p:nvSpPr>
        <p:spPr>
          <a:xfrm>
            <a:off x="37152" y="1055468"/>
            <a:ext cx="603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8A9562A4-4148-4285-8333-AB9CA768B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2336800"/>
            <a:ext cx="4876800" cy="396429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C3A2F48-47D2-4DC7-905F-963915C0FA3D}"/>
              </a:ext>
            </a:extLst>
          </p:cNvPr>
          <p:cNvSpPr txBox="1"/>
          <p:nvPr/>
        </p:nvSpPr>
        <p:spPr>
          <a:xfrm>
            <a:off x="6789825" y="2610787"/>
            <a:ext cx="4530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如左方代码所示，要实现点击按钮区后，按钮区的图标和字体颜色发生变化。</a:t>
            </a:r>
            <a:endParaRPr lang="en-US" altLang="zh-CN" dirty="0"/>
          </a:p>
          <a:p>
            <a:r>
              <a:rPr lang="en-US" altLang="zh-CN" dirty="0" err="1"/>
              <a:t>imageButton</a:t>
            </a:r>
            <a:r>
              <a:rPr lang="zh-CN" altLang="en-US" dirty="0"/>
              <a:t>的图片切换用</a:t>
            </a:r>
            <a:r>
              <a:rPr lang="en-US" altLang="zh-CN" dirty="0" err="1"/>
              <a:t>setImageResource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TextView</a:t>
            </a:r>
            <a:r>
              <a:rPr lang="zh-CN" altLang="en-US" dirty="0"/>
              <a:t>的颜色切换用</a:t>
            </a:r>
            <a:r>
              <a:rPr lang="en-US" altLang="zh-CN" dirty="0" err="1"/>
              <a:t>setTextColor</a:t>
            </a:r>
            <a:r>
              <a:rPr lang="zh-CN" altLang="en-US" dirty="0"/>
              <a:t>，这里用</a:t>
            </a:r>
            <a:r>
              <a:rPr lang="en-US" altLang="zh-CN" dirty="0" err="1"/>
              <a:t>Color.parseColor</a:t>
            </a:r>
            <a:r>
              <a:rPr lang="en-US" altLang="zh-CN" dirty="0"/>
              <a:t>(string)</a:t>
            </a:r>
            <a:r>
              <a:rPr lang="zh-CN" altLang="en-US" dirty="0"/>
              <a:t>表示颜色。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hideFragment</a:t>
            </a:r>
            <a:r>
              <a:rPr lang="zh-CN" altLang="en-US" dirty="0"/>
              <a:t>：点击按钮区后隐藏四个</a:t>
            </a:r>
            <a:r>
              <a:rPr lang="en-US" altLang="zh-CN" dirty="0"/>
              <a:t>Fragment</a:t>
            </a:r>
            <a:r>
              <a:rPr lang="zh-CN" altLang="en-US" dirty="0"/>
              <a:t>对应的</a:t>
            </a:r>
            <a:r>
              <a:rPr lang="en-US" altLang="zh-CN" dirty="0"/>
              <a:t>xml</a:t>
            </a:r>
            <a:r>
              <a:rPr lang="zh-CN" altLang="en-US" dirty="0"/>
              <a:t>布局。不隐藏的话则内容框出现界面叠加效果。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setSelect</a:t>
            </a:r>
            <a:r>
              <a:rPr lang="zh-CN" altLang="en-US" dirty="0"/>
              <a:t>的输入参数为</a:t>
            </a:r>
            <a:r>
              <a:rPr lang="en-US" altLang="zh-CN" dirty="0"/>
              <a:t>int</a:t>
            </a:r>
            <a:r>
              <a:rPr lang="zh-CN" altLang="en-US" dirty="0"/>
              <a:t>型，与</a:t>
            </a:r>
            <a:r>
              <a:rPr lang="en-US" altLang="zh-CN" dirty="0"/>
              <a:t>PPT</a:t>
            </a:r>
            <a:r>
              <a:rPr lang="zh-CN" altLang="en-US" dirty="0"/>
              <a:t>下一页的</a:t>
            </a:r>
            <a:r>
              <a:rPr lang="en-US" altLang="zh-CN" dirty="0" err="1"/>
              <a:t>onClick</a:t>
            </a:r>
            <a:r>
              <a:rPr lang="zh-CN" altLang="en-US" dirty="0"/>
              <a:t>函数的</a:t>
            </a:r>
            <a:r>
              <a:rPr lang="en-US" altLang="zh-CN" dirty="0"/>
              <a:t>switch</a:t>
            </a:r>
            <a:r>
              <a:rPr lang="zh-CN" altLang="en-US" dirty="0"/>
              <a:t>判断对应。</a:t>
            </a:r>
            <a:endParaRPr lang="en-US" altLang="zh-CN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A7B0FBA-178C-4B05-AF6F-48DE0A38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7" y="231273"/>
            <a:ext cx="2167323" cy="195616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1811</Words>
  <Application>Microsoft Office PowerPoint</Application>
  <PresentationFormat>自定义</PresentationFormat>
  <Paragraphs>82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odd</dc:creator>
  <cp:lastModifiedBy>Samuel Samuel</cp:lastModifiedBy>
  <cp:revision>45</cp:revision>
  <dcterms:created xsi:type="dcterms:W3CDTF">2006-08-16T00:00:00Z</dcterms:created>
  <dcterms:modified xsi:type="dcterms:W3CDTF">2020-03-20T09:34:15Z</dcterms:modified>
</cp:coreProperties>
</file>