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0" r:id="rId9"/>
    <p:sldId id="268" r:id="rId10"/>
    <p:sldId id="273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71"/>
    <a:srgbClr val="ECE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18" autoAdjust="0"/>
  </p:normalViewPr>
  <p:slideViewPr>
    <p:cSldViewPr snapToGrid="0">
      <p:cViewPr varScale="1">
        <p:scale>
          <a:sx n="75" d="100"/>
          <a:sy n="75" d="100"/>
        </p:scale>
        <p:origin x="67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72BDD-7648-42E1-8C29-A05C261EB9B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7228-3EB0-4BF1-B0BE-3B6F497D1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7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17228-3EB0-4BF1-B0BE-3B6F497D15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0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1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5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F00246-0685-4C27-A966-52617287C729}"/>
              </a:ext>
            </a:extLst>
          </p:cNvPr>
          <p:cNvGrpSpPr/>
          <p:nvPr userDrawn="1"/>
        </p:nvGrpSpPr>
        <p:grpSpPr>
          <a:xfrm>
            <a:off x="0" y="0"/>
            <a:ext cx="10193867" cy="539496"/>
            <a:chOff x="0" y="0"/>
            <a:chExt cx="4974336" cy="539496"/>
          </a:xfrm>
        </p:grpSpPr>
        <p:sp>
          <p:nvSpPr>
            <p:cNvPr id="9" name="Rectangle 8"/>
            <p:cNvSpPr/>
            <p:nvPr/>
          </p:nvSpPr>
          <p:spPr bwMode="gray">
            <a:xfrm>
              <a:off x="2377440" y="0"/>
              <a:ext cx="2596896" cy="53949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0"/>
              <a:ext cx="3243072" cy="5394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99AC-5381-4F80-B972-C6625A286B0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F44D-7429-45B7-89F4-FC840DE9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ndoenlanaturaleza.blogspot.com/2015/02/dar-las-gracia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E6A45-E0A8-4852-8344-0B3F068B2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562B71"/>
                </a:solidFill>
                <a:latin typeface="+mj-ea"/>
              </a:rPr>
              <a:t>Project 02: </a:t>
            </a:r>
            <a:r>
              <a:rPr lang="ko-KR" altLang="en-US" sz="4400" dirty="0" err="1">
                <a:solidFill>
                  <a:srgbClr val="562B71"/>
                </a:solidFill>
                <a:latin typeface="+mj-ea"/>
              </a:rPr>
              <a:t>치폴레</a:t>
            </a:r>
            <a:r>
              <a:rPr lang="en-US" altLang="ko-KR" sz="4400" dirty="0">
                <a:solidFill>
                  <a:srgbClr val="562B71"/>
                </a:solidFill>
                <a:latin typeface="+mj-ea"/>
              </a:rPr>
              <a:t> </a:t>
            </a:r>
            <a:r>
              <a:rPr lang="ko-KR" altLang="en-US" sz="4400" dirty="0">
                <a:solidFill>
                  <a:srgbClr val="562B71"/>
                </a:solidFill>
                <a:latin typeface="+mj-ea"/>
              </a:rPr>
              <a:t>가게의 일일 매출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8E177-73F4-4D0D-8624-D267405C7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rgbClr val="7030A0"/>
                </a:solidFill>
                <a:latin typeface="+mj-ea"/>
                <a:ea typeface="+mj-ea"/>
              </a:rPr>
              <a:t>노윤호</a:t>
            </a:r>
            <a:endParaRPr lang="ko-KR" altLang="en-US" sz="24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635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C98A82F-16E6-4005-A137-92BCC5883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0" y="1740432"/>
            <a:ext cx="5768840" cy="4320914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48C49A8-F029-450A-989B-7FBC166CDC2E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9572978" cy="10402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최대 주문 금액과 평균 주문 금액 구하기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06D64A7-0E2B-4F75-98CA-1AF292CB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36779"/>
              </p:ext>
            </p:extLst>
          </p:nvPr>
        </p:nvGraphicFramePr>
        <p:xfrm>
          <a:off x="6604000" y="2067699"/>
          <a:ext cx="4811860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5930">
                  <a:extLst>
                    <a:ext uri="{9D8B030D-6E8A-4147-A177-3AD203B41FA5}">
                      <a16:colId xmlns:a16="http://schemas.microsoft.com/office/drawing/2014/main" val="3353676931"/>
                    </a:ext>
                  </a:extLst>
                </a:gridCol>
                <a:gridCol w="2405930">
                  <a:extLst>
                    <a:ext uri="{9D8B030D-6E8A-4147-A177-3AD203B41FA5}">
                      <a16:colId xmlns:a16="http://schemas.microsoft.com/office/drawing/2014/main" val="230243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562B71"/>
                          </a:solidFill>
                        </a:rPr>
                        <a:t>최대 주문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562B71"/>
                          </a:solidFill>
                        </a:rPr>
                        <a:t>평균 주문 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34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205.25$</a:t>
                      </a:r>
                      <a:endParaRPr lang="ko-KR" altLang="en-US" b="1" dirty="0">
                        <a:solidFill>
                          <a:srgbClr val="562B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18.81$</a:t>
                      </a:r>
                      <a:endParaRPr lang="ko-KR" altLang="en-US" b="1" dirty="0">
                        <a:solidFill>
                          <a:srgbClr val="562B7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731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FA82AB-FE17-4759-B8AB-6F4380A533EE}"/>
              </a:ext>
            </a:extLst>
          </p:cNvPr>
          <p:cNvSpPr txBox="1"/>
          <p:nvPr/>
        </p:nvSpPr>
        <p:spPr>
          <a:xfrm>
            <a:off x="6604000" y="3091992"/>
            <a:ext cx="473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 데이터를 읽어 주문 번호 당 주문 금액을 구하여서 순위를 나타내어 최대 주문 금액과 평균 주문 금액을 구하는 것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최대 주문 금액이 평균 주문 금액보다 약 </a:t>
            </a:r>
            <a:r>
              <a:rPr lang="en-US" altLang="ko-KR" sz="2000" b="1" dirty="0"/>
              <a:t>11</a:t>
            </a:r>
            <a:r>
              <a:rPr lang="ko-KR" altLang="en-US" sz="2000" b="1" dirty="0"/>
              <a:t>배 높은 수치임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5648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E417B8-5BE1-4CC4-98B4-285140008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9" r="43700"/>
          <a:stretch/>
        </p:blipFill>
        <p:spPr>
          <a:xfrm>
            <a:off x="494402" y="1681699"/>
            <a:ext cx="6424543" cy="466695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4BC9B82-FA3D-4A73-AC61-8FF715D3C4A6}"/>
              </a:ext>
            </a:extLst>
          </p:cNvPr>
          <p:cNvSpPr txBox="1">
            <a:spLocks/>
          </p:cNvSpPr>
          <p:nvPr/>
        </p:nvSpPr>
        <p:spPr>
          <a:xfrm>
            <a:off x="181252" y="185413"/>
            <a:ext cx="4786696" cy="106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3200" b="1" dirty="0">
              <a:solidFill>
                <a:srgbClr val="562B7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B328658-9106-4999-848C-6AC8D196A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79254"/>
              </p:ext>
            </p:extLst>
          </p:nvPr>
        </p:nvGraphicFramePr>
        <p:xfrm>
          <a:off x="7478052" y="1252722"/>
          <a:ext cx="4324482" cy="50959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2241">
                  <a:extLst>
                    <a:ext uri="{9D8B030D-6E8A-4147-A177-3AD203B41FA5}">
                      <a16:colId xmlns:a16="http://schemas.microsoft.com/office/drawing/2014/main" val="3460713853"/>
                    </a:ext>
                  </a:extLst>
                </a:gridCol>
                <a:gridCol w="2162241">
                  <a:extLst>
                    <a:ext uri="{9D8B030D-6E8A-4147-A177-3AD203B41FA5}">
                      <a16:colId xmlns:a16="http://schemas.microsoft.com/office/drawing/2014/main" val="4054795599"/>
                    </a:ext>
                  </a:extLst>
                </a:gridCol>
              </a:tblGrid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Salsa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3.5%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41626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rgbClr val="562B71"/>
                          </a:solidFill>
                        </a:rPr>
                        <a:t>Izze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5%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90020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Nectar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7%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75355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Bowl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10%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06537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Chips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9.5%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62033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Burrito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6.8%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0582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Tacos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8.5%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7591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Guacamole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10%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132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Soda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15%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99883"/>
                  </a:ext>
                </a:extLst>
              </a:tr>
              <a:tr h="50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Water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562B71"/>
                          </a:solidFill>
                        </a:rPr>
                        <a:t>20%</a:t>
                      </a:r>
                      <a:endParaRPr lang="ko-KR" altLang="en-US" sz="2400" b="1" dirty="0">
                        <a:solidFill>
                          <a:srgbClr val="562B7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2092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B30498-2C6C-4ABD-B9B7-1AFBE7098DB1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9572978" cy="1496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매장의 순이익 구하기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4-1. </a:t>
            </a:r>
            <a:r>
              <a:rPr lang="ko-KR" altLang="en-US" sz="3200" b="1" dirty="0">
                <a:solidFill>
                  <a:srgbClr val="562B71"/>
                </a:solidFill>
              </a:rPr>
              <a:t>코드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F5953-2EFB-43FB-AEF2-AF1BEE977521}"/>
              </a:ext>
            </a:extLst>
          </p:cNvPr>
          <p:cNvSpPr txBox="1"/>
          <p:nvPr/>
        </p:nvSpPr>
        <p:spPr>
          <a:xfrm>
            <a:off x="7567411" y="623690"/>
            <a:ext cx="40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순이익 퍼센트는 다음 표와 같음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C1FB1-4366-45BF-9279-7EA5AFB44657}"/>
              </a:ext>
            </a:extLst>
          </p:cNvPr>
          <p:cNvSpPr txBox="1"/>
          <p:nvPr/>
        </p:nvSpPr>
        <p:spPr>
          <a:xfrm>
            <a:off x="99496" y="6377519"/>
            <a:ext cx="1078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판매 데이터를 읽어 원래 이익에 순이익 퍼센트를 곱하여 매장의 음식 별 순이익을 알아내는 것</a:t>
            </a:r>
          </a:p>
        </p:txBody>
      </p:sp>
    </p:spTree>
    <p:extLst>
      <p:ext uri="{BB962C8B-B14F-4D97-AF65-F5344CB8AC3E}">
        <p14:creationId xmlns:p14="http://schemas.microsoft.com/office/powerpoint/2010/main" val="328915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8A8CA3-8AAD-432F-B1A9-8448263C5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" y="1019556"/>
            <a:ext cx="12110050" cy="590365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6BFDAF9-D408-417F-85CD-B5F529DC35E1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9572978" cy="1496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매장의 순이익 구하기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4-1. </a:t>
            </a:r>
            <a:r>
              <a:rPr lang="ko-KR" altLang="en-US" sz="3200" b="1" dirty="0">
                <a:solidFill>
                  <a:srgbClr val="562B71"/>
                </a:solidFill>
              </a:rPr>
              <a:t>그래프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9375A-2DF6-4470-9391-D7FD22271418}"/>
              </a:ext>
            </a:extLst>
          </p:cNvPr>
          <p:cNvSpPr txBox="1"/>
          <p:nvPr/>
        </p:nvSpPr>
        <p:spPr>
          <a:xfrm>
            <a:off x="9804629" y="1455922"/>
            <a:ext cx="88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Bowl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712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A827D-614D-48B5-8275-3CA48B23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사람들이 가장 좋아하는 음식은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Chicken bowl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이다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사람들이 가장 좋아하기 때문에 매출도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8000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달러 정도로 가장 많다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사람들은 음식을 먹을 때 치즈를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밥은 기본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가장 많이 넣어 먹는다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사람들이 먹는 음식이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Chicken bowl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이 압도적이라 그런지 순이익도 당연히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Bowl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종류가 많았다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7FD68D-B377-4BAB-9AC5-DFE2DF086783}"/>
              </a:ext>
            </a:extLst>
          </p:cNvPr>
          <p:cNvSpPr txBox="1">
            <a:spLocks/>
          </p:cNvSpPr>
          <p:nvPr/>
        </p:nvSpPr>
        <p:spPr>
          <a:xfrm>
            <a:off x="181252" y="185413"/>
            <a:ext cx="3916615" cy="106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3200" b="1" dirty="0">
              <a:solidFill>
                <a:srgbClr val="562B7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2B69CD-EA9F-44A6-8D6D-02E914EB615A}"/>
              </a:ext>
            </a:extLst>
          </p:cNvPr>
          <p:cNvSpPr txBox="1">
            <a:spLocks/>
          </p:cNvSpPr>
          <p:nvPr/>
        </p:nvSpPr>
        <p:spPr>
          <a:xfrm>
            <a:off x="-1" y="-243565"/>
            <a:ext cx="11209867" cy="106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알게 된 점 및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느낀점</a:t>
            </a:r>
            <a:endParaRPr lang="ko-KR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A8D4BD-CB41-4AFB-ADD4-AE69275B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6634" y="1673324"/>
            <a:ext cx="6278732" cy="4866017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79D3C06-2D9C-45EF-9690-6073954881C7}"/>
              </a:ext>
            </a:extLst>
          </p:cNvPr>
          <p:cNvSpPr txBox="1">
            <a:spLocks/>
          </p:cNvSpPr>
          <p:nvPr/>
        </p:nvSpPr>
        <p:spPr>
          <a:xfrm>
            <a:off x="-1" y="-243565"/>
            <a:ext cx="11209867" cy="106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감사합니다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ko-KR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DA47-B7FC-4640-BA75-7371D079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1</a:t>
            </a: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데이터 설명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가장 많이 팔린 메뉴와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가장 매출이 큰 메뉴 조사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3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추가 메뉴의 매출액 조사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4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최대 주문 금액과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평균 주문 금액 구하기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매장의 순이익 구하기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52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알게 된 점 및 느낀 점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094260-4E56-4070-849B-D744BA1CEEB5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7506810" cy="102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5824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9687661-9093-4DEC-A39A-6EF17EC57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07064"/>
              </p:ext>
            </p:extLst>
          </p:nvPr>
        </p:nvGraphicFramePr>
        <p:xfrm>
          <a:off x="174594" y="1721689"/>
          <a:ext cx="6503634" cy="33557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51817">
                  <a:extLst>
                    <a:ext uri="{9D8B030D-6E8A-4147-A177-3AD203B41FA5}">
                      <a16:colId xmlns:a16="http://schemas.microsoft.com/office/drawing/2014/main" val="3329724051"/>
                    </a:ext>
                  </a:extLst>
                </a:gridCol>
                <a:gridCol w="3251817">
                  <a:extLst>
                    <a:ext uri="{9D8B030D-6E8A-4147-A177-3AD203B41FA5}">
                      <a16:colId xmlns:a16="http://schemas.microsoft.com/office/drawing/2014/main" val="3103302664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Index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Example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607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Order id</a:t>
                      </a:r>
                      <a:endParaRPr lang="en-US" altLang="ko-KR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rgbClr val="562B7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rgbClr val="562B7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97956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Quantity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477618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Item name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Chips and Guacamole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58308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Choice description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[Pomegranate Cherry]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751006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</a:rPr>
                        <a:t>Item price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62B71"/>
                          </a:solidFill>
                          <a:latin typeface="+mj-ea"/>
                          <a:ea typeface="+mj-ea"/>
                        </a:rPr>
                        <a:t>$4.45</a:t>
                      </a:r>
                      <a:endParaRPr lang="ko-KR" altLang="en-US" b="1" dirty="0">
                        <a:solidFill>
                          <a:srgbClr val="562B7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94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717187-20A1-4A3E-99CC-B593D0A81EAD}"/>
              </a:ext>
            </a:extLst>
          </p:cNvPr>
          <p:cNvSpPr txBox="1"/>
          <p:nvPr/>
        </p:nvSpPr>
        <p:spPr>
          <a:xfrm>
            <a:off x="174594" y="5546432"/>
            <a:ext cx="1184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총 </a:t>
            </a:r>
            <a:r>
              <a:rPr lang="en-US" altLang="ko-KR" sz="1600" b="1" dirty="0"/>
              <a:t>1834</a:t>
            </a:r>
            <a:r>
              <a:rPr lang="ko-KR" altLang="en-US" sz="1600" b="1" dirty="0"/>
              <a:t>명의 주문 자료이며 </a:t>
            </a:r>
            <a:r>
              <a:rPr lang="en-US" altLang="ko-KR" sz="1600" b="1" dirty="0"/>
              <a:t>TSV</a:t>
            </a:r>
            <a:r>
              <a:rPr lang="ko-KR" altLang="en-US" sz="1600" b="1" dirty="0"/>
              <a:t>파일의 형태로 되어 있다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이 데이터는 </a:t>
            </a:r>
            <a:r>
              <a:rPr lang="en-US" altLang="ko-KR" sz="1600" b="1" dirty="0"/>
              <a:t>1993</a:t>
            </a:r>
            <a:r>
              <a:rPr lang="ko-KR" altLang="en-US" sz="1600" b="1" dirty="0"/>
              <a:t>년에 처음 개장한 멕시코풍의 프랜차이즈 음식점인 </a:t>
            </a:r>
            <a:r>
              <a:rPr lang="ko-KR" altLang="en-US" sz="1600" b="1" dirty="0" err="1"/>
              <a:t>치폴레</a:t>
            </a:r>
            <a:r>
              <a:rPr lang="ko-KR" altLang="en-US" sz="1600" b="1" dirty="0"/>
              <a:t> 멕시칸 그릴의 일일 매출 장부에 관한 것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FFA9215-AC22-4826-A98F-D81455C66504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7506810" cy="106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데이터 설명</a:t>
            </a:r>
          </a:p>
        </p:txBody>
      </p:sp>
      <p:pic>
        <p:nvPicPr>
          <p:cNvPr id="1026" name="Picture 2" descr="미국 맛집 치폴레(Chipotle) 주문방법+가격 솔직후기 : 네이버 블로그">
            <a:extLst>
              <a:ext uri="{FF2B5EF4-FFF2-40B4-BE49-F238E27FC236}">
                <a16:creationId xmlns:a16="http://schemas.microsoft.com/office/drawing/2014/main" id="{522927A6-F57E-4723-A3BB-E66E4303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20" y="1721689"/>
            <a:ext cx="5036786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789112-7452-4AF8-AAF2-D3CD5131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60" y="1647725"/>
            <a:ext cx="6586280" cy="420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A1236B-42C0-4AA0-BD05-CFD9270E9B65}"/>
              </a:ext>
            </a:extLst>
          </p:cNvPr>
          <p:cNvSpPr txBox="1"/>
          <p:nvPr/>
        </p:nvSpPr>
        <p:spPr>
          <a:xfrm>
            <a:off x="702815" y="6051553"/>
            <a:ext cx="1078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판매 데이터를 읽어 판매량을 정렬해 가장 많이 팔린 메뉴를 뽑는 것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9290334-206E-4A5C-9DEA-84E8DEB70EBD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12192000" cy="15696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많이 팔린 메뉴와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매출이 큰 메뉴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1-1-1. </a:t>
            </a:r>
            <a:r>
              <a:rPr lang="ko-KR" altLang="en-US" sz="3200" b="1" dirty="0">
                <a:solidFill>
                  <a:srgbClr val="562B71"/>
                </a:solidFill>
              </a:rPr>
              <a:t>가장 많이 팔린 메뉴 조사 </a:t>
            </a:r>
            <a:r>
              <a:rPr lang="en-US" altLang="ko-KR" sz="3200" b="1" dirty="0">
                <a:solidFill>
                  <a:srgbClr val="562B71"/>
                </a:solidFill>
              </a:rPr>
              <a:t>(</a:t>
            </a:r>
            <a:r>
              <a:rPr lang="ko-KR" altLang="en-US" sz="3200" b="1" dirty="0">
                <a:solidFill>
                  <a:srgbClr val="562B71"/>
                </a:solidFill>
              </a:rPr>
              <a:t>코드</a:t>
            </a:r>
            <a:r>
              <a:rPr lang="en-US" altLang="ko-KR" sz="3200" b="1" dirty="0">
                <a:solidFill>
                  <a:srgbClr val="562B71"/>
                </a:solidFill>
              </a:rPr>
              <a:t>)</a:t>
            </a:r>
            <a:endParaRPr lang="ko-KR" altLang="en-US" sz="3200" b="1" dirty="0">
              <a:solidFill>
                <a:srgbClr val="562B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E1073EEB-4BDC-4827-8414-373C90FD5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2" t="9870" r="5239" b="1811"/>
          <a:stretch/>
        </p:blipFill>
        <p:spPr>
          <a:xfrm>
            <a:off x="322670" y="2189602"/>
            <a:ext cx="9295463" cy="466839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AC375DF-F590-438F-A120-E0113B20B470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12192000" cy="15696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많이 팔린 메뉴와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매출이 큰 메뉴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1-1-2. </a:t>
            </a:r>
            <a:r>
              <a:rPr lang="ko-KR" altLang="en-US" sz="3200" b="1" dirty="0">
                <a:solidFill>
                  <a:srgbClr val="562B71"/>
                </a:solidFill>
              </a:rPr>
              <a:t>가장 많이 팔린 메뉴 조사 </a:t>
            </a:r>
            <a:r>
              <a:rPr lang="en-US" altLang="ko-KR" sz="3200" b="1" dirty="0">
                <a:solidFill>
                  <a:srgbClr val="562B71"/>
                </a:solidFill>
              </a:rPr>
              <a:t>(</a:t>
            </a:r>
            <a:r>
              <a:rPr lang="ko-KR" altLang="en-US" sz="3200" b="1" dirty="0">
                <a:solidFill>
                  <a:srgbClr val="562B71"/>
                </a:solidFill>
              </a:rPr>
              <a:t>그래프</a:t>
            </a:r>
            <a:r>
              <a:rPr lang="en-US" altLang="ko-KR" sz="3200" b="1" dirty="0">
                <a:solidFill>
                  <a:srgbClr val="562B71"/>
                </a:solidFill>
              </a:rPr>
              <a:t>)</a:t>
            </a:r>
            <a:endParaRPr lang="ko-KR" altLang="en-US" sz="3200" b="1" dirty="0">
              <a:solidFill>
                <a:srgbClr val="562B7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1D7C-DB5C-43C6-8336-F4B4AEEE4F82}"/>
              </a:ext>
            </a:extLst>
          </p:cNvPr>
          <p:cNvSpPr txBox="1"/>
          <p:nvPr/>
        </p:nvSpPr>
        <p:spPr>
          <a:xfrm>
            <a:off x="7806267" y="1989547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Chicken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bowl</a:t>
            </a:r>
            <a:endParaRPr lang="ko-KR" altLang="en-US" sz="2000" b="1" dirty="0"/>
          </a:p>
        </p:txBody>
      </p:sp>
      <p:pic>
        <p:nvPicPr>
          <p:cNvPr id="2050" name="Picture 2" descr="Copycat Chipotle Chicken Burrito Bowl">
            <a:extLst>
              <a:ext uri="{FF2B5EF4-FFF2-40B4-BE49-F238E27FC236}">
                <a16:creationId xmlns:a16="http://schemas.microsoft.com/office/drawing/2014/main" id="{EEB1F032-DACD-47A3-85FC-864C8BA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82" y="2827833"/>
            <a:ext cx="2844844" cy="2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7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B9C65A-8E91-4BB0-BFA4-691E64B3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36" y="1591733"/>
            <a:ext cx="5465527" cy="4534716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515D353-623D-4E1F-910C-7E9FF85F0E2F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12192000" cy="15696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많이 팔린 메뉴와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매출이 큰 메뉴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1-2-1. </a:t>
            </a:r>
            <a:r>
              <a:rPr lang="ko-KR" altLang="en-US" sz="3200" b="1" dirty="0">
                <a:solidFill>
                  <a:srgbClr val="562B71"/>
                </a:solidFill>
              </a:rPr>
              <a:t>가장 매출이 큰 메뉴 조사 </a:t>
            </a:r>
            <a:r>
              <a:rPr lang="en-US" altLang="ko-KR" sz="3200" b="1" dirty="0">
                <a:solidFill>
                  <a:srgbClr val="562B71"/>
                </a:solidFill>
              </a:rPr>
              <a:t>(</a:t>
            </a:r>
            <a:r>
              <a:rPr lang="ko-KR" altLang="en-US" sz="3200" b="1" dirty="0">
                <a:solidFill>
                  <a:srgbClr val="562B71"/>
                </a:solidFill>
              </a:rPr>
              <a:t>코드</a:t>
            </a:r>
            <a:r>
              <a:rPr lang="en-US" altLang="ko-KR" sz="3200" b="1" dirty="0">
                <a:solidFill>
                  <a:srgbClr val="562B71"/>
                </a:solidFill>
              </a:rPr>
              <a:t>)</a:t>
            </a:r>
            <a:endParaRPr lang="ko-KR" altLang="en-US" sz="3200" b="1" dirty="0">
              <a:solidFill>
                <a:srgbClr val="562B7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6B00-93E1-498F-BA38-7F7F5BCEB006}"/>
              </a:ext>
            </a:extLst>
          </p:cNvPr>
          <p:cNvSpPr txBox="1"/>
          <p:nvPr/>
        </p:nvSpPr>
        <p:spPr>
          <a:xfrm>
            <a:off x="702815" y="6288622"/>
            <a:ext cx="1078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판매 데이터를 읽어 판매량을 정렬해 가장 매출이 큰 메뉴를 뽑는 것</a:t>
            </a:r>
          </a:p>
        </p:txBody>
      </p:sp>
    </p:spTree>
    <p:extLst>
      <p:ext uri="{BB962C8B-B14F-4D97-AF65-F5344CB8AC3E}">
        <p14:creationId xmlns:p14="http://schemas.microsoft.com/office/powerpoint/2010/main" val="160627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162C1E-4949-4E33-A9FD-C555DE136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147" y="1845734"/>
            <a:ext cx="10019414" cy="4884465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E16DE92-2F0B-4D43-836F-6654356F15BC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12192000" cy="15696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많이 팔린 메뉴와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가장 매출이 큰 메뉴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1-2-2. </a:t>
            </a:r>
            <a:r>
              <a:rPr lang="ko-KR" altLang="en-US" sz="3200" b="1" dirty="0">
                <a:solidFill>
                  <a:srgbClr val="562B71"/>
                </a:solidFill>
              </a:rPr>
              <a:t>가장 매출이 큰 메뉴 조사 </a:t>
            </a:r>
            <a:r>
              <a:rPr lang="en-US" altLang="ko-KR" sz="3200" b="1" dirty="0">
                <a:solidFill>
                  <a:srgbClr val="562B71"/>
                </a:solidFill>
              </a:rPr>
              <a:t>(</a:t>
            </a:r>
            <a:r>
              <a:rPr lang="ko-KR" altLang="en-US" sz="3200" b="1" dirty="0">
                <a:solidFill>
                  <a:srgbClr val="562B71"/>
                </a:solidFill>
              </a:rPr>
              <a:t>그래프</a:t>
            </a:r>
            <a:r>
              <a:rPr lang="en-US" altLang="ko-KR" sz="3200" b="1" dirty="0">
                <a:solidFill>
                  <a:srgbClr val="562B71"/>
                </a:solidFill>
              </a:rPr>
              <a:t>)</a:t>
            </a:r>
            <a:endParaRPr lang="ko-KR" altLang="en-US" sz="3200" b="1" dirty="0">
              <a:solidFill>
                <a:srgbClr val="562B7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7FCF9-8E91-467E-9815-E2E420031B52}"/>
              </a:ext>
            </a:extLst>
          </p:cNvPr>
          <p:cNvSpPr txBox="1"/>
          <p:nvPr/>
        </p:nvSpPr>
        <p:spPr>
          <a:xfrm>
            <a:off x="6784236" y="1933545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Chicken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bowl</a:t>
            </a:r>
            <a:endParaRPr lang="ko-KR" altLang="en-US" sz="2000" b="1" dirty="0"/>
          </a:p>
        </p:txBody>
      </p:sp>
      <p:pic>
        <p:nvPicPr>
          <p:cNvPr id="3074" name="Picture 2" descr="Copycat Chipotle Chicken Burrito Bowl">
            <a:extLst>
              <a:ext uri="{FF2B5EF4-FFF2-40B4-BE49-F238E27FC236}">
                <a16:creationId xmlns:a16="http://schemas.microsoft.com/office/drawing/2014/main" id="{7BB635AA-24AF-49B4-8DAA-7B232E85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36" y="2853294"/>
            <a:ext cx="2867379" cy="21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2D70E5-5389-40F2-A853-B843CF88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51" y="1625105"/>
            <a:ext cx="5540697" cy="4514642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88213D4-58D9-4832-93D2-F0E5B136BBC9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9572978" cy="1496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추가 메뉴의 매출액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2-1. </a:t>
            </a:r>
            <a:r>
              <a:rPr lang="ko-KR" altLang="en-US" sz="3200" b="1" dirty="0">
                <a:solidFill>
                  <a:srgbClr val="562B71"/>
                </a:solidFill>
              </a:rPr>
              <a:t>코드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9D743-705E-40CA-9668-33F87EDA75DC}"/>
              </a:ext>
            </a:extLst>
          </p:cNvPr>
          <p:cNvSpPr txBox="1"/>
          <p:nvPr/>
        </p:nvSpPr>
        <p:spPr>
          <a:xfrm>
            <a:off x="702815" y="6288622"/>
            <a:ext cx="1078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판매 데이터를 읽어 추가 메뉴의 종류를 분석하여 순위를 매기고 </a:t>
            </a:r>
            <a:r>
              <a:rPr lang="ko-KR" altLang="en-US" sz="2000" b="1" dirty="0" err="1"/>
              <a:t>발주량을</a:t>
            </a:r>
            <a:r>
              <a:rPr lang="ko-KR" altLang="en-US" sz="2000" b="1" dirty="0"/>
              <a:t> 확인하는 것</a:t>
            </a:r>
          </a:p>
        </p:txBody>
      </p:sp>
    </p:spTree>
    <p:extLst>
      <p:ext uri="{BB962C8B-B14F-4D97-AF65-F5344CB8AC3E}">
        <p14:creationId xmlns:p14="http://schemas.microsoft.com/office/powerpoint/2010/main" val="157760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334A3C-220C-4719-A198-D5F9941E3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259" y="2319867"/>
            <a:ext cx="9599690" cy="467984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37F7E65-A72E-4B88-8504-6BC35C972E32}"/>
              </a:ext>
            </a:extLst>
          </p:cNvPr>
          <p:cNvSpPr txBox="1">
            <a:spLocks/>
          </p:cNvSpPr>
          <p:nvPr/>
        </p:nvSpPr>
        <p:spPr>
          <a:xfrm>
            <a:off x="0" y="-243565"/>
            <a:ext cx="9572978" cy="1496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추가 메뉴의 매출액 조사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562B71"/>
                </a:solidFill>
              </a:rPr>
              <a:t>2-2. </a:t>
            </a:r>
            <a:r>
              <a:rPr lang="ko-KR" altLang="en-US" sz="3200" b="1" dirty="0">
                <a:solidFill>
                  <a:srgbClr val="562B71"/>
                </a:solidFill>
              </a:rPr>
              <a:t>그래프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7819-C469-4129-8167-731F5669A3A0}"/>
              </a:ext>
            </a:extLst>
          </p:cNvPr>
          <p:cNvSpPr txBox="1"/>
          <p:nvPr/>
        </p:nvSpPr>
        <p:spPr>
          <a:xfrm>
            <a:off x="6241746" y="2603703"/>
            <a:ext cx="191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Cheese  Rice</a:t>
            </a:r>
            <a:endParaRPr lang="ko-KR" altLang="en-US" sz="2000" b="1" dirty="0"/>
          </a:p>
        </p:txBody>
      </p:sp>
      <p:pic>
        <p:nvPicPr>
          <p:cNvPr id="4098" name="Picture 2" descr="Cheese">
            <a:extLst>
              <a:ext uri="{FF2B5EF4-FFF2-40B4-BE49-F238E27FC236}">
                <a16:creationId xmlns:a16="http://schemas.microsoft.com/office/drawing/2014/main" id="{315A6495-4036-4F62-BD02-F277221B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13" y="3003813"/>
            <a:ext cx="3687839" cy="224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9788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메탈 테마</Template>
  <TotalTime>17046</TotalTime>
  <Words>422</Words>
  <Application>Microsoft Office PowerPoint</Application>
  <PresentationFormat>와이드스크린</PresentationFormat>
  <Paragraphs>85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Tw Cen MT</vt:lpstr>
      <vt:lpstr>Wingdings 3</vt:lpstr>
      <vt:lpstr>New_Simple01</vt:lpstr>
      <vt:lpstr>Project 02: 치폴레 가게의 일일 매출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Project2: 치폴레 가게의 일일 매출</dc:title>
  <dc:creator>lmy282662@gmail.com</dc:creator>
  <cp:lastModifiedBy>lmy282662@gmail.com</cp:lastModifiedBy>
  <cp:revision>52</cp:revision>
  <dcterms:created xsi:type="dcterms:W3CDTF">2021-02-22T03:20:40Z</dcterms:created>
  <dcterms:modified xsi:type="dcterms:W3CDTF">2021-03-29T11:56:49Z</dcterms:modified>
</cp:coreProperties>
</file>