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83" r:id="rId4"/>
    <p:sldId id="299" r:id="rId5"/>
    <p:sldId id="294" r:id="rId6"/>
    <p:sldId id="295" r:id="rId7"/>
    <p:sldId id="296" r:id="rId8"/>
    <p:sldId id="297" r:id="rId9"/>
    <p:sldId id="285" r:id="rId10"/>
    <p:sldId id="290" r:id="rId11"/>
    <p:sldId id="289" r:id="rId12"/>
    <p:sldId id="286" r:id="rId13"/>
    <p:sldId id="287" r:id="rId14"/>
    <p:sldId id="288" r:id="rId15"/>
    <p:sldId id="293" r:id="rId16"/>
    <p:sldId id="264" r:id="rId17"/>
    <p:sldId id="265" r:id="rId18"/>
    <p:sldId id="270" r:id="rId19"/>
    <p:sldId id="266" r:id="rId20"/>
    <p:sldId id="271" r:id="rId21"/>
    <p:sldId id="272" r:id="rId22"/>
    <p:sldId id="273" r:id="rId2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6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945D-C7A5-4C24-8C40-26DF39573107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854BB-115E-48A4-BF9A-2671F5323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0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9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300" y="44624"/>
            <a:ext cx="1801372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sp.jus.br/documentos/administrativo/NUCS/img-uteis/Logo-JF-small.jpg" TargetMode="External"/><Relationship Id="rId2" Type="http://schemas.openxmlformats.org/officeDocument/2006/relationships/hyperlink" Target="http://www.gitlab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alias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--global alias.st status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--global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alias.spush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‘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’  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56" y="3964765"/>
            <a:ext cx="5570984" cy="22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-p -2 (só as diferenças, só os últimos 2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commits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stat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(status de cada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pretty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oneline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3531475"/>
            <a:ext cx="4690652" cy="31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73475"/>
              </p:ext>
            </p:extLst>
          </p:nvPr>
        </p:nvGraphicFramePr>
        <p:xfrm>
          <a:off x="2032000" y="2134448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776">
                  <a:extLst>
                    <a:ext uri="{9D8B030D-6E8A-4147-A177-3AD203B41FA5}">
                      <a16:colId xmlns:a16="http://schemas.microsoft.com/office/drawing/2014/main" val="3789317085"/>
                    </a:ext>
                  </a:extLst>
                </a:gridCol>
                <a:gridCol w="6080224">
                  <a:extLst>
                    <a:ext uri="{9D8B030D-6E8A-4147-A177-3AD203B41FA5}">
                      <a16:colId xmlns:a16="http://schemas.microsoft.com/office/drawing/2014/main" val="7899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1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relatório</a:t>
                      </a:r>
                      <a:r>
                        <a:rPr lang="pt-BR" baseline="0" dirty="0" smtClean="0"/>
                        <a:t> completo de mudanças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stat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estatísticas de mudança, como tamanho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7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shortstat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</a:t>
                      </a:r>
                      <a:r>
                        <a:rPr lang="pt-BR" baseline="0" dirty="0" smtClean="0"/>
                        <a:t> versão resumida das estatísticas de mudança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7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name-only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só o nome dos arquivos modificados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3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name</a:t>
                      </a:r>
                      <a:r>
                        <a:rPr lang="pt-BR" dirty="0" smtClean="0"/>
                        <a:t>-status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o</a:t>
                      </a:r>
                      <a:r>
                        <a:rPr lang="pt-BR" baseline="0" dirty="0" smtClean="0"/>
                        <a:t> nome dos arquivos modificados e status (alterado/modificado/excluído)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abbrev-commit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versão abreviada</a:t>
                      </a:r>
                      <a:r>
                        <a:rPr lang="pt-BR" baseline="0" dirty="0" smtClean="0"/>
                        <a:t> do SHA-1 do </a:t>
                      </a:r>
                      <a:r>
                        <a:rPr lang="pt-BR" baseline="0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7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relative</a:t>
                      </a:r>
                      <a:r>
                        <a:rPr lang="pt-BR" dirty="0" smtClean="0"/>
                        <a:t>-date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data no formato relativo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graph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Formato</a:t>
                      </a:r>
                      <a:r>
                        <a:rPr lang="pt-BR" baseline="0" dirty="0" smtClean="0"/>
                        <a:t> gráfico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7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pretty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Customizável</a:t>
                      </a:r>
                      <a:r>
                        <a:rPr lang="pt-BR" dirty="0" smtClean="0"/>
                        <a:t> (mais</a:t>
                      </a:r>
                      <a:r>
                        <a:rPr lang="pt-BR" baseline="0" dirty="0" smtClean="0"/>
                        <a:t> detalhes a seguir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 --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pretty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 “%s” (mostra mensagem de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62920"/>
              </p:ext>
            </p:extLst>
          </p:nvPr>
        </p:nvGraphicFramePr>
        <p:xfrm>
          <a:off x="1311920" y="3383960"/>
          <a:ext cx="4136008" cy="32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48">
                  <a:extLst>
                    <a:ext uri="{9D8B030D-6E8A-4147-A177-3AD203B41FA5}">
                      <a16:colId xmlns:a16="http://schemas.microsoft.com/office/drawing/2014/main" val="393123873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39560200"/>
                    </a:ext>
                  </a:extLst>
                </a:gridCol>
              </a:tblGrid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1552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do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27910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do </a:t>
                      </a:r>
                      <a:r>
                        <a:rPr lang="pt-BR" dirty="0" err="1" smtClean="0"/>
                        <a:t>commit</a:t>
                      </a:r>
                      <a:r>
                        <a:rPr lang="pt-BR" dirty="0" smtClean="0"/>
                        <a:t> abreviado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914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do </a:t>
                      </a:r>
                      <a:r>
                        <a:rPr lang="pt-BR" dirty="0" err="1" smtClean="0"/>
                        <a:t>hash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63647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do </a:t>
                      </a:r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abreviada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928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</a:t>
                      </a:r>
                      <a:r>
                        <a:rPr lang="pt-BR" baseline="0" dirty="0" smtClean="0"/>
                        <a:t> genealógica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61193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genealógica abreviada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0289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8004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43299"/>
              </p:ext>
            </p:extLst>
          </p:nvPr>
        </p:nvGraphicFramePr>
        <p:xfrm>
          <a:off x="6744072" y="3379374"/>
          <a:ext cx="4136008" cy="32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48">
                  <a:extLst>
                    <a:ext uri="{9D8B030D-6E8A-4147-A177-3AD203B41FA5}">
                      <a16:colId xmlns:a16="http://schemas.microsoft.com/office/drawing/2014/main" val="393123873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39560200"/>
                    </a:ext>
                  </a:extLst>
                </a:gridCol>
              </a:tblGrid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1552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ae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 do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27910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r>
                        <a:rPr lang="pt-BR" baseline="0" dirty="0" smtClean="0"/>
                        <a:t> de criação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914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</a:t>
                      </a:r>
                      <a:r>
                        <a:rPr lang="pt-BR" baseline="0" dirty="0" smtClean="0"/>
                        <a:t> criação relativa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63647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de quem </a:t>
                      </a:r>
                      <a:r>
                        <a:rPr lang="pt-BR" baseline="0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928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 de quem </a:t>
                      </a:r>
                      <a:r>
                        <a:rPr lang="pt-BR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61193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0289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</a:t>
                      </a:r>
                      <a:r>
                        <a:rPr lang="pt-BR" dirty="0" err="1" smtClean="0"/>
                        <a:t>commit</a:t>
                      </a:r>
                      <a:r>
                        <a:rPr lang="pt-BR" dirty="0" smtClean="0"/>
                        <a:t> relativa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8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Limitar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36602"/>
              </p:ext>
            </p:extLst>
          </p:nvPr>
        </p:nvGraphicFramePr>
        <p:xfrm>
          <a:off x="2032000" y="2300064"/>
          <a:ext cx="8128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44470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4223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4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-(n)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de </a:t>
                      </a:r>
                      <a:r>
                        <a:rPr lang="pt-BR" dirty="0" err="1" smtClean="0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0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since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after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Depois de uma data</a:t>
                      </a:r>
                    </a:p>
                    <a:p>
                      <a:r>
                        <a:rPr lang="pt-BR" dirty="0" err="1" smtClean="0"/>
                        <a:t>Ex</a:t>
                      </a:r>
                      <a:r>
                        <a:rPr lang="pt-BR" dirty="0" smtClean="0"/>
                        <a:t>:</a:t>
                      </a:r>
                      <a:r>
                        <a:rPr lang="pt-BR" baseline="0" dirty="0" smtClean="0"/>
                        <a:t> --</a:t>
                      </a:r>
                      <a:r>
                        <a:rPr lang="pt-BR" baseline="0" dirty="0" err="1" smtClean="0"/>
                        <a:t>since</a:t>
                      </a:r>
                      <a:r>
                        <a:rPr lang="pt-BR" baseline="0" dirty="0" smtClean="0"/>
                        <a:t>=2.weeks</a:t>
                      </a:r>
                    </a:p>
                    <a:p>
                      <a:r>
                        <a:rPr lang="pt-BR" dirty="0" smtClean="0"/>
                        <a:t>      --</a:t>
                      </a:r>
                      <a:r>
                        <a:rPr lang="pt-BR" dirty="0" err="1" smtClean="0"/>
                        <a:t>since</a:t>
                      </a:r>
                      <a:r>
                        <a:rPr lang="pt-BR" dirty="0" smtClean="0"/>
                        <a:t>=“2019-11-01”</a:t>
                      </a:r>
                    </a:p>
                    <a:p>
                      <a:r>
                        <a:rPr lang="pt-BR" dirty="0" smtClean="0"/>
                        <a:t>      --</a:t>
                      </a:r>
                      <a:r>
                        <a:rPr lang="pt-BR" dirty="0" err="1" smtClean="0"/>
                        <a:t>since</a:t>
                      </a:r>
                      <a:r>
                        <a:rPr lang="pt-BR" dirty="0" smtClean="0"/>
                        <a:t>=“1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baseline="0" dirty="0" err="1" smtClean="0"/>
                        <a:t>year</a:t>
                      </a:r>
                      <a:r>
                        <a:rPr lang="pt-BR" baseline="0" dirty="0" smtClean="0"/>
                        <a:t> 6 </a:t>
                      </a:r>
                      <a:r>
                        <a:rPr lang="pt-BR" baseline="0" dirty="0" err="1" smtClean="0"/>
                        <a:t>months</a:t>
                      </a:r>
                      <a:r>
                        <a:rPr lang="pt-BR" baseline="0" dirty="0" smtClean="0"/>
                        <a:t> 21 </a:t>
                      </a:r>
                      <a:r>
                        <a:rPr lang="pt-BR" baseline="0" dirty="0" err="1" smtClean="0"/>
                        <a:t>days</a:t>
                      </a:r>
                      <a:r>
                        <a:rPr lang="pt-BR" baseline="0" dirty="0" smtClean="0"/>
                        <a:t> 3 hours 1 minute 7 </a:t>
                      </a:r>
                      <a:r>
                        <a:rPr lang="pt-BR" baseline="0" dirty="0" err="1" smtClean="0"/>
                        <a:t>seconds</a:t>
                      </a:r>
                      <a:r>
                        <a:rPr lang="pt-BR" dirty="0" smtClean="0"/>
                        <a:t>”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0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until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before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Antes de uma data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0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author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</a:t>
                      </a:r>
                      <a:r>
                        <a:rPr lang="pt-BR" baseline="0" dirty="0" smtClean="0"/>
                        <a:t> por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0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committer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Fitra</a:t>
                      </a:r>
                      <a:r>
                        <a:rPr lang="pt-BR" dirty="0" smtClean="0"/>
                        <a:t> por quem </a:t>
                      </a:r>
                      <a:r>
                        <a:rPr lang="pt-BR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4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grep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 pela mensagem de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1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 por conteúdo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8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58409"/>
              </p:ext>
            </p:extLst>
          </p:nvPr>
        </p:nvGraphicFramePr>
        <p:xfrm>
          <a:off x="407368" y="1584152"/>
          <a:ext cx="11377264" cy="515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848859505"/>
                    </a:ext>
                  </a:extLst>
                </a:gridCol>
                <a:gridCol w="9001000">
                  <a:extLst>
                    <a:ext uri="{9D8B030D-6E8A-4147-A177-3AD203B41FA5}">
                      <a16:colId xmlns:a16="http://schemas.microsoft.com/office/drawing/2014/main" val="2776666458"/>
                    </a:ext>
                  </a:extLst>
                </a:gridCol>
              </a:tblGrid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176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pPr marL="2160">
                        <a:lnSpc>
                          <a:spcPct val="90000"/>
                        </a:lnSpc>
                        <a:buClr>
                          <a:srgbClr val="808080"/>
                        </a:buClr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Cabeçalho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 Cabeçalho (quanto mais # menor o texto)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43656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Linha horizontal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-------------- ou ******************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184532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Pular linha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(dois espaços)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1986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Negrito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**negrito** ou __negrito__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98670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Itálico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*itálico* ou _itálico_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54572"/>
                  </a:ext>
                </a:extLst>
              </a:tr>
              <a:tr h="547465">
                <a:tc>
                  <a:txBody>
                    <a:bodyPr/>
                    <a:lstStyle/>
                    <a:p>
                      <a:r>
                        <a:rPr lang="pt-BR" dirty="0" smtClean="0"/>
                        <a:t>Citação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 Citação em bloco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&gt;&gt; Citação em bloco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8027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Trecho de 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` trecho de código 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93016"/>
                  </a:ext>
                </a:extLst>
              </a:tr>
              <a:tr h="598790">
                <a:tc>
                  <a:txBody>
                    <a:bodyPr/>
                    <a:lstStyle/>
                    <a:p>
                      <a:r>
                        <a:rPr lang="pt-BR" dirty="0" smtClean="0"/>
                        <a:t>Lista numerada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baseline="0" dirty="0" smtClean="0"/>
                        <a:t>Lista numerada</a:t>
                      </a:r>
                    </a:p>
                    <a:p>
                      <a:pPr marL="0" indent="0">
                        <a:buNone/>
                      </a:pPr>
                      <a:r>
                        <a:rPr lang="pt-BR" baseline="0" dirty="0" smtClean="0"/>
                        <a:t>    1. Dentro da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23939"/>
                  </a:ext>
                </a:extLst>
              </a:tr>
              <a:tr h="598790">
                <a:tc>
                  <a:txBody>
                    <a:bodyPr/>
                    <a:lstStyle/>
                    <a:p>
                      <a:r>
                        <a:rPr lang="pt-BR" dirty="0" smtClean="0"/>
                        <a:t>Lista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Lista (pode ser substituído por + ou *)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 smtClean="0"/>
                        <a:t>    - Dentro da lista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6774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[</a:t>
                      </a:r>
                      <a:r>
                        <a:rPr lang="pt-BR" sz="1800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gitlab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](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hlinkClick r:id="rId2"/>
                        </a:rPr>
                        <a:t>http://www.gitlab.com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 link ou 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hlinkClick r:id="rId2"/>
                        </a:rPr>
                        <a:t>http://www.gitlab.com</a:t>
                      </a:r>
                      <a:endParaRPr lang="pt-BR" sz="1800" spc="-1" dirty="0" smtClean="0"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4918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Imagem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[![</a:t>
                      </a:r>
                      <a:r>
                        <a:rPr lang="pt-BR" sz="1800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Foo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](</a:t>
                      </a:r>
                      <a:r>
                        <a:rPr lang="pt-BR" sz="1800" dirty="0" smtClean="0">
                          <a:hlinkClick r:id="rId3"/>
                        </a:rPr>
                        <a:t>http://www.jfsp.jus.br/documentos/administrativo/NUCS/img-uteis/Logo-JF-small.jpg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)]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4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Snapshot e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Branch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2" y="2068785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Fast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forward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Arquitetura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045543"/>
            <a:ext cx="964882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Rebase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Revisão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remote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add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https://gitlab.com/&lt;usuário&gt;/&lt;repositorio&gt;.git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add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.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–m “Primeiro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215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Credentials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credential.helper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store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--system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unset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credential.helper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16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3918"/>
            <a:ext cx="7620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1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46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8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1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-a v1.0 -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m‘versão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1.0’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-a v0.1 &lt;commitSHA-1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-l “v*” 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tags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239094"/>
            <a:ext cx="6162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</TotalTime>
  <Words>607</Words>
  <Application>Microsoft Office PowerPoint</Application>
  <PresentationFormat>Widescreen</PresentationFormat>
  <Paragraphs>237</Paragraphs>
  <Slides>22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DejaVu Sans</vt:lpstr>
      <vt:lpstr>EDP Preon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139</cp:revision>
  <dcterms:created xsi:type="dcterms:W3CDTF">2019-01-22T12:23:15Z</dcterms:created>
  <dcterms:modified xsi:type="dcterms:W3CDTF">2019-11-12T14:33:01Z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