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3" r:id="rId3"/>
    <p:sldId id="299" r:id="rId4"/>
    <p:sldId id="294" r:id="rId5"/>
    <p:sldId id="295" r:id="rId6"/>
    <p:sldId id="296" r:id="rId7"/>
    <p:sldId id="297" r:id="rId8"/>
    <p:sldId id="285" r:id="rId9"/>
    <p:sldId id="290" r:id="rId10"/>
    <p:sldId id="289" r:id="rId11"/>
    <p:sldId id="286" r:id="rId12"/>
    <p:sldId id="287" r:id="rId13"/>
    <p:sldId id="288" r:id="rId14"/>
    <p:sldId id="293" r:id="rId15"/>
    <p:sldId id="264" r:id="rId16"/>
    <p:sldId id="265" r:id="rId17"/>
    <p:sldId id="270" r:id="rId18"/>
    <p:sldId id="266" r:id="rId19"/>
    <p:sldId id="271" r:id="rId20"/>
    <p:sldId id="272" r:id="rId21"/>
    <p:sldId id="273" r:id="rId22"/>
    <p:sldId id="274" r:id="rId23"/>
    <p:sldId id="275" r:id="rId24"/>
    <p:sldId id="267" r:id="rId25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8080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26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9945D-C7A5-4C24-8C40-26DF39573107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854BB-115E-48A4-BF9A-2671F5323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000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744D0-4B69-4805-8E5B-2ED33711F7F9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6AB5F-DE36-496E-8AB9-DFE6C126C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553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98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595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726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945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11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85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8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83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01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13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90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8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53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84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48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44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DBBB8-40EA-44D2-B029-6DE6549FEB5E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300" y="44624"/>
            <a:ext cx="1801372" cy="16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2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fsp.jus.br/documentos/administrativo/NUCS/img-uteis/Logo-JF-small.jpg" TargetMode="External"/><Relationship Id="rId2" Type="http://schemas.openxmlformats.org/officeDocument/2006/relationships/hyperlink" Target="http://www.gitlab.com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34800" y="1887840"/>
            <a:ext cx="8246520" cy="13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728362"/>
            <a:ext cx="5472608" cy="2284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log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log -p -2 (só as diferenças, só os últimos 2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commits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log --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stat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(status de cada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commit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log --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pretty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oneline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3531475"/>
            <a:ext cx="4690652" cy="313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0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473475"/>
              </p:ext>
            </p:extLst>
          </p:nvPr>
        </p:nvGraphicFramePr>
        <p:xfrm>
          <a:off x="2032000" y="2134448"/>
          <a:ext cx="81280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776">
                  <a:extLst>
                    <a:ext uri="{9D8B030D-6E8A-4147-A177-3AD203B41FA5}">
                      <a16:colId xmlns:a16="http://schemas.microsoft.com/office/drawing/2014/main" val="3789317085"/>
                    </a:ext>
                  </a:extLst>
                </a:gridCol>
                <a:gridCol w="6080224">
                  <a:extLst>
                    <a:ext uri="{9D8B030D-6E8A-4147-A177-3AD203B41FA5}">
                      <a16:colId xmlns:a16="http://schemas.microsoft.com/office/drawing/2014/main" val="78992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51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 relatório</a:t>
                      </a:r>
                      <a:r>
                        <a:rPr lang="pt-BR" baseline="0" dirty="0" smtClean="0"/>
                        <a:t> completo de mudanças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93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stat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 estatísticas de mudança, como tamanho do arquivo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47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shortstat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</a:t>
                      </a:r>
                      <a:r>
                        <a:rPr lang="pt-BR" baseline="0" dirty="0" smtClean="0"/>
                        <a:t> versão resumida das estatísticas de mudança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17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name-only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 só o nome dos arquivos modificados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3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name</a:t>
                      </a:r>
                      <a:r>
                        <a:rPr lang="pt-BR" dirty="0" smtClean="0"/>
                        <a:t>-status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 o</a:t>
                      </a:r>
                      <a:r>
                        <a:rPr lang="pt-BR" baseline="0" dirty="0" smtClean="0"/>
                        <a:t> nome dos arquivos modificados e status (alterado/modificado/excluído)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48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abbrev-commit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 versão abreviada</a:t>
                      </a:r>
                      <a:r>
                        <a:rPr lang="pt-BR" baseline="0" dirty="0" smtClean="0"/>
                        <a:t> do SHA-1 do </a:t>
                      </a:r>
                      <a:r>
                        <a:rPr lang="pt-BR" baseline="0" dirty="0" err="1" smtClean="0"/>
                        <a:t>commit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370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relative</a:t>
                      </a:r>
                      <a:r>
                        <a:rPr lang="pt-BR" dirty="0" smtClean="0"/>
                        <a:t>-date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 data no formato relativo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7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graph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Formato</a:t>
                      </a:r>
                      <a:r>
                        <a:rPr lang="pt-BR" baseline="0" dirty="0" smtClean="0"/>
                        <a:t> gráfico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7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pretty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Customizável</a:t>
                      </a:r>
                      <a:r>
                        <a:rPr lang="pt-BR" dirty="0" smtClean="0"/>
                        <a:t> (mais</a:t>
                      </a:r>
                      <a:r>
                        <a:rPr lang="pt-BR" baseline="0" dirty="0" smtClean="0"/>
                        <a:t> detalhes a seguir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3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25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log --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pretty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log --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pretty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: “%s” (mostra mensagem de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commit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) 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962920"/>
              </p:ext>
            </p:extLst>
          </p:nvPr>
        </p:nvGraphicFramePr>
        <p:xfrm>
          <a:off x="1311920" y="3383960"/>
          <a:ext cx="4136008" cy="321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48">
                  <a:extLst>
                    <a:ext uri="{9D8B030D-6E8A-4147-A177-3AD203B41FA5}">
                      <a16:colId xmlns:a16="http://schemas.microsoft.com/office/drawing/2014/main" val="3931238739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1739560200"/>
                    </a:ext>
                  </a:extLst>
                </a:gridCol>
              </a:tblGrid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Opção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021552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Hash</a:t>
                      </a:r>
                      <a:r>
                        <a:rPr lang="pt-BR" dirty="0" smtClean="0"/>
                        <a:t> do </a:t>
                      </a:r>
                      <a:r>
                        <a:rPr lang="pt-BR" dirty="0" err="1" smtClean="0"/>
                        <a:t>commit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27910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Hash</a:t>
                      </a:r>
                      <a:r>
                        <a:rPr lang="pt-BR" dirty="0" smtClean="0"/>
                        <a:t> do </a:t>
                      </a:r>
                      <a:r>
                        <a:rPr lang="pt-BR" dirty="0" err="1" smtClean="0"/>
                        <a:t>commit</a:t>
                      </a:r>
                      <a:r>
                        <a:rPr lang="pt-BR" dirty="0" smtClean="0"/>
                        <a:t> abreviado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9148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Árvore do </a:t>
                      </a:r>
                      <a:r>
                        <a:rPr lang="pt-BR" dirty="0" err="1" smtClean="0"/>
                        <a:t>hash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363647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Árvore do </a:t>
                      </a:r>
                      <a:r>
                        <a:rPr lang="pt-BR" dirty="0" err="1" smtClean="0"/>
                        <a:t>hash</a:t>
                      </a:r>
                      <a:r>
                        <a:rPr lang="pt-BR" dirty="0" smtClean="0"/>
                        <a:t> abreviada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9288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Árvore</a:t>
                      </a:r>
                      <a:r>
                        <a:rPr lang="pt-BR" baseline="0" dirty="0" smtClean="0"/>
                        <a:t> genealógica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361193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Árvore genealógica abreviada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10289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r>
                        <a:rPr lang="pt-BR" dirty="0" err="1" smtClean="0"/>
                        <a:t>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r>
                        <a:rPr lang="pt-BR" baseline="0" dirty="0" smtClean="0"/>
                        <a:t> do autor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480049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243299"/>
              </p:ext>
            </p:extLst>
          </p:nvPr>
        </p:nvGraphicFramePr>
        <p:xfrm>
          <a:off x="6744072" y="3379374"/>
          <a:ext cx="4136008" cy="321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48">
                  <a:extLst>
                    <a:ext uri="{9D8B030D-6E8A-4147-A177-3AD203B41FA5}">
                      <a16:colId xmlns:a16="http://schemas.microsoft.com/office/drawing/2014/main" val="3931238739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1739560200"/>
                    </a:ext>
                  </a:extLst>
                </a:gridCol>
              </a:tblGrid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Opção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021552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r>
                        <a:rPr lang="pt-BR" dirty="0" err="1" smtClean="0"/>
                        <a:t>ae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E-mail do autor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27910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%ad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r>
                        <a:rPr lang="pt-BR" baseline="0" dirty="0" smtClean="0"/>
                        <a:t> de criação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9148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 de</a:t>
                      </a:r>
                      <a:r>
                        <a:rPr lang="pt-BR" baseline="0" dirty="0" smtClean="0"/>
                        <a:t> criação relativa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363647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r>
                        <a:rPr lang="pt-BR" dirty="0" err="1" smtClean="0"/>
                        <a:t>cn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r>
                        <a:rPr lang="pt-BR" baseline="0" dirty="0" smtClean="0"/>
                        <a:t> de quem </a:t>
                      </a:r>
                      <a:r>
                        <a:rPr lang="pt-BR" baseline="0" dirty="0" err="1" smtClean="0"/>
                        <a:t>commitou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9288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r>
                        <a:rPr lang="pt-BR" dirty="0" err="1" smtClean="0"/>
                        <a:t>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E-mail de quem </a:t>
                      </a:r>
                      <a:r>
                        <a:rPr lang="pt-BR" dirty="0" err="1" smtClean="0"/>
                        <a:t>commitou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361193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r>
                        <a:rPr lang="pt-BR" dirty="0" err="1" smtClean="0"/>
                        <a:t>cd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 do </a:t>
                      </a:r>
                      <a:r>
                        <a:rPr lang="pt-BR" dirty="0" err="1" smtClean="0"/>
                        <a:t>commit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10289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r>
                        <a:rPr lang="pt-BR" dirty="0" err="1" smtClean="0"/>
                        <a:t>cr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 do </a:t>
                      </a:r>
                      <a:r>
                        <a:rPr lang="pt-BR" dirty="0" err="1" smtClean="0"/>
                        <a:t>commit</a:t>
                      </a:r>
                      <a:r>
                        <a:rPr lang="pt-BR" dirty="0" smtClean="0"/>
                        <a:t> relativa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480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98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Limitar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560580"/>
              </p:ext>
            </p:extLst>
          </p:nvPr>
        </p:nvGraphicFramePr>
        <p:xfrm>
          <a:off x="2032000" y="2300064"/>
          <a:ext cx="812800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744470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54223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48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-(n)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Número de </a:t>
                      </a:r>
                      <a:r>
                        <a:rPr lang="pt-BR" dirty="0" err="1" smtClean="0"/>
                        <a:t>commits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200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since</a:t>
                      </a:r>
                      <a:endParaRPr lang="pt-BR" dirty="0" smtClean="0"/>
                    </a:p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after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Depois de uma data</a:t>
                      </a:r>
                    </a:p>
                    <a:p>
                      <a:r>
                        <a:rPr lang="pt-BR" dirty="0" err="1" smtClean="0"/>
                        <a:t>Ex</a:t>
                      </a:r>
                      <a:r>
                        <a:rPr lang="pt-BR" dirty="0" smtClean="0"/>
                        <a:t>:</a:t>
                      </a:r>
                      <a:r>
                        <a:rPr lang="pt-BR" baseline="0" dirty="0" smtClean="0"/>
                        <a:t> --</a:t>
                      </a:r>
                      <a:r>
                        <a:rPr lang="pt-BR" baseline="0" dirty="0" err="1" smtClean="0"/>
                        <a:t>since</a:t>
                      </a:r>
                      <a:r>
                        <a:rPr lang="pt-BR" baseline="0" dirty="0" smtClean="0"/>
                        <a:t>=2.weeks</a:t>
                      </a:r>
                    </a:p>
                    <a:p>
                      <a:r>
                        <a:rPr lang="pt-BR" dirty="0" smtClean="0"/>
                        <a:t>      --</a:t>
                      </a:r>
                      <a:r>
                        <a:rPr lang="pt-BR" dirty="0" err="1" smtClean="0"/>
                        <a:t>since</a:t>
                      </a:r>
                      <a:r>
                        <a:rPr lang="pt-BR" dirty="0" smtClean="0"/>
                        <a:t>=“2019-11-01”</a:t>
                      </a:r>
                    </a:p>
                    <a:p>
                      <a:r>
                        <a:rPr lang="pt-BR" dirty="0" smtClean="0"/>
                        <a:t>      --</a:t>
                      </a:r>
                      <a:r>
                        <a:rPr lang="pt-BR" dirty="0" err="1" smtClean="0"/>
                        <a:t>since</a:t>
                      </a:r>
                      <a:r>
                        <a:rPr lang="pt-BR" dirty="0" smtClean="0"/>
                        <a:t>=“1</a:t>
                      </a:r>
                      <a:r>
                        <a:rPr lang="pt-BR" baseline="0" dirty="0" smtClean="0"/>
                        <a:t>  </a:t>
                      </a:r>
                      <a:r>
                        <a:rPr lang="pt-BR" baseline="0" dirty="0" err="1" smtClean="0"/>
                        <a:t>year</a:t>
                      </a:r>
                      <a:r>
                        <a:rPr lang="pt-BR" baseline="0" dirty="0" smtClean="0"/>
                        <a:t> 6 </a:t>
                      </a:r>
                      <a:r>
                        <a:rPr lang="pt-BR" baseline="0" dirty="0" err="1" smtClean="0"/>
                        <a:t>months</a:t>
                      </a:r>
                      <a:r>
                        <a:rPr lang="pt-BR" baseline="0" dirty="0" smtClean="0"/>
                        <a:t> 21 </a:t>
                      </a:r>
                      <a:r>
                        <a:rPr lang="pt-BR" baseline="0" dirty="0" err="1" smtClean="0"/>
                        <a:t>days</a:t>
                      </a:r>
                      <a:r>
                        <a:rPr lang="pt-BR" baseline="0" dirty="0" smtClean="0"/>
                        <a:t> 3 hours 1 minute 7 </a:t>
                      </a:r>
                      <a:r>
                        <a:rPr lang="pt-BR" baseline="0" dirty="0" err="1" smtClean="0"/>
                        <a:t>seconds</a:t>
                      </a:r>
                      <a:r>
                        <a:rPr lang="pt-BR" dirty="0" smtClean="0"/>
                        <a:t>”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0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until</a:t>
                      </a:r>
                      <a:endParaRPr lang="pt-BR" dirty="0" smtClean="0"/>
                    </a:p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before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Antes de uma data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20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author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Filtra</a:t>
                      </a:r>
                      <a:r>
                        <a:rPr lang="pt-BR" baseline="0" dirty="0" smtClean="0"/>
                        <a:t> por autor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40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commiter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Fitra</a:t>
                      </a:r>
                      <a:r>
                        <a:rPr lang="pt-BR" dirty="0" smtClean="0"/>
                        <a:t> por quem </a:t>
                      </a:r>
                      <a:r>
                        <a:rPr lang="pt-BR" dirty="0" err="1" smtClean="0"/>
                        <a:t>commitou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541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grep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Filtra pela mensagem de </a:t>
                      </a:r>
                      <a:r>
                        <a:rPr lang="pt-BR" dirty="0" err="1" smtClean="0"/>
                        <a:t>commit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41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Filtra por conteúdo do arquivo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88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3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Markdown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958409"/>
              </p:ext>
            </p:extLst>
          </p:nvPr>
        </p:nvGraphicFramePr>
        <p:xfrm>
          <a:off x="407368" y="1584152"/>
          <a:ext cx="11377264" cy="5157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1848859505"/>
                    </a:ext>
                  </a:extLst>
                </a:gridCol>
                <a:gridCol w="9001000">
                  <a:extLst>
                    <a:ext uri="{9D8B030D-6E8A-4147-A177-3AD203B41FA5}">
                      <a16:colId xmlns:a16="http://schemas.microsoft.com/office/drawing/2014/main" val="2776666458"/>
                    </a:ext>
                  </a:extLst>
                </a:gridCol>
              </a:tblGrid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Uso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071769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pPr marL="2160">
                        <a:lnSpc>
                          <a:spcPct val="90000"/>
                        </a:lnSpc>
                        <a:buClr>
                          <a:srgbClr val="808080"/>
                        </a:buClr>
                      </a:pP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Cabeçalho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# Cabeçalho (quanto mais # menor o texto)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643656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Linha horizontal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-------------- ou ******************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184532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Pular linha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(dois espaços)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219869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Negrito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**negrito** ou __negrito__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198670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Itálico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*itálico* ou _itálico_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254572"/>
                  </a:ext>
                </a:extLst>
              </a:tr>
              <a:tr h="547465">
                <a:tc>
                  <a:txBody>
                    <a:bodyPr/>
                    <a:lstStyle/>
                    <a:p>
                      <a:r>
                        <a:rPr lang="pt-BR" dirty="0" smtClean="0"/>
                        <a:t>Citação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&gt; Citação em bloco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&gt;&gt; Citação em bloco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8027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Trecho de código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` trecho de código 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493016"/>
                  </a:ext>
                </a:extLst>
              </a:tr>
              <a:tr h="598790">
                <a:tc>
                  <a:txBody>
                    <a:bodyPr/>
                    <a:lstStyle/>
                    <a:p>
                      <a:r>
                        <a:rPr lang="pt-BR" dirty="0" smtClean="0"/>
                        <a:t>Lista numerada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pt-BR" baseline="0" dirty="0" smtClean="0"/>
                        <a:t>Lista numerada</a:t>
                      </a:r>
                    </a:p>
                    <a:p>
                      <a:pPr marL="0" indent="0">
                        <a:buNone/>
                      </a:pPr>
                      <a:r>
                        <a:rPr lang="pt-BR" baseline="0" dirty="0" smtClean="0"/>
                        <a:t>    1. Dentro da lista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23939"/>
                  </a:ext>
                </a:extLst>
              </a:tr>
              <a:tr h="598790">
                <a:tc>
                  <a:txBody>
                    <a:bodyPr/>
                    <a:lstStyle/>
                    <a:p>
                      <a:r>
                        <a:rPr lang="pt-BR" dirty="0" smtClean="0"/>
                        <a:t>Lista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dirty="0" smtClean="0"/>
                        <a:t>Lista (pode ser substituído por + ou *)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dirty="0" smtClean="0"/>
                        <a:t>    - Dentro da lista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267749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Link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[</a:t>
                      </a:r>
                      <a:r>
                        <a:rPr lang="pt-BR" sz="1800" spc="-1" dirty="0" err="1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gitlab</a:t>
                      </a: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](</a:t>
                      </a: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hlinkClick r:id="rId2"/>
                        </a:rPr>
                        <a:t>http://www.gitlab.com</a:t>
                      </a: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) link ou </a:t>
                      </a: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hlinkClick r:id="rId2"/>
                        </a:rPr>
                        <a:t>http://www.gitlab.com</a:t>
                      </a:r>
                      <a:endParaRPr lang="pt-BR" sz="1800" spc="-1" dirty="0" smtClean="0"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634918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Imagem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[![</a:t>
                      </a:r>
                      <a:r>
                        <a:rPr lang="pt-BR" sz="1800" spc="-1" dirty="0" err="1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Foo</a:t>
                      </a: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](</a:t>
                      </a:r>
                      <a:r>
                        <a:rPr lang="pt-BR" sz="1800" dirty="0" smtClean="0">
                          <a:hlinkClick r:id="rId3"/>
                        </a:rPr>
                        <a:t>http://www.jfsp.jus.br/documentos/administrativo/NUCS/img-uteis/Logo-JF-small.jpg</a:t>
                      </a: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)]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044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59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Snapshot e 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Branch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52" y="2068785"/>
            <a:ext cx="9867900" cy="460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Merge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00808"/>
            <a:ext cx="7620000" cy="436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Fast</a:t>
            </a: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forward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57" y="0"/>
            <a:ext cx="6005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322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Merge com ou</a:t>
            </a:r>
          </a:p>
          <a:p>
            <a:pPr>
              <a:lnSpc>
                <a:spcPct val="100000"/>
              </a:lnSpc>
            </a:pP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sem conflito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359" y="0"/>
            <a:ext cx="567528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Merge 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sem conflito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34800" y="2146320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(B)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2639056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A1</a:t>
            </a:r>
            <a:endParaRPr lang="pt-BR" sz="2000" b="1" strike="noStrike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EDP Preon"/>
              <a:ea typeface="DejaVu Sans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(E)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943312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(G)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7320136" y="2153248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A1</a:t>
            </a:r>
            <a:endParaRPr lang="pt-BR" sz="2000" b="1" strike="noStrike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EDP Preon"/>
              <a:ea typeface="DejaVu Sans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(H)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30274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Revisão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log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reset</a:t>
            </a: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tag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merge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O que é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branch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62158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Merge com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conflito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34800" y="2146320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(B)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2639056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(E)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943312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(G)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7320136" y="2153248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 (?)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(H)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98288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Rebase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0"/>
            <a:ext cx="558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14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Cuidados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2276872"/>
            <a:ext cx="4887416" cy="42764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17800" y="2963118"/>
                <a:ext cx="616830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600" i="1" dirty="0" smtClean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3600" i="1" dirty="0">
                                  <a:solidFill>
                                    <a:srgbClr val="808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sz="3600" b="0" i="1" dirty="0" smtClean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600" b="0" i="0" dirty="0" smtClean="0">
                                  <a:solidFill>
                                    <a:srgbClr val="80808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3600" b="0" i="1" dirty="0" smtClean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  <m:t>𝑡𝑝</m:t>
                          </m:r>
                        </m:sup>
                      </m:sSup>
                      <m:r>
                        <a:rPr lang="pt-BR" sz="3600" i="0" dirty="0">
                          <a:solidFill>
                            <a:srgbClr val="80808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i="1" dirty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dirty="0" smtClean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3600" b="0" i="1" dirty="0" smtClean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00" y="2963118"/>
                <a:ext cx="616830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stomShape 2"/>
              <p:cNvSpPr/>
              <p:nvPr/>
            </p:nvSpPr>
            <p:spPr>
              <a:xfrm>
                <a:off x="334800" y="3789040"/>
                <a:ext cx="11543400" cy="2067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90000"/>
                  </a:lnSpc>
                </a:pPr>
                <a:endParaRPr lang="pt-BR" sz="1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:r>
                  <a:rPr lang="pt-BR" sz="2000" b="0" strike="noStrike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Onde</a:t>
                </a: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:endParaRPr lang="pt-BR" sz="2000" spc="-1" dirty="0">
                  <a:solidFill>
                    <a:srgbClr val="808080"/>
                  </a:solidFill>
                  <a:uFill>
                    <a:solidFill>
                      <a:srgbClr val="FFFFFF"/>
                    </a:solidFill>
                  </a:uFill>
                  <a:latin typeface="EDP Preon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pc="-1" dirty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: Volume de </a:t>
                </a:r>
                <a:r>
                  <a:rPr lang="pt-BR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trabalho</a:t>
                </a: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 smtClean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0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pt-BR" sz="2000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 : Número de pessoas na equipe</a:t>
                </a: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14:m>
                  <m:oMath xmlns:m="http://schemas.openxmlformats.org/officeDocument/2006/math">
                    <m:r>
                      <a:rPr lang="pt-BR" sz="2000" i="1" dirty="0" smtClean="0">
                        <a:solidFill>
                          <a:srgbClr val="808080"/>
                        </a:solidFill>
                        <a:latin typeface="Cambria Math" panose="02040503050406030204" pitchFamily="18" charset="0"/>
                      </a:rPr>
                      <m:t>𝑡𝑝</m:t>
                    </m:r>
                  </m:oMath>
                </a14:m>
                <a:r>
                  <a:rPr lang="pt-BR" sz="2000" b="0" strike="noStrike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  <a:ea typeface="DejaVu Sans"/>
                  </a:rPr>
                  <a:t> : Tempo sem </a:t>
                </a:r>
                <a:r>
                  <a:rPr lang="pt-BR" sz="2000" b="0" strike="noStrike" spc="-1" dirty="0" err="1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  <a:ea typeface="DejaVu Sans"/>
                  </a:rPr>
                  <a:t>push</a:t>
                </a: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 smtClean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0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sz="2000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 : Dificuldade do merge</a:t>
                </a: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>
                  <a:lnSpc>
                    <a:spcPct val="90000"/>
                  </a:lnSpc>
                </a:pP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mc:Choice>
        <mc:Fallback xmlns="">
          <p:sp>
            <p:nvSpPr>
              <p:cNvPr id="6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00" y="3789040"/>
                <a:ext cx="11543400" cy="2067840"/>
              </a:xfrm>
              <a:prstGeom prst="rect">
                <a:avLst/>
              </a:prstGeom>
              <a:blipFill>
                <a:blip r:embed="rId5"/>
                <a:stretch>
                  <a:fillRect l="-5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8166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Boas práticas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4005064"/>
            <a:ext cx="7234163" cy="2461494"/>
          </a:xfrm>
          <a:prstGeom prst="rect">
            <a:avLst/>
          </a:prstGeom>
        </p:spPr>
      </p:pic>
      <p:sp>
        <p:nvSpPr>
          <p:cNvPr id="5" name="CustomShape 2"/>
          <p:cNvSpPr/>
          <p:nvPr/>
        </p:nvSpPr>
        <p:spPr>
          <a:xfrm>
            <a:off x="334800" y="2146320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Comunicação e planejamento com o time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Atualizar (</a:t>
            </a:r>
            <a:r>
              <a:rPr lang="pt-BR" sz="2000" b="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pull</a:t>
            </a: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) sua </a:t>
            </a:r>
            <a:r>
              <a:rPr lang="pt-BR" sz="2000" b="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branch</a:t>
            </a: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 periodicamente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Uma </a:t>
            </a:r>
            <a:r>
              <a:rPr lang="pt-BR" sz="2000" b="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branch</a:t>
            </a: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 para cada tarefa</a:t>
            </a: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Nomenclatura padrão para </a:t>
            </a:r>
            <a:r>
              <a:rPr lang="pt-BR" sz="20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branch</a:t>
            </a: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 </a:t>
            </a:r>
            <a:r>
              <a:rPr lang="pt-BR" sz="20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Ex</a:t>
            </a: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:. 20190627_feature_relatório_custos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88345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07440" y="1145880"/>
            <a:ext cx="9141840" cy="23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8000" b="1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OBRIGADO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Credentials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config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credential.helper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store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config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--system --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unset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credential.helper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47160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it</a:t>
            </a: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reset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73918"/>
            <a:ext cx="762000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019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it</a:t>
            </a: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reset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5725"/>
            <a:ext cx="76200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460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it</a:t>
            </a: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reset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5725"/>
            <a:ext cx="76200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780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it</a:t>
            </a: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reset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5725"/>
            <a:ext cx="76200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184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tag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tag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-a v1.0 -m ‘versão 1.0’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tag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-a v0.1 &lt;commitSHA-1&gt;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2239094"/>
            <a:ext cx="61626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alias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config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--global alias.st status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--global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alias.spush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‘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push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origin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master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’  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656" y="3964765"/>
            <a:ext cx="5570984" cy="220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3681</TotalTime>
  <Words>609</Words>
  <Application>Microsoft Office PowerPoint</Application>
  <PresentationFormat>Widescreen</PresentationFormat>
  <Paragraphs>250</Paragraphs>
  <Slides>24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DejaVu Sans</vt:lpstr>
      <vt:lpstr>EDP Preon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EDP UNIVERSITY CHALLENGE</dc:title>
  <dc:subject/>
  <dc:creator>Alina Shotropa</dc:creator>
  <dc:description/>
  <cp:lastModifiedBy>Usuário do Windows</cp:lastModifiedBy>
  <cp:revision>137</cp:revision>
  <dcterms:created xsi:type="dcterms:W3CDTF">2019-01-22T12:23:15Z</dcterms:created>
  <dcterms:modified xsi:type="dcterms:W3CDTF">2019-11-12T14:45:59Z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MSIP_Label_9811530c-902c-4b75-8616-d6c82cd1332a_Application">
    <vt:lpwstr>Microsoft Azure Information Protection</vt:lpwstr>
  </property>
  <property fmtid="{D5CDD505-2E9C-101B-9397-08002B2CF9AE}" pid="8" name="MSIP_Label_9811530c-902c-4b75-8616-d6c82cd1332a_Enabled">
    <vt:lpwstr>True</vt:lpwstr>
  </property>
  <property fmtid="{D5CDD505-2E9C-101B-9397-08002B2CF9AE}" pid="9" name="MSIP_Label_9811530c-902c-4b75-8616-d6c82cd1332a_Extended_MSFT_Method">
    <vt:lpwstr>Automatic</vt:lpwstr>
  </property>
  <property fmtid="{D5CDD505-2E9C-101B-9397-08002B2CF9AE}" pid="10" name="MSIP_Label_9811530c-902c-4b75-8616-d6c82cd1332a_Name">
    <vt:lpwstr>No personal data</vt:lpwstr>
  </property>
  <property fmtid="{D5CDD505-2E9C-101B-9397-08002B2CF9AE}" pid="11" name="MSIP_Label_9811530c-902c-4b75-8616-d6c82cd1332a_Owner">
    <vt:lpwstr>E348990@edp.pt</vt:lpwstr>
  </property>
  <property fmtid="{D5CDD505-2E9C-101B-9397-08002B2CF9AE}" pid="12" name="MSIP_Label_9811530c-902c-4b75-8616-d6c82cd1332a_Parent">
    <vt:lpwstr>f7f8580f-1005-4a37-8c38-a5a2bd628a66</vt:lpwstr>
  </property>
  <property fmtid="{D5CDD505-2E9C-101B-9397-08002B2CF9AE}" pid="13" name="MSIP_Label_9811530c-902c-4b75-8616-d6c82cd1332a_SetDate">
    <vt:lpwstr>2019-01-22T13:07:16.3820450Z</vt:lpwstr>
  </property>
  <property fmtid="{D5CDD505-2E9C-101B-9397-08002B2CF9AE}" pid="14" name="MSIP_Label_9811530c-902c-4b75-8616-d6c82cd1332a_SiteId">
    <vt:lpwstr>bf86fbdb-f8c2-440e-923c-05a60dc2bc9b</vt:lpwstr>
  </property>
  <property fmtid="{D5CDD505-2E9C-101B-9397-08002B2CF9AE}" pid="15" name="MSIP_Label_f7f8580f-1005-4a37-8c38-a5a2bd628a66_Application">
    <vt:lpwstr>Microsoft Azure Information Protection</vt:lpwstr>
  </property>
  <property fmtid="{D5CDD505-2E9C-101B-9397-08002B2CF9AE}" pid="16" name="MSIP_Label_f7f8580f-1005-4a37-8c38-a5a2bd628a66_Enabled">
    <vt:lpwstr>True</vt:lpwstr>
  </property>
  <property fmtid="{D5CDD505-2E9C-101B-9397-08002B2CF9AE}" pid="17" name="MSIP_Label_f7f8580f-1005-4a37-8c38-a5a2bd628a66_Extended_MSFT_Method">
    <vt:lpwstr>Automatic</vt:lpwstr>
  </property>
  <property fmtid="{D5CDD505-2E9C-101B-9397-08002B2CF9AE}" pid="18" name="MSIP_Label_f7f8580f-1005-4a37-8c38-a5a2bd628a66_Name">
    <vt:lpwstr>Public</vt:lpwstr>
  </property>
  <property fmtid="{D5CDD505-2E9C-101B-9397-08002B2CF9AE}" pid="19" name="MSIP_Label_f7f8580f-1005-4a37-8c38-a5a2bd628a66_Owner">
    <vt:lpwstr>E348990@edp.pt</vt:lpwstr>
  </property>
  <property fmtid="{D5CDD505-2E9C-101B-9397-08002B2CF9AE}" pid="20" name="MSIP_Label_f7f8580f-1005-4a37-8c38-a5a2bd628a66_SetDate">
    <vt:lpwstr>2019-01-22T13:07:16.3820450Z</vt:lpwstr>
  </property>
  <property fmtid="{D5CDD505-2E9C-101B-9397-08002B2CF9AE}" pid="21" name="MSIP_Label_f7f8580f-1005-4a37-8c38-a5a2bd628a66_SiteId">
    <vt:lpwstr>bf86fbdb-f8c2-440e-923c-05a60dc2bc9b</vt:lpwstr>
  </property>
  <property fmtid="{D5CDD505-2E9C-101B-9397-08002B2CF9AE}" pid="22" name="Notes">
    <vt:i4>0</vt:i4>
  </property>
  <property fmtid="{D5CDD505-2E9C-101B-9397-08002B2CF9AE}" pid="23" name="PresentationFormat">
    <vt:lpwstr>Widescreen</vt:lpwstr>
  </property>
  <property fmtid="{D5CDD505-2E9C-101B-9397-08002B2CF9AE}" pid="24" name="ScaleCrop">
    <vt:bool>false</vt:bool>
  </property>
  <property fmtid="{D5CDD505-2E9C-101B-9397-08002B2CF9AE}" pid="25" name="Sensitivity">
    <vt:lpwstr>Public No personal data</vt:lpwstr>
  </property>
  <property fmtid="{D5CDD505-2E9C-101B-9397-08002B2CF9AE}" pid="26" name="ShareDoc">
    <vt:bool>false</vt:bool>
  </property>
  <property fmtid="{D5CDD505-2E9C-101B-9397-08002B2CF9AE}" pid="27" name="Slides">
    <vt:i4>5</vt:i4>
  </property>
</Properties>
</file>